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2"/>
    <p:sldId id="324" r:id="rId3"/>
    <p:sldId id="325" r:id="rId4"/>
    <p:sldId id="326" r:id="rId5"/>
    <p:sldId id="327" r:id="rId6"/>
    <p:sldId id="305" r:id="rId7"/>
    <p:sldId id="260" r:id="rId8"/>
    <p:sldId id="306" r:id="rId9"/>
    <p:sldId id="258" r:id="rId10"/>
    <p:sldId id="350" r:id="rId11"/>
    <p:sldId id="328" r:id="rId12"/>
    <p:sldId id="330" r:id="rId13"/>
    <p:sldId id="343" r:id="rId14"/>
    <p:sldId id="332" r:id="rId15"/>
    <p:sldId id="345" r:id="rId16"/>
    <p:sldId id="352" r:id="rId17"/>
    <p:sldId id="337" r:id="rId18"/>
    <p:sldId id="335" r:id="rId19"/>
  </p:sldIdLst>
  <p:sldSz cx="9144000" cy="6858000" type="screen4x3"/>
  <p:notesSz cx="7102475" cy="10234613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B5"/>
    <a:srgbClr val="FF0000"/>
    <a:srgbClr val="008000"/>
    <a:srgbClr val="00CC99"/>
    <a:srgbClr val="FF9900"/>
    <a:srgbClr val="0066FF"/>
    <a:srgbClr val="3399FF"/>
    <a:srgbClr val="66FF33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68996" autoAdjust="0"/>
  </p:normalViewPr>
  <p:slideViewPr>
    <p:cSldViewPr>
      <p:cViewPr>
        <p:scale>
          <a:sx n="80" d="100"/>
          <a:sy n="80" d="100"/>
        </p:scale>
        <p:origin x="-954" y="-636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123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ncarnacion.garcia\Dropbox\EVALUACIONES\EVALUACIONES%20HKE%202022\TALLAS\TALLAS_202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ncarnacion.garcia\Dropbox\EVALUACIONES\EVALUACIONES%20HKE%202022\TALLAS\TALLAS_20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ncarnacion.garcia\Dropbox\EVALUACIONES\EVALUACIONES%20HKE%202022\TALLAS\TALLAS_202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ncarnacion.garcia\Dropbox\EVALUACIONES\EVALUACIONES%20HKE%202022\TALLAS\TALLAS_2022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encarnacion.garcia\Dropbox\EVALUACIONES\EVALUACIONES%20HKE%202022\TALLAS\TALLAS_20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sz="1400" i="1"/>
              <a:t>M.</a:t>
            </a:r>
            <a:r>
              <a:rPr lang="es-ES" sz="1400" i="1" baseline="0"/>
              <a:t> merluccius  </a:t>
            </a:r>
            <a:r>
              <a:rPr lang="es-ES" sz="1400" baseline="0"/>
              <a:t>-  GSA06 - Landings</a:t>
            </a:r>
            <a:endParaRPr lang="es-ES" sz="140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878874937930059"/>
          <c:y val="8.5339823431162046E-2"/>
          <c:w val="0.87361548556430912"/>
          <c:h val="0.7488408494392818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'captura-esfuerzo'!$F$36</c:f>
              <c:strCache>
                <c:ptCount val="1"/>
                <c:pt idx="0">
                  <c:v>Set gillnet</c:v>
                </c:pt>
              </c:strCache>
            </c:strRef>
          </c:tx>
          <c:invertIfNegative val="0"/>
          <c:cat>
            <c:numRef>
              <c:f>'captura-esfuerzo'!$E$37:$E$56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'captura-esfuerzo'!$F$37:$F$55</c:f>
              <c:numCache>
                <c:formatCode>General</c:formatCode>
                <c:ptCount val="19"/>
                <c:pt idx="0">
                  <c:v>84.33</c:v>
                </c:pt>
                <c:pt idx="1">
                  <c:v>159.20999999999998</c:v>
                </c:pt>
                <c:pt idx="2">
                  <c:v>69.599999999999994</c:v>
                </c:pt>
                <c:pt idx="3">
                  <c:v>64.349999999999994</c:v>
                </c:pt>
                <c:pt idx="4">
                  <c:v>72.83</c:v>
                </c:pt>
                <c:pt idx="5">
                  <c:v>58.339999999999996</c:v>
                </c:pt>
                <c:pt idx="6">
                  <c:v>34.879999999999995</c:v>
                </c:pt>
                <c:pt idx="7">
                  <c:v>203.82000000000002</c:v>
                </c:pt>
                <c:pt idx="8">
                  <c:v>14.489999999999998</c:v>
                </c:pt>
                <c:pt idx="9">
                  <c:v>131.24</c:v>
                </c:pt>
                <c:pt idx="10">
                  <c:v>73.149999999999991</c:v>
                </c:pt>
                <c:pt idx="11">
                  <c:v>73.699999999999989</c:v>
                </c:pt>
                <c:pt idx="12">
                  <c:v>93.28</c:v>
                </c:pt>
                <c:pt idx="13">
                  <c:v>59.93</c:v>
                </c:pt>
                <c:pt idx="14">
                  <c:v>45.94</c:v>
                </c:pt>
                <c:pt idx="15">
                  <c:v>62.42</c:v>
                </c:pt>
                <c:pt idx="16">
                  <c:v>52.819999999999993</c:v>
                </c:pt>
                <c:pt idx="17">
                  <c:v>63.3</c:v>
                </c:pt>
                <c:pt idx="18">
                  <c:v>64.400000000000006</c:v>
                </c:pt>
              </c:numCache>
            </c:numRef>
          </c:val>
        </c:ser>
        <c:ser>
          <c:idx val="2"/>
          <c:order val="1"/>
          <c:tx>
            <c:strRef>
              <c:f>'captura-esfuerzo'!$G$36</c:f>
              <c:strCache>
                <c:ptCount val="1"/>
                <c:pt idx="0">
                  <c:v>Longlines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numRef>
              <c:f>'captura-esfuerzo'!$E$37:$E$56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'captura-esfuerzo'!$G$37:$G$55</c:f>
              <c:numCache>
                <c:formatCode>General</c:formatCode>
                <c:ptCount val="19"/>
                <c:pt idx="0">
                  <c:v>184.23</c:v>
                </c:pt>
                <c:pt idx="1">
                  <c:v>123.92</c:v>
                </c:pt>
                <c:pt idx="2">
                  <c:v>94.460000000000008</c:v>
                </c:pt>
                <c:pt idx="3">
                  <c:v>71.87</c:v>
                </c:pt>
                <c:pt idx="4">
                  <c:v>151.01</c:v>
                </c:pt>
                <c:pt idx="5">
                  <c:v>179.10000000000002</c:v>
                </c:pt>
                <c:pt idx="6">
                  <c:v>88.86</c:v>
                </c:pt>
                <c:pt idx="7">
                  <c:v>95.39</c:v>
                </c:pt>
                <c:pt idx="8">
                  <c:v>206.1</c:v>
                </c:pt>
                <c:pt idx="9">
                  <c:v>174.9</c:v>
                </c:pt>
                <c:pt idx="10">
                  <c:v>97.62</c:v>
                </c:pt>
                <c:pt idx="11">
                  <c:v>187.87</c:v>
                </c:pt>
                <c:pt idx="12">
                  <c:v>148.31</c:v>
                </c:pt>
                <c:pt idx="13">
                  <c:v>72.290000000000006</c:v>
                </c:pt>
                <c:pt idx="14">
                  <c:v>44.9</c:v>
                </c:pt>
                <c:pt idx="15">
                  <c:v>48.6</c:v>
                </c:pt>
                <c:pt idx="16">
                  <c:v>30.27</c:v>
                </c:pt>
                <c:pt idx="17">
                  <c:v>52.54</c:v>
                </c:pt>
                <c:pt idx="18">
                  <c:v>10.8</c:v>
                </c:pt>
              </c:numCache>
            </c:numRef>
          </c:val>
        </c:ser>
        <c:ser>
          <c:idx val="3"/>
          <c:order val="2"/>
          <c:tx>
            <c:strRef>
              <c:f>'captura-esfuerzo'!$H$36</c:f>
              <c:strCache>
                <c:ptCount val="1"/>
                <c:pt idx="0">
                  <c:v>Trawl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1F497D">
                  <a:lumMod val="60000"/>
                  <a:lumOff val="40000"/>
                </a:srgbClr>
              </a:solidFill>
            </a:ln>
          </c:spPr>
          <c:invertIfNegative val="0"/>
          <c:cat>
            <c:numRef>
              <c:f>'captura-esfuerzo'!$E$37:$E$56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'captura-esfuerzo'!$H$37:$H$56</c:f>
              <c:numCache>
                <c:formatCode>General</c:formatCode>
                <c:ptCount val="20"/>
                <c:pt idx="0">
                  <c:v>2566.35</c:v>
                </c:pt>
                <c:pt idx="1">
                  <c:v>4349.6000000000004</c:v>
                </c:pt>
                <c:pt idx="2">
                  <c:v>2986.48</c:v>
                </c:pt>
                <c:pt idx="3">
                  <c:v>3337.21</c:v>
                </c:pt>
                <c:pt idx="4">
                  <c:v>3403.35</c:v>
                </c:pt>
                <c:pt idx="5">
                  <c:v>2302.3100000000004</c:v>
                </c:pt>
                <c:pt idx="6">
                  <c:v>3217.18</c:v>
                </c:pt>
                <c:pt idx="7">
                  <c:v>3547.9899999999993</c:v>
                </c:pt>
                <c:pt idx="8">
                  <c:v>2600.9800000000009</c:v>
                </c:pt>
                <c:pt idx="9">
                  <c:v>2875.56</c:v>
                </c:pt>
                <c:pt idx="10">
                  <c:v>2470.64</c:v>
                </c:pt>
                <c:pt idx="11">
                  <c:v>2688.33</c:v>
                </c:pt>
                <c:pt idx="12">
                  <c:v>2247.7400000000007</c:v>
                </c:pt>
                <c:pt idx="13">
                  <c:v>1593.86</c:v>
                </c:pt>
                <c:pt idx="14">
                  <c:v>1719</c:v>
                </c:pt>
                <c:pt idx="15">
                  <c:v>1617</c:v>
                </c:pt>
                <c:pt idx="16">
                  <c:v>2359.4299999999998</c:v>
                </c:pt>
                <c:pt idx="17">
                  <c:v>1512.2</c:v>
                </c:pt>
                <c:pt idx="18">
                  <c:v>1026</c:v>
                </c:pt>
                <c:pt idx="19">
                  <c:v>1498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-22"/>
        <c:axId val="210664448"/>
        <c:axId val="190506112"/>
      </c:barChart>
      <c:catAx>
        <c:axId val="21066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0506112"/>
        <c:crosses val="autoZero"/>
        <c:auto val="1"/>
        <c:lblAlgn val="ctr"/>
        <c:lblOffset val="100"/>
        <c:noMultiLvlLbl val="0"/>
      </c:catAx>
      <c:valAx>
        <c:axId val="1905061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tonnes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64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579363185662401"/>
          <c:y val="5.9171367215461693E-2"/>
          <c:w val="0.12869694318513294"/>
          <c:h val="0.2379330708661433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ES" sz="1200"/>
              <a:t>Hake</a:t>
            </a:r>
            <a:r>
              <a:rPr lang="es-ES" sz="1200" baseline="0"/>
              <a:t> - GSA06</a:t>
            </a:r>
          </a:p>
          <a:p>
            <a:pPr>
              <a:defRPr sz="1200"/>
            </a:pPr>
            <a:r>
              <a:rPr lang="es-ES" sz="1200" baseline="0"/>
              <a:t>% Landings</a:t>
            </a:r>
          </a:p>
          <a:p>
            <a:pPr>
              <a:defRPr sz="1200"/>
            </a:pPr>
            <a:r>
              <a:rPr lang="es-ES" sz="1200" baseline="0"/>
              <a:t>Average 2019/2021</a:t>
            </a:r>
            <a:endParaRPr lang="es-ES" sz="1200"/>
          </a:p>
        </c:rich>
      </c:tx>
      <c:layout>
        <c:manualLayout>
          <c:xMode val="edge"/>
          <c:yMode val="edge"/>
          <c:x val="0.64560411198600265"/>
          <c:y val="0.15277777777777779"/>
        </c:manualLayout>
      </c:layout>
      <c:overlay val="1"/>
    </c:title>
    <c:autoTitleDeleted val="0"/>
    <c:plotArea>
      <c:layout/>
      <c:pieChart>
        <c:varyColors val="1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explosion val="57"/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noFill/>
              <a:ln w="3175" cmpd="sng">
                <a:solidFill>
                  <a:schemeClr val="tx1"/>
                </a:solidFill>
              </a:ln>
            </c:spPr>
          </c:dPt>
          <c:dLbls>
            <c:dLbl>
              <c:idx val="0"/>
              <c:layout>
                <c:manualLayout>
                  <c:x val="-7.1203849518810147E-2"/>
                  <c:y val="0.14329141149023247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3%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4.1007655293088363E-2"/>
                  <c:y val="0.10551618547681649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2%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b="1"/>
                      <a:t>95%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'captura-esfuerzo'!$F$36:$H$36</c:f>
              <c:strCache>
                <c:ptCount val="3"/>
                <c:pt idx="0">
                  <c:v>Set gillnet</c:v>
                </c:pt>
                <c:pt idx="1">
                  <c:v>Longlines</c:v>
                </c:pt>
                <c:pt idx="2">
                  <c:v>Trawl</c:v>
                </c:pt>
              </c:strCache>
            </c:strRef>
          </c:cat>
          <c:val>
            <c:numRef>
              <c:f>'captura-esfuerzo'!$F$59:$H$59</c:f>
              <c:numCache>
                <c:formatCode>General</c:formatCode>
                <c:ptCount val="3"/>
                <c:pt idx="0">
                  <c:v>51.233333333333327</c:v>
                </c:pt>
                <c:pt idx="1">
                  <c:v>23.446666666666669</c:v>
                </c:pt>
                <c:pt idx="2">
                  <c:v>1345.3999999999999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55744572821135"/>
          <c:y val="0.5055896583350068"/>
          <c:w val="0.26602248237548654"/>
          <c:h val="0.36158230455656837"/>
        </c:manualLayout>
      </c:layout>
      <c:overlay val="0"/>
      <c:txPr>
        <a:bodyPr/>
        <a:lstStyle/>
        <a:p>
          <a:pPr rtl="0">
            <a:defRPr/>
          </a:pPr>
          <a:endParaRPr lang="es-ES"/>
        </a:p>
      </c:txPr>
    </c:legend>
    <c:plotVisOnly val="1"/>
    <c:dispBlanksAs val="zero"/>
    <c:showDLblsOverMax val="0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Landings_GSA6  </a:t>
            </a:r>
          </a:p>
        </c:rich>
      </c:tx>
      <c:layout>
        <c:manualLayout>
          <c:xMode val="edge"/>
          <c:yMode val="edge"/>
          <c:x val="0.1402513738783546"/>
          <c:y val="0.50832297827666284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7.8300139296784005E-2"/>
          <c:y val="4.2947156557831184E-2"/>
          <c:w val="0.91130503642536731"/>
          <c:h val="0.86014715741067038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trendline>
            <c:spPr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c:spPr>
            <c:trendlineType val="linear"/>
            <c:dispRSqr val="0"/>
            <c:dispEq val="0"/>
          </c:trendline>
          <c:cat>
            <c:numRef>
              <c:f>'captura-esfuerzo'!$A$105:$A$140</c:f>
              <c:numCache>
                <c:formatCode>General</c:formatCode>
                <c:ptCount val="36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  <c:pt idx="28">
                  <c:v>2014</c:v>
                </c:pt>
                <c:pt idx="29">
                  <c:v>2015</c:v>
                </c:pt>
                <c:pt idx="30">
                  <c:v>2016</c:v>
                </c:pt>
                <c:pt idx="31">
                  <c:v>2017</c:v>
                </c:pt>
                <c:pt idx="32">
                  <c:v>2018</c:v>
                </c:pt>
                <c:pt idx="33">
                  <c:v>2019</c:v>
                </c:pt>
                <c:pt idx="34">
                  <c:v>2020</c:v>
                </c:pt>
                <c:pt idx="35">
                  <c:v>2021</c:v>
                </c:pt>
              </c:numCache>
            </c:numRef>
          </c:cat>
          <c:val>
            <c:numRef>
              <c:f>'captura-esfuerzo'!$B$105:$B$140</c:f>
              <c:numCache>
                <c:formatCode>General</c:formatCode>
                <c:ptCount val="36"/>
                <c:pt idx="0">
                  <c:v>4773</c:v>
                </c:pt>
                <c:pt idx="1">
                  <c:v>4457</c:v>
                </c:pt>
                <c:pt idx="2">
                  <c:v>5426</c:v>
                </c:pt>
                <c:pt idx="3">
                  <c:v>3810</c:v>
                </c:pt>
                <c:pt idx="4">
                  <c:v>3591</c:v>
                </c:pt>
                <c:pt idx="5">
                  <c:v>4687</c:v>
                </c:pt>
                <c:pt idx="6">
                  <c:v>4579</c:v>
                </c:pt>
                <c:pt idx="7">
                  <c:v>4835</c:v>
                </c:pt>
                <c:pt idx="8">
                  <c:v>4235</c:v>
                </c:pt>
                <c:pt idx="9">
                  <c:v>4062</c:v>
                </c:pt>
                <c:pt idx="10">
                  <c:v>5399</c:v>
                </c:pt>
                <c:pt idx="11">
                  <c:v>3975</c:v>
                </c:pt>
                <c:pt idx="12">
                  <c:v>3041</c:v>
                </c:pt>
                <c:pt idx="13">
                  <c:v>3852</c:v>
                </c:pt>
                <c:pt idx="14">
                  <c:v>4846</c:v>
                </c:pt>
                <c:pt idx="15">
                  <c:v>5222</c:v>
                </c:pt>
                <c:pt idx="16">
                  <c:v>2834.9</c:v>
                </c:pt>
                <c:pt idx="17">
                  <c:v>4632.7</c:v>
                </c:pt>
                <c:pt idx="18">
                  <c:v>3150.5</c:v>
                </c:pt>
                <c:pt idx="19">
                  <c:v>3473.4</c:v>
                </c:pt>
                <c:pt idx="20">
                  <c:v>3627.2</c:v>
                </c:pt>
                <c:pt idx="21">
                  <c:v>2539.8000000000002</c:v>
                </c:pt>
                <c:pt idx="22">
                  <c:v>3340.9</c:v>
                </c:pt>
                <c:pt idx="23">
                  <c:v>3847.2</c:v>
                </c:pt>
                <c:pt idx="24">
                  <c:v>2821.6</c:v>
                </c:pt>
                <c:pt idx="25">
                  <c:v>3181.7</c:v>
                </c:pt>
                <c:pt idx="26">
                  <c:v>2641.4</c:v>
                </c:pt>
                <c:pt idx="27">
                  <c:v>2949.9</c:v>
                </c:pt>
                <c:pt idx="28">
                  <c:v>2489.3000000000002</c:v>
                </c:pt>
                <c:pt idx="29">
                  <c:v>1726.1</c:v>
                </c:pt>
                <c:pt idx="30">
                  <c:v>1809.8</c:v>
                </c:pt>
                <c:pt idx="31">
                  <c:v>1728.02</c:v>
                </c:pt>
                <c:pt idx="32">
                  <c:v>2442.52</c:v>
                </c:pt>
                <c:pt idx="33">
                  <c:v>1628.04</c:v>
                </c:pt>
                <c:pt idx="34">
                  <c:v>1099.31</c:v>
                </c:pt>
                <c:pt idx="35">
                  <c:v>1531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62912"/>
        <c:axId val="197528960"/>
      </c:lineChart>
      <c:catAx>
        <c:axId val="210662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aseline="0"/>
            </a:pPr>
            <a:endParaRPr lang="es-ES"/>
          </a:p>
        </c:txPr>
        <c:crossAx val="197528960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975289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tonnes</a:t>
                </a:r>
              </a:p>
            </c:rich>
          </c:tx>
          <c:layout>
            <c:manualLayout>
              <c:xMode val="edge"/>
              <c:yMode val="edge"/>
              <c:x val="1.9869400815930017E-2"/>
              <c:y val="0.498382952968524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 baseline="0"/>
            </a:pPr>
            <a:endParaRPr lang="es-ES"/>
          </a:p>
        </c:txPr>
        <c:crossAx val="210662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Hake_GSA06_CPUE</a:t>
            </a:r>
          </a:p>
        </c:rich>
      </c:tx>
      <c:layout>
        <c:manualLayout>
          <c:xMode val="edge"/>
          <c:yMode val="edge"/>
          <c:x val="0.19190365546838134"/>
          <c:y val="0.1286881866927066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0244672805737"/>
          <c:y val="0.10809229654374022"/>
          <c:w val="0.85394154544241363"/>
          <c:h val="0.76597435421582938"/>
        </c:manualLayout>
      </c:layout>
      <c:lineChart>
        <c:grouping val="standard"/>
        <c:varyColors val="0"/>
        <c:ser>
          <c:idx val="0"/>
          <c:order val="0"/>
          <c:tx>
            <c:strRef>
              <c:f>'captura-esfuerzo'!$K$36</c:f>
              <c:strCache>
                <c:ptCount val="1"/>
                <c:pt idx="0">
                  <c:v>cpue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'captura-esfuerzo'!$E$37:$E$56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'captura-esfuerzo'!$K$37:$K$56</c:f>
              <c:numCache>
                <c:formatCode>General</c:formatCode>
                <c:ptCount val="20"/>
                <c:pt idx="0">
                  <c:v>18.613496690828867</c:v>
                </c:pt>
                <c:pt idx="1">
                  <c:v>30.417651539027215</c:v>
                </c:pt>
                <c:pt idx="2">
                  <c:v>20.685865111881501</c:v>
                </c:pt>
                <c:pt idx="3">
                  <c:v>22.577757844035801</c:v>
                </c:pt>
                <c:pt idx="4">
                  <c:v>26.476032671771328</c:v>
                </c:pt>
                <c:pt idx="5">
                  <c:v>20.072949433318058</c:v>
                </c:pt>
                <c:pt idx="6">
                  <c:v>27.375165926484321</c:v>
                </c:pt>
                <c:pt idx="7">
                  <c:v>30.839031350450092</c:v>
                </c:pt>
                <c:pt idx="8">
                  <c:v>24.144874208454571</c:v>
                </c:pt>
                <c:pt idx="9">
                  <c:v>29.169302419391805</c:v>
                </c:pt>
                <c:pt idx="10">
                  <c:v>26.25525570299687</c:v>
                </c:pt>
                <c:pt idx="11">
                  <c:v>29.873312606965275</c:v>
                </c:pt>
                <c:pt idx="12">
                  <c:v>25.202535105747533</c:v>
                </c:pt>
                <c:pt idx="13">
                  <c:v>20.134613365684089</c:v>
                </c:pt>
                <c:pt idx="14">
                  <c:v>23.788330857901446</c:v>
                </c:pt>
                <c:pt idx="15">
                  <c:v>21.944504412978603</c:v>
                </c:pt>
                <c:pt idx="16">
                  <c:v>29.348745554167067</c:v>
                </c:pt>
                <c:pt idx="17">
                  <c:v>22.928526160129568</c:v>
                </c:pt>
                <c:pt idx="18">
                  <c:v>17.24748226228327</c:v>
                </c:pt>
                <c:pt idx="19">
                  <c:v>23.944322802627465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98816"/>
        <c:axId val="197529536"/>
      </c:lineChart>
      <c:catAx>
        <c:axId val="198498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s-ES"/>
          </a:p>
        </c:txPr>
        <c:crossAx val="197529536"/>
        <c:crosses val="autoZero"/>
        <c:auto val="1"/>
        <c:lblAlgn val="ctr"/>
        <c:lblOffset val="100"/>
        <c:noMultiLvlLbl val="0"/>
      </c:catAx>
      <c:valAx>
        <c:axId val="197529536"/>
        <c:scaling>
          <c:orientation val="minMax"/>
          <c:max val="4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kg/fishing days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s-ES"/>
          </a:p>
        </c:txPr>
        <c:crossAx val="1984988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'INDICES MEDITS'!$AE$79:$AE$98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'INDICES MEDITS'!$AF$79:$AF$98</c:f>
              <c:numCache>
                <c:formatCode>General</c:formatCode>
                <c:ptCount val="20"/>
                <c:pt idx="0">
                  <c:v>2229.5352230000012</c:v>
                </c:pt>
                <c:pt idx="1">
                  <c:v>2196.4654220000002</c:v>
                </c:pt>
                <c:pt idx="2">
                  <c:v>4305.3353070000003</c:v>
                </c:pt>
                <c:pt idx="3">
                  <c:v>3531.6465589999993</c:v>
                </c:pt>
                <c:pt idx="4">
                  <c:v>6250.8560159999988</c:v>
                </c:pt>
                <c:pt idx="5">
                  <c:v>1629.2890069999996</c:v>
                </c:pt>
                <c:pt idx="6">
                  <c:v>1878.8502000000001</c:v>
                </c:pt>
                <c:pt idx="7">
                  <c:v>2311.2771720000001</c:v>
                </c:pt>
                <c:pt idx="8">
                  <c:v>2894.1349849999983</c:v>
                </c:pt>
                <c:pt idx="9">
                  <c:v>1055.6646139999998</c:v>
                </c:pt>
                <c:pt idx="10">
                  <c:v>1393.7238470000002</c:v>
                </c:pt>
                <c:pt idx="11">
                  <c:v>1409.8031639999999</c:v>
                </c:pt>
                <c:pt idx="12">
                  <c:v>786.16951500000027</c:v>
                </c:pt>
                <c:pt idx="13">
                  <c:v>975.15613399999984</c:v>
                </c:pt>
                <c:pt idx="14">
                  <c:v>1300.5531960000001</c:v>
                </c:pt>
                <c:pt idx="15">
                  <c:v>1014.8836239999998</c:v>
                </c:pt>
                <c:pt idx="16">
                  <c:v>697.94959200000028</c:v>
                </c:pt>
                <c:pt idx="17">
                  <c:v>587.06268099999954</c:v>
                </c:pt>
                <c:pt idx="18">
                  <c:v>689.91439108500003</c:v>
                </c:pt>
                <c:pt idx="19">
                  <c:v>1959.1211350000001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99328"/>
        <c:axId val="197531840"/>
      </c:lineChart>
      <c:catAx>
        <c:axId val="19849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s-ES"/>
          </a:p>
        </c:txPr>
        <c:crossAx val="197531840"/>
        <c:crosses val="autoZero"/>
        <c:auto val="1"/>
        <c:lblAlgn val="ctr"/>
        <c:lblOffset val="100"/>
        <c:tickLblSkip val="1"/>
        <c:noMultiLvlLbl val="0"/>
      </c:catAx>
      <c:valAx>
        <c:axId val="197531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s-ES"/>
          </a:p>
        </c:txPr>
        <c:crossAx val="198499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5A817-2D30-4A0D-AB26-90B65ED70C7E}" type="doc">
      <dgm:prSet loTypeId="urn:microsoft.com/office/officeart/2008/layout/Squa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ACB9256-DAD6-4DD8-AA7A-1284CAF74702}">
      <dgm:prSet custT="1"/>
      <dgm:spPr/>
      <dgm:t>
        <a:bodyPr/>
        <a:lstStyle/>
        <a:p>
          <a:pPr algn="l"/>
          <a:r>
            <a:rPr lang="it-IT" sz="2800"/>
            <a:t>Priority species</a:t>
          </a:r>
        </a:p>
      </dgm:t>
    </dgm:pt>
    <dgm:pt modelId="{F20A69F9-362A-428B-AA96-357C51A145E2}" type="parTrans" cxnId="{CB6A01F1-1459-4443-83BB-71AF12D0147F}">
      <dgm:prSet/>
      <dgm:spPr/>
      <dgm:t>
        <a:bodyPr/>
        <a:lstStyle/>
        <a:p>
          <a:pPr algn="l"/>
          <a:endParaRPr lang="it-IT"/>
        </a:p>
      </dgm:t>
    </dgm:pt>
    <dgm:pt modelId="{D9DF33CE-D080-4CF4-9B87-D67FBBAC9990}" type="sibTrans" cxnId="{CB6A01F1-1459-4443-83BB-71AF12D0147F}">
      <dgm:prSet/>
      <dgm:spPr/>
      <dgm:t>
        <a:bodyPr/>
        <a:lstStyle/>
        <a:p>
          <a:pPr algn="l"/>
          <a:endParaRPr lang="it-IT"/>
        </a:p>
      </dgm:t>
    </dgm:pt>
    <dgm:pt modelId="{BA6D89AB-2189-4AF6-9FCD-AC38A4DDE64E}">
      <dgm:prSet custT="1"/>
      <dgm:spPr/>
      <dgm:t>
        <a:bodyPr/>
        <a:lstStyle/>
        <a:p>
          <a:pPr algn="l"/>
          <a:r>
            <a:rPr lang="it-IT" sz="2800"/>
            <a:t>Non-priority species</a:t>
          </a:r>
        </a:p>
      </dgm:t>
    </dgm:pt>
    <dgm:pt modelId="{2222FBFA-BBF6-401F-86AE-4DDA7D0A3633}" type="parTrans" cxnId="{B397E48E-D32A-411F-94A2-A9748B4B96C7}">
      <dgm:prSet/>
      <dgm:spPr/>
      <dgm:t>
        <a:bodyPr/>
        <a:lstStyle/>
        <a:p>
          <a:pPr algn="l"/>
          <a:endParaRPr lang="it-IT"/>
        </a:p>
      </dgm:t>
    </dgm:pt>
    <dgm:pt modelId="{AE2E8197-6CE9-42C2-BD64-490CBA1BEE7A}" type="sibTrans" cxnId="{B397E48E-D32A-411F-94A2-A9748B4B96C7}">
      <dgm:prSet/>
      <dgm:spPr/>
      <dgm:t>
        <a:bodyPr/>
        <a:lstStyle/>
        <a:p>
          <a:pPr algn="l"/>
          <a:endParaRPr lang="it-IT"/>
        </a:p>
      </dgm:t>
    </dgm:pt>
    <dgm:pt modelId="{0E28B0F9-6A14-494A-8CF6-6119AF5C4227}">
      <dgm:prSet custT="1"/>
      <dgm:spPr/>
      <dgm:t>
        <a:bodyPr/>
        <a:lstStyle/>
        <a:p>
          <a:pPr algn="ctr"/>
          <a:r>
            <a:rPr lang="it-IT" sz="3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Species</a:t>
          </a:r>
          <a:r>
            <a:rPr lang="it-IT" sz="3600" b="1" kern="1200" dirty="0"/>
            <a:t> </a:t>
          </a:r>
          <a:r>
            <a:rPr lang="it-IT" sz="3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category</a:t>
          </a:r>
        </a:p>
      </dgm:t>
    </dgm:pt>
    <dgm:pt modelId="{52CBED44-1F65-4465-9F55-4C3F913DED12}" type="sibTrans" cxnId="{58AC312A-518C-40CC-AB86-EBDB5F385C9B}">
      <dgm:prSet/>
      <dgm:spPr/>
      <dgm:t>
        <a:bodyPr/>
        <a:lstStyle/>
        <a:p>
          <a:pPr algn="l"/>
          <a:endParaRPr lang="it-IT"/>
        </a:p>
      </dgm:t>
    </dgm:pt>
    <dgm:pt modelId="{8DF43724-A8FB-43B6-9B6F-203FC1139750}" type="parTrans" cxnId="{58AC312A-518C-40CC-AB86-EBDB5F385C9B}">
      <dgm:prSet/>
      <dgm:spPr/>
      <dgm:t>
        <a:bodyPr/>
        <a:lstStyle/>
        <a:p>
          <a:pPr algn="l"/>
          <a:endParaRPr lang="it-IT"/>
        </a:p>
      </dgm:t>
    </dgm:pt>
    <dgm:pt modelId="{B2D02F63-BEA7-4630-9389-25C556933372}">
      <dgm:prSet custT="1"/>
      <dgm:spPr/>
      <dgm:t>
        <a:bodyPr/>
        <a:lstStyle/>
        <a:p>
          <a:pPr algn="l"/>
          <a:r>
            <a:rPr lang="it-IT" sz="2800"/>
            <a:t>Other</a:t>
          </a:r>
          <a:r>
            <a:rPr lang="it-IT" sz="3700"/>
            <a:t>: </a:t>
          </a:r>
        </a:p>
      </dgm:t>
    </dgm:pt>
    <dgm:pt modelId="{2E7D0ABE-BCEC-423B-B7F9-FE487C472E20}" type="parTrans" cxnId="{1E09ED54-EF49-4977-A5A9-1740078CF9AF}">
      <dgm:prSet/>
      <dgm:spPr/>
      <dgm:t>
        <a:bodyPr/>
        <a:lstStyle/>
        <a:p>
          <a:endParaRPr lang="it-IT"/>
        </a:p>
      </dgm:t>
    </dgm:pt>
    <dgm:pt modelId="{F99BA6FE-C20F-4263-9CC2-1D60384C6F86}" type="sibTrans" cxnId="{1E09ED54-EF49-4977-A5A9-1740078CF9AF}">
      <dgm:prSet/>
      <dgm:spPr/>
      <dgm:t>
        <a:bodyPr/>
        <a:lstStyle/>
        <a:p>
          <a:endParaRPr lang="it-IT"/>
        </a:p>
      </dgm:t>
    </dgm:pt>
    <dgm:pt modelId="{D127A430-FB46-494B-AC25-A2DB1AAA871E}" type="pres">
      <dgm:prSet presAssocID="{C8F5A817-2D30-4A0D-AB26-90B65ED70C7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F2C2DAEE-7EC9-4DAF-9EEB-0B7D8D0823DF}" type="pres">
      <dgm:prSet presAssocID="{0E28B0F9-6A14-494A-8CF6-6119AF5C4227}" presName="root" presStyleCnt="0">
        <dgm:presLayoutVars>
          <dgm:chMax/>
          <dgm:chPref/>
        </dgm:presLayoutVars>
      </dgm:prSet>
      <dgm:spPr/>
    </dgm:pt>
    <dgm:pt modelId="{FDCD7694-571A-4575-B3E0-3ABF0D591C40}" type="pres">
      <dgm:prSet presAssocID="{0E28B0F9-6A14-494A-8CF6-6119AF5C4227}" presName="rootComposite" presStyleCnt="0">
        <dgm:presLayoutVars/>
      </dgm:prSet>
      <dgm:spPr/>
    </dgm:pt>
    <dgm:pt modelId="{103B2421-FB4C-4471-922B-7307A49B940E}" type="pres">
      <dgm:prSet presAssocID="{0E28B0F9-6A14-494A-8CF6-6119AF5C4227}" presName="ParentAccent" presStyleLbl="alignNode1" presStyleIdx="0" presStyleCnt="1" custFlipVert="0" custScaleX="71113" custScaleY="11310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/>
      </dgm:spPr>
    </dgm:pt>
    <dgm:pt modelId="{CF6E813C-3941-426D-96A0-AA6C250FB716}" type="pres">
      <dgm:prSet presAssocID="{0E28B0F9-6A14-494A-8CF6-6119AF5C4227}" presName="ParentSmallAccent" presStyleLbl="fgAcc1" presStyleIdx="0" presStyleCnt="1" custLinFactX="200000" custLinFactNeighborX="201097" custLinFactNeighborY="-19179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noFill/>
        <a:ln>
          <a:noFill/>
        </a:ln>
        <a:effectLst/>
      </dgm:spPr>
    </dgm:pt>
    <dgm:pt modelId="{336E1D45-20D7-42F1-A57A-CB5E68B5E005}" type="pres">
      <dgm:prSet presAssocID="{0E28B0F9-6A14-494A-8CF6-6119AF5C4227}" presName="Parent" presStyleLbl="revTx" presStyleIdx="0" presStyleCnt="4" custLinFactNeighborX="-524" custLinFactNeighborY="3098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FC9A7B-5C9F-41F1-9E54-03D72FB22DD3}" type="pres">
      <dgm:prSet presAssocID="{0E28B0F9-6A14-494A-8CF6-6119AF5C4227}" presName="childShape" presStyleCnt="0">
        <dgm:presLayoutVars>
          <dgm:chMax val="0"/>
          <dgm:chPref val="0"/>
        </dgm:presLayoutVars>
      </dgm:prSet>
      <dgm:spPr/>
    </dgm:pt>
    <dgm:pt modelId="{8D8FE856-C60B-4788-9FC4-07F2A2F43A49}" type="pres">
      <dgm:prSet presAssocID="{8ACB9256-DAD6-4DD8-AA7A-1284CAF74702}" presName="childComposite" presStyleCnt="0">
        <dgm:presLayoutVars>
          <dgm:chMax val="0"/>
          <dgm:chPref val="0"/>
        </dgm:presLayoutVars>
      </dgm:prSet>
      <dgm:spPr/>
    </dgm:pt>
    <dgm:pt modelId="{A78D8FF7-E769-416E-AC5F-D7CE0ADFA6D0}" type="pres">
      <dgm:prSet presAssocID="{8ACB9256-DAD6-4DD8-AA7A-1284CAF74702}" presName="ChildAccent" presStyleLbl="solidFgAcc1" presStyleIdx="0" presStyleCnt="3"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F0F28A89-C9B6-4019-85DD-35F0D9E751D4}" type="pres">
      <dgm:prSet presAssocID="{8ACB9256-DAD6-4DD8-AA7A-1284CAF74702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08F689-671C-4D6F-9617-48AAF71FEDA9}" type="pres">
      <dgm:prSet presAssocID="{BA6D89AB-2189-4AF6-9FCD-AC38A4DDE64E}" presName="childComposite" presStyleCnt="0">
        <dgm:presLayoutVars>
          <dgm:chMax val="0"/>
          <dgm:chPref val="0"/>
        </dgm:presLayoutVars>
      </dgm:prSet>
      <dgm:spPr/>
    </dgm:pt>
    <dgm:pt modelId="{D57087B9-939B-462F-95D7-F19897020BF4}" type="pres">
      <dgm:prSet presAssocID="{BA6D89AB-2189-4AF6-9FCD-AC38A4DDE64E}" presName="ChildAccent" presStyleLbl="solidFgAcc1" presStyleIdx="1" presStyleCnt="3"/>
      <dgm:spPr/>
    </dgm:pt>
    <dgm:pt modelId="{C827D4DA-43B6-4A39-9E32-4C65402BFC20}" type="pres">
      <dgm:prSet presAssocID="{BA6D89AB-2189-4AF6-9FCD-AC38A4DDE64E}" presName="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80A8DC-4E0F-416B-97B3-EEF00DCA8DE5}" type="pres">
      <dgm:prSet presAssocID="{B2D02F63-BEA7-4630-9389-25C556933372}" presName="childComposite" presStyleCnt="0">
        <dgm:presLayoutVars>
          <dgm:chMax val="0"/>
          <dgm:chPref val="0"/>
        </dgm:presLayoutVars>
      </dgm:prSet>
      <dgm:spPr/>
    </dgm:pt>
    <dgm:pt modelId="{AE2BBD5E-065D-4AA2-B816-03E01B8269A8}" type="pres">
      <dgm:prSet presAssocID="{B2D02F63-BEA7-4630-9389-25C556933372}" presName="ChildAccent" presStyleLbl="solidFgAcc1" presStyleIdx="2" presStyleCnt="3"/>
      <dgm:spPr/>
    </dgm:pt>
    <dgm:pt modelId="{41688D9B-8C1D-4259-B3B4-64B5898A48E6}" type="pres">
      <dgm:prSet presAssocID="{B2D02F63-BEA7-4630-9389-25C556933372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6975C8F-856F-414D-957D-705204C9DB5C}" type="presOf" srcId="{B2D02F63-BEA7-4630-9389-25C556933372}" destId="{41688D9B-8C1D-4259-B3B4-64B5898A48E6}" srcOrd="0" destOrd="0" presId="urn:microsoft.com/office/officeart/2008/layout/SquareAccentList"/>
    <dgm:cxn modelId="{1E09ED54-EF49-4977-A5A9-1740078CF9AF}" srcId="{0E28B0F9-6A14-494A-8CF6-6119AF5C4227}" destId="{B2D02F63-BEA7-4630-9389-25C556933372}" srcOrd="2" destOrd="0" parTransId="{2E7D0ABE-BCEC-423B-B7F9-FE487C472E20}" sibTransId="{F99BA6FE-C20F-4263-9CC2-1D60384C6F86}"/>
    <dgm:cxn modelId="{16483633-7ADF-44E7-A93F-B3873556A05F}" type="presOf" srcId="{BA6D89AB-2189-4AF6-9FCD-AC38A4DDE64E}" destId="{C827D4DA-43B6-4A39-9E32-4C65402BFC20}" srcOrd="0" destOrd="0" presId="urn:microsoft.com/office/officeart/2008/layout/SquareAccentList"/>
    <dgm:cxn modelId="{58AC312A-518C-40CC-AB86-EBDB5F385C9B}" srcId="{C8F5A817-2D30-4A0D-AB26-90B65ED70C7E}" destId="{0E28B0F9-6A14-494A-8CF6-6119AF5C4227}" srcOrd="0" destOrd="0" parTransId="{8DF43724-A8FB-43B6-9B6F-203FC1139750}" sibTransId="{52CBED44-1F65-4465-9F55-4C3F913DED12}"/>
    <dgm:cxn modelId="{31AB4C04-5EC4-4257-A293-425F98085093}" type="presOf" srcId="{C8F5A817-2D30-4A0D-AB26-90B65ED70C7E}" destId="{D127A430-FB46-494B-AC25-A2DB1AAA871E}" srcOrd="0" destOrd="0" presId="urn:microsoft.com/office/officeart/2008/layout/SquareAccentList"/>
    <dgm:cxn modelId="{B397E48E-D32A-411F-94A2-A9748B4B96C7}" srcId="{0E28B0F9-6A14-494A-8CF6-6119AF5C4227}" destId="{BA6D89AB-2189-4AF6-9FCD-AC38A4DDE64E}" srcOrd="1" destOrd="0" parTransId="{2222FBFA-BBF6-401F-86AE-4DDA7D0A3633}" sibTransId="{AE2E8197-6CE9-42C2-BD64-490CBA1BEE7A}"/>
    <dgm:cxn modelId="{CB6A01F1-1459-4443-83BB-71AF12D0147F}" srcId="{0E28B0F9-6A14-494A-8CF6-6119AF5C4227}" destId="{8ACB9256-DAD6-4DD8-AA7A-1284CAF74702}" srcOrd="0" destOrd="0" parTransId="{F20A69F9-362A-428B-AA96-357C51A145E2}" sibTransId="{D9DF33CE-D080-4CF4-9B87-D67FBBAC9990}"/>
    <dgm:cxn modelId="{8F343702-2EB9-4A5C-B7BD-8FC63B713A6E}" type="presOf" srcId="{8ACB9256-DAD6-4DD8-AA7A-1284CAF74702}" destId="{F0F28A89-C9B6-4019-85DD-35F0D9E751D4}" srcOrd="0" destOrd="0" presId="urn:microsoft.com/office/officeart/2008/layout/SquareAccentList"/>
    <dgm:cxn modelId="{DC5C0190-2E5E-4327-90F4-E11C82C66A0F}" type="presOf" srcId="{0E28B0F9-6A14-494A-8CF6-6119AF5C4227}" destId="{336E1D45-20D7-42F1-A57A-CB5E68B5E005}" srcOrd="0" destOrd="0" presId="urn:microsoft.com/office/officeart/2008/layout/SquareAccentList"/>
    <dgm:cxn modelId="{A9D37B3C-276A-46F1-B761-F85AF5F34149}" type="presParOf" srcId="{D127A430-FB46-494B-AC25-A2DB1AAA871E}" destId="{F2C2DAEE-7EC9-4DAF-9EEB-0B7D8D0823DF}" srcOrd="0" destOrd="0" presId="urn:microsoft.com/office/officeart/2008/layout/SquareAccentList"/>
    <dgm:cxn modelId="{F82DBE56-C657-4F33-BDF7-FC33FFA229F9}" type="presParOf" srcId="{F2C2DAEE-7EC9-4DAF-9EEB-0B7D8D0823DF}" destId="{FDCD7694-571A-4575-B3E0-3ABF0D591C40}" srcOrd="0" destOrd="0" presId="urn:microsoft.com/office/officeart/2008/layout/SquareAccentList"/>
    <dgm:cxn modelId="{358BD07A-EF20-4004-9C28-2AB9A9FAA673}" type="presParOf" srcId="{FDCD7694-571A-4575-B3E0-3ABF0D591C40}" destId="{103B2421-FB4C-4471-922B-7307A49B940E}" srcOrd="0" destOrd="0" presId="urn:microsoft.com/office/officeart/2008/layout/SquareAccentList"/>
    <dgm:cxn modelId="{5A5323C9-2515-4FCB-9E86-1A9831612B78}" type="presParOf" srcId="{FDCD7694-571A-4575-B3E0-3ABF0D591C40}" destId="{CF6E813C-3941-426D-96A0-AA6C250FB716}" srcOrd="1" destOrd="0" presId="urn:microsoft.com/office/officeart/2008/layout/SquareAccentList"/>
    <dgm:cxn modelId="{85BAD495-6D6B-44A7-81F9-A0636D6B0CF6}" type="presParOf" srcId="{FDCD7694-571A-4575-B3E0-3ABF0D591C40}" destId="{336E1D45-20D7-42F1-A57A-CB5E68B5E005}" srcOrd="2" destOrd="0" presId="urn:microsoft.com/office/officeart/2008/layout/SquareAccentList"/>
    <dgm:cxn modelId="{8C6ACAB9-31F3-472D-B1BC-48473231D7D3}" type="presParOf" srcId="{F2C2DAEE-7EC9-4DAF-9EEB-0B7D8D0823DF}" destId="{62FC9A7B-5C9F-41F1-9E54-03D72FB22DD3}" srcOrd="1" destOrd="0" presId="urn:microsoft.com/office/officeart/2008/layout/SquareAccentList"/>
    <dgm:cxn modelId="{8CDB019E-E42E-4A32-BD4F-038B64FDF800}" type="presParOf" srcId="{62FC9A7B-5C9F-41F1-9E54-03D72FB22DD3}" destId="{8D8FE856-C60B-4788-9FC4-07F2A2F43A49}" srcOrd="0" destOrd="0" presId="urn:microsoft.com/office/officeart/2008/layout/SquareAccentList"/>
    <dgm:cxn modelId="{4CB80C35-574C-43CD-92DF-98B5C918B335}" type="presParOf" srcId="{8D8FE856-C60B-4788-9FC4-07F2A2F43A49}" destId="{A78D8FF7-E769-416E-AC5F-D7CE0ADFA6D0}" srcOrd="0" destOrd="0" presId="urn:microsoft.com/office/officeart/2008/layout/SquareAccentList"/>
    <dgm:cxn modelId="{EF958199-669A-4C43-9D79-DA989679C4CD}" type="presParOf" srcId="{8D8FE856-C60B-4788-9FC4-07F2A2F43A49}" destId="{F0F28A89-C9B6-4019-85DD-35F0D9E751D4}" srcOrd="1" destOrd="0" presId="urn:microsoft.com/office/officeart/2008/layout/SquareAccentList"/>
    <dgm:cxn modelId="{694D17C4-E465-4EEE-8948-7FEE403F61EC}" type="presParOf" srcId="{62FC9A7B-5C9F-41F1-9E54-03D72FB22DD3}" destId="{8A08F689-671C-4D6F-9617-48AAF71FEDA9}" srcOrd="1" destOrd="0" presId="urn:microsoft.com/office/officeart/2008/layout/SquareAccentList"/>
    <dgm:cxn modelId="{AE51BAB5-53B2-4468-9CDD-754B5553DB95}" type="presParOf" srcId="{8A08F689-671C-4D6F-9617-48AAF71FEDA9}" destId="{D57087B9-939B-462F-95D7-F19897020BF4}" srcOrd="0" destOrd="0" presId="urn:microsoft.com/office/officeart/2008/layout/SquareAccentList"/>
    <dgm:cxn modelId="{A2AA02F5-AF7F-41A5-B2D7-3566381E7269}" type="presParOf" srcId="{8A08F689-671C-4D6F-9617-48AAF71FEDA9}" destId="{C827D4DA-43B6-4A39-9E32-4C65402BFC20}" srcOrd="1" destOrd="0" presId="urn:microsoft.com/office/officeart/2008/layout/SquareAccentList"/>
    <dgm:cxn modelId="{976D958E-E10C-46AC-91EB-50D7307B1068}" type="presParOf" srcId="{62FC9A7B-5C9F-41F1-9E54-03D72FB22DD3}" destId="{6980A8DC-4E0F-416B-97B3-EEF00DCA8DE5}" srcOrd="2" destOrd="0" presId="urn:microsoft.com/office/officeart/2008/layout/SquareAccentList"/>
    <dgm:cxn modelId="{4FC603A5-61E6-404E-B5A7-8718D7D31585}" type="presParOf" srcId="{6980A8DC-4E0F-416B-97B3-EEF00DCA8DE5}" destId="{AE2BBD5E-065D-4AA2-B816-03E01B8269A8}" srcOrd="0" destOrd="0" presId="urn:microsoft.com/office/officeart/2008/layout/SquareAccentList"/>
    <dgm:cxn modelId="{31D8001E-5FF2-4787-ADEB-59223D8A0365}" type="presParOf" srcId="{6980A8DC-4E0F-416B-97B3-EEF00DCA8DE5}" destId="{41688D9B-8C1D-4259-B3B4-64B5898A48E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5A817-2D30-4A0D-AB26-90B65ED70C7E}" type="doc">
      <dgm:prSet loTypeId="urn:microsoft.com/office/officeart/2008/layout/Squa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ACB9256-DAD6-4DD8-AA7A-1284CAF74702}">
      <dgm:prSet custT="1"/>
      <dgm:spPr/>
      <dgm:t>
        <a:bodyPr/>
        <a:lstStyle/>
        <a:p>
          <a:pPr algn="l"/>
          <a:r>
            <a:rPr lang="it-IT" sz="2400"/>
            <a:t>Benchmark update</a:t>
          </a:r>
        </a:p>
      </dgm:t>
    </dgm:pt>
    <dgm:pt modelId="{F20A69F9-362A-428B-AA96-357C51A145E2}" type="parTrans" cxnId="{CB6A01F1-1459-4443-83BB-71AF12D0147F}">
      <dgm:prSet/>
      <dgm:spPr/>
      <dgm:t>
        <a:bodyPr/>
        <a:lstStyle/>
        <a:p>
          <a:pPr algn="ctr"/>
          <a:endParaRPr lang="it-IT" sz="2400"/>
        </a:p>
      </dgm:t>
    </dgm:pt>
    <dgm:pt modelId="{D9DF33CE-D080-4CF4-9B87-D67FBBAC9990}" type="sibTrans" cxnId="{CB6A01F1-1459-4443-83BB-71AF12D0147F}">
      <dgm:prSet/>
      <dgm:spPr/>
      <dgm:t>
        <a:bodyPr/>
        <a:lstStyle/>
        <a:p>
          <a:pPr algn="ctr"/>
          <a:endParaRPr lang="it-IT" sz="2400"/>
        </a:p>
      </dgm:t>
    </dgm:pt>
    <dgm:pt modelId="{BA6D89AB-2189-4AF6-9FCD-AC38A4DDE64E}">
      <dgm:prSet custT="1"/>
      <dgm:spPr/>
      <dgm:t>
        <a:bodyPr/>
        <a:lstStyle/>
        <a:p>
          <a:pPr algn="l"/>
          <a:r>
            <a:rPr lang="it-IT" sz="2400" dirty="0"/>
            <a:t>Update of </a:t>
          </a:r>
          <a:r>
            <a:rPr lang="it-IT" sz="2400" dirty="0" smtClean="0"/>
            <a:t>2020</a:t>
          </a:r>
          <a:endParaRPr lang="it-IT" sz="2400" dirty="0"/>
        </a:p>
      </dgm:t>
    </dgm:pt>
    <dgm:pt modelId="{2222FBFA-BBF6-401F-86AE-4DDA7D0A3633}" type="parTrans" cxnId="{B397E48E-D32A-411F-94A2-A9748B4B96C7}">
      <dgm:prSet/>
      <dgm:spPr/>
      <dgm:t>
        <a:bodyPr/>
        <a:lstStyle/>
        <a:p>
          <a:pPr algn="ctr"/>
          <a:endParaRPr lang="it-IT" sz="2400"/>
        </a:p>
      </dgm:t>
    </dgm:pt>
    <dgm:pt modelId="{AE2E8197-6CE9-42C2-BD64-490CBA1BEE7A}" type="sibTrans" cxnId="{B397E48E-D32A-411F-94A2-A9748B4B96C7}">
      <dgm:prSet/>
      <dgm:spPr/>
      <dgm:t>
        <a:bodyPr/>
        <a:lstStyle/>
        <a:p>
          <a:pPr algn="ctr"/>
          <a:endParaRPr lang="it-IT" sz="2400"/>
        </a:p>
      </dgm:t>
    </dgm:pt>
    <dgm:pt modelId="{B56D9401-BB19-42A3-97D3-2EDF30A5F888}">
      <dgm:prSet custT="1"/>
      <dgm:spPr/>
      <dgm:t>
        <a:bodyPr/>
        <a:lstStyle/>
        <a:p>
          <a:pPr algn="l"/>
          <a:r>
            <a:rPr lang="it-IT" sz="2400"/>
            <a:t>New assessment</a:t>
          </a:r>
        </a:p>
      </dgm:t>
    </dgm:pt>
    <dgm:pt modelId="{A11B445D-41B7-47DF-AFFE-19BBB49425A4}" type="parTrans" cxnId="{03E312E3-1D85-4E4B-BD0E-ABD0C5B4862B}">
      <dgm:prSet/>
      <dgm:spPr/>
      <dgm:t>
        <a:bodyPr/>
        <a:lstStyle/>
        <a:p>
          <a:pPr algn="ctr"/>
          <a:endParaRPr lang="it-IT" sz="2400"/>
        </a:p>
      </dgm:t>
    </dgm:pt>
    <dgm:pt modelId="{83841E64-89F8-45F7-BFCD-BAFC9F36333B}" type="sibTrans" cxnId="{03E312E3-1D85-4E4B-BD0E-ABD0C5B4862B}">
      <dgm:prSet/>
      <dgm:spPr/>
      <dgm:t>
        <a:bodyPr/>
        <a:lstStyle/>
        <a:p>
          <a:pPr algn="ctr"/>
          <a:endParaRPr lang="it-IT" sz="2400"/>
        </a:p>
      </dgm:t>
    </dgm:pt>
    <dgm:pt modelId="{1777E5CC-2BAC-48A7-BF2B-D597BC6F7650}">
      <dgm:prSet custT="1"/>
      <dgm:spPr/>
      <dgm:t>
        <a:bodyPr/>
        <a:lstStyle/>
        <a:p>
          <a:pPr algn="l"/>
          <a:r>
            <a:rPr lang="it-IT" sz="2400"/>
            <a:t>Catch advice</a:t>
          </a:r>
        </a:p>
      </dgm:t>
    </dgm:pt>
    <dgm:pt modelId="{FC42C13D-A0BF-428A-AD30-24ED234B4529}" type="parTrans" cxnId="{69FADC1C-3928-4D63-9129-0A0741AD8CC8}">
      <dgm:prSet/>
      <dgm:spPr/>
      <dgm:t>
        <a:bodyPr/>
        <a:lstStyle/>
        <a:p>
          <a:pPr algn="ctr"/>
          <a:endParaRPr lang="it-IT" sz="2400"/>
        </a:p>
      </dgm:t>
    </dgm:pt>
    <dgm:pt modelId="{D37D32F0-E878-43F4-92C0-60B12976AD9D}" type="sibTrans" cxnId="{69FADC1C-3928-4D63-9129-0A0741AD8CC8}">
      <dgm:prSet/>
      <dgm:spPr/>
      <dgm:t>
        <a:bodyPr/>
        <a:lstStyle/>
        <a:p>
          <a:pPr algn="ctr"/>
          <a:endParaRPr lang="it-IT" sz="2400"/>
        </a:p>
      </dgm:t>
    </dgm:pt>
    <dgm:pt modelId="{0E28B0F9-6A14-494A-8CF6-6119AF5C4227}">
      <dgm:prSet custT="1"/>
      <dgm:spPr/>
      <dgm:t>
        <a:bodyPr/>
        <a:lstStyle/>
        <a:p>
          <a:pPr algn="ctr"/>
          <a:r>
            <a:rPr lang="it-IT" sz="2400" b="1" dirty="0"/>
            <a:t>Type of stock assessment</a:t>
          </a:r>
          <a:endParaRPr lang="it-IT" sz="2400" dirty="0"/>
        </a:p>
      </dgm:t>
    </dgm:pt>
    <dgm:pt modelId="{52CBED44-1F65-4465-9F55-4C3F913DED12}" type="sibTrans" cxnId="{58AC312A-518C-40CC-AB86-EBDB5F385C9B}">
      <dgm:prSet/>
      <dgm:spPr/>
      <dgm:t>
        <a:bodyPr/>
        <a:lstStyle/>
        <a:p>
          <a:pPr algn="ctr"/>
          <a:endParaRPr lang="it-IT" sz="2400"/>
        </a:p>
      </dgm:t>
    </dgm:pt>
    <dgm:pt modelId="{8DF43724-A8FB-43B6-9B6F-203FC1139750}" type="parTrans" cxnId="{58AC312A-518C-40CC-AB86-EBDB5F385C9B}">
      <dgm:prSet/>
      <dgm:spPr/>
      <dgm:t>
        <a:bodyPr/>
        <a:lstStyle/>
        <a:p>
          <a:pPr algn="ctr"/>
          <a:endParaRPr lang="it-IT" sz="2400"/>
        </a:p>
      </dgm:t>
    </dgm:pt>
    <dgm:pt modelId="{B2D02F63-BEA7-4630-9389-25C556933372}">
      <dgm:prSet custT="1"/>
      <dgm:spPr/>
      <dgm:t>
        <a:bodyPr/>
        <a:lstStyle/>
        <a:p>
          <a:pPr algn="l"/>
          <a:r>
            <a:rPr lang="it-IT" sz="2400"/>
            <a:t>Other: </a:t>
          </a:r>
        </a:p>
      </dgm:t>
    </dgm:pt>
    <dgm:pt modelId="{2E7D0ABE-BCEC-423B-B7F9-FE487C472E20}" type="parTrans" cxnId="{1E09ED54-EF49-4977-A5A9-1740078CF9AF}">
      <dgm:prSet/>
      <dgm:spPr/>
      <dgm:t>
        <a:bodyPr/>
        <a:lstStyle/>
        <a:p>
          <a:pPr algn="ctr"/>
          <a:endParaRPr lang="it-IT" sz="2400"/>
        </a:p>
      </dgm:t>
    </dgm:pt>
    <dgm:pt modelId="{F99BA6FE-C20F-4263-9CC2-1D60384C6F86}" type="sibTrans" cxnId="{1E09ED54-EF49-4977-A5A9-1740078CF9AF}">
      <dgm:prSet/>
      <dgm:spPr/>
      <dgm:t>
        <a:bodyPr/>
        <a:lstStyle/>
        <a:p>
          <a:pPr algn="ctr"/>
          <a:endParaRPr lang="it-IT" sz="2400"/>
        </a:p>
      </dgm:t>
    </dgm:pt>
    <dgm:pt modelId="{D127A430-FB46-494B-AC25-A2DB1AAA871E}" type="pres">
      <dgm:prSet presAssocID="{C8F5A817-2D30-4A0D-AB26-90B65ED70C7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F2C2DAEE-7EC9-4DAF-9EEB-0B7D8D0823DF}" type="pres">
      <dgm:prSet presAssocID="{0E28B0F9-6A14-494A-8CF6-6119AF5C4227}" presName="root" presStyleCnt="0">
        <dgm:presLayoutVars>
          <dgm:chMax/>
          <dgm:chPref/>
        </dgm:presLayoutVars>
      </dgm:prSet>
      <dgm:spPr/>
    </dgm:pt>
    <dgm:pt modelId="{FDCD7694-571A-4575-B3E0-3ABF0D591C40}" type="pres">
      <dgm:prSet presAssocID="{0E28B0F9-6A14-494A-8CF6-6119AF5C4227}" presName="rootComposite" presStyleCnt="0">
        <dgm:presLayoutVars/>
      </dgm:prSet>
      <dgm:spPr/>
    </dgm:pt>
    <dgm:pt modelId="{103B2421-FB4C-4471-922B-7307A49B940E}" type="pres">
      <dgm:prSet presAssocID="{0E28B0F9-6A14-494A-8CF6-6119AF5C4227}" presName="ParentAccent" presStyleLbl="alignNode1" presStyleIdx="0" presStyleCnt="1" custFlipVert="0" custScaleX="120349" custScaleY="13915" custLinFactNeighborX="3266" custLinFactNeighborY="-24674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</dgm:pt>
    <dgm:pt modelId="{CF6E813C-3941-426D-96A0-AA6C250FB716}" type="pres">
      <dgm:prSet presAssocID="{0E28B0F9-6A14-494A-8CF6-6119AF5C4227}" presName="ParentSmallAccent" presStyleLbl="fgAcc1" presStyleIdx="0" presStyleCnt="1" custLinFactX="200000" custLinFactNeighborX="201097" custLinFactNeighborY="-19179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noFill/>
        <a:ln>
          <a:noFill/>
        </a:ln>
        <a:effectLst/>
      </dgm:spPr>
    </dgm:pt>
    <dgm:pt modelId="{336E1D45-20D7-42F1-A57A-CB5E68B5E005}" type="pres">
      <dgm:prSet presAssocID="{0E28B0F9-6A14-494A-8CF6-6119AF5C4227}" presName="Parent" presStyleLbl="revTx" presStyleIdx="0" presStyleCnt="6" custScaleX="19158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FC9A7B-5C9F-41F1-9E54-03D72FB22DD3}" type="pres">
      <dgm:prSet presAssocID="{0E28B0F9-6A14-494A-8CF6-6119AF5C4227}" presName="childShape" presStyleCnt="0">
        <dgm:presLayoutVars>
          <dgm:chMax val="0"/>
          <dgm:chPref val="0"/>
        </dgm:presLayoutVars>
      </dgm:prSet>
      <dgm:spPr/>
    </dgm:pt>
    <dgm:pt modelId="{8D8FE856-C60B-4788-9FC4-07F2A2F43A49}" type="pres">
      <dgm:prSet presAssocID="{8ACB9256-DAD6-4DD8-AA7A-1284CAF74702}" presName="childComposite" presStyleCnt="0">
        <dgm:presLayoutVars>
          <dgm:chMax val="0"/>
          <dgm:chPref val="0"/>
        </dgm:presLayoutVars>
      </dgm:prSet>
      <dgm:spPr/>
    </dgm:pt>
    <dgm:pt modelId="{A78D8FF7-E769-416E-AC5F-D7CE0ADFA6D0}" type="pres">
      <dgm:prSet presAssocID="{8ACB9256-DAD6-4DD8-AA7A-1284CAF74702}" presName="ChildAccent" presStyleLbl="solidFgAcc1" presStyleIdx="0" presStyleCnt="5"/>
      <dgm:spPr/>
      <dgm:t>
        <a:bodyPr/>
        <a:lstStyle/>
        <a:p>
          <a:endParaRPr lang="es-ES"/>
        </a:p>
      </dgm:t>
    </dgm:pt>
    <dgm:pt modelId="{F0F28A89-C9B6-4019-85DD-35F0D9E751D4}" type="pres">
      <dgm:prSet presAssocID="{8ACB9256-DAD6-4DD8-AA7A-1284CAF74702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08F689-671C-4D6F-9617-48AAF71FEDA9}" type="pres">
      <dgm:prSet presAssocID="{BA6D89AB-2189-4AF6-9FCD-AC38A4DDE64E}" presName="childComposite" presStyleCnt="0">
        <dgm:presLayoutVars>
          <dgm:chMax val="0"/>
          <dgm:chPref val="0"/>
        </dgm:presLayoutVars>
      </dgm:prSet>
      <dgm:spPr/>
    </dgm:pt>
    <dgm:pt modelId="{D57087B9-939B-462F-95D7-F19897020BF4}" type="pres">
      <dgm:prSet presAssocID="{BA6D89AB-2189-4AF6-9FCD-AC38A4DDE64E}" presName="ChildAccent" presStyleLbl="solidFgAcc1" presStyleIdx="1" presStyleCnt="5"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C827D4DA-43B6-4A39-9E32-4C65402BFC20}" type="pres">
      <dgm:prSet presAssocID="{BA6D89AB-2189-4AF6-9FCD-AC38A4DDE64E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8D8D45-CB06-4D14-9DB6-2E512B8A31EA}" type="pres">
      <dgm:prSet presAssocID="{B56D9401-BB19-42A3-97D3-2EDF30A5F888}" presName="childComposite" presStyleCnt="0">
        <dgm:presLayoutVars>
          <dgm:chMax val="0"/>
          <dgm:chPref val="0"/>
        </dgm:presLayoutVars>
      </dgm:prSet>
      <dgm:spPr/>
    </dgm:pt>
    <dgm:pt modelId="{2D970B30-10C2-4BFE-ABB7-48D464747854}" type="pres">
      <dgm:prSet presAssocID="{B56D9401-BB19-42A3-97D3-2EDF30A5F888}" presName="ChildAccent" presStyleLbl="solidFgAcc1" presStyleIdx="2" presStyleCnt="5"/>
      <dgm:spPr/>
    </dgm:pt>
    <dgm:pt modelId="{8614A4A2-37BF-45DF-80CE-3B0EE982CB70}" type="pres">
      <dgm:prSet presAssocID="{B56D9401-BB19-42A3-97D3-2EDF30A5F888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AEF79D-FE40-4657-BF6C-0A4426BFBC21}" type="pres">
      <dgm:prSet presAssocID="{1777E5CC-2BAC-48A7-BF2B-D597BC6F7650}" presName="childComposite" presStyleCnt="0">
        <dgm:presLayoutVars>
          <dgm:chMax val="0"/>
          <dgm:chPref val="0"/>
        </dgm:presLayoutVars>
      </dgm:prSet>
      <dgm:spPr/>
    </dgm:pt>
    <dgm:pt modelId="{C3DB24D8-F40F-40A6-9C5C-DBEA09CF39E5}" type="pres">
      <dgm:prSet presAssocID="{1777E5CC-2BAC-48A7-BF2B-D597BC6F7650}" presName="ChildAccent" presStyleLbl="solidFgAcc1" presStyleIdx="3" presStyleCnt="5"/>
      <dgm:spPr/>
    </dgm:pt>
    <dgm:pt modelId="{4BF32BEB-AA83-4432-B043-6BAF06CA679D}" type="pres">
      <dgm:prSet presAssocID="{1777E5CC-2BAC-48A7-BF2B-D597BC6F7650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80A8DC-4E0F-416B-97B3-EEF00DCA8DE5}" type="pres">
      <dgm:prSet presAssocID="{B2D02F63-BEA7-4630-9389-25C556933372}" presName="childComposite" presStyleCnt="0">
        <dgm:presLayoutVars>
          <dgm:chMax val="0"/>
          <dgm:chPref val="0"/>
        </dgm:presLayoutVars>
      </dgm:prSet>
      <dgm:spPr/>
    </dgm:pt>
    <dgm:pt modelId="{AE2BBD5E-065D-4AA2-B816-03E01B8269A8}" type="pres">
      <dgm:prSet presAssocID="{B2D02F63-BEA7-4630-9389-25C556933372}" presName="ChildAccent" presStyleLbl="solidFgAcc1" presStyleIdx="4" presStyleCnt="5"/>
      <dgm:spPr/>
    </dgm:pt>
    <dgm:pt modelId="{41688D9B-8C1D-4259-B3B4-64B5898A48E6}" type="pres">
      <dgm:prSet presAssocID="{B2D02F63-BEA7-4630-9389-25C556933372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9FADC1C-3928-4D63-9129-0A0741AD8CC8}" srcId="{0E28B0F9-6A14-494A-8CF6-6119AF5C4227}" destId="{1777E5CC-2BAC-48A7-BF2B-D597BC6F7650}" srcOrd="3" destOrd="0" parTransId="{FC42C13D-A0BF-428A-AD30-24ED234B4529}" sibTransId="{D37D32F0-E878-43F4-92C0-60B12976AD9D}"/>
    <dgm:cxn modelId="{CB6A01F1-1459-4443-83BB-71AF12D0147F}" srcId="{0E28B0F9-6A14-494A-8CF6-6119AF5C4227}" destId="{8ACB9256-DAD6-4DD8-AA7A-1284CAF74702}" srcOrd="0" destOrd="0" parTransId="{F20A69F9-362A-428B-AA96-357C51A145E2}" sibTransId="{D9DF33CE-D080-4CF4-9B87-D67FBBAC9990}"/>
    <dgm:cxn modelId="{C123B391-BC03-4704-971D-E72BA5759C1E}" type="presOf" srcId="{B56D9401-BB19-42A3-97D3-2EDF30A5F888}" destId="{8614A4A2-37BF-45DF-80CE-3B0EE982CB70}" srcOrd="0" destOrd="0" presId="urn:microsoft.com/office/officeart/2008/layout/SquareAccentList"/>
    <dgm:cxn modelId="{B397D738-7470-48C8-B4C1-E92E8F26259C}" type="presOf" srcId="{8ACB9256-DAD6-4DD8-AA7A-1284CAF74702}" destId="{F0F28A89-C9B6-4019-85DD-35F0D9E751D4}" srcOrd="0" destOrd="0" presId="urn:microsoft.com/office/officeart/2008/layout/SquareAccentList"/>
    <dgm:cxn modelId="{E5425591-71C0-49BF-A286-5055602EE4DD}" type="presOf" srcId="{C8F5A817-2D30-4A0D-AB26-90B65ED70C7E}" destId="{D127A430-FB46-494B-AC25-A2DB1AAA871E}" srcOrd="0" destOrd="0" presId="urn:microsoft.com/office/officeart/2008/layout/SquareAccentList"/>
    <dgm:cxn modelId="{50E130DA-C193-45AB-8D7A-B6DF419959EA}" type="presOf" srcId="{BA6D89AB-2189-4AF6-9FCD-AC38A4DDE64E}" destId="{C827D4DA-43B6-4A39-9E32-4C65402BFC20}" srcOrd="0" destOrd="0" presId="urn:microsoft.com/office/officeart/2008/layout/SquareAccentList"/>
    <dgm:cxn modelId="{1E09ED54-EF49-4977-A5A9-1740078CF9AF}" srcId="{0E28B0F9-6A14-494A-8CF6-6119AF5C4227}" destId="{B2D02F63-BEA7-4630-9389-25C556933372}" srcOrd="4" destOrd="0" parTransId="{2E7D0ABE-BCEC-423B-B7F9-FE487C472E20}" sibTransId="{F99BA6FE-C20F-4263-9CC2-1D60384C6F86}"/>
    <dgm:cxn modelId="{11A2CA6C-A04F-401C-8082-66DCA1CC4F51}" type="presOf" srcId="{1777E5CC-2BAC-48A7-BF2B-D597BC6F7650}" destId="{4BF32BEB-AA83-4432-B043-6BAF06CA679D}" srcOrd="0" destOrd="0" presId="urn:microsoft.com/office/officeart/2008/layout/SquareAccentList"/>
    <dgm:cxn modelId="{4CD09296-012C-4EC3-B374-0F29F8F211A9}" type="presOf" srcId="{0E28B0F9-6A14-494A-8CF6-6119AF5C4227}" destId="{336E1D45-20D7-42F1-A57A-CB5E68B5E005}" srcOrd="0" destOrd="0" presId="urn:microsoft.com/office/officeart/2008/layout/SquareAccentList"/>
    <dgm:cxn modelId="{B397E48E-D32A-411F-94A2-A9748B4B96C7}" srcId="{0E28B0F9-6A14-494A-8CF6-6119AF5C4227}" destId="{BA6D89AB-2189-4AF6-9FCD-AC38A4DDE64E}" srcOrd="1" destOrd="0" parTransId="{2222FBFA-BBF6-401F-86AE-4DDA7D0A3633}" sibTransId="{AE2E8197-6CE9-42C2-BD64-490CBA1BEE7A}"/>
    <dgm:cxn modelId="{2801467E-3F16-4558-9385-BFA31FE3FA70}" type="presOf" srcId="{B2D02F63-BEA7-4630-9389-25C556933372}" destId="{41688D9B-8C1D-4259-B3B4-64B5898A48E6}" srcOrd="0" destOrd="0" presId="urn:microsoft.com/office/officeart/2008/layout/SquareAccentList"/>
    <dgm:cxn modelId="{03E312E3-1D85-4E4B-BD0E-ABD0C5B4862B}" srcId="{0E28B0F9-6A14-494A-8CF6-6119AF5C4227}" destId="{B56D9401-BB19-42A3-97D3-2EDF30A5F888}" srcOrd="2" destOrd="0" parTransId="{A11B445D-41B7-47DF-AFFE-19BBB49425A4}" sibTransId="{83841E64-89F8-45F7-BFCD-BAFC9F36333B}"/>
    <dgm:cxn modelId="{58AC312A-518C-40CC-AB86-EBDB5F385C9B}" srcId="{C8F5A817-2D30-4A0D-AB26-90B65ED70C7E}" destId="{0E28B0F9-6A14-494A-8CF6-6119AF5C4227}" srcOrd="0" destOrd="0" parTransId="{8DF43724-A8FB-43B6-9B6F-203FC1139750}" sibTransId="{52CBED44-1F65-4465-9F55-4C3F913DED12}"/>
    <dgm:cxn modelId="{495B4D25-EAEA-4065-B354-AF94E8089456}" type="presParOf" srcId="{D127A430-FB46-494B-AC25-A2DB1AAA871E}" destId="{F2C2DAEE-7EC9-4DAF-9EEB-0B7D8D0823DF}" srcOrd="0" destOrd="0" presId="urn:microsoft.com/office/officeart/2008/layout/SquareAccentList"/>
    <dgm:cxn modelId="{BDDD224B-7EE7-47DC-BA4E-DEFB1CC3CE02}" type="presParOf" srcId="{F2C2DAEE-7EC9-4DAF-9EEB-0B7D8D0823DF}" destId="{FDCD7694-571A-4575-B3E0-3ABF0D591C40}" srcOrd="0" destOrd="0" presId="urn:microsoft.com/office/officeart/2008/layout/SquareAccentList"/>
    <dgm:cxn modelId="{93CF837D-BDD7-43E6-934C-79DE22CA4107}" type="presParOf" srcId="{FDCD7694-571A-4575-B3E0-3ABF0D591C40}" destId="{103B2421-FB4C-4471-922B-7307A49B940E}" srcOrd="0" destOrd="0" presId="urn:microsoft.com/office/officeart/2008/layout/SquareAccentList"/>
    <dgm:cxn modelId="{C1C50920-B04E-4699-86BE-02BB957DE6F6}" type="presParOf" srcId="{FDCD7694-571A-4575-B3E0-3ABF0D591C40}" destId="{CF6E813C-3941-426D-96A0-AA6C250FB716}" srcOrd="1" destOrd="0" presId="urn:microsoft.com/office/officeart/2008/layout/SquareAccentList"/>
    <dgm:cxn modelId="{DA896622-F8A5-470D-BA1F-72FF88B3BCAE}" type="presParOf" srcId="{FDCD7694-571A-4575-B3E0-3ABF0D591C40}" destId="{336E1D45-20D7-42F1-A57A-CB5E68B5E005}" srcOrd="2" destOrd="0" presId="urn:microsoft.com/office/officeart/2008/layout/SquareAccentList"/>
    <dgm:cxn modelId="{A63D7C2C-C507-4F1B-9AAC-F83B8CA80502}" type="presParOf" srcId="{F2C2DAEE-7EC9-4DAF-9EEB-0B7D8D0823DF}" destId="{62FC9A7B-5C9F-41F1-9E54-03D72FB22DD3}" srcOrd="1" destOrd="0" presId="urn:microsoft.com/office/officeart/2008/layout/SquareAccentList"/>
    <dgm:cxn modelId="{60CD08A6-8F46-42EB-B7D6-0F80341698AA}" type="presParOf" srcId="{62FC9A7B-5C9F-41F1-9E54-03D72FB22DD3}" destId="{8D8FE856-C60B-4788-9FC4-07F2A2F43A49}" srcOrd="0" destOrd="0" presId="urn:microsoft.com/office/officeart/2008/layout/SquareAccentList"/>
    <dgm:cxn modelId="{2407BA53-F24F-4F73-ADA6-520855488734}" type="presParOf" srcId="{8D8FE856-C60B-4788-9FC4-07F2A2F43A49}" destId="{A78D8FF7-E769-416E-AC5F-D7CE0ADFA6D0}" srcOrd="0" destOrd="0" presId="urn:microsoft.com/office/officeart/2008/layout/SquareAccentList"/>
    <dgm:cxn modelId="{C6334670-5886-4CB3-B51F-1FAD082E298A}" type="presParOf" srcId="{8D8FE856-C60B-4788-9FC4-07F2A2F43A49}" destId="{F0F28A89-C9B6-4019-85DD-35F0D9E751D4}" srcOrd="1" destOrd="0" presId="urn:microsoft.com/office/officeart/2008/layout/SquareAccentList"/>
    <dgm:cxn modelId="{3BD06836-3869-4EE8-8E05-CAEF0DC83D50}" type="presParOf" srcId="{62FC9A7B-5C9F-41F1-9E54-03D72FB22DD3}" destId="{8A08F689-671C-4D6F-9617-48AAF71FEDA9}" srcOrd="1" destOrd="0" presId="urn:microsoft.com/office/officeart/2008/layout/SquareAccentList"/>
    <dgm:cxn modelId="{8ACDF7D7-BF98-4D26-9521-FAB7A3912C92}" type="presParOf" srcId="{8A08F689-671C-4D6F-9617-48AAF71FEDA9}" destId="{D57087B9-939B-462F-95D7-F19897020BF4}" srcOrd="0" destOrd="0" presId="urn:microsoft.com/office/officeart/2008/layout/SquareAccentList"/>
    <dgm:cxn modelId="{119B4CF7-9839-4ECF-8B85-5189BFB222FF}" type="presParOf" srcId="{8A08F689-671C-4D6F-9617-48AAF71FEDA9}" destId="{C827D4DA-43B6-4A39-9E32-4C65402BFC20}" srcOrd="1" destOrd="0" presId="urn:microsoft.com/office/officeart/2008/layout/SquareAccentList"/>
    <dgm:cxn modelId="{9D1032B4-BD54-4308-ADCC-8A7F3D3DC3A8}" type="presParOf" srcId="{62FC9A7B-5C9F-41F1-9E54-03D72FB22DD3}" destId="{E68D8D45-CB06-4D14-9DB6-2E512B8A31EA}" srcOrd="2" destOrd="0" presId="urn:microsoft.com/office/officeart/2008/layout/SquareAccentList"/>
    <dgm:cxn modelId="{3F1A9060-3BEF-433A-872A-C68B1F686EA3}" type="presParOf" srcId="{E68D8D45-CB06-4D14-9DB6-2E512B8A31EA}" destId="{2D970B30-10C2-4BFE-ABB7-48D464747854}" srcOrd="0" destOrd="0" presId="urn:microsoft.com/office/officeart/2008/layout/SquareAccentList"/>
    <dgm:cxn modelId="{8CCBA0C9-B185-4264-9BDF-7B769D16086A}" type="presParOf" srcId="{E68D8D45-CB06-4D14-9DB6-2E512B8A31EA}" destId="{8614A4A2-37BF-45DF-80CE-3B0EE982CB70}" srcOrd="1" destOrd="0" presId="urn:microsoft.com/office/officeart/2008/layout/SquareAccentList"/>
    <dgm:cxn modelId="{08C48BF1-7BDA-431C-AF14-B6FBCFDB9DC7}" type="presParOf" srcId="{62FC9A7B-5C9F-41F1-9E54-03D72FB22DD3}" destId="{7FAEF79D-FE40-4657-BF6C-0A4426BFBC21}" srcOrd="3" destOrd="0" presId="urn:microsoft.com/office/officeart/2008/layout/SquareAccentList"/>
    <dgm:cxn modelId="{2DEF88C6-CE53-4309-981E-C5BF9456DCC0}" type="presParOf" srcId="{7FAEF79D-FE40-4657-BF6C-0A4426BFBC21}" destId="{C3DB24D8-F40F-40A6-9C5C-DBEA09CF39E5}" srcOrd="0" destOrd="0" presId="urn:microsoft.com/office/officeart/2008/layout/SquareAccentList"/>
    <dgm:cxn modelId="{C992DCA8-7698-42BD-8BD3-F0B166127AC9}" type="presParOf" srcId="{7FAEF79D-FE40-4657-BF6C-0A4426BFBC21}" destId="{4BF32BEB-AA83-4432-B043-6BAF06CA679D}" srcOrd="1" destOrd="0" presId="urn:microsoft.com/office/officeart/2008/layout/SquareAccentList"/>
    <dgm:cxn modelId="{08D92D34-540F-48EC-A559-C999BA1FB18B}" type="presParOf" srcId="{62FC9A7B-5C9F-41F1-9E54-03D72FB22DD3}" destId="{6980A8DC-4E0F-416B-97B3-EEF00DCA8DE5}" srcOrd="4" destOrd="0" presId="urn:microsoft.com/office/officeart/2008/layout/SquareAccentList"/>
    <dgm:cxn modelId="{D861FF4E-5649-4645-82C5-51CEE180F61A}" type="presParOf" srcId="{6980A8DC-4E0F-416B-97B3-EEF00DCA8DE5}" destId="{AE2BBD5E-065D-4AA2-B816-03E01B8269A8}" srcOrd="0" destOrd="0" presId="urn:microsoft.com/office/officeart/2008/layout/SquareAccentList"/>
    <dgm:cxn modelId="{B7677598-2081-4143-97D5-E5289AA7E66D}" type="presParOf" srcId="{6980A8DC-4E0F-416B-97B3-EEF00DCA8DE5}" destId="{41688D9B-8C1D-4259-B3B4-64B5898A48E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B2421-FB4C-4471-922B-7307A49B940E}">
      <dsp:nvSpPr>
        <dsp:cNvPr id="0" name=""/>
        <dsp:cNvSpPr/>
      </dsp:nvSpPr>
      <dsp:spPr>
        <a:xfrm>
          <a:off x="971546" y="1613938"/>
          <a:ext cx="4355438" cy="81494"/>
        </a:xfrm>
        <a:prstGeom prst="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CF6E813C-3941-426D-96A0-AA6C250FB716}">
      <dsp:nvSpPr>
        <dsp:cNvPr id="0" name=""/>
        <dsp:cNvSpPr/>
      </dsp:nvSpPr>
      <dsp:spPr>
        <a:xfrm>
          <a:off x="1891627" y="1478725"/>
          <a:ext cx="449940" cy="44994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336E1D45-20D7-42F1-A57A-CB5E68B5E005}">
      <dsp:nvSpPr>
        <dsp:cNvPr id="0" name=""/>
        <dsp:cNvSpPr/>
      </dsp:nvSpPr>
      <dsp:spPr>
        <a:xfrm>
          <a:off x="54836" y="401047"/>
          <a:ext cx="6124672" cy="1294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Species</a:t>
          </a:r>
          <a:r>
            <a:rPr lang="it-IT" sz="3600" b="1" kern="1200" dirty="0"/>
            <a:t> </a:t>
          </a:r>
          <a:r>
            <a:rPr lang="it-IT" sz="3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category</a:t>
          </a:r>
        </a:p>
      </dsp:txBody>
      <dsp:txXfrm>
        <a:off x="54836" y="401047"/>
        <a:ext cx="6124672" cy="1294410"/>
      </dsp:txXfrm>
    </dsp:sp>
    <dsp:sp modelId="{A78D8FF7-E769-416E-AC5F-D7CE0ADFA6D0}">
      <dsp:nvSpPr>
        <dsp:cNvPr id="0" name=""/>
        <dsp:cNvSpPr/>
      </dsp:nvSpPr>
      <dsp:spPr>
        <a:xfrm>
          <a:off x="86929" y="2613817"/>
          <a:ext cx="449929" cy="449929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0F28A89-C9B6-4019-85DD-35F0D9E751D4}">
      <dsp:nvSpPr>
        <dsp:cNvPr id="0" name=""/>
        <dsp:cNvSpPr/>
      </dsp:nvSpPr>
      <dsp:spPr>
        <a:xfrm>
          <a:off x="515656" y="2314388"/>
          <a:ext cx="5695945" cy="1048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/>
            <a:t>Priority species</a:t>
          </a:r>
        </a:p>
      </dsp:txBody>
      <dsp:txXfrm>
        <a:off x="515656" y="2314388"/>
        <a:ext cx="5695945" cy="1048786"/>
      </dsp:txXfrm>
    </dsp:sp>
    <dsp:sp modelId="{D57087B9-939B-462F-95D7-F19897020BF4}">
      <dsp:nvSpPr>
        <dsp:cNvPr id="0" name=""/>
        <dsp:cNvSpPr/>
      </dsp:nvSpPr>
      <dsp:spPr>
        <a:xfrm>
          <a:off x="86929" y="3662604"/>
          <a:ext cx="449929" cy="4499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27D4DA-43B6-4A39-9E32-4C65402BFC20}">
      <dsp:nvSpPr>
        <dsp:cNvPr id="0" name=""/>
        <dsp:cNvSpPr/>
      </dsp:nvSpPr>
      <dsp:spPr>
        <a:xfrm>
          <a:off x="515656" y="3363175"/>
          <a:ext cx="5695945" cy="1048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/>
            <a:t>Non-priority species</a:t>
          </a:r>
        </a:p>
      </dsp:txBody>
      <dsp:txXfrm>
        <a:off x="515656" y="3363175"/>
        <a:ext cx="5695945" cy="1048786"/>
      </dsp:txXfrm>
    </dsp:sp>
    <dsp:sp modelId="{AE2BBD5E-065D-4AA2-B816-03E01B8269A8}">
      <dsp:nvSpPr>
        <dsp:cNvPr id="0" name=""/>
        <dsp:cNvSpPr/>
      </dsp:nvSpPr>
      <dsp:spPr>
        <a:xfrm>
          <a:off x="86929" y="4711390"/>
          <a:ext cx="449929" cy="4499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1688D9B-8C1D-4259-B3B4-64B5898A48E6}">
      <dsp:nvSpPr>
        <dsp:cNvPr id="0" name=""/>
        <dsp:cNvSpPr/>
      </dsp:nvSpPr>
      <dsp:spPr>
        <a:xfrm>
          <a:off x="515656" y="4411962"/>
          <a:ext cx="5695945" cy="1048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/>
            <a:t>Other</a:t>
          </a:r>
          <a:r>
            <a:rPr lang="it-IT" sz="3700" kern="1200"/>
            <a:t>: </a:t>
          </a:r>
        </a:p>
      </dsp:txBody>
      <dsp:txXfrm>
        <a:off x="515656" y="4411962"/>
        <a:ext cx="5695945" cy="1048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B2421-FB4C-4471-922B-7307A49B940E}">
      <dsp:nvSpPr>
        <dsp:cNvPr id="0" name=""/>
        <dsp:cNvSpPr/>
      </dsp:nvSpPr>
      <dsp:spPr>
        <a:xfrm>
          <a:off x="2280459" y="938036"/>
          <a:ext cx="4846106" cy="65919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CF6E813C-3941-426D-96A0-AA6C250FB716}">
      <dsp:nvSpPr>
        <dsp:cNvPr id="0" name=""/>
        <dsp:cNvSpPr/>
      </dsp:nvSpPr>
      <dsp:spPr>
        <a:xfrm>
          <a:off x="3745156" y="972198"/>
          <a:ext cx="295816" cy="295816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336E1D45-20D7-42F1-A57A-CB5E68B5E005}">
      <dsp:nvSpPr>
        <dsp:cNvPr id="0" name=""/>
        <dsp:cNvSpPr/>
      </dsp:nvSpPr>
      <dsp:spPr>
        <a:xfrm>
          <a:off x="714692" y="0"/>
          <a:ext cx="7714614" cy="85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b="1" kern="1200" dirty="0"/>
            <a:t>Type of stock assessment</a:t>
          </a:r>
          <a:endParaRPr lang="it-IT" sz="2400" kern="1200" dirty="0"/>
        </a:p>
      </dsp:txBody>
      <dsp:txXfrm>
        <a:off x="714692" y="0"/>
        <a:ext cx="7714614" cy="851019"/>
      </dsp:txXfrm>
    </dsp:sp>
    <dsp:sp modelId="{A78D8FF7-E769-416E-AC5F-D7CE0ADFA6D0}">
      <dsp:nvSpPr>
        <dsp:cNvPr id="0" name=""/>
        <dsp:cNvSpPr/>
      </dsp:nvSpPr>
      <dsp:spPr>
        <a:xfrm>
          <a:off x="714692" y="1718473"/>
          <a:ext cx="295809" cy="2958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0F28A89-C9B6-4019-85DD-35F0D9E751D4}">
      <dsp:nvSpPr>
        <dsp:cNvPr id="0" name=""/>
        <dsp:cNvSpPr/>
      </dsp:nvSpPr>
      <dsp:spPr>
        <a:xfrm>
          <a:off x="996562" y="1521611"/>
          <a:ext cx="3744841" cy="68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/>
            <a:t>Benchmark update</a:t>
          </a:r>
        </a:p>
      </dsp:txBody>
      <dsp:txXfrm>
        <a:off x="996562" y="1521611"/>
        <a:ext cx="3744841" cy="689532"/>
      </dsp:txXfrm>
    </dsp:sp>
    <dsp:sp modelId="{D57087B9-939B-462F-95D7-F19897020BF4}">
      <dsp:nvSpPr>
        <dsp:cNvPr id="0" name=""/>
        <dsp:cNvSpPr/>
      </dsp:nvSpPr>
      <dsp:spPr>
        <a:xfrm>
          <a:off x="714692" y="2408005"/>
          <a:ext cx="295809" cy="295809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27D4DA-43B6-4A39-9E32-4C65402BFC20}">
      <dsp:nvSpPr>
        <dsp:cNvPr id="0" name=""/>
        <dsp:cNvSpPr/>
      </dsp:nvSpPr>
      <dsp:spPr>
        <a:xfrm>
          <a:off x="996562" y="2211144"/>
          <a:ext cx="3744841" cy="68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Update of </a:t>
          </a:r>
          <a:r>
            <a:rPr lang="it-IT" sz="2400" kern="1200" dirty="0" smtClean="0"/>
            <a:t>2020</a:t>
          </a:r>
          <a:endParaRPr lang="it-IT" sz="2400" kern="1200" dirty="0"/>
        </a:p>
      </dsp:txBody>
      <dsp:txXfrm>
        <a:off x="996562" y="2211144"/>
        <a:ext cx="3744841" cy="689532"/>
      </dsp:txXfrm>
    </dsp:sp>
    <dsp:sp modelId="{2D970B30-10C2-4BFE-ABB7-48D464747854}">
      <dsp:nvSpPr>
        <dsp:cNvPr id="0" name=""/>
        <dsp:cNvSpPr/>
      </dsp:nvSpPr>
      <dsp:spPr>
        <a:xfrm>
          <a:off x="714692" y="3097538"/>
          <a:ext cx="295809" cy="2958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614A4A2-37BF-45DF-80CE-3B0EE982CB70}">
      <dsp:nvSpPr>
        <dsp:cNvPr id="0" name=""/>
        <dsp:cNvSpPr/>
      </dsp:nvSpPr>
      <dsp:spPr>
        <a:xfrm>
          <a:off x="996562" y="2900676"/>
          <a:ext cx="3744841" cy="68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/>
            <a:t>New assessment</a:t>
          </a:r>
        </a:p>
      </dsp:txBody>
      <dsp:txXfrm>
        <a:off x="996562" y="2900676"/>
        <a:ext cx="3744841" cy="689532"/>
      </dsp:txXfrm>
    </dsp:sp>
    <dsp:sp modelId="{C3DB24D8-F40F-40A6-9C5C-DBEA09CF39E5}">
      <dsp:nvSpPr>
        <dsp:cNvPr id="0" name=""/>
        <dsp:cNvSpPr/>
      </dsp:nvSpPr>
      <dsp:spPr>
        <a:xfrm>
          <a:off x="714692" y="3787070"/>
          <a:ext cx="295809" cy="2958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BF32BEB-AA83-4432-B043-6BAF06CA679D}">
      <dsp:nvSpPr>
        <dsp:cNvPr id="0" name=""/>
        <dsp:cNvSpPr/>
      </dsp:nvSpPr>
      <dsp:spPr>
        <a:xfrm>
          <a:off x="996562" y="3590209"/>
          <a:ext cx="3744841" cy="68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/>
            <a:t>Catch advice</a:t>
          </a:r>
        </a:p>
      </dsp:txBody>
      <dsp:txXfrm>
        <a:off x="996562" y="3590209"/>
        <a:ext cx="3744841" cy="689532"/>
      </dsp:txXfrm>
    </dsp:sp>
    <dsp:sp modelId="{AE2BBD5E-065D-4AA2-B816-03E01B8269A8}">
      <dsp:nvSpPr>
        <dsp:cNvPr id="0" name=""/>
        <dsp:cNvSpPr/>
      </dsp:nvSpPr>
      <dsp:spPr>
        <a:xfrm>
          <a:off x="714692" y="4476603"/>
          <a:ext cx="295809" cy="2958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1688D9B-8C1D-4259-B3B4-64B5898A48E6}">
      <dsp:nvSpPr>
        <dsp:cNvPr id="0" name=""/>
        <dsp:cNvSpPr/>
      </dsp:nvSpPr>
      <dsp:spPr>
        <a:xfrm>
          <a:off x="996562" y="4279741"/>
          <a:ext cx="3744841" cy="68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/>
            <a:t>Other: </a:t>
          </a:r>
        </a:p>
      </dsp:txBody>
      <dsp:txXfrm>
        <a:off x="996562" y="4279741"/>
        <a:ext cx="3744841" cy="689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0.31125</cdr:x>
      <cdr:y>0.19091</cdr:y>
    </cdr:from>
    <cdr:to>
      <cdr:x>0.88114</cdr:x>
      <cdr:y>0.3484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084372" y="523693"/>
          <a:ext cx="3816424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800" b="1" dirty="0" smtClean="0"/>
            <a:t>MEDITS ABUNDANCE INDEX</a:t>
          </a:r>
          <a:endParaRPr lang="es-ES" sz="18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520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956" y="1"/>
            <a:ext cx="3077519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s-E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799"/>
            <a:ext cx="3077520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956" y="9722799"/>
            <a:ext cx="3077519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7095378-0B5E-408C-AD4B-D21F02A6F72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328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520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956" y="1"/>
            <a:ext cx="3077519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s-E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436" y="4862237"/>
            <a:ext cx="5207604" cy="460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799"/>
            <a:ext cx="3077520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956" y="9722799"/>
            <a:ext cx="3077519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78CA204-07EE-4C3F-8804-C1CDA648CBB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15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6B5CBE-5154-469F-B6FC-1B8C84312835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489882" y="5106646"/>
            <a:ext cx="318252" cy="29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674" tIns="47837" rIns="95674" bIns="47837">
            <a:spAutoFit/>
          </a:bodyPr>
          <a:lstStyle/>
          <a:p>
            <a:pPr>
              <a:spcBef>
                <a:spcPct val="30000"/>
              </a:spcBef>
            </a:pPr>
            <a:r>
              <a:rPr lang="es-ES" sz="1300" dirty="0"/>
              <a:t>...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997" y="5030241"/>
            <a:ext cx="5208482" cy="460379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8C7C6-CF8E-45AF-A7DF-9D70E7C60C15}" type="slidenum">
              <a:rPr lang="es-ES"/>
              <a:pPr/>
              <a:t>6</a:t>
            </a:fld>
            <a:endParaRPr lang="es-E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4754B-700B-442C-A06A-1142C2D73887}" type="slidenum">
              <a:rPr lang="es-ES"/>
              <a:pPr/>
              <a:t>7</a:t>
            </a:fld>
            <a:endParaRPr lang="es-E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4754B-700B-442C-A06A-1142C2D73887}" type="slidenum">
              <a:rPr lang="es-ES"/>
              <a:pPr/>
              <a:t>8</a:t>
            </a:fld>
            <a:endParaRPr lang="es-E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8C7C6-CF8E-45AF-A7DF-9D70E7C60C15}" type="slidenum">
              <a:rPr lang="es-ES"/>
              <a:pPr/>
              <a:t>9</a:t>
            </a:fld>
            <a:endParaRPr lang="es-E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8C7C6-CF8E-45AF-A7DF-9D70E7C60C15}" type="slidenum">
              <a:rPr lang="es-ES"/>
              <a:pPr/>
              <a:t>10</a:t>
            </a:fld>
            <a:endParaRPr lang="es-E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B4E91-2FF9-4C88-B988-317D8F987B4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1C00-49B7-40D3-84FE-FD1373166FB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A158DB-1D6F-4D87-884B-6C981890326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4CE37-4AFA-4DCB-A207-61715380B5D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5968B-D203-46BF-AD5C-58F5BFE30FF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22C79-E5B4-442F-B607-6D0AD9E308B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0C1BF-36C5-411A-B72A-727A5C90EF4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4AAF8-6417-40C4-92DA-077C79DD159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4C037-E440-41A3-A6E6-1A1F03D2145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9C93C-C919-4DD3-A513-FE498494CCD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99B53-7239-4D6B-AD9E-D252A33201E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8FEFAA-D4E8-4458-810D-5E46A90CD2F0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lum bright="12000" contrast="-5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276872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>
              <a:lnSpc>
                <a:spcPct val="90000"/>
              </a:lnSpc>
            </a:pPr>
            <a:r>
              <a:rPr lang="en-GB" sz="1800" b="1" dirty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Assessment of </a:t>
            </a:r>
            <a:r>
              <a:rPr lang="en-GB" sz="1800" b="1" dirty="0" smtClean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European Hake; </a:t>
            </a:r>
            <a:r>
              <a:rPr lang="en-GB" sz="1800" b="1" i="1" dirty="0" err="1" smtClean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Merluccius</a:t>
            </a:r>
            <a:r>
              <a:rPr lang="en-GB" sz="1800" b="1" i="1" dirty="0" smtClean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GB" sz="1800" b="1" i="1" dirty="0" err="1" smtClean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merluccius</a:t>
            </a:r>
            <a:r>
              <a:rPr lang="en-GB" sz="1800" b="1" i="1" dirty="0" smtClean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,</a:t>
            </a:r>
            <a:r>
              <a:rPr lang="en-GB" sz="1800" b="1" dirty="0" smtClean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GB" sz="1800" b="1" dirty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exploited by the Spanish </a:t>
            </a:r>
            <a:r>
              <a:rPr lang="en-GB" sz="1800" b="1" dirty="0" smtClean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fishery </a:t>
            </a:r>
            <a:r>
              <a:rPr lang="en-GB" sz="1800" b="1" dirty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(</a:t>
            </a:r>
            <a:r>
              <a:rPr lang="en-GB" sz="1800" b="1" dirty="0" smtClean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2002-2021) </a:t>
            </a:r>
            <a:r>
              <a:rPr lang="en-GB" sz="1800" b="1" dirty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GFCM geographical sub-area </a:t>
            </a:r>
            <a:r>
              <a:rPr lang="en-GB" sz="1800" b="1" dirty="0" smtClean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6 (Northern Spain)</a:t>
            </a:r>
            <a:endParaRPr lang="en-GB" sz="1800" b="1" dirty="0">
              <a:solidFill>
                <a:srgbClr val="000099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9104" y="0"/>
            <a:ext cx="806489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s-E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rgbClr val="0B0BB5"/>
                </a:solidFill>
              </a:rPr>
              <a:t>Scientific Advisory Committee on Fisheries (SAC)</a:t>
            </a:r>
            <a:endParaRPr kumimoji="1" lang="es-ES" b="1" dirty="0">
              <a:solidFill>
                <a:srgbClr val="0B0BB5"/>
              </a:solidFill>
            </a:endParaRPr>
          </a:p>
          <a:p>
            <a:endParaRPr lang="es-ES" dirty="0" smtClean="0">
              <a:solidFill>
                <a:srgbClr val="0B0BB5"/>
              </a:solidFill>
            </a:endParaRPr>
          </a:p>
          <a:p>
            <a:r>
              <a:rPr lang="en-US" sz="1600" dirty="0" smtClean="0">
                <a:solidFill>
                  <a:srgbClr val="0B0BB5"/>
                </a:solidFill>
              </a:rPr>
              <a:t> </a:t>
            </a:r>
            <a:r>
              <a:rPr lang="en-US" sz="1600" b="1" dirty="0" smtClean="0">
                <a:solidFill>
                  <a:srgbClr val="0B0BB5"/>
                </a:solidFill>
              </a:rPr>
              <a:t>Working Group on Stock Assessment of Demersal Species (WGSAD)</a:t>
            </a:r>
            <a:endParaRPr lang="es-ES" sz="1600" dirty="0"/>
          </a:p>
          <a:p>
            <a:r>
              <a:rPr lang="es-ES" sz="1600" dirty="0"/>
              <a:t> </a:t>
            </a:r>
            <a:r>
              <a:rPr lang="es-ES" sz="1600" b="1" dirty="0">
                <a:solidFill>
                  <a:srgbClr val="0B0BB5"/>
                </a:solidFill>
              </a:rPr>
              <a:t>Western </a:t>
            </a:r>
            <a:r>
              <a:rPr lang="es-ES" sz="1600" b="1" dirty="0" err="1">
                <a:solidFill>
                  <a:srgbClr val="0B0BB5"/>
                </a:solidFill>
              </a:rPr>
              <a:t>Mediterranean</a:t>
            </a:r>
            <a:r>
              <a:rPr lang="es-ES" sz="1600" b="1" dirty="0">
                <a:solidFill>
                  <a:srgbClr val="0B0BB5"/>
                </a:solidFill>
              </a:rPr>
              <a:t> Stocks </a:t>
            </a:r>
            <a:r>
              <a:rPr lang="es-ES" sz="1600" b="1" dirty="0" smtClean="0">
                <a:solidFill>
                  <a:srgbClr val="0B0BB5"/>
                </a:solidFill>
              </a:rPr>
              <a:t>(WGSAD-W) Rome, </a:t>
            </a:r>
            <a:r>
              <a:rPr kumimoji="1" lang="es-ES" sz="1600" b="1" dirty="0" smtClean="0">
                <a:solidFill>
                  <a:srgbClr val="0B0BB5"/>
                </a:solidFill>
              </a:rPr>
              <a:t>12-17 </a:t>
            </a:r>
            <a:r>
              <a:rPr kumimoji="1" lang="es-ES" sz="1600" b="1" dirty="0" err="1" smtClean="0">
                <a:solidFill>
                  <a:srgbClr val="0B0BB5"/>
                </a:solidFill>
              </a:rPr>
              <a:t>December</a:t>
            </a:r>
            <a:r>
              <a:rPr kumimoji="1" lang="es-ES" sz="1600" b="1" dirty="0" smtClean="0">
                <a:solidFill>
                  <a:srgbClr val="0B0BB5"/>
                </a:solidFill>
              </a:rPr>
              <a:t> 2022</a:t>
            </a:r>
            <a:endParaRPr kumimoji="1" lang="es-ES" sz="1600" b="1" dirty="0">
              <a:solidFill>
                <a:srgbClr val="0B0BB5"/>
              </a:solidFill>
            </a:endParaRPr>
          </a:p>
        </p:txBody>
      </p:sp>
      <p:pic>
        <p:nvPicPr>
          <p:cNvPr id="8" name="Picture 6" descr="logoieoED copy cop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640"/>
            <a:ext cx="971600" cy="917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logoieoED copy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sp>
        <p:nvSpPr>
          <p:cNvPr id="10" name="9 Rectángulo redondeado"/>
          <p:cNvSpPr/>
          <p:nvPr/>
        </p:nvSpPr>
        <p:spPr>
          <a:xfrm>
            <a:off x="467544" y="1412776"/>
            <a:ext cx="3600400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  <a:latin typeface="Comic Sans MS" pitchFamily="66" charset="0"/>
              </a:rPr>
              <a:t>Internal</a:t>
            </a:r>
            <a:r>
              <a:rPr lang="es-ES" sz="20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  <a:latin typeface="Comic Sans MS" pitchFamily="66" charset="0"/>
              </a:rPr>
              <a:t>Consistency</a:t>
            </a:r>
            <a:r>
              <a:rPr lang="es-ES" sz="20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  <a:latin typeface="Comic Sans MS" pitchFamily="66" charset="0"/>
              </a:rPr>
              <a:t>Fleet</a:t>
            </a:r>
            <a:endParaRPr lang="es-ES" sz="2000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6" name="Rectangle 534"/>
          <p:cNvSpPr>
            <a:spLocks noChangeArrowheads="1"/>
          </p:cNvSpPr>
          <p:nvPr/>
        </p:nvSpPr>
        <p:spPr bwMode="auto">
          <a:xfrm>
            <a:off x="323528" y="3382253"/>
            <a:ext cx="3563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es-ES" sz="1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07504" y="116632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  <a:latin typeface="Comic Sans MS" pitchFamily="66" charset="0"/>
              </a:rPr>
              <a:t>Input Data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4572000" y="1412776"/>
            <a:ext cx="3960440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  <a:latin typeface="Comic Sans MS" pitchFamily="66" charset="0"/>
              </a:rPr>
              <a:t>Internal</a:t>
            </a:r>
            <a:r>
              <a:rPr lang="es-ES" sz="20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  <a:latin typeface="Comic Sans MS" pitchFamily="66" charset="0"/>
              </a:rPr>
              <a:t>Consistency</a:t>
            </a:r>
            <a:r>
              <a:rPr lang="es-ES" sz="20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  <a:latin typeface="Comic Sans MS" pitchFamily="66" charset="0"/>
              </a:rPr>
              <a:t>Survey</a:t>
            </a:r>
            <a:endParaRPr lang="es-ES" sz="2000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491968"/>
            <a:ext cx="4032448" cy="338530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529417"/>
            <a:ext cx="3888433" cy="3347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 CuadroTexto"/>
          <p:cNvSpPr txBox="1">
            <a:spLocks noChangeArrowheads="1"/>
          </p:cNvSpPr>
          <p:nvPr/>
        </p:nvSpPr>
        <p:spPr bwMode="auto">
          <a:xfrm>
            <a:off x="323528" y="1052736"/>
            <a:ext cx="8280994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sz="1800" b="1" dirty="0" smtClean="0">
              <a:solidFill>
                <a:srgbClr val="0B0BB5"/>
              </a:solidFill>
              <a:latin typeface="Comic Sans MS" pitchFamily="66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B0BB5"/>
                </a:solidFill>
                <a:latin typeface="Comic Sans MS" pitchFamily="66" charset="0"/>
              </a:rPr>
              <a:t> </a:t>
            </a:r>
            <a:r>
              <a:rPr lang="es-ES" sz="2200" b="1" dirty="0" smtClean="0">
                <a:solidFill>
                  <a:srgbClr val="0B0BB5"/>
                </a:solidFill>
                <a:latin typeface="Comic Sans MS" pitchFamily="66" charset="0"/>
              </a:rPr>
              <a:t>a4a </a:t>
            </a:r>
            <a:r>
              <a:rPr lang="es-ES" sz="2200" b="1" dirty="0" err="1" smtClean="0">
                <a:solidFill>
                  <a:srgbClr val="0B0BB5"/>
                </a:solidFill>
                <a:latin typeface="Comic Sans MS" pitchFamily="66" charset="0"/>
              </a:rPr>
              <a:t>statistical</a:t>
            </a:r>
            <a:r>
              <a:rPr lang="es-ES" sz="2200" b="1" dirty="0" smtClean="0">
                <a:solidFill>
                  <a:srgbClr val="0B0BB5"/>
                </a:solidFill>
                <a:latin typeface="Comic Sans MS" pitchFamily="66" charset="0"/>
              </a:rPr>
              <a:t> catch at </a:t>
            </a:r>
            <a:r>
              <a:rPr lang="es-ES" sz="2200" b="1" dirty="0" err="1" smtClean="0">
                <a:solidFill>
                  <a:srgbClr val="0B0BB5"/>
                </a:solidFill>
                <a:latin typeface="Comic Sans MS" pitchFamily="66" charset="0"/>
              </a:rPr>
              <a:t>age</a:t>
            </a:r>
            <a:r>
              <a:rPr lang="es-ES" sz="2200" b="1" dirty="0" smtClean="0">
                <a:solidFill>
                  <a:srgbClr val="0B0BB5"/>
                </a:solidFill>
                <a:latin typeface="Comic Sans MS" pitchFamily="66" charset="0"/>
              </a:rPr>
              <a:t> (</a:t>
            </a:r>
            <a:r>
              <a:rPr lang="es-ES" sz="2200" b="1" dirty="0" err="1" smtClean="0">
                <a:solidFill>
                  <a:srgbClr val="0B0BB5"/>
                </a:solidFill>
                <a:latin typeface="Comic Sans MS" pitchFamily="66" charset="0"/>
              </a:rPr>
              <a:t>Jardim</a:t>
            </a:r>
            <a:r>
              <a:rPr lang="es-ES" sz="2200" b="1" dirty="0" smtClean="0">
                <a:solidFill>
                  <a:srgbClr val="0B0BB5"/>
                </a:solidFill>
                <a:latin typeface="Comic Sans MS" pitchFamily="66" charset="0"/>
              </a:rPr>
              <a:t> et al., 2013)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200" b="1" dirty="0" smtClean="0">
                <a:solidFill>
                  <a:srgbClr val="0B0BB5"/>
                </a:solidFill>
                <a:latin typeface="Comic Sans MS" pitchFamily="66" charset="0"/>
              </a:rPr>
              <a:t> Y/R </a:t>
            </a:r>
            <a:r>
              <a:rPr lang="es-ES" sz="2200" b="1" dirty="0" err="1" smtClean="0">
                <a:solidFill>
                  <a:srgbClr val="0B0BB5"/>
                </a:solidFill>
                <a:latin typeface="Comic Sans MS" pitchFamily="66" charset="0"/>
              </a:rPr>
              <a:t>analysis</a:t>
            </a:r>
            <a:endParaRPr lang="es-ES" sz="2200" b="1" dirty="0" smtClean="0">
              <a:solidFill>
                <a:srgbClr val="0B0BB5"/>
              </a:solidFill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endParaRPr lang="es-ES" dirty="0" smtClean="0">
              <a:latin typeface="Comic Sans MS" pitchFamily="66" charset="0"/>
            </a:endParaRPr>
          </a:p>
        </p:txBody>
      </p:sp>
      <p:pic>
        <p:nvPicPr>
          <p:cNvPr id="4" name="Picture 6" descr="logoieoED copy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332656"/>
            <a:ext cx="792162" cy="747713"/>
          </a:xfrm>
          <a:prstGeom prst="rect">
            <a:avLst/>
          </a:prstGeom>
          <a:noFill/>
        </p:spPr>
      </p:pic>
      <p:sp>
        <p:nvSpPr>
          <p:cNvPr id="6" name="Rectangle 534"/>
          <p:cNvSpPr>
            <a:spLocks noChangeArrowheads="1"/>
          </p:cNvSpPr>
          <p:nvPr/>
        </p:nvSpPr>
        <p:spPr bwMode="auto">
          <a:xfrm>
            <a:off x="539552" y="2924944"/>
            <a:ext cx="26718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Model</a:t>
            </a:r>
            <a:r>
              <a:rPr lang="es-ES" sz="2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Selection</a:t>
            </a:r>
            <a:r>
              <a:rPr lang="es-ES" sz="2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procedure</a:t>
            </a:r>
            <a:r>
              <a:rPr lang="es-ES" sz="2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34"/>
          <p:cNvSpPr>
            <a:spLocks noChangeArrowheads="1"/>
          </p:cNvSpPr>
          <p:nvPr/>
        </p:nvSpPr>
        <p:spPr bwMode="auto">
          <a:xfrm>
            <a:off x="4644008" y="2924944"/>
            <a:ext cx="40324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es-ES" sz="2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2021 </a:t>
            </a:r>
            <a:r>
              <a:rPr lang="es-ES" sz="2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Assessment</a:t>
            </a:r>
            <a:r>
              <a:rPr lang="es-ES" sz="2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es-ES" sz="2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A4a </a:t>
            </a:r>
            <a:r>
              <a:rPr lang="es-ES" sz="2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s-ES" sz="2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Flecha a la derecha con bandas"/>
          <p:cNvSpPr/>
          <p:nvPr/>
        </p:nvSpPr>
        <p:spPr bwMode="auto">
          <a:xfrm>
            <a:off x="3347864" y="3140968"/>
            <a:ext cx="1044153" cy="307777"/>
          </a:xfrm>
          <a:prstGeom prst="stripedRightArrow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07504" y="345748"/>
            <a:ext cx="4284513" cy="589881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2000" b="1" dirty="0" err="1" smtClean="0">
                <a:solidFill>
                  <a:schemeClr val="bg1"/>
                </a:solidFill>
                <a:latin typeface="Comic Sans MS" pitchFamily="66" charset="0"/>
              </a:rPr>
              <a:t>Assessment</a:t>
            </a:r>
            <a:r>
              <a:rPr lang="es-ES" sz="20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  <a:latin typeface="Comic Sans MS" pitchFamily="66" charset="0"/>
              </a:rPr>
              <a:t>methods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67544" y="4475728"/>
            <a:ext cx="82089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1" dirty="0" err="1">
                <a:solidFill>
                  <a:srgbClr val="FF9900"/>
                </a:solidFill>
              </a:rPr>
              <a:t>fmod</a:t>
            </a:r>
            <a:r>
              <a:rPr lang="en-US" sz="1900" b="1" dirty="0">
                <a:solidFill>
                  <a:srgbClr val="FF9900"/>
                </a:solidFill>
              </a:rPr>
              <a:t> &lt;- ~ factor(age) + s(year, </a:t>
            </a:r>
            <a:r>
              <a:rPr lang="en-US" sz="1900" b="1" dirty="0" smtClean="0">
                <a:solidFill>
                  <a:srgbClr val="FF9900"/>
                </a:solidFill>
              </a:rPr>
              <a:t>k=6)+</a:t>
            </a:r>
            <a:r>
              <a:rPr lang="en-US" sz="1900" b="1" dirty="0">
                <a:solidFill>
                  <a:srgbClr val="FF9900"/>
                </a:solidFill>
              </a:rPr>
              <a:t>s(year, k </a:t>
            </a:r>
            <a:r>
              <a:rPr lang="en-US" sz="1900" b="1" dirty="0" smtClean="0">
                <a:solidFill>
                  <a:srgbClr val="FF9900"/>
                </a:solidFill>
              </a:rPr>
              <a:t>=6, </a:t>
            </a:r>
            <a:r>
              <a:rPr lang="en-US" sz="1900" b="1" dirty="0">
                <a:solidFill>
                  <a:srgbClr val="FF9900"/>
                </a:solidFill>
              </a:rPr>
              <a:t>by = </a:t>
            </a:r>
            <a:r>
              <a:rPr lang="en-US" sz="1900" b="1" dirty="0" err="1">
                <a:solidFill>
                  <a:srgbClr val="FF9900"/>
                </a:solidFill>
              </a:rPr>
              <a:t>as.numeric</a:t>
            </a:r>
            <a:r>
              <a:rPr lang="en-US" sz="1900" b="1" dirty="0">
                <a:solidFill>
                  <a:srgbClr val="FF9900"/>
                </a:solidFill>
              </a:rPr>
              <a:t>(age == 0))</a:t>
            </a:r>
          </a:p>
          <a:p>
            <a:pPr algn="l"/>
            <a:r>
              <a:rPr lang="en-US" sz="1900" b="1" dirty="0" err="1">
                <a:solidFill>
                  <a:srgbClr val="FF9900"/>
                </a:solidFill>
              </a:rPr>
              <a:t>srmod</a:t>
            </a:r>
            <a:r>
              <a:rPr lang="en-US" sz="1900" b="1" dirty="0">
                <a:solidFill>
                  <a:srgbClr val="FF9900"/>
                </a:solidFill>
              </a:rPr>
              <a:t> &lt;- ~factor(year)</a:t>
            </a:r>
          </a:p>
          <a:p>
            <a:pPr algn="l"/>
            <a:r>
              <a:rPr lang="en-US" sz="1900" b="1" dirty="0" err="1">
                <a:solidFill>
                  <a:srgbClr val="FF9900"/>
                </a:solidFill>
              </a:rPr>
              <a:t>qmod</a:t>
            </a:r>
            <a:r>
              <a:rPr lang="en-US" sz="1900" b="1" dirty="0">
                <a:solidFill>
                  <a:srgbClr val="FF9900"/>
                </a:solidFill>
              </a:rPr>
              <a:t> &lt;- list(~factor(replace(age, </a:t>
            </a:r>
            <a:r>
              <a:rPr lang="en-US" sz="1900" b="1" dirty="0" smtClean="0">
                <a:solidFill>
                  <a:srgbClr val="FF9900"/>
                </a:solidFill>
              </a:rPr>
              <a:t>age&gt;3,3))</a:t>
            </a:r>
            <a:endParaRPr lang="es-ES" sz="19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51520" y="243188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A4a </a:t>
            </a:r>
            <a:r>
              <a:rPr lang="es-ES" sz="1600" b="1" dirty="0" err="1" smtClean="0">
                <a:solidFill>
                  <a:schemeClr val="bg1"/>
                </a:solidFill>
                <a:latin typeface="Comic Sans MS" pitchFamily="66" charset="0"/>
              </a:rPr>
              <a:t>Diagnostics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3" name="Picture 6" descr="logoieoED copy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355"/>
            <a:ext cx="4176464" cy="281208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36" y="1990936"/>
            <a:ext cx="4938460" cy="33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51520" y="243188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A4a </a:t>
            </a:r>
            <a:r>
              <a:rPr lang="es-ES" sz="1600" b="1" dirty="0" err="1" smtClean="0">
                <a:solidFill>
                  <a:schemeClr val="bg1"/>
                </a:solidFill>
                <a:latin typeface="Comic Sans MS" pitchFamily="66" charset="0"/>
              </a:rPr>
              <a:t>Diagnostics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3" name="Picture 6" descr="logoieoED copy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946459"/>
            <a:ext cx="4139977" cy="278751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91845"/>
            <a:ext cx="3923952" cy="264206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" y="3881228"/>
            <a:ext cx="4354783" cy="293214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27" y="5085184"/>
            <a:ext cx="2429769" cy="163600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51" y="3717032"/>
            <a:ext cx="2775604" cy="1868861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3923928" y="5733256"/>
            <a:ext cx="280831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Mohn</a:t>
            </a:r>
            <a:r>
              <a:rPr lang="es-ES" sz="1400" dirty="0" smtClean="0"/>
              <a:t> Test</a:t>
            </a:r>
          </a:p>
          <a:p>
            <a:r>
              <a:rPr lang="es-ES" sz="1200" dirty="0" err="1" smtClean="0"/>
              <a:t>fbar</a:t>
            </a:r>
            <a:r>
              <a:rPr lang="es-ES" sz="1200" dirty="0" smtClean="0"/>
              <a:t>                </a:t>
            </a:r>
            <a:r>
              <a:rPr lang="es-ES" sz="1200" dirty="0" err="1" smtClean="0"/>
              <a:t>ssb</a:t>
            </a:r>
            <a:r>
              <a:rPr lang="es-ES" sz="1200" dirty="0" smtClean="0"/>
              <a:t>                  </a:t>
            </a:r>
            <a:r>
              <a:rPr lang="es-ES" sz="1200" dirty="0" err="1" smtClean="0"/>
              <a:t>rec</a:t>
            </a:r>
            <a:endParaRPr lang="es-ES" sz="1200" dirty="0" smtClean="0"/>
          </a:p>
          <a:p>
            <a:r>
              <a:rPr lang="es-ES" sz="1100" dirty="0" smtClean="0"/>
              <a:t>0.0988644   0.02633589      0.05577134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7019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51520" y="243188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A4a </a:t>
            </a:r>
            <a:r>
              <a:rPr lang="es-ES" sz="1600" b="1" dirty="0" err="1" smtClean="0">
                <a:solidFill>
                  <a:schemeClr val="bg1"/>
                </a:solidFill>
                <a:latin typeface="Comic Sans MS" pitchFamily="66" charset="0"/>
              </a:rPr>
              <a:t>Results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3" name="Picture 6" descr="logoieoED copy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635"/>
            <a:ext cx="4248472" cy="286056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82486"/>
            <a:ext cx="4320480" cy="29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51520" y="243188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Y/R </a:t>
            </a:r>
            <a:r>
              <a:rPr lang="es-ES" sz="1600" b="1" dirty="0" err="1" smtClean="0">
                <a:solidFill>
                  <a:schemeClr val="bg1"/>
                </a:solidFill>
                <a:latin typeface="Comic Sans MS" pitchFamily="66" charset="0"/>
              </a:rPr>
              <a:t>Analysis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3" name="Picture 6" descr="logoieoED copy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grpSp>
        <p:nvGrpSpPr>
          <p:cNvPr id="7" name="25 Grupo"/>
          <p:cNvGrpSpPr/>
          <p:nvPr/>
        </p:nvGrpSpPr>
        <p:grpSpPr>
          <a:xfrm>
            <a:off x="653932" y="1190255"/>
            <a:ext cx="7014411" cy="4687017"/>
            <a:chOff x="2404705" y="3351743"/>
            <a:chExt cx="5158135" cy="3432488"/>
          </a:xfrm>
        </p:grpSpPr>
        <p:grpSp>
          <p:nvGrpSpPr>
            <p:cNvPr id="8" name="12 Grupo"/>
            <p:cNvGrpSpPr/>
            <p:nvPr/>
          </p:nvGrpSpPr>
          <p:grpSpPr>
            <a:xfrm>
              <a:off x="2404705" y="3351743"/>
              <a:ext cx="5158135" cy="3432488"/>
              <a:chOff x="2404705" y="3135719"/>
              <a:chExt cx="5158135" cy="3432488"/>
            </a:xfrm>
          </p:grpSpPr>
          <p:pic>
            <p:nvPicPr>
              <p:cNvPr id="13" name="Picture 2" descr="C:\Users\encarnacion.garcia\Dropbox\Evaluacion XSA\Evaluacion salmonete 2017- cto rapido-M1.23\FLR plots\Resultados best model\plotYR.jpe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04705" y="3135719"/>
                <a:ext cx="5158135" cy="3432488"/>
              </a:xfrm>
              <a:prstGeom prst="rect">
                <a:avLst/>
              </a:prstGeom>
              <a:noFill/>
            </p:spPr>
          </p:pic>
          <p:cxnSp>
            <p:nvCxnSpPr>
              <p:cNvPr id="14" name="13 Conector recto de flecha"/>
              <p:cNvCxnSpPr/>
              <p:nvPr/>
            </p:nvCxnSpPr>
            <p:spPr>
              <a:xfrm flipV="1">
                <a:off x="4498622" y="4089657"/>
                <a:ext cx="9525" cy="16991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34 CuadroTexto"/>
              <p:cNvSpPr txBox="1"/>
              <p:nvPr/>
            </p:nvSpPr>
            <p:spPr>
              <a:xfrm>
                <a:off x="4338098" y="4979742"/>
                <a:ext cx="7200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E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r>
                  <a:rPr lang="es-ES" sz="800" b="1" baseline="-25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CURRENT</a:t>
                </a:r>
              </a:p>
            </p:txBody>
          </p:sp>
        </p:grpSp>
        <p:cxnSp>
          <p:nvCxnSpPr>
            <p:cNvPr id="11" name="16 Conector recto de flecha"/>
            <p:cNvCxnSpPr/>
            <p:nvPr/>
          </p:nvCxnSpPr>
          <p:spPr>
            <a:xfrm flipV="1">
              <a:off x="3455437" y="4033683"/>
              <a:ext cx="0" cy="2118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23 CuadroTexto"/>
            <p:cNvSpPr txBox="1"/>
            <p:nvPr/>
          </p:nvSpPr>
          <p:spPr>
            <a:xfrm>
              <a:off x="3431173" y="4221088"/>
              <a:ext cx="36004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s-ES" sz="800" b="1" dirty="0" smtClean="0">
                  <a:solidFill>
                    <a:srgbClr val="003399"/>
                  </a:solidFill>
                </a:rPr>
                <a:t>F</a:t>
              </a:r>
              <a:r>
                <a:rPr lang="es-ES" sz="800" b="1" baseline="-25000" dirty="0" smtClean="0">
                  <a:solidFill>
                    <a:srgbClr val="003399"/>
                  </a:solidFill>
                </a:rPr>
                <a:t>0.1</a:t>
              </a:r>
              <a:endParaRPr lang="es-ES" sz="800" b="1" baseline="-25000" dirty="0">
                <a:solidFill>
                  <a:srgbClr val="00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1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51520" y="243188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Short </a:t>
            </a:r>
            <a:r>
              <a:rPr lang="es-ES" sz="1600" b="1" dirty="0" err="1" smtClean="0">
                <a:solidFill>
                  <a:schemeClr val="bg1"/>
                </a:solidFill>
                <a:latin typeface="Comic Sans MS" pitchFamily="66" charset="0"/>
              </a:rPr>
              <a:t>term</a:t>
            </a: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Comic Sans MS" pitchFamily="66" charset="0"/>
              </a:rPr>
              <a:t>projectins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3" name="Picture 6" descr="logoieoED copy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sp>
        <p:nvSpPr>
          <p:cNvPr id="16" name="15 Rectángulo redondeado"/>
          <p:cNvSpPr/>
          <p:nvPr/>
        </p:nvSpPr>
        <p:spPr>
          <a:xfrm>
            <a:off x="5796136" y="1484784"/>
            <a:ext cx="3024336" cy="4104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5903640" y="1700808"/>
            <a:ext cx="29168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Deterministic projections (2022-2024)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Arithmetic mean of recruitment, catches and weights at age of the last three years (2019-2021)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 Status Quo is the geometric mean of Fbar1-2 during the last three years (2019-2021)</a:t>
            </a:r>
            <a:endParaRPr lang="es-ES" sz="2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4" y="1268760"/>
            <a:ext cx="5223642" cy="45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51520" y="243188"/>
            <a:ext cx="3672408" cy="52151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COMPARATIVE 2020 &amp; 2021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27787"/>
              </p:ext>
            </p:extLst>
          </p:nvPr>
        </p:nvGraphicFramePr>
        <p:xfrm>
          <a:off x="5364088" y="1340768"/>
          <a:ext cx="3672408" cy="432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8112"/>
                <a:gridCol w="901540"/>
                <a:gridCol w="881378"/>
                <a:gridCol w="881378"/>
              </a:tblGrid>
              <a:tr h="1627533">
                <a:tc>
                  <a:txBody>
                    <a:bodyPr/>
                    <a:lstStyle/>
                    <a:p>
                      <a:endParaRPr lang="es-ES_tradnl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a4a (2020)</a:t>
                      </a:r>
                      <a:endParaRPr lang="es-E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a4a (2021)</a:t>
                      </a:r>
                    </a:p>
                    <a:p>
                      <a:pPr marL="0" algn="ctr" defTabSz="914400" rtl="0" eaLnBrk="1" latinLnBrk="0" hangingPunct="1"/>
                      <a:endParaRPr lang="es-E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a4a (2022)</a:t>
                      </a:r>
                      <a:endParaRPr lang="es-E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28245">
                <a:tc>
                  <a:txBody>
                    <a:bodyPr/>
                    <a:lstStyle/>
                    <a:p>
                      <a:r>
                        <a:rPr lang="es-ES" dirty="0" smtClean="0"/>
                        <a:t>F 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0.14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/>
                </a:tc>
              </a:tr>
              <a:tr h="802991">
                <a:tc>
                  <a:txBody>
                    <a:bodyPr/>
                    <a:lstStyle/>
                    <a:p>
                      <a:r>
                        <a:rPr lang="es-ES" dirty="0" smtClean="0"/>
                        <a:t>Fcurrent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1.2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1.73 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1.24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6171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Fc</a:t>
                      </a:r>
                      <a:r>
                        <a:rPr lang="es-ES" dirty="0" smtClean="0"/>
                        <a:t>/F</a:t>
                      </a:r>
                      <a:r>
                        <a:rPr lang="es-ES" baseline="-25000" dirty="0" smtClean="0"/>
                        <a:t>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8.6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11.4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10.36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69929"/>
            <a:ext cx="5112568" cy="34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34"/>
          <p:cNvSpPr txBox="1">
            <a:spLocks noChangeArrowheads="1"/>
          </p:cNvSpPr>
          <p:nvPr/>
        </p:nvSpPr>
        <p:spPr bwMode="auto">
          <a:xfrm>
            <a:off x="1524000" y="7620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/>
          </a:p>
        </p:txBody>
      </p:sp>
      <p:sp>
        <p:nvSpPr>
          <p:cNvPr id="7" name="6 Rectángulo redondeado"/>
          <p:cNvSpPr/>
          <p:nvPr/>
        </p:nvSpPr>
        <p:spPr>
          <a:xfrm>
            <a:off x="642938" y="428625"/>
            <a:ext cx="5873750" cy="611188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latin typeface="Comic Sans MS" pitchFamily="66" charset="0"/>
              </a:rPr>
              <a:t>ADVICE &amp; RECOMMENDATIONS:</a:t>
            </a:r>
          </a:p>
        </p:txBody>
      </p:sp>
      <p:pic>
        <p:nvPicPr>
          <p:cNvPr id="6" name="Picture 6" descr="logoieoED copy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94367"/>
              </p:ext>
            </p:extLst>
          </p:nvPr>
        </p:nvGraphicFramePr>
        <p:xfrm>
          <a:off x="395536" y="4869160"/>
          <a:ext cx="7696200" cy="990600"/>
        </p:xfrm>
        <a:graphic>
          <a:graphicData uri="http://schemas.openxmlformats.org/drawingml/2006/table">
            <a:tbl>
              <a:tblPr/>
              <a:tblGrid>
                <a:gridCol w="3352800"/>
                <a:gridCol w="434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</a:rPr>
                        <a:t>Management </a:t>
                      </a:r>
                      <a:r>
                        <a:rPr kumimoji="0" lang="es-E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</a:rPr>
                        <a:t>objectives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</a:rPr>
                        <a:t>Management </a:t>
                      </a:r>
                      <a:r>
                        <a:rPr kumimoji="0" lang="es-E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</a:rPr>
                        <a:t>recommendations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Reduce fishing mortality to F </a:t>
                      </a:r>
                      <a:r>
                        <a:rPr kumimoji="0" lang="en-GB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 </a:t>
                      </a:r>
                      <a:endParaRPr kumimoji="0" lang="es-E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Reduce </a:t>
                      </a:r>
                      <a:r>
                        <a:rPr kumimoji="0" lang="es-E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fishing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effort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95536" y="1556792"/>
            <a:ext cx="8496944" cy="132343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b="1" dirty="0" err="1" smtClean="0">
                <a:solidFill>
                  <a:srgbClr val="3399FF"/>
                </a:solidFill>
              </a:rPr>
              <a:t>Fishing</a:t>
            </a:r>
            <a:r>
              <a:rPr lang="es-ES" sz="2000" b="1" dirty="0" smtClean="0">
                <a:solidFill>
                  <a:srgbClr val="3399FF"/>
                </a:solidFill>
              </a:rPr>
              <a:t> </a:t>
            </a:r>
            <a:r>
              <a:rPr lang="es-ES" sz="2000" b="1" dirty="0" err="1" smtClean="0">
                <a:solidFill>
                  <a:srgbClr val="3399FF"/>
                </a:solidFill>
              </a:rPr>
              <a:t>mortality</a:t>
            </a:r>
            <a:r>
              <a:rPr lang="es-ES" sz="2000" b="1" dirty="0" smtClean="0">
                <a:solidFill>
                  <a:srgbClr val="3399FF"/>
                </a:solidFill>
              </a:rPr>
              <a:t> </a:t>
            </a:r>
            <a:r>
              <a:rPr lang="es-ES" sz="2000" b="1" dirty="0" err="1" smtClean="0">
                <a:solidFill>
                  <a:srgbClr val="3399FF"/>
                </a:solidFill>
              </a:rPr>
              <a:t>indicators</a:t>
            </a:r>
            <a:r>
              <a:rPr lang="es-ES" sz="2000" b="1" dirty="0" smtClean="0">
                <a:solidFill>
                  <a:srgbClr val="3399FF"/>
                </a:solidFill>
              </a:rPr>
              <a:t>: </a:t>
            </a:r>
            <a:r>
              <a:rPr lang="es-ES" sz="2000" dirty="0" smtClean="0"/>
              <a:t>In </a:t>
            </a:r>
            <a:r>
              <a:rPr lang="es-ES" sz="2000" dirty="0" err="1" smtClean="0"/>
              <a:t>Overfishing</a:t>
            </a:r>
            <a:r>
              <a:rPr lang="es-ES" sz="2000" dirty="0" smtClean="0"/>
              <a:t> status (IO). </a:t>
            </a:r>
          </a:p>
          <a:p>
            <a:pPr algn="l">
              <a:spcBef>
                <a:spcPct val="50000"/>
              </a:spcBef>
            </a:pPr>
            <a:r>
              <a:rPr lang="es-ES" sz="2000" dirty="0" err="1"/>
              <a:t>F</a:t>
            </a:r>
            <a:r>
              <a:rPr lang="es-ES" sz="1400" dirty="0" err="1"/>
              <a:t>c</a:t>
            </a:r>
            <a:r>
              <a:rPr lang="es-ES" sz="2000" dirty="0"/>
              <a:t>=1.24; F</a:t>
            </a:r>
            <a:r>
              <a:rPr lang="es-ES" sz="1100" dirty="0"/>
              <a:t>0.1</a:t>
            </a:r>
            <a:r>
              <a:rPr lang="es-ES" sz="2000" dirty="0"/>
              <a:t>=0.12</a:t>
            </a:r>
          </a:p>
          <a:p>
            <a:pPr algn="l">
              <a:spcBef>
                <a:spcPct val="50000"/>
              </a:spcBef>
            </a:pPr>
            <a:r>
              <a:rPr lang="es-ES" sz="2000" dirty="0" smtClean="0"/>
              <a:t>High </a:t>
            </a:r>
            <a:r>
              <a:rPr lang="es-ES" sz="2000" dirty="0" err="1" smtClean="0"/>
              <a:t>overfishing</a:t>
            </a:r>
            <a:r>
              <a:rPr lang="es-ES" sz="2000" dirty="0" smtClean="0"/>
              <a:t>  (OL);  </a:t>
            </a:r>
            <a:r>
              <a:rPr lang="es-ES" sz="2000" dirty="0" err="1" smtClean="0"/>
              <a:t>F</a:t>
            </a:r>
            <a:r>
              <a:rPr lang="es-ES" sz="1800" dirty="0" err="1" smtClean="0"/>
              <a:t>c</a:t>
            </a:r>
            <a:r>
              <a:rPr lang="es-ES" sz="2000" dirty="0" smtClean="0"/>
              <a:t>/F</a:t>
            </a:r>
            <a:r>
              <a:rPr lang="es-ES" sz="1600" dirty="0" smtClean="0"/>
              <a:t>0.1</a:t>
            </a:r>
            <a:r>
              <a:rPr lang="es-ES" sz="2000" dirty="0" smtClean="0"/>
              <a:t> </a:t>
            </a:r>
            <a:r>
              <a:rPr lang="es-ES" sz="2000" dirty="0"/>
              <a:t>=</a:t>
            </a:r>
            <a:r>
              <a:rPr lang="es-ES" sz="2000" dirty="0" smtClean="0"/>
              <a:t>10.36</a:t>
            </a:r>
            <a:endParaRPr lang="es-ES" sz="2000" dirty="0"/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395536" y="3140968"/>
            <a:ext cx="8496944" cy="11695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b="1" dirty="0" smtClean="0">
                <a:solidFill>
                  <a:srgbClr val="0066FF"/>
                </a:solidFill>
              </a:rPr>
              <a:t>Stock </a:t>
            </a:r>
            <a:r>
              <a:rPr lang="es-ES" sz="2000" b="1" dirty="0" err="1" smtClean="0">
                <a:solidFill>
                  <a:srgbClr val="0066FF"/>
                </a:solidFill>
              </a:rPr>
              <a:t>related</a:t>
            </a:r>
            <a:r>
              <a:rPr lang="es-ES" sz="2000" b="1" dirty="0" smtClean="0">
                <a:solidFill>
                  <a:srgbClr val="0066FF"/>
                </a:solidFill>
              </a:rPr>
              <a:t> </a:t>
            </a:r>
            <a:r>
              <a:rPr lang="es-ES" sz="2000" b="1" dirty="0" err="1" smtClean="0">
                <a:solidFill>
                  <a:srgbClr val="0066FF"/>
                </a:solidFill>
              </a:rPr>
              <a:t>indicators</a:t>
            </a:r>
            <a:r>
              <a:rPr lang="es-ES" sz="2000" b="1" dirty="0" smtClean="0">
                <a:solidFill>
                  <a:srgbClr val="0066FF"/>
                </a:solidFill>
              </a:rPr>
              <a:t>:</a:t>
            </a:r>
            <a:r>
              <a:rPr lang="es-ES" sz="2000" b="1" dirty="0" smtClean="0"/>
              <a:t> </a:t>
            </a:r>
            <a:r>
              <a:rPr lang="es-ES" sz="2000" dirty="0" err="1" smtClean="0"/>
              <a:t>Overexploited</a:t>
            </a:r>
            <a:r>
              <a:rPr lang="es-ES" sz="2000" dirty="0" smtClean="0"/>
              <a:t> (O)</a:t>
            </a:r>
          </a:p>
          <a:p>
            <a:pPr algn="l">
              <a:spcBef>
                <a:spcPct val="50000"/>
              </a:spcBef>
            </a:pPr>
            <a:r>
              <a:rPr lang="es-ES" sz="2000" dirty="0" err="1"/>
              <a:t>Relative</a:t>
            </a:r>
            <a:r>
              <a:rPr lang="es-ES" sz="2000" dirty="0"/>
              <a:t> </a:t>
            </a:r>
            <a:r>
              <a:rPr lang="es-ES" sz="2000" dirty="0" err="1"/>
              <a:t>Low</a:t>
            </a:r>
            <a:r>
              <a:rPr lang="es-ES" sz="2000" dirty="0"/>
              <a:t> </a:t>
            </a:r>
            <a:r>
              <a:rPr lang="es-ES" sz="2000" dirty="0" err="1"/>
              <a:t>biomass</a:t>
            </a:r>
            <a:r>
              <a:rPr lang="es-ES" sz="2000" dirty="0"/>
              <a:t> (O</a:t>
            </a:r>
            <a:r>
              <a:rPr lang="es-ES" sz="1600" dirty="0"/>
              <a:t>L</a:t>
            </a:r>
            <a:r>
              <a:rPr lang="es-ES" sz="2000" dirty="0"/>
              <a:t>), </a:t>
            </a:r>
            <a:r>
              <a:rPr lang="es-ES" sz="2000" dirty="0" err="1"/>
              <a:t>SSB</a:t>
            </a:r>
            <a:r>
              <a:rPr lang="es-ES" sz="1600" dirty="0" err="1"/>
              <a:t>current</a:t>
            </a:r>
            <a:r>
              <a:rPr lang="es-ES" sz="2000" dirty="0"/>
              <a:t> = 1015t; SSB at 33rd </a:t>
            </a:r>
            <a:r>
              <a:rPr lang="es-ES" sz="2000" dirty="0" err="1"/>
              <a:t>percentile</a:t>
            </a:r>
            <a:r>
              <a:rPr lang="es-ES" sz="2000" dirty="0"/>
              <a:t> = 1482 t, SSB at 66rd </a:t>
            </a:r>
            <a:r>
              <a:rPr lang="es-ES" sz="2000" dirty="0" err="1"/>
              <a:t>percentile</a:t>
            </a:r>
            <a:r>
              <a:rPr lang="es-ES" sz="2000" dirty="0"/>
              <a:t> = </a:t>
            </a:r>
            <a:r>
              <a:rPr lang="es-ES" sz="2000" dirty="0" smtClean="0"/>
              <a:t>1999 t</a:t>
            </a:r>
          </a:p>
        </p:txBody>
      </p:sp>
    </p:spTree>
    <p:extLst>
      <p:ext uri="{BB962C8B-B14F-4D97-AF65-F5344CB8AC3E}">
        <p14:creationId xmlns:p14="http://schemas.microsoft.com/office/powerpoint/2010/main" val="2649144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55068B-1F3C-4963-8F43-933D7FC64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" y="260648"/>
            <a:ext cx="9144000" cy="861182"/>
          </a:xfrm>
        </p:spPr>
        <p:txBody>
          <a:bodyPr>
            <a:normAutofit/>
          </a:bodyPr>
          <a:lstStyle/>
          <a:p>
            <a:r>
              <a:rPr lang="it-IT" sz="4000" dirty="0"/>
              <a:t>Stock Assessment Summary</a:t>
            </a:r>
            <a:endParaRPr lang="it-IT" sz="4000" strike="sngStrike" dirty="0"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A86DB23-2360-432F-8DB9-A4061EC8A773}"/>
              </a:ext>
            </a:extLst>
          </p:cNvPr>
          <p:cNvSpPr/>
          <p:nvPr/>
        </p:nvSpPr>
        <p:spPr>
          <a:xfrm>
            <a:off x="118552" y="1916832"/>
            <a:ext cx="8928992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71500" indent="-571500" algn="l">
              <a:buClr>
                <a:srgbClr val="0070C0"/>
              </a:buClr>
              <a:buFont typeface="Wingdings 2" panose="05020102010507070707" pitchFamily="18" charset="2"/>
              <a:buChar char=""/>
            </a:pPr>
            <a:r>
              <a:rPr lang="it-IT" b="1" dirty="0"/>
              <a:t>Species</a:t>
            </a:r>
            <a:r>
              <a:rPr lang="it-IT" b="1" dirty="0" smtClean="0"/>
              <a:t>: </a:t>
            </a:r>
            <a:r>
              <a:rPr lang="it-IT" i="1" dirty="0" smtClean="0"/>
              <a:t>Merluccius merluccius</a:t>
            </a:r>
            <a:r>
              <a:rPr lang="it-IT" dirty="0" smtClean="0"/>
              <a:t> (HKE)</a:t>
            </a:r>
            <a:endParaRPr lang="it-IT" dirty="0"/>
          </a:p>
          <a:p>
            <a:pPr marL="571500" indent="-571500" algn="l">
              <a:buClr>
                <a:srgbClr val="0070C0"/>
              </a:buClr>
              <a:buFont typeface="Wingdings 2" panose="05020102010507070707" pitchFamily="18" charset="2"/>
              <a:buChar char=""/>
            </a:pPr>
            <a:endParaRPr lang="it-IT" dirty="0" smtClean="0">
              <a:solidFill>
                <a:srgbClr val="002060"/>
              </a:solidFill>
            </a:endParaRPr>
          </a:p>
          <a:p>
            <a:pPr marL="571500" indent="-571500" algn="l">
              <a:buClr>
                <a:srgbClr val="0070C0"/>
              </a:buClr>
              <a:buFont typeface="Wingdings 2" panose="05020102010507070707" pitchFamily="18" charset="2"/>
              <a:buChar char=""/>
            </a:pPr>
            <a:endParaRPr lang="it-IT" dirty="0">
              <a:solidFill>
                <a:srgbClr val="002060"/>
              </a:solidFill>
            </a:endParaRPr>
          </a:p>
          <a:p>
            <a:pPr marL="571500" indent="-571500" algn="l">
              <a:buClr>
                <a:srgbClr val="0070C0"/>
              </a:buClr>
              <a:buFont typeface="Wingdings 2" panose="05020102010507070707" pitchFamily="18" charset="2"/>
              <a:buChar char=""/>
            </a:pPr>
            <a:r>
              <a:rPr lang="it-IT" b="1" dirty="0"/>
              <a:t>GSA(s</a:t>
            </a:r>
            <a:r>
              <a:rPr lang="it-IT" b="1" dirty="0" smtClean="0"/>
              <a:t>): </a:t>
            </a:r>
            <a:r>
              <a:rPr lang="it-IT" dirty="0"/>
              <a:t>6</a:t>
            </a:r>
            <a:r>
              <a:rPr lang="it-IT" dirty="0" smtClean="0"/>
              <a:t>-Northern Spain</a:t>
            </a:r>
            <a:endParaRPr lang="it-IT" dirty="0">
              <a:cs typeface="Calibri"/>
            </a:endParaRPr>
          </a:p>
          <a:p>
            <a:pPr marL="571500" indent="-571500" algn="l">
              <a:buClr>
                <a:srgbClr val="0070C0"/>
              </a:buClr>
              <a:buFont typeface="Wingdings 2" panose="05020102010507070707" pitchFamily="18" charset="2"/>
              <a:buChar char=""/>
            </a:pPr>
            <a:endParaRPr lang="it-IT" dirty="0" smtClean="0">
              <a:solidFill>
                <a:srgbClr val="002060"/>
              </a:solidFill>
            </a:endParaRPr>
          </a:p>
          <a:p>
            <a:pPr marL="571500" indent="-571500" algn="l">
              <a:buClr>
                <a:srgbClr val="0070C0"/>
              </a:buClr>
              <a:buFont typeface="Wingdings 2" panose="05020102010507070707" pitchFamily="18" charset="2"/>
              <a:buChar char=""/>
            </a:pPr>
            <a:endParaRPr lang="it-IT" dirty="0">
              <a:solidFill>
                <a:srgbClr val="002060"/>
              </a:solidFill>
            </a:endParaRPr>
          </a:p>
          <a:p>
            <a:pPr marL="571500" indent="-571500" algn="l">
              <a:buClr>
                <a:srgbClr val="0070C0"/>
              </a:buClr>
              <a:buFont typeface="Wingdings 2" panose="05020102010507070707" pitchFamily="18" charset="2"/>
              <a:buChar char=""/>
            </a:pPr>
            <a:r>
              <a:rPr lang="it-IT" b="1" dirty="0" smtClean="0"/>
              <a:t>Authors:</a:t>
            </a:r>
            <a:r>
              <a:rPr lang="es-ES" dirty="0" smtClean="0"/>
              <a:t>., García-Rodríguez et al</a:t>
            </a:r>
            <a:endParaRPr lang="it-IT" dirty="0" smtClean="0"/>
          </a:p>
          <a:p>
            <a:pPr marL="571500" indent="-571500" algn="l">
              <a:buClr>
                <a:srgbClr val="0070C0"/>
              </a:buClr>
              <a:buFont typeface="Wingdings 2" panose="05020102010507070707" pitchFamily="18" charset="2"/>
              <a:buChar char=""/>
            </a:pPr>
            <a:endParaRPr lang="it-IT" dirty="0" smtClean="0">
              <a:solidFill>
                <a:srgbClr val="002060"/>
              </a:solidFill>
            </a:endParaRPr>
          </a:p>
          <a:p>
            <a:pPr marL="571500" indent="-571500" algn="l">
              <a:buClr>
                <a:srgbClr val="0070C0"/>
              </a:buClr>
              <a:buFont typeface="Wingdings 2" panose="05020102010507070707" pitchFamily="18" charset="2"/>
              <a:buChar char=""/>
            </a:pPr>
            <a:r>
              <a:rPr lang="it-IT" b="1" dirty="0"/>
              <a:t>Time series</a:t>
            </a:r>
            <a:r>
              <a:rPr lang="it-IT" b="1" dirty="0" smtClean="0"/>
              <a:t>: </a:t>
            </a:r>
            <a:r>
              <a:rPr lang="it-IT" dirty="0" smtClean="0"/>
              <a:t>2002-2021</a:t>
            </a:r>
            <a:endParaRPr lang="it-IT" dirty="0"/>
          </a:p>
        </p:txBody>
      </p:sp>
      <p:pic>
        <p:nvPicPr>
          <p:cNvPr id="4" name="Picture 6" descr="logoieoED copy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404664"/>
            <a:ext cx="792162" cy="747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25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55068B-1F3C-4963-8F43-933D7FC64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61182"/>
          </a:xfrm>
        </p:spPr>
        <p:txBody>
          <a:bodyPr>
            <a:normAutofit/>
          </a:bodyPr>
          <a:lstStyle/>
          <a:p>
            <a:r>
              <a:rPr lang="it-IT" sz="3600" dirty="0"/>
              <a:t>Stock Assessment Summary</a:t>
            </a:r>
            <a:endParaRPr lang="it-IT" sz="3600" strike="sngStrike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="" xmlns:a16="http://schemas.microsoft.com/office/drawing/2014/main" id="{D7E0ACAA-126C-4661-9189-910893F3D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522456"/>
              </p:ext>
            </p:extLst>
          </p:nvPr>
        </p:nvGraphicFramePr>
        <p:xfrm>
          <a:off x="1422734" y="430591"/>
          <a:ext cx="6298532" cy="546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 descr="logoieoED copy copi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72400" y="322019"/>
            <a:ext cx="792162" cy="747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0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55068B-1F3C-4963-8F43-933D7FC64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61182"/>
          </a:xfrm>
        </p:spPr>
        <p:txBody>
          <a:bodyPr>
            <a:normAutofit/>
          </a:bodyPr>
          <a:lstStyle/>
          <a:p>
            <a:r>
              <a:rPr lang="it-IT" sz="3200" dirty="0"/>
              <a:t>Stock Assessment Summary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65D8E441-F906-48FF-B119-90C5FC902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508270"/>
              </p:ext>
            </p:extLst>
          </p:nvPr>
        </p:nvGraphicFramePr>
        <p:xfrm>
          <a:off x="0" y="971136"/>
          <a:ext cx="9144000" cy="497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CCBCBA6-6A64-438B-94E7-FFE56C318AE5}"/>
              </a:ext>
            </a:extLst>
          </p:cNvPr>
          <p:cNvSpPr txBox="1">
            <a:spLocks/>
          </p:cNvSpPr>
          <p:nvPr/>
        </p:nvSpPr>
        <p:spPr>
          <a:xfrm>
            <a:off x="1187624" y="6017246"/>
            <a:ext cx="7416824" cy="46839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b="1" dirty="0">
                <a:solidFill>
                  <a:schemeClr val="bg1"/>
                </a:solidFill>
              </a:rPr>
              <a:t>Previous year advice </a:t>
            </a:r>
            <a:r>
              <a:rPr lang="it-IT" dirty="0">
                <a:solidFill>
                  <a:schemeClr val="bg1"/>
                </a:solidFill>
              </a:rPr>
              <a:t>(</a:t>
            </a:r>
            <a:r>
              <a:rPr lang="it-IT" i="1" dirty="0">
                <a:solidFill>
                  <a:schemeClr val="bg1"/>
                </a:solidFill>
              </a:rPr>
              <a:t>if any</a:t>
            </a:r>
            <a:r>
              <a:rPr lang="it-IT" dirty="0" smtClean="0">
                <a:solidFill>
                  <a:schemeClr val="bg1"/>
                </a:solidFill>
              </a:rPr>
              <a:t>): 2018, 2019, 2021 No additional advice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6" descr="logoieoED copy copi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1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51520" y="188609"/>
            <a:ext cx="5873750" cy="288063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b="1" dirty="0" err="1" smtClean="0">
                <a:latin typeface="Comic Sans MS" pitchFamily="66" charset="0"/>
              </a:rPr>
              <a:t>Previous</a:t>
            </a:r>
            <a:r>
              <a:rPr lang="es-ES" sz="1600" b="1" dirty="0" smtClean="0">
                <a:latin typeface="Comic Sans MS" pitchFamily="66" charset="0"/>
              </a:rPr>
              <a:t> </a:t>
            </a:r>
            <a:r>
              <a:rPr lang="es-ES" sz="1600" b="1" dirty="0" err="1" smtClean="0">
                <a:latin typeface="Comic Sans MS" pitchFamily="66" charset="0"/>
              </a:rPr>
              <a:t>Advices</a:t>
            </a:r>
            <a:r>
              <a:rPr lang="es-ES" sz="1600" b="1" dirty="0" smtClean="0">
                <a:latin typeface="Comic Sans MS" pitchFamily="66" charset="0"/>
              </a:rPr>
              <a:t> and Stock Status</a:t>
            </a:r>
            <a:endParaRPr lang="es-ES" sz="1600" b="1" dirty="0">
              <a:latin typeface="Comic Sans MS" pitchFamily="66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07504" y="2708920"/>
            <a:ext cx="496855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GSA6 – </a:t>
            </a:r>
            <a:r>
              <a:rPr lang="es-ES" sz="1600" b="1" dirty="0" err="1" smtClean="0">
                <a:solidFill>
                  <a:schemeClr val="bg1"/>
                </a:solidFill>
                <a:latin typeface="Comic Sans MS" pitchFamily="66" charset="0"/>
              </a:rPr>
              <a:t>Fleet</a:t>
            </a: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Comic Sans MS" pitchFamily="66" charset="0"/>
              </a:rPr>
              <a:t>characteristics</a:t>
            </a: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227192" y="3397182"/>
            <a:ext cx="2906747" cy="1872208"/>
            <a:chOff x="2057400" y="2895600"/>
            <a:chExt cx="5181600" cy="3276600"/>
          </a:xfrm>
        </p:grpSpPr>
        <p:pic>
          <p:nvPicPr>
            <p:cNvPr id="7" name="Picture 7" descr="C:\Documents and Settings\Luis Fco Quintanilla\Escritorio\MAPAS\PARA MEMORIA\Original SIN Titulo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7400" y="2895600"/>
              <a:ext cx="5181600" cy="3276600"/>
            </a:xfrm>
            <a:prstGeom prst="rect">
              <a:avLst/>
            </a:prstGeom>
            <a:noFill/>
          </p:spPr>
        </p:pic>
        <p:pic>
          <p:nvPicPr>
            <p:cNvPr id="8" name="Picture 9" descr="C:\Documents and Settings\Luis Fco Quintanilla\Escritorio\MAPAS\PARA MEMORIA\Norte  JP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3200" y="4191000"/>
              <a:ext cx="762000" cy="685800"/>
            </a:xfrm>
            <a:prstGeom prst="rect">
              <a:avLst/>
            </a:prstGeom>
            <a:noFill/>
          </p:spPr>
        </p:pic>
      </p:grpSp>
      <p:sp>
        <p:nvSpPr>
          <p:cNvPr id="11" name="10 Rectángulo"/>
          <p:cNvSpPr/>
          <p:nvPr/>
        </p:nvSpPr>
        <p:spPr>
          <a:xfrm>
            <a:off x="-180528" y="5600640"/>
            <a:ext cx="35283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defRPr/>
            </a:pPr>
            <a:r>
              <a:rPr lang="en-US" sz="1400" b="1" dirty="0" smtClean="0"/>
              <a:t>	</a:t>
            </a:r>
            <a:r>
              <a:rPr lang="en-US" sz="1200" b="1" dirty="0" smtClean="0">
                <a:solidFill>
                  <a:schemeClr val="tx2"/>
                </a:solidFill>
              </a:rPr>
              <a:t>Exploited </a:t>
            </a:r>
            <a:r>
              <a:rPr lang="en-US" sz="1200" b="1" dirty="0">
                <a:solidFill>
                  <a:schemeClr val="tx2"/>
                </a:solidFill>
              </a:rPr>
              <a:t>in </a:t>
            </a:r>
            <a:r>
              <a:rPr lang="en-US" sz="1200" b="1" dirty="0" smtClean="0">
                <a:solidFill>
                  <a:schemeClr val="tx2"/>
                </a:solidFill>
              </a:rPr>
              <a:t>GSA 6 </a:t>
            </a:r>
            <a:r>
              <a:rPr lang="en-US" sz="1200" b="1" dirty="0">
                <a:solidFill>
                  <a:schemeClr val="tx2"/>
                </a:solidFill>
              </a:rPr>
              <a:t>almost exclusively by trawl* </a:t>
            </a:r>
            <a:r>
              <a:rPr lang="en-US" sz="1200" b="1" dirty="0" smtClean="0">
                <a:solidFill>
                  <a:schemeClr val="tx2"/>
                </a:solidFill>
              </a:rPr>
              <a:t>(95% landings) followed by small-scale  </a:t>
            </a:r>
            <a:r>
              <a:rPr lang="en-US" sz="1200" b="1" dirty="0">
                <a:solidFill>
                  <a:schemeClr val="tx2"/>
                </a:solidFill>
              </a:rPr>
              <a:t>gillnets </a:t>
            </a:r>
            <a:r>
              <a:rPr lang="en-US" sz="1200" b="1" dirty="0" smtClean="0">
                <a:solidFill>
                  <a:schemeClr val="tx2"/>
                </a:solidFill>
              </a:rPr>
              <a:t>(3%) </a:t>
            </a:r>
            <a:r>
              <a:rPr lang="en-US" sz="1200" b="1" dirty="0">
                <a:solidFill>
                  <a:schemeClr val="tx2"/>
                </a:solidFill>
              </a:rPr>
              <a:t>and long lines </a:t>
            </a:r>
            <a:r>
              <a:rPr lang="en-US" sz="1200" b="1" dirty="0" smtClean="0">
                <a:solidFill>
                  <a:schemeClr val="tx2"/>
                </a:solidFill>
              </a:rPr>
              <a:t>(2%) </a:t>
            </a:r>
          </a:p>
        </p:txBody>
      </p:sp>
      <p:graphicFrame>
        <p:nvGraphicFramePr>
          <p:cNvPr id="12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93027"/>
              </p:ext>
            </p:extLst>
          </p:nvPr>
        </p:nvGraphicFramePr>
        <p:xfrm>
          <a:off x="395536" y="681732"/>
          <a:ext cx="3491170" cy="1718401"/>
        </p:xfrm>
        <a:graphic>
          <a:graphicData uri="http://schemas.openxmlformats.org/drawingml/2006/table">
            <a:tbl>
              <a:tblPr/>
              <a:tblGrid>
                <a:gridCol w="735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00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3610"/>
                <a:gridCol w="1032086"/>
              </a:tblGrid>
              <a:tr h="4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A4a </a:t>
                      </a: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A4a </a:t>
                      </a: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A4a </a:t>
                      </a: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200" b="1" kern="1200" baseline="-25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s-ES" sz="1200" b="1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s-E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ADVICE</a:t>
                      </a:r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 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 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s-ES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endParaRPr lang="es-E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s-E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ADVICE</a:t>
                      </a:r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 </a:t>
                      </a:r>
                      <a:r>
                        <a:rPr lang="es-E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0.13)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2020, </a:t>
                      </a:r>
                      <a:r>
                        <a:rPr lang="es-ES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0-2)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1.7 </a:t>
                      </a:r>
                      <a:r>
                        <a:rPr lang="es-E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0.16)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2021, </a:t>
                      </a:r>
                      <a:r>
                        <a:rPr lang="es-ES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0-2)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s-ES" sz="1200" b="1" kern="1200" baseline="-250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s-ES" sz="1200" b="1" kern="1200" baseline="-25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s-ES" sz="1200" b="1" kern="1200" baseline="-25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s-E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ADVICE</a:t>
                      </a:r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11.5</a:t>
                      </a:r>
                      <a:endParaRPr lang="es-E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6" descr="logoieoED copy cop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390608"/>
              </p:ext>
            </p:extLst>
          </p:nvPr>
        </p:nvGraphicFramePr>
        <p:xfrm>
          <a:off x="3347864" y="3397181"/>
          <a:ext cx="5520909" cy="2869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79991"/>
              </p:ext>
            </p:extLst>
          </p:nvPr>
        </p:nvGraphicFramePr>
        <p:xfrm>
          <a:off x="5018550" y="904496"/>
          <a:ext cx="3568751" cy="241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311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588224" y="908720"/>
            <a:ext cx="2265040" cy="241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numCol="1">
            <a:spAutoFit/>
          </a:bodyPr>
          <a:lstStyle/>
          <a:p>
            <a:pPr marL="285750" indent="-285750" algn="l">
              <a:spcBef>
                <a:spcPct val="20000"/>
              </a:spcBef>
            </a:pPr>
            <a:r>
              <a:rPr lang="en-US" sz="1400" b="1" dirty="0" smtClean="0">
                <a:solidFill>
                  <a:srgbClr val="0B0BB5"/>
                </a:solidFill>
                <a:latin typeface="Arial" pitchFamily="34" charset="0"/>
                <a:cs typeface="Arial" pitchFamily="34" charset="0"/>
              </a:rPr>
              <a:t>      Landings have shown important oscillations along the period of the data series.</a:t>
            </a:r>
          </a:p>
          <a:p>
            <a:pPr marL="285750" indent="-285750" algn="l">
              <a:spcBef>
                <a:spcPct val="20000"/>
              </a:spcBef>
            </a:pPr>
            <a:endParaRPr lang="en-US" sz="1400" b="1" dirty="0" smtClean="0">
              <a:solidFill>
                <a:srgbClr val="0B0BB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US" sz="1400" b="1" dirty="0" smtClean="0">
                <a:solidFill>
                  <a:srgbClr val="0B0BB5"/>
                </a:solidFill>
                <a:latin typeface="Arial" pitchFamily="34" charset="0"/>
                <a:cs typeface="Arial" pitchFamily="34" charset="0"/>
              </a:rPr>
              <a:t>      General decreasing trend is observed</a:t>
            </a:r>
            <a:r>
              <a:rPr lang="es-ES" sz="1400" b="1" dirty="0" smtClean="0">
                <a:solidFill>
                  <a:srgbClr val="0B0BB5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742950" lvl="1" indent="-285750" algn="l">
              <a:spcBef>
                <a:spcPct val="20000"/>
              </a:spcBef>
            </a:pPr>
            <a:endParaRPr lang="es-ES" sz="1400" b="1" dirty="0" smtClean="0">
              <a:solidFill>
                <a:srgbClr val="0B0BB5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l">
              <a:spcBef>
                <a:spcPct val="20000"/>
              </a:spcBef>
            </a:pPr>
            <a:endParaRPr lang="es-ES" sz="1400" b="1" dirty="0">
              <a:solidFill>
                <a:srgbClr val="0B0BB5"/>
              </a:solidFill>
            </a:endParaRPr>
          </a:p>
        </p:txBody>
      </p:sp>
      <p:pic>
        <p:nvPicPr>
          <p:cNvPr id="6" name="Picture 6" descr="logoieoED copy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sp>
        <p:nvSpPr>
          <p:cNvPr id="9" name="8 Rectángulo redondeado"/>
          <p:cNvSpPr/>
          <p:nvPr/>
        </p:nvSpPr>
        <p:spPr>
          <a:xfrm>
            <a:off x="107504" y="116632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  <a:latin typeface="Comic Sans MS" pitchFamily="66" charset="0"/>
              </a:rPr>
              <a:t>Input Data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85302" y="2996952"/>
            <a:ext cx="2278677" cy="414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46038" rIns="0" bIns="46038" numCol="1">
            <a:spAutoFit/>
          </a:bodyPr>
          <a:lstStyle/>
          <a:p>
            <a:pPr marL="285750" indent="-285750" algn="l">
              <a:spcBef>
                <a:spcPct val="20000"/>
              </a:spcBef>
            </a:pPr>
            <a:r>
              <a:rPr lang="en-GB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400" b="1" dirty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data available for the entire historical series </a:t>
            </a:r>
            <a:r>
              <a:rPr lang="en-US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assessed.</a:t>
            </a:r>
            <a:r>
              <a:rPr lang="en-GB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 algn="l">
              <a:spcBef>
                <a:spcPct val="20000"/>
              </a:spcBef>
            </a:pPr>
            <a:endParaRPr lang="en-GB" sz="1400" b="1" dirty="0" smtClean="0">
              <a:solidFill>
                <a:srgbClr val="0B0B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GB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Highest </a:t>
            </a:r>
            <a:r>
              <a:rPr lang="en-GB" sz="1400" b="1" dirty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rates from  the bottom trawl fishery</a:t>
            </a:r>
            <a:r>
              <a:rPr lang="en-GB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spcBef>
                <a:spcPct val="20000"/>
              </a:spcBef>
            </a:pPr>
            <a:endParaRPr lang="en-GB" sz="1400" b="1" dirty="0" smtClean="0">
              <a:solidFill>
                <a:srgbClr val="0B0B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GB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Negligible for the other  gears.</a:t>
            </a:r>
          </a:p>
          <a:p>
            <a:pPr marL="285750" indent="-285750" algn="l">
              <a:spcBef>
                <a:spcPct val="20000"/>
              </a:spcBef>
            </a:pPr>
            <a:endParaRPr lang="en-GB" sz="1400" b="1" dirty="0" smtClean="0">
              <a:solidFill>
                <a:srgbClr val="0B0B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GB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Discard not included in the stock assessment</a:t>
            </a:r>
          </a:p>
          <a:p>
            <a:pPr marL="285750" indent="-285750" algn="l">
              <a:spcBef>
                <a:spcPct val="20000"/>
              </a:spcBef>
            </a:pPr>
            <a:r>
              <a:rPr lang="en-GB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  <a:p>
            <a:pPr marL="285750" indent="-285750" algn="l">
              <a:spcBef>
                <a:spcPct val="20000"/>
              </a:spcBef>
            </a:pPr>
            <a:endParaRPr lang="en-GB" sz="1400" b="1" dirty="0" smtClean="0">
              <a:solidFill>
                <a:srgbClr val="0B0B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ct val="20000"/>
              </a:spcBef>
            </a:pPr>
            <a:endParaRPr lang="es-ES" sz="1400" b="1" dirty="0">
              <a:solidFill>
                <a:srgbClr val="0B0BB5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7544" y="5301208"/>
            <a:ext cx="4104456" cy="108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46038" rIns="0" bIns="46038" numCol="1">
            <a:spAutoFit/>
          </a:bodyPr>
          <a:lstStyle/>
          <a:p>
            <a:pPr marL="285750" indent="-285750" algn="l">
              <a:spcBef>
                <a:spcPct val="20000"/>
              </a:spcBef>
            </a:pPr>
            <a:endParaRPr lang="en-GB" sz="1400" b="1" dirty="0">
              <a:solidFill>
                <a:srgbClr val="0B0B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GB" sz="1400" b="1" dirty="0" smtClean="0">
                <a:solidFill>
                  <a:srgbClr val="0B0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</a:t>
            </a:r>
          </a:p>
          <a:p>
            <a:pPr marL="285750" indent="-285750" algn="l">
              <a:spcBef>
                <a:spcPct val="20000"/>
              </a:spcBef>
            </a:pPr>
            <a:endParaRPr lang="en-GB" sz="1400" b="1" dirty="0">
              <a:solidFill>
                <a:srgbClr val="0B0B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Bef>
                <a:spcPct val="20000"/>
              </a:spcBef>
            </a:pPr>
            <a:endParaRPr lang="es-ES" sz="1400" b="1" dirty="0">
              <a:solidFill>
                <a:srgbClr val="0B0BB5"/>
              </a:solidFill>
            </a:endParaRPr>
          </a:p>
        </p:txBody>
      </p:sp>
      <p:graphicFrame>
        <p:nvGraphicFramePr>
          <p:cNvPr id="13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297514"/>
              </p:ext>
            </p:extLst>
          </p:nvPr>
        </p:nvGraphicFramePr>
        <p:xfrm>
          <a:off x="251520" y="1340768"/>
          <a:ext cx="6192688" cy="4824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50 Rectángulo"/>
          <p:cNvSpPr/>
          <p:nvPr/>
        </p:nvSpPr>
        <p:spPr bwMode="auto">
          <a:xfrm>
            <a:off x="3275856" y="2348880"/>
            <a:ext cx="3029441" cy="2808312"/>
          </a:xfrm>
          <a:prstGeom prst="rect">
            <a:avLst/>
          </a:prstGeom>
          <a:solidFill>
            <a:srgbClr val="FF9900">
              <a:alpha val="1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400" dirty="0"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400" dirty="0"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400" dirty="0"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Assessed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period</a:t>
            </a:r>
            <a:r>
              <a:rPr kumimoji="0" 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2002-2021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ieoED copy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sp>
        <p:nvSpPr>
          <p:cNvPr id="13" name="12 Rectángulo redondeado"/>
          <p:cNvSpPr/>
          <p:nvPr/>
        </p:nvSpPr>
        <p:spPr>
          <a:xfrm>
            <a:off x="107504" y="116632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  <a:latin typeface="Comic Sans MS" pitchFamily="66" charset="0"/>
              </a:rPr>
              <a:t>Input Data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4" name="Rectangle 534"/>
          <p:cNvSpPr>
            <a:spLocks noChangeArrowheads="1"/>
          </p:cNvSpPr>
          <p:nvPr/>
        </p:nvSpPr>
        <p:spPr bwMode="auto">
          <a:xfrm>
            <a:off x="3272333" y="573559"/>
            <a:ext cx="3563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CPUE and </a:t>
            </a:r>
            <a:r>
              <a:rPr lang="es-ES" sz="14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Survey</a:t>
            </a:r>
            <a:r>
              <a:rPr lang="es-ES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es-ES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 bwMode="auto">
          <a:xfrm rot="16200000">
            <a:off x="469480" y="4780963"/>
            <a:ext cx="64807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N*1000</a:t>
            </a:r>
          </a:p>
        </p:txBody>
      </p:sp>
      <p:graphicFrame>
        <p:nvGraphicFramePr>
          <p:cNvPr id="8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98586"/>
              </p:ext>
            </p:extLst>
          </p:nvPr>
        </p:nvGraphicFramePr>
        <p:xfrm>
          <a:off x="539552" y="1052736"/>
          <a:ext cx="705678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319430"/>
              </p:ext>
            </p:extLst>
          </p:nvPr>
        </p:nvGraphicFramePr>
        <p:xfrm>
          <a:off x="831444" y="3841411"/>
          <a:ext cx="669674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47"/>
          <p:cNvSpPr txBox="1">
            <a:spLocks noChangeArrowheads="1"/>
          </p:cNvSpPr>
          <p:nvPr/>
        </p:nvSpPr>
        <p:spPr bwMode="auto">
          <a:xfrm>
            <a:off x="323528" y="4653136"/>
            <a:ext cx="2736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fr-FR" sz="1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*DCF </a:t>
            </a:r>
            <a:r>
              <a:rPr lang="fr-FR" sz="1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Spanish</a:t>
            </a:r>
            <a:r>
              <a:rPr lang="fr-FR" sz="1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National Programme in the </a:t>
            </a:r>
            <a:r>
              <a:rPr lang="fr-FR" sz="1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Mediterranean</a:t>
            </a:r>
            <a:r>
              <a:rPr lang="fr-FR" sz="1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1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7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16099"/>
              </p:ext>
            </p:extLst>
          </p:nvPr>
        </p:nvGraphicFramePr>
        <p:xfrm>
          <a:off x="1619672" y="6021288"/>
          <a:ext cx="1000701" cy="526348"/>
        </p:xfrm>
        <a:graphic>
          <a:graphicData uri="http://schemas.openxmlformats.org/drawingml/2006/table">
            <a:tbl>
              <a:tblPr/>
              <a:tblGrid>
                <a:gridCol w="281526"/>
                <a:gridCol w="719175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0.00677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3.035097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29311"/>
              </p:ext>
            </p:extLst>
          </p:nvPr>
        </p:nvGraphicFramePr>
        <p:xfrm>
          <a:off x="2051720" y="5589240"/>
          <a:ext cx="100811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latin typeface="+mn-lt"/>
                        </a:rPr>
                        <a:t>     </a:t>
                      </a:r>
                      <a:r>
                        <a:rPr lang="es-ES" sz="1000" b="0" dirty="0" err="1" smtClean="0">
                          <a:latin typeface="Arial" pitchFamily="34" charset="0"/>
                          <a:cs typeface="Arial" pitchFamily="34" charset="0"/>
                        </a:rPr>
                        <a:t>Growth</a:t>
                      </a:r>
                      <a:r>
                        <a:rPr lang="es-ES" sz="1000" b="0" dirty="0" smtClean="0">
                          <a:latin typeface="Arial" pitchFamily="34" charset="0"/>
                          <a:cs typeface="Arial" pitchFamily="34" charset="0"/>
                        </a:rPr>
                        <a:t> II**</a:t>
                      </a:r>
                      <a:endParaRPr lang="es-ES" sz="1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B0B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38556"/>
              </p:ext>
            </p:extLst>
          </p:nvPr>
        </p:nvGraphicFramePr>
        <p:xfrm>
          <a:off x="3851920" y="5589240"/>
          <a:ext cx="1080120" cy="25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252224"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latin typeface="+mn-lt"/>
                        </a:rPr>
                        <a:t>     </a:t>
                      </a:r>
                      <a:r>
                        <a:rPr lang="es-ES" sz="1000" b="0" dirty="0" err="1" smtClean="0">
                          <a:latin typeface="Arial" pitchFamily="34" charset="0"/>
                          <a:cs typeface="Arial" pitchFamily="34" charset="0"/>
                        </a:rPr>
                        <a:t>Maturity</a:t>
                      </a:r>
                      <a:r>
                        <a:rPr lang="es-ES" sz="1000" b="0" dirty="0" smtClean="0">
                          <a:latin typeface="Arial" pitchFamily="34" charset="0"/>
                          <a:cs typeface="Arial" pitchFamily="34" charset="0"/>
                        </a:rPr>
                        <a:t>**</a:t>
                      </a:r>
                      <a:endParaRPr lang="es-ES" sz="1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B0B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84040"/>
              </p:ext>
            </p:extLst>
          </p:nvPr>
        </p:nvGraphicFramePr>
        <p:xfrm>
          <a:off x="3923928" y="6021288"/>
          <a:ext cx="1584176" cy="457200"/>
        </p:xfrm>
        <a:graphic>
          <a:graphicData uri="http://schemas.openxmlformats.org/drawingml/2006/table">
            <a:tbl>
              <a:tblPr/>
              <a:tblGrid>
                <a:gridCol w="834790"/>
                <a:gridCol w="749386"/>
              </a:tblGrid>
              <a:tr h="178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L50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27 TL (cm)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7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09743"/>
              </p:ext>
            </p:extLst>
          </p:nvPr>
        </p:nvGraphicFramePr>
        <p:xfrm>
          <a:off x="6084168" y="5013176"/>
          <a:ext cx="1169035" cy="1764196"/>
        </p:xfrm>
        <a:graphic>
          <a:graphicData uri="http://schemas.openxmlformats.org/drawingml/2006/table">
            <a:tbl>
              <a:tblPr/>
              <a:tblGrid>
                <a:gridCol w="398780"/>
                <a:gridCol w="770255"/>
              </a:tblGrid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age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% </a:t>
                      </a:r>
                      <a:r>
                        <a:rPr kumimoji="0" lang="es-E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mature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0.2965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0.9855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5+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43300" y="4077072"/>
            <a:ext cx="56007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DejaVu Sans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DejaVu Sans" pitchFamily="34" charset="0"/>
                <a:cs typeface="Arial" pitchFamily="34" charset="0"/>
              </a:rPr>
              <a:t>Catch-at-Length data converted to Catch-at-Age data using cohort slicing.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s-E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6" descr="logoieoED copy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sp>
        <p:nvSpPr>
          <p:cNvPr id="16" name="15 Rectángulo redondeado"/>
          <p:cNvSpPr/>
          <p:nvPr/>
        </p:nvSpPr>
        <p:spPr>
          <a:xfrm>
            <a:off x="107504" y="116632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  <a:latin typeface="Comic Sans MS" pitchFamily="66" charset="0"/>
              </a:rPr>
              <a:t>Input Data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7" name="Rectangle 534"/>
          <p:cNvSpPr>
            <a:spLocks noChangeArrowheads="1"/>
          </p:cNvSpPr>
          <p:nvPr/>
        </p:nvSpPr>
        <p:spPr bwMode="auto">
          <a:xfrm>
            <a:off x="3779912" y="295200"/>
            <a:ext cx="3563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Biological</a:t>
            </a:r>
            <a:r>
              <a:rPr lang="es-ES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parameters</a:t>
            </a:r>
            <a:r>
              <a:rPr lang="es-ES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26568"/>
              </p:ext>
            </p:extLst>
          </p:nvPr>
        </p:nvGraphicFramePr>
        <p:xfrm>
          <a:off x="1043608" y="2098205"/>
          <a:ext cx="2319517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730"/>
                <a:gridCol w="923787"/>
              </a:tblGrid>
              <a:tr h="547721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latin typeface="+mn-lt"/>
                        </a:rPr>
                        <a:t>     </a:t>
                      </a:r>
                      <a:r>
                        <a:rPr lang="es-ES" sz="1800" b="0" dirty="0" err="1" smtClean="0">
                          <a:latin typeface="+mn-lt"/>
                        </a:rPr>
                        <a:t>Growth</a:t>
                      </a:r>
                      <a:r>
                        <a:rPr lang="es-ES" sz="1800" b="0" baseline="0" dirty="0" smtClean="0">
                          <a:latin typeface="+mn-lt"/>
                        </a:rPr>
                        <a:t> 1</a:t>
                      </a:r>
                      <a:endParaRPr lang="es-ES" sz="1800" b="0" dirty="0">
                        <a:latin typeface="+mn-lt"/>
                      </a:endParaRPr>
                    </a:p>
                  </a:txBody>
                  <a:tcPr>
                    <a:solidFill>
                      <a:srgbClr val="0B0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U</a:t>
                      </a:r>
                      <a:endParaRPr lang="es-ES" sz="1800" b="0" dirty="0"/>
                    </a:p>
                  </a:txBody>
                  <a:tcPr>
                    <a:solidFill>
                      <a:srgbClr val="0B0BB5"/>
                    </a:solidFill>
                  </a:tcPr>
                </a:tc>
              </a:tr>
              <a:tr h="368396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/>
                        <a:t>L </a:t>
                      </a:r>
                      <a:r>
                        <a:rPr lang="es-ES" sz="1800" b="0" dirty="0" err="1" smtClean="0"/>
                        <a:t>inf</a:t>
                      </a:r>
                      <a:endParaRPr lang="es-E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/>
                        <a:t>110</a:t>
                      </a:r>
                      <a:endParaRPr lang="es-ES" sz="1800" b="0" dirty="0"/>
                    </a:p>
                  </a:txBody>
                  <a:tcPr/>
                </a:tc>
              </a:tr>
              <a:tr h="383405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/>
                        <a:t>K</a:t>
                      </a:r>
                      <a:endParaRPr lang="es-E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/>
                        <a:t>0.178</a:t>
                      </a:r>
                      <a:endParaRPr lang="es-ES" sz="1800" b="0" dirty="0"/>
                    </a:p>
                  </a:txBody>
                  <a:tcPr/>
                </a:tc>
              </a:tr>
              <a:tr h="644693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/>
                        <a:t>T</a:t>
                      </a:r>
                      <a:r>
                        <a:rPr lang="es-ES" sz="1800" b="0" baseline="-25000" dirty="0" smtClean="0"/>
                        <a:t>0 </a:t>
                      </a:r>
                      <a:endParaRPr lang="es-ES" sz="18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/>
                        <a:t>0</a:t>
                      </a:r>
                      <a:endParaRPr lang="es-E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747"/>
          <p:cNvSpPr txBox="1">
            <a:spLocks noChangeArrowheads="1"/>
          </p:cNvSpPr>
          <p:nvPr/>
        </p:nvSpPr>
        <p:spPr bwMode="auto">
          <a:xfrm>
            <a:off x="611560" y="1268760"/>
            <a:ext cx="2376265" cy="584775"/>
          </a:xfrm>
          <a:prstGeom prst="rect">
            <a:avLst/>
          </a:prstGeom>
          <a:solidFill>
            <a:srgbClr val="0B0BB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fr-F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Capuccine</a:t>
            </a:r>
            <a:r>
              <a:rPr lang="fr-F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et al. 2009. (Tag </a:t>
            </a:r>
            <a:r>
              <a:rPr lang="fr-F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survey</a:t>
            </a:r>
            <a:r>
              <a:rPr lang="fr-F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82267"/>
              </p:ext>
            </p:extLst>
          </p:nvPr>
        </p:nvGraphicFramePr>
        <p:xfrm>
          <a:off x="4355976" y="980728"/>
          <a:ext cx="1631759" cy="3243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  <a:gridCol w="788479"/>
              </a:tblGrid>
              <a:tr h="492911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latin typeface="+mn-lt"/>
                        </a:rPr>
                        <a:t> </a:t>
                      </a:r>
                      <a:r>
                        <a:rPr lang="es-ES" sz="1800" b="0" dirty="0" err="1" smtClean="0">
                          <a:latin typeface="+mn-lt"/>
                        </a:rPr>
                        <a:t>age</a:t>
                      </a:r>
                      <a:endParaRPr lang="es-ES" sz="1800" b="0" dirty="0">
                        <a:latin typeface="+mn-lt"/>
                      </a:endParaRPr>
                    </a:p>
                  </a:txBody>
                  <a:tcPr>
                    <a:solidFill>
                      <a:srgbClr val="0B0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/>
                        <a:t>M</a:t>
                      </a:r>
                      <a:endParaRPr lang="es-ES" sz="1800" b="0" dirty="0"/>
                    </a:p>
                  </a:txBody>
                  <a:tcPr>
                    <a:solidFill>
                      <a:srgbClr val="0B0BB5"/>
                    </a:solidFill>
                  </a:tcPr>
                </a:tc>
              </a:tr>
              <a:tr h="331531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latin typeface="+mj-lt"/>
                        </a:rPr>
                        <a:t>0</a:t>
                      </a:r>
                      <a:endParaRPr lang="es-E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j-lt"/>
                          <a:ea typeface="Times New Roman"/>
                        </a:rPr>
                        <a:t>1.8</a:t>
                      </a:r>
                      <a:endParaRPr lang="es-E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345038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latin typeface="+mj-lt"/>
                        </a:rPr>
                        <a:t>1</a:t>
                      </a:r>
                      <a:endParaRPr lang="es-E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j-lt"/>
                          <a:ea typeface="Times New Roman"/>
                        </a:rPr>
                        <a:t>0.72</a:t>
                      </a:r>
                      <a:endParaRPr lang="es-E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345038">
                <a:tc>
                  <a:txBody>
                    <a:bodyPr/>
                    <a:lstStyle/>
                    <a:p>
                      <a:pPr algn="ctr"/>
                      <a:r>
                        <a:rPr lang="es-ES" sz="1400" b="0" baseline="0" dirty="0" smtClean="0">
                          <a:latin typeface="+mj-lt"/>
                        </a:rPr>
                        <a:t>2</a:t>
                      </a:r>
                      <a:r>
                        <a:rPr lang="es-ES" sz="1400" b="0" baseline="-25000" dirty="0" smtClean="0">
                          <a:latin typeface="+mj-lt"/>
                        </a:rPr>
                        <a:t> </a:t>
                      </a:r>
                      <a:endParaRPr lang="es-ES" sz="1400" b="0" baseline="-25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j-lt"/>
                          <a:ea typeface="Times New Roman"/>
                        </a:rPr>
                        <a:t>0.41</a:t>
                      </a:r>
                      <a:endParaRPr lang="es-E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576248">
                <a:tc>
                  <a:txBody>
                    <a:bodyPr/>
                    <a:lstStyle/>
                    <a:p>
                      <a:pPr algn="ctr"/>
                      <a:r>
                        <a:rPr lang="es-ES" sz="1400" b="0" baseline="0" dirty="0" smtClean="0">
                          <a:latin typeface="+mj-lt"/>
                        </a:rPr>
                        <a:t>3</a:t>
                      </a:r>
                      <a:endParaRPr lang="es-ES" sz="1400" b="0" baseline="-25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  <a:ea typeface="Times New Roman"/>
                        </a:rPr>
                        <a:t>0.31</a:t>
                      </a:r>
                      <a:endParaRPr lang="es-E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576248">
                <a:tc>
                  <a:txBody>
                    <a:bodyPr/>
                    <a:lstStyle/>
                    <a:p>
                      <a:pPr algn="ctr"/>
                      <a:r>
                        <a:rPr lang="es-ES" sz="1400" b="0" baseline="0" dirty="0" smtClean="0">
                          <a:latin typeface="+mj-lt"/>
                        </a:rPr>
                        <a:t>4</a:t>
                      </a:r>
                      <a:endParaRPr lang="es-ES" sz="1400" b="0" baseline="-25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j-lt"/>
                          <a:ea typeface="Times New Roman"/>
                        </a:rPr>
                        <a:t>0.24</a:t>
                      </a:r>
                      <a:endParaRPr lang="es-E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576248">
                <a:tc>
                  <a:txBody>
                    <a:bodyPr/>
                    <a:lstStyle/>
                    <a:p>
                      <a:pPr algn="ctr"/>
                      <a:r>
                        <a:rPr lang="es-ES" sz="1400" b="0" baseline="0" dirty="0" smtClean="0">
                          <a:latin typeface="+mj-lt"/>
                        </a:rPr>
                        <a:t>5+</a:t>
                      </a:r>
                      <a:endParaRPr lang="es-ES" sz="1400" b="0" baseline="-25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j-lt"/>
                          <a:ea typeface="Times New Roman"/>
                        </a:rPr>
                        <a:t>0.18</a:t>
                      </a:r>
                      <a:endParaRPr lang="es-E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24" name="Text Box 747"/>
          <p:cNvSpPr txBox="1">
            <a:spLocks noChangeArrowheads="1"/>
          </p:cNvSpPr>
          <p:nvPr/>
        </p:nvSpPr>
        <p:spPr bwMode="auto">
          <a:xfrm>
            <a:off x="6241978" y="1591925"/>
            <a:ext cx="2736304" cy="523220"/>
          </a:xfrm>
          <a:prstGeom prst="rect">
            <a:avLst/>
          </a:prstGeom>
          <a:solidFill>
            <a:srgbClr val="0B0BB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fr-F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Average</a:t>
            </a:r>
            <a:r>
              <a:rPr lang="fr-F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different</a:t>
            </a:r>
            <a:r>
              <a:rPr lang="fr-F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methods</a:t>
            </a:r>
            <a:r>
              <a:rPr lang="fr-F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(Benchmark 2019)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logoieoED copy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33874" cy="692696"/>
          </a:xfrm>
          <a:prstGeom prst="rect">
            <a:avLst/>
          </a:prstGeom>
          <a:noFill/>
        </p:spPr>
      </p:pic>
      <p:sp>
        <p:nvSpPr>
          <p:cNvPr id="10" name="9 Rectángulo redondeado"/>
          <p:cNvSpPr/>
          <p:nvPr/>
        </p:nvSpPr>
        <p:spPr>
          <a:xfrm>
            <a:off x="107504" y="116632"/>
            <a:ext cx="2808312" cy="357136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6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  <a:latin typeface="Comic Sans MS" pitchFamily="66" charset="0"/>
              </a:rPr>
              <a:t>Input Data</a:t>
            </a:r>
            <a:endParaRPr lang="es-ES" sz="20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3" name="Rectangle 534"/>
          <p:cNvSpPr>
            <a:spLocks noChangeArrowheads="1"/>
          </p:cNvSpPr>
          <p:nvPr/>
        </p:nvSpPr>
        <p:spPr bwMode="auto">
          <a:xfrm>
            <a:off x="539551" y="1290246"/>
            <a:ext cx="39981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800" b="1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Fleet</a:t>
            </a:r>
            <a:r>
              <a:rPr lang="es-ES" sz="1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monthly</a:t>
            </a:r>
            <a:r>
              <a:rPr lang="es-ES" sz="1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es-ES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sampling</a:t>
            </a:r>
            <a:r>
              <a:rPr lang="es-ES" sz="1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2002-2021</a:t>
            </a:r>
            <a:endParaRPr lang="es-E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34"/>
          <p:cNvSpPr>
            <a:spLocks noChangeArrowheads="1"/>
          </p:cNvSpPr>
          <p:nvPr/>
        </p:nvSpPr>
        <p:spPr bwMode="auto">
          <a:xfrm>
            <a:off x="323528" y="3382253"/>
            <a:ext cx="3563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es-ES" sz="1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97" y="2288634"/>
            <a:ext cx="4426791" cy="2980632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" y="2288634"/>
            <a:ext cx="4464496" cy="3006019"/>
          </a:xfrm>
          <a:prstGeom prst="rect">
            <a:avLst/>
          </a:prstGeom>
        </p:spPr>
      </p:pic>
      <p:sp>
        <p:nvSpPr>
          <p:cNvPr id="15" name="Rectangle 534"/>
          <p:cNvSpPr>
            <a:spLocks noChangeArrowheads="1"/>
          </p:cNvSpPr>
          <p:nvPr/>
        </p:nvSpPr>
        <p:spPr bwMode="auto">
          <a:xfrm>
            <a:off x="4896544" y="1321023"/>
            <a:ext cx="3779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8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Survey</a:t>
            </a:r>
            <a:r>
              <a:rPr lang="es-ES" sz="1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es-ES" sz="1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sampling</a:t>
            </a:r>
            <a:endParaRPr lang="es-E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presentaciones\Cuaderno.pot</Template>
  <TotalTime>21428</TotalTime>
  <Words>620</Words>
  <Application>Microsoft Office PowerPoint</Application>
  <PresentationFormat>Presentación en pantalla (4:3)</PresentationFormat>
  <Paragraphs>204</Paragraphs>
  <Slides>18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Diseño predeterminado</vt:lpstr>
      <vt:lpstr>Presentación de PowerPoint</vt:lpstr>
      <vt:lpstr>Stock Assessment Summary</vt:lpstr>
      <vt:lpstr>Stock Assessment Summary</vt:lpstr>
      <vt:lpstr>Stock Assessment Summary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IEO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joseluis.perez</dc:creator>
  <cp:lastModifiedBy>Encarnacion Garcia</cp:lastModifiedBy>
  <cp:revision>917</cp:revision>
  <cp:lastPrinted>2005-09-22T16:56:48Z</cp:lastPrinted>
  <dcterms:created xsi:type="dcterms:W3CDTF">2004-04-19T15:23:46Z</dcterms:created>
  <dcterms:modified xsi:type="dcterms:W3CDTF">2022-12-22T09:19:28Z</dcterms:modified>
</cp:coreProperties>
</file>