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83" r:id="rId5"/>
    <p:sldId id="264" r:id="rId6"/>
    <p:sldId id="266" r:id="rId7"/>
    <p:sldId id="265" r:id="rId8"/>
    <p:sldId id="268" r:id="rId9"/>
    <p:sldId id="267" r:id="rId10"/>
    <p:sldId id="269" r:id="rId11"/>
    <p:sldId id="271" r:id="rId12"/>
    <p:sldId id="270" r:id="rId13"/>
    <p:sldId id="272" r:id="rId14"/>
    <p:sldId id="274" r:id="rId15"/>
    <p:sldId id="275" r:id="rId16"/>
    <p:sldId id="276" r:id="rId17"/>
    <p:sldId id="273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42" autoAdjust="0"/>
  </p:normalViewPr>
  <p:slideViewPr>
    <p:cSldViewPr snapToGrid="0">
      <p:cViewPr varScale="1">
        <p:scale>
          <a:sx n="70" d="100"/>
          <a:sy n="70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7456-2506-469F-B20E-017968DFBD31}" type="datetimeFigureOut">
              <a:rPr lang="de-DE" smtClean="0"/>
              <a:t>10.02.2017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B777-DE5D-4955-9C92-F30BE6F2F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82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20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234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3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39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34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Objekte im Personal Space wird der Teilnehmer meist zum Greifen des Objektes instruiert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Distanzen werden allgemein unabhängig von der Messmethode unterschätzt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genaue Wert kann aber variieren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Effekte von Manipulationen können unter Umständen mit einer Methode gefunden werden und mit einer anderen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Untersuchungen im Vista Space wurden für VR-Anwendungen scheinbar noch nicht gemacht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11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2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Möglicher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: </a:t>
            </a:r>
            <a:r>
              <a:rPr lang="en-US" dirty="0" err="1"/>
              <a:t>größerer</a:t>
            </a:r>
            <a:r>
              <a:rPr lang="en-US" dirty="0"/>
              <a:t> FOV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80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1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Zum Beispiel nur Einfluss auf verbale Einschätzung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63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Zum Beispiel nur Einfluss auf verbale Einschätzung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4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7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9B777-DE5D-4955-9C92-F30BE6F2FC6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2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D3B3-1B4A-4D45-8EB3-85852983809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7A9D-F9C5-4B71-9FD7-0011FBAE2770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5E27-AA78-4ED2-A336-0D95CD918AE9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4FF1-7D0A-42DF-90ED-32404653748C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CCD3-0E78-4305-9F5D-539910FC9AF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CBCE-C98C-48C2-AF84-0B928BBA799B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1852-85A7-4A87-955E-074CC036051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2FC-EC52-4543-B1EB-0DBCA74DA66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3752-F10A-489D-81F7-F400A3B26C3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8A97-3F1C-4CA4-802F-3C65E5FF559A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8A23-0E2D-4AA6-B9C8-C73532E6A1EA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911DCC-E460-4E67-BC60-F2E372E6EFD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38555" y="1298448"/>
            <a:ext cx="7807568" cy="3255264"/>
          </a:xfrm>
        </p:spPr>
        <p:txBody>
          <a:bodyPr/>
          <a:lstStyle/>
          <a:p>
            <a:r>
              <a:rPr lang="de-DE" dirty="0"/>
              <a:t>Distanzwahrnehmung in Virtuellen Umgebungen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Überblick </a:t>
            </a:r>
          </a:p>
        </p:txBody>
      </p:sp>
    </p:spTree>
    <p:extLst>
      <p:ext uri="{BB962C8B-B14F-4D97-AF65-F5344CB8AC3E}">
        <p14:creationId xmlns:p14="http://schemas.microsoft.com/office/powerpoint/2010/main" val="250177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Technische Einflüsse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Widersprüchliche Ergebnisse</a:t>
            </a:r>
          </a:p>
          <a:p>
            <a:r>
              <a:rPr lang="de-DE" dirty="0"/>
              <a:t>mögliche Gründe:</a:t>
            </a:r>
          </a:p>
          <a:p>
            <a:pPr lvl="1"/>
            <a:r>
              <a:rPr lang="de-DE" dirty="0"/>
              <a:t>Verwendete Messmethoden</a:t>
            </a:r>
          </a:p>
          <a:p>
            <a:pPr lvl="1"/>
            <a:r>
              <a:rPr lang="de-DE" dirty="0"/>
              <a:t>Verwendung von Panoramabildern (Augenhöhe und Augenabstand nicht individuell einstellbar, keine Bewegungsparallaxe)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3) Grafik-Qualität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7313844" cy="365125"/>
          </a:xfrm>
        </p:spPr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Technische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Einflüsse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dirty="0" err="1">
                <a:sym typeface="Wingdings" panose="05000000000000000000" pitchFamily="2" charset="2"/>
              </a:rPr>
              <a:t>Grafik-Qualität</a:t>
            </a:r>
            <a:endParaRPr lang="en-US" dirty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6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Technische Einflüsse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Verkleinerung/Vergrößerung</a:t>
            </a:r>
          </a:p>
          <a:p>
            <a:pPr lvl="1"/>
            <a:r>
              <a:rPr lang="de-DE" dirty="0"/>
              <a:t>Einfluss auf Distanzwahrnehmung</a:t>
            </a:r>
          </a:p>
          <a:p>
            <a:pPr lvl="1"/>
            <a:r>
              <a:rPr lang="de-DE" dirty="0"/>
              <a:t>Mit individueller Einstellung weiterhin Unterschätzung</a:t>
            </a:r>
          </a:p>
          <a:p>
            <a:r>
              <a:rPr lang="de-DE" dirty="0"/>
              <a:t>Neigungswinkel</a:t>
            </a:r>
          </a:p>
          <a:p>
            <a:pPr lvl="1"/>
            <a:r>
              <a:rPr lang="de-DE" dirty="0"/>
              <a:t>Einfluss auf Distanzwahrnehmung</a:t>
            </a:r>
          </a:p>
          <a:p>
            <a:pPr lvl="1"/>
            <a:r>
              <a:rPr lang="de-DE" dirty="0"/>
              <a:t>Auch in der </a:t>
            </a:r>
            <a:r>
              <a:rPr lang="de-DE" dirty="0" err="1"/>
              <a:t>Realwelt</a:t>
            </a:r>
            <a:endParaRPr lang="de-DE" dirty="0"/>
          </a:p>
          <a:p>
            <a:r>
              <a:rPr lang="de-DE" dirty="0"/>
              <a:t>Augenabstand</a:t>
            </a:r>
          </a:p>
          <a:p>
            <a:pPr lvl="1"/>
            <a:r>
              <a:rPr lang="de-DE" dirty="0"/>
              <a:t>Widersprüchliche Ergebnisse</a:t>
            </a:r>
          </a:p>
          <a:p>
            <a:pPr lvl="1"/>
            <a:r>
              <a:rPr lang="de-DE" dirty="0"/>
              <a:t>Scheint von Abstand des Zielobjekts abhängig zu sein</a:t>
            </a:r>
          </a:p>
          <a:p>
            <a:r>
              <a:rPr lang="de-DE" dirty="0"/>
              <a:t>Radiale Verzerrung</a:t>
            </a:r>
          </a:p>
          <a:p>
            <a:pPr lvl="1"/>
            <a:r>
              <a:rPr lang="de-DE" dirty="0"/>
              <a:t>Kaum bis kein Einfluss auf Distanzwahrnehmung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4) Geometrische Verzerrung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7313844" cy="365125"/>
          </a:xfrm>
        </p:spPr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Technische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Einflüsse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dirty="0" err="1">
                <a:sym typeface="Wingdings" panose="05000000000000000000" pitchFamily="2" charset="2"/>
              </a:rPr>
              <a:t>Geometrische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Verzerrung</a:t>
            </a:r>
            <a:endParaRPr lang="en-US" dirty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6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Kompositionelle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bildbezogene Tiefenreize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mehr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Komplexität</a:t>
            </a:r>
            <a:r>
              <a:rPr lang="en-US" dirty="0">
                <a:sym typeface="Wingdings" panose="05000000000000000000" pitchFamily="2" charset="2"/>
              </a:rPr>
              <a:t> </a:t>
            </a:r>
            <a:r>
              <a:rPr lang="en-US" dirty="0" err="1">
                <a:sym typeface="Wingdings" panose="05000000000000000000" pitchFamily="2" charset="2"/>
              </a:rPr>
              <a:t>bessere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Tiefenwahrnehmung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Trotzdem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komplexen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virtuellen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Umgebungen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Unterschätzung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1) Bildbezogene Tiefenreize</a:t>
            </a:r>
          </a:p>
          <a:p>
            <a:endParaRPr lang="de-DE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Kompositionelle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dirty="0" err="1">
                <a:sym typeface="Wingdings" panose="05000000000000000000" pitchFamily="2" charset="2"/>
              </a:rPr>
              <a:t>Bildbezogene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Tiefenreize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" y="1116736"/>
            <a:ext cx="2834640" cy="2377440"/>
          </a:xfrm>
        </p:spPr>
        <p:txBody>
          <a:bodyPr/>
          <a:lstStyle/>
          <a:p>
            <a:r>
              <a:rPr lang="de-DE" dirty="0"/>
              <a:t>2.2 Kompositionelle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Widersprüchliche Ergebnisse</a:t>
            </a:r>
          </a:p>
          <a:p>
            <a:r>
              <a:rPr lang="de-DE" dirty="0"/>
              <a:t>Möglicherweise abhängig von Körperbesitz-Gefühl und Präsenzgefühl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1) Einfügen eines Avatars</a:t>
            </a:r>
          </a:p>
          <a:p>
            <a:endParaRPr lang="de-DE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Kompositionelle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dirty="0" err="1">
                <a:sym typeface="Wingdings" panose="05000000000000000000" pitchFamily="2" charset="2"/>
              </a:rPr>
              <a:t>Einfügen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eines</a:t>
            </a:r>
            <a:r>
              <a:rPr lang="en-US" dirty="0">
                <a:sym typeface="Wingdings" panose="05000000000000000000" pitchFamily="2" charset="2"/>
              </a:rPr>
              <a:t> Avatars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1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" y="1116736"/>
            <a:ext cx="2834640" cy="2377440"/>
          </a:xfrm>
        </p:spPr>
        <p:txBody>
          <a:bodyPr/>
          <a:lstStyle/>
          <a:p>
            <a:r>
              <a:rPr lang="de-DE" dirty="0"/>
              <a:t>2.2 Kompositionelle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Objektgröße hat keinen Einfluss</a:t>
            </a:r>
          </a:p>
          <a:p>
            <a:r>
              <a:rPr lang="de-DE" dirty="0"/>
              <a:t>Bekannte Umgebung hat positiven Einfluss</a:t>
            </a:r>
          </a:p>
          <a:p>
            <a:r>
              <a:rPr lang="de-DE" dirty="0"/>
              <a:t>Bekannte Umgebung als Übergangsraum hat positiven Einfluss</a:t>
            </a:r>
          </a:p>
          <a:p>
            <a:r>
              <a:rPr lang="de-DE" dirty="0"/>
              <a:t>Präsenzgefühl könnte mögliche Ursache sein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1) Verwenden von Objekten mit bekannter Größe, virtuellen </a:t>
            </a:r>
            <a:r>
              <a:rPr lang="de-DE" sz="1800" i="1" dirty="0" err="1">
                <a:solidFill>
                  <a:schemeClr val="bg1"/>
                </a:solidFill>
              </a:rPr>
              <a:t>Replika</a:t>
            </a:r>
            <a:r>
              <a:rPr lang="de-DE" sz="1800" i="1" dirty="0">
                <a:solidFill>
                  <a:schemeClr val="bg1"/>
                </a:solidFill>
              </a:rPr>
              <a:t>, Übergangsräumen</a:t>
            </a:r>
          </a:p>
          <a:p>
            <a:endParaRPr lang="de-DE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7778446" cy="365125"/>
          </a:xfrm>
        </p:spPr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Kompositionelle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Verwenden von Objekten mit bekannter Größe, virtuellen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Replika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Übergangsräumen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" y="1116736"/>
            <a:ext cx="2834640" cy="2377440"/>
          </a:xfrm>
        </p:spPr>
        <p:txBody>
          <a:bodyPr/>
          <a:lstStyle/>
          <a:p>
            <a:r>
              <a:rPr lang="de-DE" dirty="0"/>
              <a:t>2.3 Persönliche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Übung verbessert Einschätzung</a:t>
            </a:r>
          </a:p>
          <a:p>
            <a:r>
              <a:rPr lang="de-DE" dirty="0"/>
              <a:t>Jedoch Transfer-Effekte in </a:t>
            </a:r>
            <a:r>
              <a:rPr lang="de-DE" dirty="0" err="1"/>
              <a:t>Realwelt</a:t>
            </a:r>
            <a:endParaRPr lang="de-DE" dirty="0"/>
          </a:p>
          <a:p>
            <a:r>
              <a:rPr lang="de-DE" dirty="0"/>
              <a:t>Präsenzgefühl könnte Einfluss haben</a:t>
            </a:r>
          </a:p>
          <a:p>
            <a:r>
              <a:rPr lang="de-DE" dirty="0"/>
              <a:t>Mögliche Probleme für Trainingsanwendungen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1) Einfluss von Übung und Transfer-Effekte</a:t>
            </a:r>
          </a:p>
          <a:p>
            <a:endParaRPr lang="de-DE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6341532" cy="365125"/>
          </a:xfrm>
        </p:spPr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Persönliche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dirty="0" err="1">
                <a:sym typeface="Wingdings" panose="05000000000000000000" pitchFamily="2" charset="2"/>
              </a:rPr>
              <a:t>Einfluss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Übung</a:t>
            </a:r>
            <a:r>
              <a:rPr lang="en-US" dirty="0">
                <a:sym typeface="Wingdings" panose="05000000000000000000" pitchFamily="2" charset="2"/>
              </a:rPr>
              <a:t> und Transfer-</a:t>
            </a:r>
            <a:r>
              <a:rPr lang="en-US" dirty="0" err="1">
                <a:sym typeface="Wingdings" panose="05000000000000000000" pitchFamily="2" charset="2"/>
              </a:rPr>
              <a:t>Effekte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" y="1116736"/>
            <a:ext cx="2834640" cy="2377440"/>
          </a:xfrm>
        </p:spPr>
        <p:txBody>
          <a:bodyPr/>
          <a:lstStyle/>
          <a:p>
            <a:r>
              <a:rPr lang="de-DE" dirty="0"/>
              <a:t>2.3 Persönliche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Teil starke Unterschiede zwischen den einzelnen Teilnehmern</a:t>
            </a:r>
          </a:p>
          <a:p>
            <a:r>
              <a:rPr lang="de-DE" dirty="0"/>
              <a:t>Mögliche Einflüsse:</a:t>
            </a:r>
          </a:p>
          <a:p>
            <a:pPr lvl="1"/>
            <a:r>
              <a:rPr lang="de-DE" dirty="0"/>
              <a:t>Erfahrungsstand mit VR-Applikationen</a:t>
            </a:r>
          </a:p>
          <a:p>
            <a:pPr lvl="1"/>
            <a:r>
              <a:rPr lang="de-DE" dirty="0" err="1"/>
              <a:t>Stereopsis</a:t>
            </a:r>
            <a:r>
              <a:rPr lang="de-DE" dirty="0"/>
              <a:t>-Test</a:t>
            </a:r>
          </a:p>
          <a:p>
            <a:pPr lvl="1"/>
            <a:r>
              <a:rPr lang="de-DE" dirty="0"/>
              <a:t>Persönliche Variablen wie Intention und Gefühlszustand</a:t>
            </a:r>
          </a:p>
          <a:p>
            <a:r>
              <a:rPr lang="de-DE" dirty="0"/>
              <a:t>Studien mit größerer Teilnehmerzahl empfohlen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2) Interindividuelle Unterschiede</a:t>
            </a:r>
          </a:p>
          <a:p>
            <a:endParaRPr lang="de-DE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Persönliche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dirty="0" err="1">
                <a:sym typeface="Wingdings" panose="05000000000000000000" pitchFamily="2" charset="2"/>
              </a:rPr>
              <a:t>Interindividuelle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Unterschiede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6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629" y="1143000"/>
            <a:ext cx="3222171" cy="2377440"/>
          </a:xfrm>
        </p:spPr>
        <p:txBody>
          <a:bodyPr/>
          <a:lstStyle/>
          <a:p>
            <a:r>
              <a:rPr lang="de-DE" dirty="0"/>
              <a:t>3. Lösungsansätze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Übung und Feedback</a:t>
            </a:r>
          </a:p>
          <a:p>
            <a:r>
              <a:rPr lang="de-DE" dirty="0"/>
              <a:t>Verwendung eines Übergangsraums</a:t>
            </a:r>
          </a:p>
          <a:p>
            <a:r>
              <a:rPr lang="de-DE" dirty="0"/>
              <a:t>Manipulation des Neigungswinkels</a:t>
            </a:r>
          </a:p>
          <a:p>
            <a:r>
              <a:rPr lang="de-DE" dirty="0"/>
              <a:t>Manipulation der Größenverhältnisse</a:t>
            </a:r>
          </a:p>
          <a:p>
            <a:r>
              <a:rPr lang="de-DE" dirty="0"/>
              <a:t>Manipulation der Augenhöhe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Lösungsansätze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629" y="1143000"/>
            <a:ext cx="3222171" cy="2377440"/>
          </a:xfrm>
        </p:spPr>
        <p:txBody>
          <a:bodyPr/>
          <a:lstStyle/>
          <a:p>
            <a:r>
              <a:rPr lang="de-DE" dirty="0"/>
              <a:t>3. Lösungsansätze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Beachtung der Binokularen Disparität</a:t>
            </a:r>
          </a:p>
          <a:p>
            <a:r>
              <a:rPr lang="de-DE" dirty="0"/>
              <a:t>Verwendung von hoher Graphik-Qualität</a:t>
            </a:r>
          </a:p>
          <a:p>
            <a:r>
              <a:rPr lang="de-DE" dirty="0"/>
              <a:t>Beachtung der Kameraeinstellungen</a:t>
            </a:r>
          </a:p>
          <a:p>
            <a:r>
              <a:rPr lang="de-DE" dirty="0"/>
              <a:t>Verwendung einer komplexen virtuellen Umgebung</a:t>
            </a:r>
          </a:p>
          <a:p>
            <a:pPr lvl="1"/>
            <a:r>
              <a:rPr lang="de-DE" dirty="0"/>
              <a:t>Mit strukturierter Bodentextur</a:t>
            </a:r>
          </a:p>
          <a:p>
            <a:r>
              <a:rPr lang="de-DE" dirty="0"/>
              <a:t>Erhöhen des Präsenzgefühls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Lösungsansätze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2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Offene Punkte und 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Kaum Untersuchungen mit Displaywand und CAVE</a:t>
            </a:r>
          </a:p>
          <a:p>
            <a:pPr lvl="0"/>
            <a:r>
              <a:rPr lang="de-DE" dirty="0"/>
              <a:t>HMD zeigt natürliche Umgebung, aufgenommen mit Kamera an HMD (oder weiter oben/unten)</a:t>
            </a:r>
          </a:p>
          <a:p>
            <a:pPr lvl="0"/>
            <a:r>
              <a:rPr lang="de-DE" dirty="0"/>
              <a:t>Effekt von Zielobjekt-Wand-Entfernung</a:t>
            </a:r>
          </a:p>
          <a:p>
            <a:pPr lvl="0"/>
            <a:r>
              <a:rPr lang="de-DE" dirty="0"/>
              <a:t>Einfluss der Entfernung zwischen Teilnehmer und Powerwall</a:t>
            </a:r>
          </a:p>
          <a:p>
            <a:pPr lvl="0"/>
            <a:r>
              <a:rPr lang="de-DE" dirty="0"/>
              <a:t>Vergleich von unterschiedlicher VR-Hardware bisher kaum gemacht</a:t>
            </a:r>
          </a:p>
          <a:p>
            <a:pPr lvl="0"/>
            <a:r>
              <a:rPr lang="de-DE" dirty="0"/>
              <a:t>3D-Scan im Vergleich zu modellierter Umgebung -&gt; Einfluss von Grafik-Qualität (widersprüchliche Ergebnisse)</a:t>
            </a:r>
          </a:p>
          <a:p>
            <a:pPr lvl="0"/>
            <a:r>
              <a:rPr lang="de-DE" dirty="0"/>
              <a:t>Einstellung IPD (widersprüchliche Ergebnisse)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1) Technische Faktoren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Punkte</a:t>
            </a:r>
            <a:r>
              <a:rPr lang="en-US" dirty="0"/>
              <a:t> und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Technische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Anwendungsbereiche für VR erstrecken sich in die unterschiedlichsten Richtungen</a:t>
            </a:r>
          </a:p>
          <a:p>
            <a:pPr lvl="1"/>
            <a:r>
              <a:rPr lang="de-DE" dirty="0"/>
              <a:t>Spieleindustrie</a:t>
            </a:r>
          </a:p>
          <a:p>
            <a:pPr lvl="1"/>
            <a:r>
              <a:rPr lang="de-DE" dirty="0"/>
              <a:t>Trainingsumgebungen für Mediziner, Piloten, Feuerwehrleute</a:t>
            </a:r>
          </a:p>
          <a:p>
            <a:pPr lvl="1"/>
            <a:r>
              <a:rPr lang="de-DE" dirty="0"/>
              <a:t>Modellerstellung von Autos oder Gebäuden</a:t>
            </a:r>
          </a:p>
          <a:p>
            <a:pPr lvl="1"/>
            <a:r>
              <a:rPr lang="de-DE" dirty="0"/>
              <a:t>… </a:t>
            </a:r>
          </a:p>
          <a:p>
            <a:r>
              <a:rPr lang="de-DE" dirty="0"/>
              <a:t>In vielen VR-Applikationen Einschätzung von Raum und Distanz essenziell</a:t>
            </a:r>
          </a:p>
          <a:p>
            <a:r>
              <a:rPr lang="de-DE" dirty="0"/>
              <a:t>Doch viele Studien zeigen eine Fehleinschätzung von Distanzen innerhalb der virtuellen Umgebung</a:t>
            </a:r>
          </a:p>
          <a:p>
            <a:r>
              <a:rPr lang="de-DE" dirty="0"/>
              <a:t>Was sind die Ursachen?</a:t>
            </a:r>
          </a:p>
          <a:p>
            <a:r>
              <a:rPr lang="de-DE" dirty="0"/>
              <a:t>Wie lässt sich die Problematik lösen?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Offene Punkte und 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Regelmäßiger Umgang mit VR</a:t>
            </a:r>
          </a:p>
          <a:p>
            <a:pPr lvl="0"/>
            <a:r>
              <a:rPr lang="de-DE" dirty="0"/>
              <a:t>Gründe für Unterschiede zwischen den Teilnehmern (z.B. Alter, </a:t>
            </a:r>
            <a:r>
              <a:rPr lang="de-DE" dirty="0" err="1"/>
              <a:t>Stereopsis</a:t>
            </a:r>
            <a:r>
              <a:rPr lang="de-DE" dirty="0"/>
              <a:t>-Test)</a:t>
            </a:r>
          </a:p>
          <a:p>
            <a:pPr lvl="0"/>
            <a:r>
              <a:rPr lang="de-DE" dirty="0"/>
              <a:t>Distanzen für jeden einzeln vergleichen. Besondere Effekte?</a:t>
            </a:r>
          </a:p>
          <a:p>
            <a:pPr lvl="0"/>
            <a:r>
              <a:rPr lang="de-DE" dirty="0"/>
              <a:t>Einfluss von Präsenzgefühl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2) Persönliche Faktoren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Punkte</a:t>
            </a:r>
            <a:r>
              <a:rPr lang="en-US" dirty="0"/>
              <a:t> und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persönliche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Offene Punkte und 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dirty="0"/>
              <a:t>Effekt von Entfernung des Zielobjekts zum Ende des Raums </a:t>
            </a:r>
          </a:p>
          <a:p>
            <a:pPr lvl="0"/>
            <a:r>
              <a:rPr lang="en-US" dirty="0" err="1"/>
              <a:t>Bekannte</a:t>
            </a:r>
            <a:r>
              <a:rPr lang="en-US" dirty="0"/>
              <a:t>/</a:t>
            </a:r>
            <a:r>
              <a:rPr lang="en-US" dirty="0" err="1"/>
              <a:t>unbekannte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de-DE" dirty="0"/>
          </a:p>
          <a:p>
            <a:pPr lvl="0"/>
            <a:r>
              <a:rPr lang="en-US" dirty="0"/>
              <a:t>Indoor/outdoor (</a:t>
            </a:r>
            <a:r>
              <a:rPr lang="en-US" dirty="0" err="1"/>
              <a:t>Natur</a:t>
            </a:r>
            <a:r>
              <a:rPr lang="en-US" dirty="0"/>
              <a:t>, </a:t>
            </a:r>
            <a:r>
              <a:rPr lang="en-US" dirty="0" err="1"/>
              <a:t>Straße</a:t>
            </a:r>
            <a:r>
              <a:rPr lang="en-US" dirty="0"/>
              <a:t> -&gt; </a:t>
            </a:r>
            <a:r>
              <a:rPr lang="en-US" dirty="0" err="1"/>
              <a:t>andere</a:t>
            </a:r>
            <a:r>
              <a:rPr lang="en-US" dirty="0"/>
              <a:t> Cues)</a:t>
            </a:r>
            <a:endParaRPr lang="de-DE" dirty="0"/>
          </a:p>
          <a:p>
            <a:pPr lvl="0"/>
            <a:r>
              <a:rPr lang="de-DE" dirty="0"/>
              <a:t>Andere Umgebung, z.B. Kathedrale. </a:t>
            </a:r>
            <a:r>
              <a:rPr lang="de-DE" dirty="0" err="1"/>
              <a:t>Vlt</a:t>
            </a:r>
            <a:r>
              <a:rPr lang="de-DE" dirty="0"/>
              <a:t> hat auch ein Bild von außen Einfluss auf die Distanzeinschätzung innerhalb der Kathedrale</a:t>
            </a:r>
          </a:p>
          <a:p>
            <a:pPr lvl="0"/>
            <a:r>
              <a:rPr lang="de-DE" dirty="0"/>
              <a:t>Nutzung des 3D-Scanners um bekannte Umgebung der Studenten (Mensa, NHSG, Vorlesungssaal …) zu vergleichen</a:t>
            </a:r>
          </a:p>
          <a:p>
            <a:pPr lvl="0"/>
            <a:r>
              <a:rPr lang="de-DE" dirty="0"/>
              <a:t>VE auf Powerwall ist Erweiterung des Labs</a:t>
            </a:r>
          </a:p>
          <a:p>
            <a:pPr lvl="0"/>
            <a:r>
              <a:rPr lang="de-DE" dirty="0"/>
              <a:t>Übergangsumgebung</a:t>
            </a:r>
          </a:p>
          <a:p>
            <a:pPr lvl="1"/>
            <a:r>
              <a:rPr lang="de-DE" dirty="0"/>
              <a:t>wie kann man die leicht verändern um Größen- und Entfernungseinschätzung zu manipulieren? </a:t>
            </a:r>
          </a:p>
          <a:p>
            <a:pPr lvl="1"/>
            <a:r>
              <a:rPr lang="de-DE" dirty="0"/>
              <a:t>Welche Wirkung hat das nach dem Experiment? </a:t>
            </a:r>
          </a:p>
          <a:p>
            <a:pPr lvl="1"/>
            <a:r>
              <a:rPr lang="de-DE" dirty="0"/>
              <a:t>Lässt sich das auch auf die Powerwall übertragen?</a:t>
            </a:r>
          </a:p>
          <a:p>
            <a:pPr lvl="0"/>
            <a:r>
              <a:rPr lang="en-US" dirty="0"/>
              <a:t>Self-Avatar in HMD (</a:t>
            </a:r>
            <a:r>
              <a:rPr lang="en-US" dirty="0" err="1"/>
              <a:t>widersprüchliche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3) Virtuelle Faktoren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Punkte</a:t>
            </a:r>
            <a:r>
              <a:rPr lang="en-US" dirty="0"/>
              <a:t> und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Virtuelle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1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Offene Punkte und 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Ziele geradeaus auf dem Boden (2-20m)</a:t>
            </a:r>
          </a:p>
          <a:p>
            <a:pPr lvl="1"/>
            <a:r>
              <a:rPr lang="de-DE" dirty="0"/>
              <a:t>Was ist mit Zielen auf Augenhöhe oder höher?</a:t>
            </a:r>
          </a:p>
          <a:p>
            <a:pPr lvl="1"/>
            <a:r>
              <a:rPr lang="de-DE" dirty="0"/>
              <a:t>Was ist mit Zielen weiter rechts oder links?</a:t>
            </a:r>
          </a:p>
          <a:p>
            <a:pPr lvl="0"/>
            <a:r>
              <a:rPr lang="de-DE" dirty="0"/>
              <a:t>Was ist mit größeren Entfernungen?</a:t>
            </a:r>
          </a:p>
          <a:p>
            <a:pPr lvl="0"/>
            <a:r>
              <a:rPr lang="de-DE" dirty="0"/>
              <a:t>Welchen Einfluss hat die Wahl des Zielobjektes an sich?</a:t>
            </a:r>
          </a:p>
          <a:p>
            <a:pPr lvl="0"/>
            <a:r>
              <a:rPr lang="de-DE" dirty="0"/>
              <a:t>Größere Teilnehmerzahlen</a:t>
            </a:r>
          </a:p>
          <a:p>
            <a:pPr lvl="0"/>
            <a:r>
              <a:rPr lang="en-US" dirty="0" err="1"/>
              <a:t>Augenhöhe</a:t>
            </a:r>
            <a:r>
              <a:rPr lang="en-US" dirty="0"/>
              <a:t>-Manipulation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Powerwall relevant/</a:t>
            </a:r>
            <a:r>
              <a:rPr lang="en-US" dirty="0" err="1"/>
              <a:t>nutzbar</a:t>
            </a:r>
            <a:r>
              <a:rPr lang="en-US" dirty="0"/>
              <a:t>?</a:t>
            </a:r>
            <a:endParaRPr lang="de-DE" dirty="0"/>
          </a:p>
          <a:p>
            <a:pPr lvl="0"/>
            <a:r>
              <a:rPr lang="en-US" dirty="0" err="1"/>
              <a:t>Wirkung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Experiment (carry-over effect)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4) Experimentelle Faktoren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Punkte</a:t>
            </a:r>
            <a:r>
              <a:rPr lang="en-US" dirty="0"/>
              <a:t> und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Experimentelle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Faktoren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0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Offene Punkte und 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Welche VR-Anwendungen werden durch diesen Effekt überhaupt und in welchem Umfang </a:t>
            </a:r>
            <a:r>
              <a:rPr lang="de-DE"/>
              <a:t>negativ beeinflusst?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5) Effekte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Punkte</a:t>
            </a:r>
            <a:r>
              <a:rPr lang="en-US" dirty="0"/>
              <a:t> und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Effekte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1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23837"/>
            <a:ext cx="3414409" cy="4601183"/>
          </a:xfrm>
        </p:spPr>
        <p:txBody>
          <a:bodyPr>
            <a:normAutofit/>
          </a:bodyPr>
          <a:lstStyle/>
          <a:p>
            <a:r>
              <a:rPr lang="de-DE" sz="3200" dirty="0"/>
              <a:t>1.1 Psychologischer Hintergrund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Unterschiedliche Entfernungsbereiche</a:t>
            </a:r>
          </a:p>
          <a:p>
            <a:r>
              <a:rPr lang="de-DE" dirty="0"/>
              <a:t>Weitere Faktoren</a:t>
            </a:r>
          </a:p>
          <a:p>
            <a:r>
              <a:rPr lang="de-DE" dirty="0"/>
              <a:t>Einschätzungsmodus</a:t>
            </a:r>
          </a:p>
          <a:p>
            <a:r>
              <a:rPr lang="de-DE" dirty="0"/>
              <a:t>Egozentrisch, </a:t>
            </a:r>
            <a:r>
              <a:rPr lang="de-DE" dirty="0" err="1"/>
              <a:t>exozentrisch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Psychologischer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Hintergrund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2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1.1 Psychologischer Hintergrund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Psychologischer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Hintergrund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4294967295"/>
          </p:nvPr>
        </p:nvSpPr>
        <p:spPr>
          <a:xfrm>
            <a:off x="0" y="3492500"/>
            <a:ext cx="2835275" cy="2322513"/>
          </a:xfrm>
        </p:spPr>
        <p:txBody>
          <a:bodyPr/>
          <a:lstStyle/>
          <a:p>
            <a:r>
              <a:rPr lang="de-DE" dirty="0"/>
              <a:t>Nach Renner, </a:t>
            </a:r>
            <a:r>
              <a:rPr lang="de-DE" dirty="0" err="1"/>
              <a:t>Velichkovsky</a:t>
            </a:r>
            <a:r>
              <a:rPr lang="de-DE" dirty="0"/>
              <a:t> &amp; </a:t>
            </a:r>
            <a:r>
              <a:rPr lang="de-DE" dirty="0" err="1"/>
              <a:t>Helmert</a:t>
            </a:r>
            <a:r>
              <a:rPr lang="de-DE" dirty="0"/>
              <a:t> (2013)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t="1" b="6686"/>
          <a:stretch/>
        </p:blipFill>
        <p:spPr>
          <a:xfrm>
            <a:off x="4266163" y="767419"/>
            <a:ext cx="3952007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5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822" y="1123837"/>
            <a:ext cx="3287948" cy="4601183"/>
          </a:xfrm>
        </p:spPr>
        <p:txBody>
          <a:bodyPr>
            <a:normAutofit/>
          </a:bodyPr>
          <a:lstStyle/>
          <a:p>
            <a:r>
              <a:rPr lang="de-DE" sz="3200" dirty="0"/>
              <a:t>1.2 Messmethoden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Für Objekte im Action Space:</a:t>
            </a:r>
          </a:p>
          <a:p>
            <a:r>
              <a:rPr lang="de-DE" dirty="0"/>
              <a:t>Verbale Einschätzung</a:t>
            </a:r>
          </a:p>
          <a:p>
            <a:pPr lvl="1"/>
            <a:r>
              <a:rPr lang="de-DE" dirty="0"/>
              <a:t>Objekt noch sichtbar</a:t>
            </a:r>
          </a:p>
          <a:p>
            <a:pPr lvl="1"/>
            <a:r>
              <a:rPr lang="de-DE" dirty="0"/>
              <a:t>Augen schließen und dann schätzen</a:t>
            </a:r>
          </a:p>
          <a:p>
            <a:pPr lvl="1"/>
            <a:r>
              <a:rPr lang="de-DE" dirty="0"/>
              <a:t>Augen schließen, Kopf drehen und dann schätzen</a:t>
            </a:r>
          </a:p>
          <a:p>
            <a:r>
              <a:rPr lang="de-DE" dirty="0"/>
              <a:t>Vergleich</a:t>
            </a:r>
          </a:p>
          <a:p>
            <a:pPr lvl="1"/>
            <a:r>
              <a:rPr lang="de-DE" dirty="0"/>
              <a:t>Mittelpunkt angeben</a:t>
            </a:r>
          </a:p>
          <a:p>
            <a:pPr lvl="1"/>
            <a:r>
              <a:rPr lang="de-DE" dirty="0"/>
              <a:t>Mit anderen Distanzen vergleichen</a:t>
            </a:r>
          </a:p>
          <a:p>
            <a:r>
              <a:rPr lang="de-DE" dirty="0"/>
              <a:t>Aktive Einschätzung</a:t>
            </a:r>
          </a:p>
          <a:p>
            <a:pPr lvl="1"/>
            <a:r>
              <a:rPr lang="de-DE" dirty="0"/>
              <a:t>Blindes Laufen</a:t>
            </a:r>
          </a:p>
          <a:p>
            <a:pPr lvl="1"/>
            <a:r>
              <a:rPr lang="de-DE" dirty="0"/>
              <a:t>Blindes trianguliertes Laufen</a:t>
            </a:r>
          </a:p>
          <a:p>
            <a:pPr lvl="1"/>
            <a:r>
              <a:rPr lang="de-DE" dirty="0"/>
              <a:t>Werfen eines Säckchens</a:t>
            </a:r>
          </a:p>
          <a:p>
            <a:pPr lvl="1"/>
            <a:r>
              <a:rPr lang="de-DE" dirty="0"/>
              <a:t>Blindes Werfen eines Säckchens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Messmethoden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2. Experimente in der Virtuellen Realität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5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2.1 Technische Einflüsse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Head-</a:t>
            </a:r>
            <a:r>
              <a:rPr lang="de-DE" dirty="0" err="1"/>
              <a:t>Mounted</a:t>
            </a:r>
            <a:r>
              <a:rPr lang="de-DE" dirty="0"/>
              <a:t> Display (HMD)</a:t>
            </a:r>
          </a:p>
          <a:p>
            <a:pPr lvl="1"/>
            <a:r>
              <a:rPr lang="de-DE" dirty="0"/>
              <a:t>Eingeschränktes Sichtfeld (Field </a:t>
            </a:r>
            <a:r>
              <a:rPr lang="de-DE" dirty="0" err="1"/>
              <a:t>of</a:t>
            </a:r>
            <a:r>
              <a:rPr lang="de-DE" dirty="0"/>
              <a:t> View, FOV)</a:t>
            </a:r>
          </a:p>
          <a:p>
            <a:pPr lvl="2"/>
            <a:r>
              <a:rPr lang="de-DE" dirty="0"/>
              <a:t>In </a:t>
            </a:r>
            <a:r>
              <a:rPr lang="de-DE" dirty="0" err="1"/>
              <a:t>Realwelt</a:t>
            </a:r>
            <a:r>
              <a:rPr lang="de-DE" dirty="0"/>
              <a:t> kein Effekt, wenn Kopfbewegungen erlaubt sind</a:t>
            </a:r>
          </a:p>
          <a:p>
            <a:pPr lvl="2"/>
            <a:r>
              <a:rPr lang="de-DE" dirty="0"/>
              <a:t>Mit HMD bessere Distanzeinschätzung bei größerem Sichtfeld</a:t>
            </a:r>
          </a:p>
          <a:p>
            <a:pPr lvl="1"/>
            <a:r>
              <a:rPr lang="de-DE" dirty="0"/>
              <a:t>Gewicht und Trägheitsmoment</a:t>
            </a:r>
          </a:p>
          <a:p>
            <a:pPr lvl="2"/>
            <a:r>
              <a:rPr lang="de-DE" dirty="0"/>
              <a:t>Keine signifikante Unterschätzung</a:t>
            </a:r>
          </a:p>
          <a:p>
            <a:pPr lvl="1"/>
            <a:r>
              <a:rPr lang="de-DE" dirty="0"/>
              <a:t>Eingeschränktes Sichtfeld, Gewicht und Trägheitsmoment</a:t>
            </a:r>
          </a:p>
          <a:p>
            <a:pPr lvl="2"/>
            <a:r>
              <a:rPr lang="de-DE" dirty="0"/>
              <a:t>Signifikante Unterschätzung, aber nicht so stark wie mit HMD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1) Hardware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Technische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Einflüsse</a:t>
            </a:r>
            <a:r>
              <a:rPr lang="en-US" dirty="0">
                <a:sym typeface="Wingdings" panose="05000000000000000000" pitchFamily="2" charset="2"/>
              </a:rPr>
              <a:t>  Hardware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5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2.1 Technische Einflüsse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Bildschirmwände und CAVE</a:t>
            </a:r>
          </a:p>
          <a:p>
            <a:pPr lvl="1"/>
            <a:r>
              <a:rPr lang="en-US" dirty="0" err="1"/>
              <a:t>Größere</a:t>
            </a:r>
            <a:r>
              <a:rPr lang="en-US" dirty="0"/>
              <a:t> </a:t>
            </a:r>
            <a:r>
              <a:rPr lang="en-US" dirty="0" err="1"/>
              <a:t>Unterschätzung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Bildschirmwand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CAVE</a:t>
            </a:r>
          </a:p>
          <a:p>
            <a:pPr lvl="1"/>
            <a:r>
              <a:rPr lang="en-US" dirty="0" err="1"/>
              <a:t>Größere</a:t>
            </a:r>
            <a:r>
              <a:rPr lang="en-US" dirty="0"/>
              <a:t> </a:t>
            </a:r>
            <a:r>
              <a:rPr lang="en-US" dirty="0" err="1"/>
              <a:t>Unterschätzung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HMD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Bildschirmwand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1) Hardware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Technische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Einflüsse</a:t>
            </a:r>
            <a:r>
              <a:rPr lang="en-US" dirty="0">
                <a:sym typeface="Wingdings" panose="05000000000000000000" pitchFamily="2" charset="2"/>
              </a:rPr>
              <a:t>  Hardware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Technische Einflüsse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Bewegungsparallaxe</a:t>
            </a:r>
          </a:p>
          <a:p>
            <a:pPr lvl="1"/>
            <a:r>
              <a:rPr lang="de-DE" dirty="0"/>
              <a:t>Scheint nur von Bedeutung zu sein, wenn nur einige oder gar keine anderen Tiefenreize verfügbar sind</a:t>
            </a:r>
          </a:p>
          <a:p>
            <a:r>
              <a:rPr lang="de-DE" dirty="0"/>
              <a:t>Konvergenz und </a:t>
            </a:r>
            <a:r>
              <a:rPr lang="de-DE" dirty="0" err="1"/>
              <a:t>Akkomodation</a:t>
            </a:r>
            <a:endParaRPr lang="de-DE" dirty="0"/>
          </a:p>
          <a:p>
            <a:pPr lvl="1"/>
            <a:r>
              <a:rPr lang="de-DE" dirty="0"/>
              <a:t>Oft widersprüchliche Tiefeninformation auf 3D-Displays</a:t>
            </a:r>
          </a:p>
          <a:p>
            <a:pPr lvl="1"/>
            <a:r>
              <a:rPr lang="de-DE" dirty="0"/>
              <a:t>In virtuellen Umgebungen mit geringer Komplexität von Bedeutung</a:t>
            </a:r>
          </a:p>
          <a:p>
            <a:pPr lvl="1"/>
            <a:r>
              <a:rPr lang="de-DE" dirty="0"/>
              <a:t>Einfluss nimmt mit größerer Distanz ab</a:t>
            </a:r>
          </a:p>
          <a:p>
            <a:r>
              <a:rPr lang="de-DE" dirty="0"/>
              <a:t>Binokulare Disparität</a:t>
            </a:r>
          </a:p>
          <a:p>
            <a:pPr lvl="1"/>
            <a:r>
              <a:rPr lang="de-DE" dirty="0"/>
              <a:t>Effekte zeigten sich nur in Studien mit geringeren Entfernungen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i="1" dirty="0">
                <a:solidFill>
                  <a:schemeClr val="bg1"/>
                </a:solidFill>
              </a:rPr>
              <a:t>2) Nicht-Bildbezogene Tiefenreize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7313844" cy="365125"/>
          </a:xfrm>
        </p:spPr>
        <p:txBody>
          <a:bodyPr/>
          <a:lstStyle/>
          <a:p>
            <a:r>
              <a:rPr lang="en-US" dirty="0" err="1"/>
              <a:t>Experimente</a:t>
            </a:r>
            <a:r>
              <a:rPr lang="en-US" dirty="0"/>
              <a:t> in der </a:t>
            </a:r>
            <a:r>
              <a:rPr lang="en-US" dirty="0" err="1"/>
              <a:t>Virtuellen</a:t>
            </a:r>
            <a:r>
              <a:rPr lang="en-US" dirty="0"/>
              <a:t> Welt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Technische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Einflüsse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dirty="0" err="1">
                <a:sym typeface="Wingdings" panose="05000000000000000000" pitchFamily="2" charset="2"/>
              </a:rPr>
              <a:t>Nicht-Bildbezogene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Tiefenreize</a:t>
            </a:r>
            <a:endParaRPr lang="en-US" dirty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4427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1134</Words>
  <Application>Microsoft Office PowerPoint</Application>
  <PresentationFormat>Breitbild</PresentationFormat>
  <Paragraphs>225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Wingdings 2</vt:lpstr>
      <vt:lpstr>Rahmen</vt:lpstr>
      <vt:lpstr>Distanzwahrnehmung in Virtuellen Umgebungen</vt:lpstr>
      <vt:lpstr>1. Einführung</vt:lpstr>
      <vt:lpstr>1.1 Psychologischer Hintergrund</vt:lpstr>
      <vt:lpstr>1.1 Psychologischer Hintergrund</vt:lpstr>
      <vt:lpstr>1.2 Messmethoden</vt:lpstr>
      <vt:lpstr>2. Experimente in der Virtuellen Realität</vt:lpstr>
      <vt:lpstr>2.1 Technische Einflüsse</vt:lpstr>
      <vt:lpstr>2.1 Technische Einflüsse</vt:lpstr>
      <vt:lpstr>2.1 Technische Einflüsse</vt:lpstr>
      <vt:lpstr>2.1 Technische Einflüsse</vt:lpstr>
      <vt:lpstr>2.1 Technische Einflüsse</vt:lpstr>
      <vt:lpstr>2.2 Kompositionelle Faktoren</vt:lpstr>
      <vt:lpstr>2.2 Kompositionelle Faktoren</vt:lpstr>
      <vt:lpstr>2.2 Kompositionelle Faktoren</vt:lpstr>
      <vt:lpstr>2.3 Persönliche Faktoren</vt:lpstr>
      <vt:lpstr>2.3 Persönliche Faktoren</vt:lpstr>
      <vt:lpstr>3. Lösungsansätze</vt:lpstr>
      <vt:lpstr>3. Lösungsansätze</vt:lpstr>
      <vt:lpstr>4. Offene Punkte und Fragen</vt:lpstr>
      <vt:lpstr>4. Offene Punkte und Fragen</vt:lpstr>
      <vt:lpstr>4. Offene Punkte und Fragen</vt:lpstr>
      <vt:lpstr>4. Offene Punkte und Fragen</vt:lpstr>
      <vt:lpstr>4. Offene Punkte und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Distanzwahrnehmung in Virtuellen Umgebungen</dc:title>
  <dc:creator>barla</dc:creator>
  <cp:lastModifiedBy>barla</cp:lastModifiedBy>
  <cp:revision>28</cp:revision>
  <dcterms:created xsi:type="dcterms:W3CDTF">2017-02-07T14:12:23Z</dcterms:created>
  <dcterms:modified xsi:type="dcterms:W3CDTF">2017-02-10T08:53:49Z</dcterms:modified>
</cp:coreProperties>
</file>