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</p:sldIdLst>
  <p:sldSz cy="5143500" cx="9144000"/>
  <p:notesSz cx="6858000" cy="9144000"/>
  <p:embeddedFontLst>
    <p:embeddedFont>
      <p:font typeface="PT Sans Narrow"/>
      <p:regular r:id="rId43"/>
      <p:bold r:id="rId44"/>
    </p:embeddedFont>
    <p:embeddedFont>
      <p:font typeface="Helvetica Neue"/>
      <p:regular r:id="rId45"/>
      <p:bold r:id="rId46"/>
      <p:italic r:id="rId47"/>
      <p:boldItalic r:id="rId48"/>
    </p:embeddedFont>
    <p:embeddedFont>
      <p:font typeface="Open Sans"/>
      <p:regular r:id="rId49"/>
      <p:bold r:id="rId50"/>
      <p:italic r:id="rId51"/>
      <p:boldItalic r:id="rId5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A6603B5C-347C-430E-9C6E-583A1925E13A}">
  <a:tblStyle styleId="{A6603B5C-347C-430E-9C6E-583A1925E13A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font" Target="fonts/PTSansNarrow-bold.fntdata"/><Relationship Id="rId43" Type="http://schemas.openxmlformats.org/officeDocument/2006/relationships/font" Target="fonts/PTSansNarrow-regular.fntdata"/><Relationship Id="rId46" Type="http://schemas.openxmlformats.org/officeDocument/2006/relationships/font" Target="fonts/HelveticaNeue-bold.fntdata"/><Relationship Id="rId45" Type="http://schemas.openxmlformats.org/officeDocument/2006/relationships/font" Target="fonts/HelveticaNeue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HelveticaNeue-boldItalic.fntdata"/><Relationship Id="rId47" Type="http://schemas.openxmlformats.org/officeDocument/2006/relationships/font" Target="fonts/HelveticaNeue-italic.fntdata"/><Relationship Id="rId49" Type="http://schemas.openxmlformats.org/officeDocument/2006/relationships/font" Target="fonts/OpenSans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OpenSans-italic.fntdata"/><Relationship Id="rId50" Type="http://schemas.openxmlformats.org/officeDocument/2006/relationships/font" Target="fonts/OpenSans-bold.fntdata"/><Relationship Id="rId52" Type="http://schemas.openxmlformats.org/officeDocument/2006/relationships/font" Target="fonts/OpenSans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Shape 2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Shape 2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Shape 2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Shape 2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Shape 2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Shape 2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Shape 2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Shape 2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Shape 2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7007735" y="3176887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" name="Shape 11"/>
          <p:cNvCxnSpPr/>
          <p:nvPr/>
        </p:nvCxnSpPr>
        <p:spPr>
          <a:xfrm>
            <a:off x="1575034" y="3158251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" name="Shape 12"/>
          <p:cNvGrpSpPr/>
          <p:nvPr/>
        </p:nvGrpSpPr>
        <p:grpSpPr>
          <a:xfrm>
            <a:off x="1004144" y="1022025"/>
            <a:ext cx="7136667" cy="152400"/>
            <a:chOff x="1346428" y="1011300"/>
            <a:chExt cx="6452100" cy="152400"/>
          </a:xfrm>
        </p:grpSpPr>
        <p:cxnSp>
          <p:nvCxnSpPr>
            <p:cNvPr id="13" name="Shape 13"/>
            <p:cNvCxnSpPr/>
            <p:nvPr/>
          </p:nvCxnSpPr>
          <p:spPr>
            <a:xfrm rot="10800000">
              <a:off x="1346428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" name="Shape 14"/>
            <p:cNvCxnSpPr/>
            <p:nvPr/>
          </p:nvCxnSpPr>
          <p:spPr>
            <a:xfrm rot="10800000">
              <a:off x="1346428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5" name="Shape 15"/>
          <p:cNvGrpSpPr/>
          <p:nvPr/>
        </p:nvGrpSpPr>
        <p:grpSpPr>
          <a:xfrm>
            <a:off x="1004151" y="3969100"/>
            <a:ext cx="7136667" cy="152400"/>
            <a:chOff x="1346435" y="3969087"/>
            <a:chExt cx="6452100" cy="152400"/>
          </a:xfrm>
        </p:grpSpPr>
        <p:cxnSp>
          <p:nvCxnSpPr>
            <p:cNvPr id="16" name="Shape 16"/>
            <p:cNvCxnSpPr/>
            <p:nvPr/>
          </p:nvCxnSpPr>
          <p:spPr>
            <a:xfrm>
              <a:off x="1346435" y="4121487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" name="Shape 17"/>
            <p:cNvCxnSpPr/>
            <p:nvPr/>
          </p:nvCxnSpPr>
          <p:spPr>
            <a:xfrm>
              <a:off x="1346435" y="3969087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8" name="Shape 18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/>
        </p:txBody>
      </p:sp>
      <p:sp>
        <p:nvSpPr>
          <p:cNvPr id="19" name="Shape 19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" name="Shape 57"/>
          <p:cNvSpPr txBox="1"/>
          <p:nvPr>
            <p:ph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" name="Shape 2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3" name="Shape 33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7" name="Shape 47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" name="Shape 48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Open Sans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03.png"/><Relationship Id="rId4" Type="http://schemas.openxmlformats.org/officeDocument/2006/relationships/hyperlink" Target="http://caniuse.com/#feat=websockets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0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05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0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0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0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0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0.png"/><Relationship Id="rId4" Type="http://schemas.openxmlformats.org/officeDocument/2006/relationships/image" Target="../media/image13.png"/><Relationship Id="rId5" Type="http://schemas.openxmlformats.org/officeDocument/2006/relationships/image" Target="../media/image1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5.png"/><Relationship Id="rId4" Type="http://schemas.openxmlformats.org/officeDocument/2006/relationships/image" Target="../media/image1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4.png"/><Relationship Id="rId4" Type="http://schemas.openxmlformats.org/officeDocument/2006/relationships/image" Target="../media/image14.png"/><Relationship Id="rId5" Type="http://schemas.openxmlformats.org/officeDocument/2006/relationships/image" Target="../media/image1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8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9.png"/><Relationship Id="rId4" Type="http://schemas.openxmlformats.org/officeDocument/2006/relationships/image" Target="../media/image23.png"/><Relationship Id="rId5" Type="http://schemas.openxmlformats.org/officeDocument/2006/relationships/image" Target="../media/image2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://socketo.me/" TargetMode="External"/><Relationship Id="rId4" Type="http://schemas.openxmlformats.org/officeDocument/2006/relationships/image" Target="../media/image20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://www.loxone.com/eses/servicio/documentacion/visualizacion/compatibilidad.html" TargetMode="External"/><Relationship Id="rId4" Type="http://schemas.openxmlformats.org/officeDocument/2006/relationships/hyperlink" Target="https://azure.microsoft.com/es-es/blog/introduction-to-websockets-on-windows-azure-web-sites/" TargetMode="External"/><Relationship Id="rId11" Type="http://schemas.openxmlformats.org/officeDocument/2006/relationships/hyperlink" Target="https://developer.mozilla.org/es/docs/WebSockets" TargetMode="External"/><Relationship Id="rId10" Type="http://schemas.openxmlformats.org/officeDocument/2006/relationships/hyperlink" Target="http://www.adictosaltrabajo.com/tutoriales/web-sockets-java-tomcat/" TargetMode="External"/><Relationship Id="rId12" Type="http://schemas.openxmlformats.org/officeDocument/2006/relationships/hyperlink" Target="https://developer.mozilla.org/es/docs/WebSockets-840092-dup/Escribiendo_servidor_WebSocket" TargetMode="External"/><Relationship Id="rId9" Type="http://schemas.openxmlformats.org/officeDocument/2006/relationships/hyperlink" Target="https://code.msdn.microsoft.com/windowsapps/Connecting-with-WebSockets-643b10ab/" TargetMode="External"/><Relationship Id="rId5" Type="http://schemas.openxmlformats.org/officeDocument/2006/relationships/hyperlink" Target="https://www.w3.org/TR/websockets/" TargetMode="External"/><Relationship Id="rId6" Type="http://schemas.openxmlformats.org/officeDocument/2006/relationships/hyperlink" Target="http://caniuse.com/#feat=websockets" TargetMode="External"/><Relationship Id="rId7" Type="http://schemas.openxmlformats.org/officeDocument/2006/relationships/hyperlink" Target="http://www.html5rocks.com/en/tutorials/websockets/basics/" TargetMode="External"/><Relationship Id="rId8" Type="http://schemas.openxmlformats.org/officeDocument/2006/relationships/hyperlink" Target="https://developer.mozilla.org/en-US/docs/Web/API/WebSockets_API" TargetMode="Externa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hyperlink" Target="http://www.arkaitzgarro.com/html5/capitulo-13.html" TargetMode="External"/><Relationship Id="rId4" Type="http://schemas.openxmlformats.org/officeDocument/2006/relationships/hyperlink" Target="http://www.arquitecturajava.com/java-websockets/" TargetMode="External"/><Relationship Id="rId10" Type="http://schemas.openxmlformats.org/officeDocument/2006/relationships/hyperlink" Target="http://socketo.me/docs/websocket" TargetMode="External"/><Relationship Id="rId9" Type="http://schemas.openxmlformats.org/officeDocument/2006/relationships/hyperlink" Target="http://www.sitepoint.com/how-to-quickly-build-a-chat-app-with-ratchet/" TargetMode="External"/><Relationship Id="rId5" Type="http://schemas.openxmlformats.org/officeDocument/2006/relationships/hyperlink" Target="https://www.nuget.org/packages/WebSocket.Portable.Core/" TargetMode="External"/><Relationship Id="rId6" Type="http://schemas.openxmlformats.org/officeDocument/2006/relationships/hyperlink" Target="http://lineadecodigo.com/html5/crear-un-websocket/" TargetMode="External"/><Relationship Id="rId7" Type="http://schemas.openxmlformats.org/officeDocument/2006/relationships/hyperlink" Target="http://www.htmlgoodies.com/html5/other/create-a-bi-directional-connection-to-a-php-server-using-html5-websockets.html#fbid=FDhH9_nbENA" TargetMode="External"/><Relationship Id="rId8" Type="http://schemas.openxmlformats.org/officeDocument/2006/relationships/hyperlink" Target="https://www.sanwebe.com/2013/05/chat-using-websocket-php-socket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0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Websockets.  </a:t>
            </a:r>
          </a:p>
        </p:txBody>
      </p:sp>
      <p:sp>
        <p:nvSpPr>
          <p:cNvPr id="67" name="Shape 67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27" name="Shape 1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325" y="285125"/>
            <a:ext cx="8697325" cy="4573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4. Uso actual. </a:t>
            </a:r>
          </a:p>
        </p:txBody>
      </p:sp>
    </p:spTree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4. Uso actual. </a:t>
            </a:r>
          </a:p>
        </p:txBody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311700" y="1283200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   Trabajos colaborativos.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    Juegos multijugador.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    Chat. </a:t>
            </a:r>
          </a:p>
          <a:p>
            <a:pPr indent="-228600" lvl="0" marL="457200">
              <a:spcBef>
                <a:spcPts val="0"/>
              </a:spcBef>
            </a:pPr>
            <a:r>
              <a:rPr lang="en-GB"/>
              <a:t>    Herramienta de monitorización. 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   </a:t>
            </a:r>
          </a:p>
        </p:txBody>
      </p:sp>
    </p:spTree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5. Lenguajes que soporta.</a:t>
            </a:r>
          </a:p>
        </p:txBody>
      </p:sp>
    </p:spTree>
  </p:cSld>
  <p:clrMapOvr>
    <a:masterClrMapping/>
  </p:clrMapOvr>
  <p:transition spd="slow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5. Lenguajes que soporta. </a:t>
            </a:r>
          </a:p>
        </p:txBody>
      </p:sp>
      <p:graphicFrame>
        <p:nvGraphicFramePr>
          <p:cNvPr id="149" name="Shape 149"/>
          <p:cNvGraphicFramePr/>
          <p:nvPr/>
        </p:nvGraphicFramePr>
        <p:xfrm>
          <a:off x="2580550" y="1343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{A6603B5C-347C-430E-9C6E-583A1925E13A}</a:tableStyleId>
              </a:tblPr>
              <a:tblGrid>
                <a:gridCol w="3173125"/>
              </a:tblGrid>
              <a:tr h="2684350">
                <a:tc>
                  <a:txBody>
                    <a:bodyPr>
                      <a:noAutofit/>
                    </a:bodyPr>
                    <a:lstStyle/>
                    <a:p>
                      <a:pPr indent="-34290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2"/>
                        </a:buClr>
                        <a:buSzPct val="100000"/>
                        <a:buFont typeface="Open Sans"/>
                        <a:buChar char="★"/>
                      </a:pPr>
                      <a:r>
                        <a:rPr lang="en-GB" sz="18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Node .js.</a:t>
                      </a:r>
                    </a:p>
                    <a:p>
                      <a:pPr indent="-34290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2"/>
                        </a:buClr>
                        <a:buSzPct val="100000"/>
                        <a:buFont typeface="Open Sans"/>
                        <a:buChar char="★"/>
                      </a:pPr>
                      <a:r>
                        <a:rPr lang="en-GB" sz="18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Java. </a:t>
                      </a:r>
                    </a:p>
                    <a:p>
                      <a:pPr indent="-34290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2"/>
                        </a:buClr>
                        <a:buSzPct val="100000"/>
                        <a:buFont typeface="Open Sans"/>
                        <a:buChar char="★"/>
                      </a:pPr>
                      <a:r>
                        <a:rPr lang="en-GB" sz="18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Ruby. </a:t>
                      </a:r>
                    </a:p>
                    <a:p>
                      <a:pPr indent="-34290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2"/>
                        </a:buClr>
                        <a:buSzPct val="100000"/>
                        <a:buFont typeface="Open Sans"/>
                        <a:buChar char="★"/>
                      </a:pPr>
                      <a:r>
                        <a:rPr lang="en-GB" sz="18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Python.</a:t>
                      </a:r>
                    </a:p>
                    <a:p>
                      <a:pPr indent="-34290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2"/>
                        </a:buClr>
                        <a:buSzPct val="100000"/>
                        <a:buFont typeface="Open Sans"/>
                        <a:buChar char="★"/>
                      </a:pPr>
                      <a:r>
                        <a:rPr lang="en-GB" sz="18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Erlang. </a:t>
                      </a:r>
                    </a:p>
                    <a:p>
                      <a:pPr indent="-34290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2"/>
                        </a:buClr>
                        <a:buSzPct val="100000"/>
                        <a:buFont typeface="Open Sans"/>
                        <a:buChar char="★"/>
                      </a:pPr>
                      <a:r>
                        <a:rPr lang="en-GB" sz="18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C++.</a:t>
                      </a:r>
                    </a:p>
                    <a:p>
                      <a:pPr indent="-34290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2"/>
                        </a:buClr>
                        <a:buSzPct val="100000"/>
                        <a:buFont typeface="Open Sans"/>
                        <a:buChar char="★"/>
                      </a:pPr>
                      <a:r>
                        <a:rPr lang="en-GB" sz="18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.NET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ransition spd="slow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6. Comparativa de compatibilidades y activación en navegadores.</a:t>
            </a:r>
          </a:p>
        </p:txBody>
      </p:sp>
    </p:spTree>
  </p:cSld>
  <p:clrMapOvr>
    <a:masterClrMapping/>
  </p:clrMapOvr>
  <p:transition spd="slow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x="311700" y="195950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6. </a:t>
            </a:r>
            <a:r>
              <a:rPr lang="en-GB" sz="2400"/>
              <a:t>Comparativa de compatibilidades y activación en navegadores. </a:t>
            </a:r>
          </a:p>
        </p:txBody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61" name="Shape 1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903350"/>
            <a:ext cx="8520599" cy="3492474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Shape 162"/>
          <p:cNvSpPr txBox="1"/>
          <p:nvPr/>
        </p:nvSpPr>
        <p:spPr>
          <a:xfrm>
            <a:off x="311700" y="4656200"/>
            <a:ext cx="6811800" cy="37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457200" lvl="0" rtl="0">
              <a:lnSpc>
                <a:spcPct val="174166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200">
                <a:solidFill>
                  <a:srgbClr val="3A414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GB" sz="1200">
                <a:solidFill>
                  <a:srgbClr val="2F5496"/>
                </a:solidFill>
                <a:latin typeface="Helvetica Neue"/>
                <a:ea typeface="Helvetica Neue"/>
                <a:cs typeface="Helvetica Neue"/>
                <a:sym typeface="Helvetica Neue"/>
                <a:hlinkClick r:id="rId4"/>
              </a:rPr>
              <a:t>http://caniuse.com/#feat=websockets</a:t>
            </a:r>
          </a:p>
        </p:txBody>
      </p:sp>
    </p:spTree>
  </p:cSld>
  <p:clrMapOvr>
    <a:masterClrMapping/>
  </p:clrMapOvr>
  <p:transition spd="slow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6. Activación de navegadores. </a:t>
            </a:r>
          </a:p>
        </p:txBody>
      </p:sp>
      <p:pic>
        <p:nvPicPr>
          <p:cNvPr id="168" name="Shape 1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562" y="1336674"/>
            <a:ext cx="7922875" cy="305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7. Caso real.</a:t>
            </a:r>
          </a:p>
        </p:txBody>
      </p:sp>
    </p:spTree>
  </p:cSld>
  <p:clrMapOvr>
    <a:masterClrMapping/>
  </p:clrMapOvr>
  <p:transition spd="slow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type="title"/>
          </p:nvPr>
        </p:nvSpPr>
        <p:spPr>
          <a:xfrm>
            <a:off x="286350" y="254375"/>
            <a:ext cx="8571300" cy="942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8. Cómo crear un chat usando WebSocket.</a:t>
            </a:r>
          </a:p>
        </p:txBody>
      </p:sp>
      <p:pic>
        <p:nvPicPr>
          <p:cNvPr id="179" name="Shape 1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85975" y="1477900"/>
            <a:ext cx="3572049" cy="2377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Índice.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-GB"/>
              <a:t>Introducción. 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-GB"/>
              <a:t>Problema baja latencia cliente-servidor-cliente. 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-GB"/>
              <a:t>Utilidades. 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-GB"/>
              <a:t>Uso actual. 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-GB"/>
              <a:t>Lenguajes que soporta. 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-GB"/>
              <a:t>Comparativa de compatibilidades y activación en navegadores. 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-GB"/>
              <a:t>Caso real.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-GB"/>
              <a:t>Cómo crear un chat usando Websocket. 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-GB"/>
              <a:t>Ventajas y desventajas. 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-GB"/>
              <a:t>Conclusiones. </a:t>
            </a:r>
          </a:p>
        </p:txBody>
      </p:sp>
    </p:spTree>
  </p:cSld>
  <p:clrMapOvr>
    <a:masterClrMapping/>
  </p:clrMapOvr>
  <p:transition spd="slow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Shape 1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2800" y="999151"/>
            <a:ext cx="7158375" cy="2874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type="title"/>
          </p:nvPr>
        </p:nvSpPr>
        <p:spPr>
          <a:xfrm>
            <a:off x="286350" y="75825"/>
            <a:ext cx="8571300" cy="942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DISEÑO DEL CLIENTE</a:t>
            </a:r>
          </a:p>
        </p:txBody>
      </p:sp>
      <p:pic>
        <p:nvPicPr>
          <p:cNvPr id="190" name="Shape 1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50" y="1017825"/>
            <a:ext cx="8134875" cy="396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type="title"/>
          </p:nvPr>
        </p:nvSpPr>
        <p:spPr>
          <a:xfrm>
            <a:off x="87150" y="1033700"/>
            <a:ext cx="4075200" cy="1042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DISEÑO DEL CLIENTE</a:t>
            </a:r>
          </a:p>
        </p:txBody>
      </p:sp>
      <p:pic>
        <p:nvPicPr>
          <p:cNvPr id="196" name="Shape 1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4660" y="0"/>
            <a:ext cx="329152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>
            <p:ph type="title"/>
          </p:nvPr>
        </p:nvSpPr>
        <p:spPr>
          <a:xfrm>
            <a:off x="62250" y="49850"/>
            <a:ext cx="4075200" cy="896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DISEÑO DEL CLIENTE</a:t>
            </a:r>
          </a:p>
        </p:txBody>
      </p:sp>
      <p:pic>
        <p:nvPicPr>
          <p:cNvPr id="202" name="Shape 2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6550" y="946550"/>
            <a:ext cx="6482538" cy="406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Shape 2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9324" y="162937"/>
            <a:ext cx="7560324" cy="4817625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Shape 208"/>
          <p:cNvSpPr txBox="1"/>
          <p:nvPr>
            <p:ph type="title"/>
          </p:nvPr>
        </p:nvSpPr>
        <p:spPr>
          <a:xfrm>
            <a:off x="2752325" y="217025"/>
            <a:ext cx="6018600" cy="903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API  WEBSOCKET</a:t>
            </a:r>
          </a:p>
        </p:txBody>
      </p:sp>
    </p:spTree>
  </p:cSld>
  <p:clrMapOvr>
    <a:masterClrMapping/>
  </p:clrMapOvr>
  <p:transition spd="slow"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/>
          <p:nvPr>
            <p:ph type="title"/>
          </p:nvPr>
        </p:nvSpPr>
        <p:spPr>
          <a:xfrm>
            <a:off x="1407300" y="62325"/>
            <a:ext cx="5878200" cy="64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/>
              <a:t>CONEXIÓN DE UN USUARIO</a:t>
            </a:r>
          </a:p>
        </p:txBody>
      </p:sp>
      <p:pic>
        <p:nvPicPr>
          <p:cNvPr id="214" name="Shape 2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449" y="710024"/>
            <a:ext cx="4615424" cy="2604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Shape 2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4449" y="3535400"/>
            <a:ext cx="4752424" cy="125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Shape 2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39875" y="2589650"/>
            <a:ext cx="5504125" cy="1187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/>
          <p:nvPr>
            <p:ph type="title"/>
          </p:nvPr>
        </p:nvSpPr>
        <p:spPr>
          <a:xfrm>
            <a:off x="1407300" y="62325"/>
            <a:ext cx="5878200" cy="64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/>
              <a:t>ENVÍO DE MENSAJES</a:t>
            </a:r>
          </a:p>
        </p:txBody>
      </p:sp>
      <p:pic>
        <p:nvPicPr>
          <p:cNvPr id="222" name="Shape 2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525" y="710023"/>
            <a:ext cx="4548975" cy="290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Shape 2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80105" y="1337350"/>
            <a:ext cx="4450591" cy="362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/>
          <p:nvPr>
            <p:ph type="title"/>
          </p:nvPr>
        </p:nvSpPr>
        <p:spPr>
          <a:xfrm>
            <a:off x="1407300" y="62325"/>
            <a:ext cx="5878200" cy="64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/>
              <a:t>DESCONEXIÓN DE USUARIO</a:t>
            </a:r>
          </a:p>
        </p:txBody>
      </p:sp>
      <p:pic>
        <p:nvPicPr>
          <p:cNvPr id="229" name="Shape 2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887" y="1458450"/>
            <a:ext cx="3057525" cy="90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Shape 2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24124" y="1037962"/>
            <a:ext cx="5279100" cy="1450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Shape 2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77675" y="2604562"/>
            <a:ext cx="4371975" cy="223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Shape 2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212" y="772013"/>
            <a:ext cx="7598323" cy="4271975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Shape 237"/>
          <p:cNvSpPr txBox="1"/>
          <p:nvPr>
            <p:ph type="title"/>
          </p:nvPr>
        </p:nvSpPr>
        <p:spPr>
          <a:xfrm>
            <a:off x="3350125" y="62325"/>
            <a:ext cx="2104800" cy="64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/>
              <a:t>DEMO</a:t>
            </a:r>
          </a:p>
        </p:txBody>
      </p:sp>
    </p:spTree>
  </p:cSld>
  <p:clrMapOvr>
    <a:masterClrMapping/>
  </p:clrMapOvr>
  <p:transition spd="slow"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/>
          <p:nvPr>
            <p:ph type="title"/>
          </p:nvPr>
        </p:nvSpPr>
        <p:spPr>
          <a:xfrm>
            <a:off x="311700" y="345400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WS como Soporte Tecnico</a:t>
            </a:r>
          </a:p>
        </p:txBody>
      </p:sp>
      <p:pic>
        <p:nvPicPr>
          <p:cNvPr id="243" name="Shape 2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0036" y="1374249"/>
            <a:ext cx="4363925" cy="3268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1 Introducción. </a:t>
            </a:r>
          </a:p>
        </p:txBody>
      </p:sp>
    </p:spTree>
  </p:cSld>
  <p:clrMapOvr>
    <a:masterClrMapping/>
  </p:clrMapOvr>
  <p:transition spd="slow"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/>
          <p:nvPr>
            <p:ph type="title"/>
          </p:nvPr>
        </p:nvSpPr>
        <p:spPr>
          <a:xfrm>
            <a:off x="311700" y="171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Windows-AlwaysUp-WebSockets</a:t>
            </a:r>
          </a:p>
        </p:txBody>
      </p:sp>
      <p:pic>
        <p:nvPicPr>
          <p:cNvPr id="249" name="Shape 2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295" y="1137024"/>
            <a:ext cx="2437274" cy="3462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Shape 2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83981" y="1137025"/>
            <a:ext cx="3081493" cy="3359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Shape 2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61862" y="2042737"/>
            <a:ext cx="2352675" cy="141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¿Es seguro?</a:t>
            </a:r>
          </a:p>
        </p:txBody>
      </p:sp>
      <p:sp>
        <p:nvSpPr>
          <p:cNvPr id="257" name="Shape 257"/>
          <p:cNvSpPr txBox="1"/>
          <p:nvPr/>
        </p:nvSpPr>
        <p:spPr>
          <a:xfrm>
            <a:off x="311700" y="1457125"/>
            <a:ext cx="8256600" cy="283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2400"/>
              <a:t>Existen mecanismos más seguros y potentes para efectuar este tipo de comunicaciones.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>
              <a:spcBef>
                <a:spcPts val="0"/>
              </a:spcBef>
              <a:buNone/>
            </a:pPr>
            <a:r>
              <a:rPr lang="en-GB" sz="2400"/>
              <a:t>Para PHP por ejemplo  </a:t>
            </a:r>
            <a:r>
              <a:rPr b="1" lang="en-GB" sz="2400">
                <a:solidFill>
                  <a:srgbClr val="1C4587"/>
                </a:solidFill>
              </a:rPr>
              <a:t>WebRatcket 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 sz="2400">
              <a:solidFill>
                <a:srgbClr val="1C4587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indent="457200" lvl="0" marL="1828800" rtl="0">
              <a:spcBef>
                <a:spcPts val="0"/>
              </a:spcBef>
              <a:buNone/>
            </a:pPr>
            <a:r>
              <a:rPr lang="en-GB" sz="2400" u="sng">
                <a:solidFill>
                  <a:srgbClr val="6D9EEB"/>
                </a:solidFill>
                <a:hlinkClick r:id="rId3"/>
              </a:rPr>
              <a:t>http://socketo.me/</a:t>
            </a:r>
          </a:p>
          <a:p>
            <a:pPr indent="457200" lvl="0" marL="1828800" rt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pic>
        <p:nvPicPr>
          <p:cNvPr id="258" name="Shape 2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721716">
            <a:off x="6198562" y="2159874"/>
            <a:ext cx="1952624" cy="2343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9. Ventajas y desventajas.</a:t>
            </a:r>
          </a:p>
        </p:txBody>
      </p:sp>
    </p:spTree>
  </p:cSld>
  <p:clrMapOvr>
    <a:masterClrMapping/>
  </p:clrMapOvr>
  <p:transition spd="slow"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/>
          <p:nvPr>
            <p:ph type="title"/>
          </p:nvPr>
        </p:nvSpPr>
        <p:spPr>
          <a:xfrm>
            <a:off x="946500" y="233275"/>
            <a:ext cx="69867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GB"/>
              <a:t> Ventajas            &amp;       Desventajas. </a:t>
            </a:r>
          </a:p>
        </p:txBody>
      </p:sp>
      <p:graphicFrame>
        <p:nvGraphicFramePr>
          <p:cNvPr id="269" name="Shape 269"/>
          <p:cNvGraphicFramePr/>
          <p:nvPr/>
        </p:nvGraphicFramePr>
        <p:xfrm>
          <a:off x="199600" y="126568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{A6603B5C-347C-430E-9C6E-583A1925E13A}</a:tableStyleId>
              </a:tblPr>
              <a:tblGrid>
                <a:gridCol w="3951150"/>
              </a:tblGrid>
              <a:tr h="33622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t/>
                      </a:r>
                      <a:endParaRPr b="1" sz="1800"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34290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2"/>
                        </a:buClr>
                        <a:buSzPct val="100000"/>
                        <a:buFont typeface="Open Sans"/>
                      </a:pPr>
                      <a:r>
                        <a:rPr lang="en-GB" sz="18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Posibilidad de comunicaciones bidireccionales en tiempo real.</a:t>
                      </a:r>
                    </a:p>
                    <a:p>
                      <a:pPr indent="-34290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2"/>
                        </a:buClr>
                        <a:buSzPct val="100000"/>
                        <a:buFont typeface="Open Sans"/>
                      </a:pPr>
                      <a:r>
                        <a:rPr lang="en-GB" sz="18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Reduce la saturación existente con HTTP. </a:t>
                      </a:r>
                    </a:p>
                    <a:p>
                      <a:pPr indent="-34290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2"/>
                        </a:buClr>
                        <a:buSzPct val="100000"/>
                        <a:buFont typeface="Open Sans"/>
                      </a:pPr>
                      <a:r>
                        <a:rPr lang="en-GB" sz="18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Funcionamiento sencillo. </a:t>
                      </a:r>
                    </a:p>
                    <a:p>
                      <a:pPr indent="-34290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2"/>
                        </a:buClr>
                        <a:buSzPct val="100000"/>
                        <a:buFont typeface="Open Sans"/>
                      </a:pPr>
                      <a:r>
                        <a:rPr lang="en-GB" sz="18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Mismos puertos que HTTP. 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70" name="Shape 270"/>
          <p:cNvGraphicFramePr/>
          <p:nvPr/>
        </p:nvGraphicFramePr>
        <p:xfrm>
          <a:off x="4688725" y="126568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{A6603B5C-347C-430E-9C6E-583A1925E13A}</a:tableStyleId>
              </a:tblPr>
              <a:tblGrid>
                <a:gridCol w="4162875"/>
              </a:tblGrid>
              <a:tr h="33623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800">
                        <a:solidFill>
                          <a:srgbClr val="666666"/>
                        </a:solidFill>
                      </a:endParaRPr>
                    </a:p>
                    <a:p>
                      <a:pPr indent="-342900" lvl="0" marL="457200" rtl="0">
                        <a:spcBef>
                          <a:spcPts val="0"/>
                        </a:spcBef>
                        <a:buClr>
                          <a:schemeClr val="dk2"/>
                        </a:buClr>
                        <a:buSzPct val="100000"/>
                        <a:buFont typeface="Open Sans"/>
                        <a:buChar char="●"/>
                      </a:pPr>
                      <a:r>
                        <a:rPr lang="en-GB" sz="18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Gestionar las numerosas conexiones que se mantienen abiertas mientras ambas partes interactúan. </a:t>
                      </a:r>
                    </a:p>
                    <a:p>
                      <a:pPr indent="-342900" lvl="0" marL="457200" rtl="0">
                        <a:spcBef>
                          <a:spcPts val="0"/>
                        </a:spcBef>
                        <a:buClr>
                          <a:schemeClr val="dk2"/>
                        </a:buClr>
                        <a:buSzPct val="100000"/>
                        <a:buFont typeface="Open Sans"/>
                        <a:buChar char="●"/>
                      </a:pPr>
                      <a:r>
                        <a:rPr lang="en-GB" sz="18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Problema con TCP  mx.conexiones (64000)</a:t>
                      </a:r>
                    </a:p>
                    <a:p>
                      <a:pPr indent="-342900" lvl="0" marL="457200" rtl="0">
                        <a:spcBef>
                          <a:spcPts val="0"/>
                        </a:spcBef>
                        <a:buClr>
                          <a:schemeClr val="dk2"/>
                        </a:buClr>
                        <a:buSzPct val="100000"/>
                        <a:buFont typeface="Open Sans"/>
                        <a:buChar char="●"/>
                      </a:pPr>
                      <a:r>
                        <a:rPr lang="en-GB" sz="18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Necesita memoria del servidor para mantener las conexiones abiertas. 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ransition spd="slow"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10. Conclusiones.</a:t>
            </a:r>
          </a:p>
        </p:txBody>
      </p:sp>
    </p:spTree>
  </p:cSld>
  <p:clrMapOvr>
    <a:masterClrMapping/>
  </p:clrMapOvr>
  <p:transition spd="slow"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GB"/>
              <a:t>Conclusiones. </a:t>
            </a:r>
          </a:p>
        </p:txBody>
      </p:sp>
      <p:sp>
        <p:nvSpPr>
          <p:cNvPr id="281" name="Shape 28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-GB"/>
              <a:t>Aplicaciones con comunicaciones bidireccionales. 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-GB"/>
              <a:t>Multiplataforma y multilenguaje. 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-GB"/>
              <a:t>No es necesario implementar las comunicaciones. 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-GB"/>
              <a:t>Muy buena opción para aplicaciones que necesiten actualizarse en tiempo real (chats, juegos multijugador en línea o retransmisiones interactivas en directo).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-GB"/>
              <a:t>Hay que tener en cuenta la memoria del servidor para mantener las conexiones simultáneas.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FF9900"/>
              </a:solidFill>
            </a:endParaRPr>
          </a:p>
        </p:txBody>
      </p:sp>
    </p:spTree>
  </p:cSld>
  <p:clrMapOvr>
    <a:masterClrMapping/>
  </p:clrMapOvr>
  <p:transition spd="slow"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 txBox="1"/>
          <p:nvPr>
            <p:ph type="title"/>
          </p:nvPr>
        </p:nvSpPr>
        <p:spPr>
          <a:xfrm>
            <a:off x="311700" y="158600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Referencias.</a:t>
            </a:r>
          </a:p>
        </p:txBody>
      </p:sp>
      <p:sp>
        <p:nvSpPr>
          <p:cNvPr id="287" name="Shape 287"/>
          <p:cNvSpPr txBox="1"/>
          <p:nvPr>
            <p:ph idx="1" type="body"/>
          </p:nvPr>
        </p:nvSpPr>
        <p:spPr>
          <a:xfrm>
            <a:off x="311700" y="784600"/>
            <a:ext cx="8520600" cy="4059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u="sng">
                <a:solidFill>
                  <a:srgbClr val="0563C1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http://www.loxone.com/eses/servicio/documentacion/visualizacion/compatibilidad.html</a:t>
            </a:r>
          </a:p>
          <a:p>
            <a:pPr lv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u="sng">
                <a:solidFill>
                  <a:srgbClr val="0563C1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https://azure.microsoft.com/es-es/blog/introduction-to-websockets-on-windows-azure-web-sites/</a:t>
            </a:r>
          </a:p>
          <a:p>
            <a:pPr lv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u="sng">
                <a:solidFill>
                  <a:srgbClr val="0563C1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https://www.w3.org/TR/websockets/</a:t>
            </a:r>
          </a:p>
          <a:p>
            <a:pPr lv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u="sng">
                <a:solidFill>
                  <a:srgbClr val="0563C1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http://caniuse.com/#feat=websockets</a:t>
            </a:r>
          </a:p>
          <a:p>
            <a:pPr lv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u="sng">
                <a:solidFill>
                  <a:srgbClr val="0563C1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http://www.html5rocks.com/en/tutorials/websockets/basics/</a:t>
            </a:r>
          </a:p>
          <a:p>
            <a:pPr lv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u="sng">
                <a:solidFill>
                  <a:srgbClr val="0563C1"/>
                </a:solidFill>
                <a:latin typeface="Arial"/>
                <a:ea typeface="Arial"/>
                <a:cs typeface="Arial"/>
                <a:sym typeface="Arial"/>
                <a:hlinkClick r:id="rId8"/>
              </a:rPr>
              <a:t>https://developer.mozilla.org/en-US/docs/Web/API/WebSockets_API</a:t>
            </a:r>
          </a:p>
          <a:p>
            <a:pPr lv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u="sng">
                <a:solidFill>
                  <a:srgbClr val="0563C1"/>
                </a:solidFill>
                <a:latin typeface="Arial"/>
                <a:ea typeface="Arial"/>
                <a:cs typeface="Arial"/>
                <a:sym typeface="Arial"/>
                <a:hlinkClick r:id="rId9"/>
              </a:rPr>
              <a:t>https://code.msdn.microsoft.com/windowsapps/Connecting-with-WebSockets-643b10ab/</a:t>
            </a:r>
          </a:p>
          <a:p>
            <a:pPr lv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u="sng">
                <a:solidFill>
                  <a:srgbClr val="0563C1"/>
                </a:solidFill>
                <a:latin typeface="Arial"/>
                <a:ea typeface="Arial"/>
                <a:cs typeface="Arial"/>
                <a:sym typeface="Arial"/>
                <a:hlinkClick r:id="rId10"/>
              </a:rPr>
              <a:t>http://www.adictosaltrabajo.com/tutoriales/web-sockets-java-tomcat/</a:t>
            </a:r>
          </a:p>
          <a:p>
            <a:pPr lv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u="sng">
                <a:solidFill>
                  <a:srgbClr val="0563C1"/>
                </a:solidFill>
                <a:latin typeface="Arial"/>
                <a:ea typeface="Arial"/>
                <a:cs typeface="Arial"/>
                <a:sym typeface="Arial"/>
                <a:hlinkClick r:id="rId11"/>
              </a:rPr>
              <a:t>https://developer.mozilla.org/es/docs/WebSockets</a:t>
            </a:r>
          </a:p>
          <a:p>
            <a:pPr lv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u="sng">
                <a:solidFill>
                  <a:srgbClr val="0563C1"/>
                </a:solidFill>
                <a:latin typeface="Arial"/>
                <a:ea typeface="Arial"/>
                <a:cs typeface="Arial"/>
                <a:sym typeface="Arial"/>
                <a:hlinkClick r:id="rId12"/>
              </a:rPr>
              <a:t>https://developer.mozilla.org/es/docs/WebSockets-840092-dup/Escribiendo_servidor_WebSocket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/>
          <p:nvPr>
            <p:ph type="title"/>
          </p:nvPr>
        </p:nvSpPr>
        <p:spPr>
          <a:xfrm>
            <a:off x="311700" y="15857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Referencias.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3" name="Shape 29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u="sng">
                <a:solidFill>
                  <a:srgbClr val="0563C1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http://www.arkaitzgarro.com/html5/capitulo-13.html</a:t>
            </a:r>
          </a:p>
          <a:p>
            <a:pPr lv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u="sng">
                <a:solidFill>
                  <a:srgbClr val="0563C1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http://www.arquitecturajava.com/java-websockets/</a:t>
            </a:r>
          </a:p>
          <a:p>
            <a:pPr lv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u="sng">
                <a:solidFill>
                  <a:srgbClr val="0563C1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https://www.nuget.org/packages/WebSocket.Portable.Core/</a:t>
            </a:r>
          </a:p>
          <a:p>
            <a:pPr lv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u="sng">
                <a:solidFill>
                  <a:srgbClr val="0563C1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http://lineadecodigo.com/html5/crear-un-websocket/</a:t>
            </a:r>
          </a:p>
          <a:p>
            <a:pPr lv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u="sng">
                <a:solidFill>
                  <a:srgbClr val="0563C1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http://www.htmlgoodies.com/html5/other/create-a-bi-directional-connection-to-a-php-server-using-html5-websockets.html#fbid=FDhH9_nbENA</a:t>
            </a:r>
          </a:p>
          <a:p>
            <a:pPr lv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u="sng">
                <a:solidFill>
                  <a:srgbClr val="0563C1"/>
                </a:solidFill>
                <a:latin typeface="Arial"/>
                <a:ea typeface="Arial"/>
                <a:cs typeface="Arial"/>
                <a:sym typeface="Arial"/>
                <a:hlinkClick r:id="rId8"/>
              </a:rPr>
              <a:t>https://www.sanwebe.com/2013/05/chat-using-websocket-php-socket</a:t>
            </a:r>
          </a:p>
          <a:p>
            <a:pPr lv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u="sng">
                <a:solidFill>
                  <a:srgbClr val="0563C1"/>
                </a:solidFill>
                <a:latin typeface="Arial"/>
                <a:ea typeface="Arial"/>
                <a:cs typeface="Arial"/>
                <a:sym typeface="Arial"/>
                <a:hlinkClick r:id="rId9"/>
              </a:rPr>
              <a:t>http://www.sitepoint.com/how-to-quickly-build-a-chat-app-with-ratchet/</a:t>
            </a:r>
          </a:p>
          <a:p>
            <a:pPr lv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u="sng">
                <a:solidFill>
                  <a:srgbClr val="0563C1"/>
                </a:solidFill>
                <a:latin typeface="Arial"/>
                <a:ea typeface="Arial"/>
                <a:cs typeface="Arial"/>
                <a:sym typeface="Arial"/>
                <a:hlinkClick r:id="rId10"/>
              </a:rPr>
              <a:t>http://socketo.me/docs/websocket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-GB"/>
              <a:t>Introducción. </a:t>
            </a:r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aphicFrame>
        <p:nvGraphicFramePr>
          <p:cNvPr id="85" name="Shape 85"/>
          <p:cNvGraphicFramePr/>
          <p:nvPr/>
        </p:nvGraphicFramePr>
        <p:xfrm>
          <a:off x="982012" y="1468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{A6603B5C-347C-430E-9C6E-583A1925E13A}</a:tableStyleId>
              </a:tblPr>
              <a:tblGrid>
                <a:gridCol w="3459925"/>
              </a:tblGrid>
              <a:tr h="15066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i="1" lang="en-GB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Características: </a:t>
                      </a:r>
                    </a:p>
                    <a:p>
                      <a:pPr indent="-31750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2"/>
                        </a:buClr>
                        <a:buSzPct val="100000"/>
                        <a:buFont typeface="Open Sans"/>
                        <a:buChar char="-"/>
                      </a:pPr>
                      <a:r>
                        <a:rPr lang="en-GB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Comunicación bidireccional. </a:t>
                      </a:r>
                    </a:p>
                    <a:p>
                      <a:pPr indent="-31750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2"/>
                        </a:buClr>
                        <a:buSzPct val="100000"/>
                        <a:buFont typeface="Open Sans"/>
                        <a:buChar char="-"/>
                      </a:pPr>
                      <a:r>
                        <a:rPr lang="en-GB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Full-dúplex. </a:t>
                      </a:r>
                    </a:p>
                    <a:p>
                      <a:pPr indent="-31750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2"/>
                        </a:buClr>
                        <a:buSzPct val="100000"/>
                        <a:buFont typeface="Open Sans"/>
                        <a:buChar char="-"/>
                      </a:pPr>
                      <a:r>
                        <a:rPr lang="en-GB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Protocolo TCP.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86" name="Shape 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00925" y="266300"/>
            <a:ext cx="1831371" cy="10000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7" name="Shape 87"/>
          <p:cNvGraphicFramePr/>
          <p:nvPr/>
        </p:nvGraphicFramePr>
        <p:xfrm>
          <a:off x="496975" y="3697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{A6603B5C-347C-430E-9C6E-583A1925E13A}</a:tableStyleId>
              </a:tblPr>
              <a:tblGrid>
                <a:gridCol w="7551125"/>
              </a:tblGrid>
              <a:tr h="8468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i="1" lang="en-GB" sz="1800">
                          <a:solidFill>
                            <a:srgbClr val="666666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Requisitos</a:t>
                      </a:r>
                      <a:r>
                        <a:rPr lang="en-GB" sz="1800">
                          <a:solidFill>
                            <a:srgbClr val="666666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: Websockets tanto en el lado del cliente como en el lado del servidor. 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88" name="Shape 88"/>
          <p:cNvGraphicFramePr/>
          <p:nvPr/>
        </p:nvGraphicFramePr>
        <p:xfrm>
          <a:off x="5279900" y="1758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{A6603B5C-347C-430E-9C6E-583A1925E13A}</a:tableStyleId>
              </a:tblPr>
              <a:tblGrid>
                <a:gridCol w="3164675"/>
              </a:tblGrid>
              <a:tr h="1072700">
                <a:tc>
                  <a:txBody>
                    <a:bodyPr>
                      <a:noAutofit/>
                    </a:bodyPr>
                    <a:lstStyle/>
                    <a:p>
                      <a:pPr indent="-22860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2"/>
                        </a:buClr>
                        <a:buFont typeface="Open Sans"/>
                        <a:buChar char="●"/>
                      </a:pPr>
                      <a:r>
                        <a:rPr lang="en-GB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Estandarizado por la </a:t>
                      </a:r>
                      <a:r>
                        <a:rPr b="1" lang="en-GB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W3C </a:t>
                      </a:r>
                      <a:r>
                        <a:rPr lang="en-GB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(World Wide Web Consortium). 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-GB"/>
              <a:t>Introducción.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311700" y="1283200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                            </a:t>
            </a:r>
            <a:r>
              <a:rPr b="1" lang="en-GB" sz="2400"/>
              <a:t> </a:t>
            </a:r>
            <a:r>
              <a:rPr b="1" lang="en-GB" sz="2400">
                <a:solidFill>
                  <a:srgbClr val="FF9900"/>
                </a:solidFill>
              </a:rPr>
              <a:t>HTML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FF9900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FF9900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FF9900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b="1" lang="en-GB">
                <a:solidFill>
                  <a:srgbClr val="FF9900"/>
                </a:solidFill>
              </a:rPr>
              <a:t>							Websocket.</a:t>
            </a:r>
          </a:p>
        </p:txBody>
      </p:sp>
      <p:sp>
        <p:nvSpPr>
          <p:cNvPr id="95" name="Shape 95"/>
          <p:cNvSpPr/>
          <p:nvPr/>
        </p:nvSpPr>
        <p:spPr>
          <a:xfrm rot="5400000">
            <a:off x="3133275" y="1800325"/>
            <a:ext cx="1696500" cy="12147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aphicFrame>
        <p:nvGraphicFramePr>
          <p:cNvPr id="96" name="Shape 96"/>
          <p:cNvGraphicFramePr/>
          <p:nvPr/>
        </p:nvGraphicFramePr>
        <p:xfrm>
          <a:off x="5718500" y="445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{A6603B5C-347C-430E-9C6E-583A1925E13A}</a:tableStyleId>
              </a:tblPr>
              <a:tblGrid>
                <a:gridCol w="2540475"/>
              </a:tblGrid>
              <a:tr h="3662375">
                <a:tc>
                  <a:txBody>
                    <a:bodyPr>
                      <a:noAutofit/>
                    </a:bodyPr>
                    <a:lstStyle/>
                    <a:p>
                      <a:pPr indent="-228600" lvl="0" marL="457200" rtl="0">
                        <a:spcBef>
                          <a:spcPts val="0"/>
                        </a:spcBef>
                        <a:buAutoNum type="arabicPeriod"/>
                      </a:pPr>
                      <a:r>
                        <a:rPr lang="en-GB"/>
                        <a:t>Para realizar una conexión WebSocket se intercambia una serie de información entre cliente y servidor bajo el protocolo HTTP. </a:t>
                      </a:r>
                    </a:p>
                    <a:p>
                      <a:pPr indent="-228600" lvl="0" marL="457200" rtl="0">
                        <a:spcBef>
                          <a:spcPts val="0"/>
                        </a:spcBef>
                        <a:buAutoNum type="arabicPeriod"/>
                      </a:pPr>
                      <a:r>
                        <a:rPr lang="en-GB"/>
                        <a:t>Si no surgen fallos se actualiza de HTTP a WebSocket, usando la conexión TCP ya establecida. 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97" name="Shape 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75299" y="3020425"/>
            <a:ext cx="1804625" cy="56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2. Problema baja latencia. </a:t>
            </a:r>
          </a:p>
        </p:txBody>
      </p:sp>
    </p:spTree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2. Problema baja latencia.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La latencia en las comunicaciones es otro de los beneficios de utilizar WebSockets.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aphicFrame>
        <p:nvGraphicFramePr>
          <p:cNvPr id="109" name="Shape 109"/>
          <p:cNvGraphicFramePr/>
          <p:nvPr/>
        </p:nvGraphicFramePr>
        <p:xfrm>
          <a:off x="952500" y="238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{A6603B5C-347C-430E-9C6E-583A1925E13A}</a:tableStyleId>
              </a:tblPr>
              <a:tblGrid>
                <a:gridCol w="7239000"/>
              </a:tblGrid>
              <a:tr h="162102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666666"/>
                        </a:solidFill>
                      </a:endParaRP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 sz="1800">
                          <a:solidFill>
                            <a:srgbClr val="666666"/>
                          </a:solidFill>
                        </a:rPr>
                        <a:t>El socket está siempre abierto y en escucha, por lo que los datos se envían inmediatamente desde el servidor al navegador, reduciendo considerablemente el tiempo de espera. 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3. Utilidades.</a:t>
            </a:r>
          </a:p>
        </p:txBody>
      </p:sp>
    </p:spTree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3. Utilidades. </a:t>
            </a:r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Básicamente, </a:t>
            </a:r>
            <a:r>
              <a:rPr b="1" lang="en-GB"/>
              <a:t>aplicaciones de tiempo real.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/>
          </a:p>
          <a:p>
            <a:pPr lvl="0">
              <a:spcBef>
                <a:spcPts val="0"/>
              </a:spcBef>
              <a:buNone/>
            </a:pPr>
            <a:r>
              <a:rPr lang="en-GB"/>
              <a:t>Antiguamente, se usaban las siguientes técnicas. 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-GB"/>
              <a:t>AJAX Polling. </a:t>
            </a:r>
          </a:p>
          <a:p>
            <a:pPr indent="-228600" lvl="0" marL="457200">
              <a:spcBef>
                <a:spcPts val="0"/>
              </a:spcBef>
              <a:buAutoNum type="arabicPeriod"/>
            </a:pPr>
            <a:r>
              <a:rPr lang="en-GB"/>
              <a:t>Long Polling. </a:t>
            </a:r>
          </a:p>
        </p:txBody>
      </p:sp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