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04" autoAdjust="0"/>
  </p:normalViewPr>
  <p:slideViewPr>
    <p:cSldViewPr snapToGrid="0">
      <p:cViewPr varScale="1">
        <p:scale>
          <a:sx n="78" d="100"/>
          <a:sy n="78" d="100"/>
        </p:scale>
        <p:origin x="850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Vreme izvršavanja SAIS algoritma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Mus pahari - 143MB</c:v>
                </c:pt>
                <c:pt idx="1">
                  <c:v>Canis lupus familiaris - 90MB</c:v>
                </c:pt>
                <c:pt idx="2">
                  <c:v>Coffea arabica - 50MB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35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9F0-B923-FEC51CFEEF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7267992"/>
        <c:axId val="707269304"/>
      </c:barChart>
      <c:catAx>
        <c:axId val="7072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9304"/>
        <c:crosses val="autoZero"/>
        <c:auto val="1"/>
        <c:lblAlgn val="ctr"/>
        <c:lblOffset val="100"/>
        <c:noMultiLvlLbl val="0"/>
      </c:catAx>
      <c:valAx>
        <c:axId val="70726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072679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2D9D1-A128-4803-9FC4-ACCAC431288A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0628-261D-47AB-AF1C-EBF01DB7B1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004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694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Složenost je O(n</a:t>
            </a:r>
            <a:r>
              <a:rPr lang="en-US" dirty="0"/>
              <a:t>^2</a:t>
            </a:r>
            <a:r>
              <a:rPr lang="sr-Latn-RS" dirty="0"/>
              <a:t>*</a:t>
            </a:r>
            <a:r>
              <a:rPr lang="sr-Latn-RS" dirty="0" err="1"/>
              <a:t>ln</a:t>
            </a:r>
            <a:r>
              <a:rPr lang="sr-Latn-RS" dirty="0"/>
              <a:t>(n))</a:t>
            </a:r>
          </a:p>
          <a:p>
            <a:endParaRPr lang="sr-Latn-R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very simple and small library that provides an implementation of the induced sorting [1] based suffix array construction algorithm. The algorithm runs in O(n) worst-case time, and MAX(2n, 4k) worst-case extra working space, where n and k are the length of the input string and the number of alphabets.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9710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sve </a:t>
            </a:r>
            <a:r>
              <a:rPr lang="en-US" dirty="0" err="1"/>
              <a:t>fajlove</a:t>
            </a:r>
            <a:r>
              <a:rPr lang="en-US" dirty="0"/>
              <a:t> je </a:t>
            </a:r>
            <a:r>
              <a:rPr lang="en-US" dirty="0" err="1"/>
              <a:t>umanjenje</a:t>
            </a:r>
            <a:r>
              <a:rPr lang="en-US" dirty="0"/>
              <a:t> </a:t>
            </a:r>
            <a:r>
              <a:rPr lang="en-US" dirty="0" err="1"/>
              <a:t>proporcionlno</a:t>
            </a:r>
            <a:r>
              <a:rPr lang="en-US" dirty="0"/>
              <a:t>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isto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8716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586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207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8242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0628-261D-47AB-AF1C-EBF01DB7B167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348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930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652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3838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0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3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49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6865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446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047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496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32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3A77BC-EDEC-4F34-BC37-0E0E06E57EDD}" type="datetimeFigureOut">
              <a:rPr lang="sr-Latn-RS" smtClean="0"/>
              <a:t>7.4.2020.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ED984-246C-43C9-9497-7DF2D44656BE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icak/Genomic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EB94-AC3A-4053-A798-610F09159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7200" dirty="0"/>
              <a:t>Pretraživanje stringova pomoću BWT i FM indeksa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0E81-3095-4F53-A76A-933E1356C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Marija Kostić 2019/3023</a:t>
            </a:r>
          </a:p>
          <a:p>
            <a:r>
              <a:rPr lang="sr-Latn-RS" dirty="0"/>
              <a:t>Genomska Informatika</a:t>
            </a:r>
          </a:p>
        </p:txBody>
      </p:sp>
    </p:spTree>
    <p:extLst>
      <p:ext uri="{BB962C8B-B14F-4D97-AF65-F5344CB8AC3E}">
        <p14:creationId xmlns:p14="http://schemas.microsoft.com/office/powerpoint/2010/main" val="3156657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E2AC1-4CA3-4395-A4ED-57A949B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Pitanja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3807B-3A47-4605-8375-3C8BEEB8F92B}"/>
              </a:ext>
            </a:extLst>
          </p:cNvPr>
          <p:cNvSpPr txBox="1"/>
          <p:nvPr/>
        </p:nvSpPr>
        <p:spPr>
          <a:xfrm>
            <a:off x="1097280" y="5316160"/>
            <a:ext cx="5162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Izvorni</a:t>
            </a:r>
            <a:r>
              <a:rPr lang="en-US"/>
              <a:t> kod: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https://github.com/maricak/GenomicIT</a:t>
            </a:r>
            <a:endParaRPr lang="en-US" dirty="0"/>
          </a:p>
          <a:p>
            <a:r>
              <a:rPr lang="en-US"/>
              <a:t>Mejl: marijakostic25@gmail.com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603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C1CC-4AE0-4E2C-9FBA-F4A73A73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/>
              <a:t>Burrows -Wheeler Transformacija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EEEE6D4-FE49-42A0-95D9-C3061302B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143" y="2099594"/>
            <a:ext cx="4152996" cy="40928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 err="1"/>
              <a:t>Reverzibilna</a:t>
            </a:r>
            <a:r>
              <a:rPr lang="sr-Latn-RS" sz="2400" dirty="0"/>
              <a:t> permutacija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Koristi se kompresiju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Omogućava brzu pretragu </a:t>
            </a:r>
            <a:r>
              <a:rPr lang="sr-Latn-RS" sz="2400" dirty="0" err="1"/>
              <a:t>podstringova</a:t>
            </a:r>
            <a:r>
              <a:rPr lang="sr-Latn-RS" sz="2400" dirty="0"/>
              <a:t> u okviru string</a:t>
            </a:r>
          </a:p>
          <a:p>
            <a:r>
              <a:rPr lang="sr-Latn-RS" sz="2400" dirty="0"/>
              <a:t>B-</a:t>
            </a:r>
            <a:r>
              <a:rPr lang="sr-Latn-RS" sz="2400" dirty="0" err="1"/>
              <a:t>rank</a:t>
            </a:r>
            <a:r>
              <a:rPr lang="sr-Latn-RS" sz="2400" dirty="0"/>
              <a:t> je nekog znaka je broj pojavljivanja tog znaka u stringu do mesta gde se on nalazi. Koristi se za pronalazak originalnog string od njegove BWT</a:t>
            </a:r>
          </a:p>
        </p:txBody>
      </p:sp>
      <p:pic>
        <p:nvPicPr>
          <p:cNvPr id="33" name="Content Placeholder 32" descr="Burrows-Wheeler transoformacija string abaaba">
            <a:extLst>
              <a:ext uri="{FF2B5EF4-FFF2-40B4-BE49-F238E27FC236}">
                <a16:creationId xmlns:a16="http://schemas.microsoft.com/office/drawing/2014/main" id="{F7674843-C145-4FCD-B0DA-EA88E6ABF5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1" y="2099594"/>
            <a:ext cx="6846739" cy="3664597"/>
          </a:xfrm>
        </p:spPr>
      </p:pic>
    </p:spTree>
    <p:extLst>
      <p:ext uri="{BB962C8B-B14F-4D97-AF65-F5344CB8AC3E}">
        <p14:creationId xmlns:p14="http://schemas.microsoft.com/office/powerpoint/2010/main" val="12393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8FB1DA-B363-482A-94FA-F9C39EA4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Konstrukcija BW transformacija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A2F9407-8756-416F-B671-64898AA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007781"/>
            <a:ext cx="5393194" cy="258736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Sortirani redosled je isti bez obzira na to da li se sortiraju rotacije ili sufiksi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400" dirty="0"/>
              <a:t>Brzina formiranja Burrows-Wheeler transformacije zavisi od brzine formiranja sufiksnog niza</a:t>
            </a:r>
          </a:p>
        </p:txBody>
      </p:sp>
      <p:pic>
        <p:nvPicPr>
          <p:cNvPr id="18" name="Content Placeholder 17" descr="Burrows-Wheeler transformacija i sufiksni niz string abaaba">
            <a:extLst>
              <a:ext uri="{FF2B5EF4-FFF2-40B4-BE49-F238E27FC236}">
                <a16:creationId xmlns:a16="http://schemas.microsoft.com/office/drawing/2014/main" id="{B9ADB104-5292-4C1E-A06A-DF5DD3704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8" y="1845735"/>
            <a:ext cx="5393195" cy="4265698"/>
          </a:xfrm>
        </p:spPr>
      </p:pic>
      <p:pic>
        <p:nvPicPr>
          <p:cNvPr id="19" name="Picture 18" descr="Formula za formiranje Burrows-Wheeler transformacije od sufiksnog niza">
            <a:extLst>
              <a:ext uri="{FF2B5EF4-FFF2-40B4-BE49-F238E27FC236}">
                <a16:creationId xmlns:a16="http://schemas.microsoft.com/office/drawing/2014/main" id="{F05CC4F2-C9E0-4EA4-9EB6-5748ECA9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11" y="5034988"/>
            <a:ext cx="5475786" cy="12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7DF1-8ABA-4D17-BF2D-F217808D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234072" cy="1450757"/>
          </a:xfrm>
        </p:spPr>
        <p:txBody>
          <a:bodyPr/>
          <a:lstStyle/>
          <a:p>
            <a:r>
              <a:rPr lang="sr-Latn-RS" dirty="0"/>
              <a:t>Konstrukcija sufiksnog  niza</a:t>
            </a:r>
          </a:p>
        </p:txBody>
      </p:sp>
      <p:pic>
        <p:nvPicPr>
          <p:cNvPr id="6" name="Content Placeholder 5" descr="Python metoda za konstrukciju sufiksnog niza">
            <a:extLst>
              <a:ext uri="{FF2B5EF4-FFF2-40B4-BE49-F238E27FC236}">
                <a16:creationId xmlns:a16="http://schemas.microsoft.com/office/drawing/2014/main" id="{CCC0C38A-814B-49C8-ADDB-4F060395A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49" y="416690"/>
            <a:ext cx="6932751" cy="90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D383-A038-410F-B185-6315E2F3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036981"/>
            <a:ext cx="3555742" cy="1828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za kreiranje sufiksnog niza nije održiva za velike stringove. Na primeru stringa od milion karaktera bilo je potrebno više od 5 minuta.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301D1F-295D-4718-B67E-15C38AD3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35600"/>
              </p:ext>
            </p:extLst>
          </p:nvPr>
        </p:nvGraphicFramePr>
        <p:xfrm>
          <a:off x="0" y="4097438"/>
          <a:ext cx="5278056" cy="27721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{3B4B98B0-60AC-42C2-AFA5-B58CD77FA1E5}</a:tableStyleId>
              </a:tblPr>
              <a:tblGrid>
                <a:gridCol w="1345537">
                  <a:extLst>
                    <a:ext uri="{9D8B030D-6E8A-4147-A177-3AD203B41FA5}">
                      <a16:colId xmlns:a16="http://schemas.microsoft.com/office/drawing/2014/main" val="2150769973"/>
                    </a:ext>
                  </a:extLst>
                </a:gridCol>
                <a:gridCol w="3932519">
                  <a:extLst>
                    <a:ext uri="{9D8B030D-6E8A-4147-A177-3AD203B41FA5}">
                      <a16:colId xmlns:a16="http://schemas.microsoft.com/office/drawing/2014/main" val="4288561365"/>
                    </a:ext>
                  </a:extLst>
                </a:gridCol>
              </a:tblGrid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Algoritam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644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Difference-Cover algorithm (v </a:t>
                      </a:r>
                      <a:r>
                        <a:rPr lang="en-US" dirty="0"/>
                        <a:t>= 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54077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Deep-Shallow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59238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Ko-Alur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029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Kärkkäinen</a:t>
                      </a:r>
                      <a:r>
                        <a:rPr lang="en-US" dirty="0"/>
                        <a:t>-Sanders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17285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Larsson-</a:t>
                      </a:r>
                      <a:r>
                        <a:rPr lang="en-US" dirty="0" err="1"/>
                        <a:t>Sadakane</a:t>
                      </a:r>
                      <a:r>
                        <a:rPr lang="en-US" dirty="0"/>
                        <a:t>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00123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r>
                        <a:rPr lang="sr-Latn-RS" dirty="0"/>
                        <a:t>sais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Induced Sorting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46971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F29561D-CEB5-4B32-BF1C-153D29EF8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014262"/>
              </p:ext>
            </p:extLst>
          </p:nvPr>
        </p:nvGraphicFramePr>
        <p:xfrm>
          <a:off x="5278056" y="1867447"/>
          <a:ext cx="6913944" cy="4990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516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F65B-A8F6-4950-A8D5-9C08130C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FM-</a:t>
            </a:r>
            <a:r>
              <a:rPr lang="sr-Latn-RS" dirty="0" err="1"/>
              <a:t>Index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E381-49C1-4983-AE50-8EB7AF6B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Kompresovani indeks </a:t>
            </a:r>
            <a:r>
              <a:rPr lang="sr-Latn-RS" dirty="0" err="1"/>
              <a:t>podstringova</a:t>
            </a:r>
            <a:r>
              <a:rPr lang="sr-Latn-RS" dirty="0"/>
              <a:t> nekog teksta koji je baziran na BWT.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OSNOVNA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sufiksni niz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Ceo B-rang niz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OPTIMIZOVANA verzija algoritma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Proređeni sufiksni niz (faktor = 128)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Proređena Tally matrica (faktor = 128)</a:t>
            </a:r>
          </a:p>
        </p:txBody>
      </p:sp>
      <p:pic>
        <p:nvPicPr>
          <p:cNvPr id="11" name="Content Placeholder 10" descr="FM Index strukture podataka">
            <a:extLst>
              <a:ext uri="{FF2B5EF4-FFF2-40B4-BE49-F238E27FC236}">
                <a16:creationId xmlns:a16="http://schemas.microsoft.com/office/drawing/2014/main" id="{35C092D5-21F2-42E5-89ED-BBD8AB27B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93" y="897278"/>
            <a:ext cx="5112327" cy="5220183"/>
          </a:xfrm>
        </p:spPr>
      </p:pic>
    </p:spTree>
    <p:extLst>
      <p:ext uri="{BB962C8B-B14F-4D97-AF65-F5344CB8AC3E}">
        <p14:creationId xmlns:p14="http://schemas.microsoft.com/office/powerpoint/2010/main" val="8204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90129"/>
              </p:ext>
            </p:extLst>
          </p:nvPr>
        </p:nvGraphicFramePr>
        <p:xfrm>
          <a:off x="1727892" y="195515"/>
          <a:ext cx="8725363" cy="5257000"/>
        </p:xfrm>
        <a:graphic>
          <a:graphicData uri="http://schemas.openxmlformats.org/drawingml/2006/table">
            <a:tbl>
              <a:tblPr firstRow="1" bandRow="1"/>
              <a:tblGrid>
                <a:gridCol w="1014266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745884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501080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014266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760633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817194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4170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[50MB]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lupus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[90MB]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7555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lupus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familiaris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[90MB]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3770" marR="3770" marT="377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[143MB]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12180 MB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</a:t>
                      </a:r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Pahari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[143MB]</a:t>
                      </a:r>
                      <a:endParaRPr lang="sr-Latn-R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5.27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</a:t>
                      </a:r>
                    </a:p>
                  </a:txBody>
                  <a:tcPr marL="3770" marR="3770" marT="377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6186286" y="5627112"/>
            <a:ext cx="4582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Zauzeće memorije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1568997" y="5615287"/>
            <a:ext cx="4276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Apsolutno zauzeće memorije u MB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CF8781-E730-4085-920A-1A3A22135B6E}"/>
              </a:ext>
            </a:extLst>
          </p:cNvPr>
          <p:cNvSpPr txBox="1"/>
          <p:nvPr/>
        </p:nvSpPr>
        <p:spPr>
          <a:xfrm>
            <a:off x="3984429" y="6345385"/>
            <a:ext cx="398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ZAUZEĆE MEMORIJE</a:t>
            </a:r>
          </a:p>
        </p:txBody>
      </p:sp>
    </p:spTree>
    <p:extLst>
      <p:ext uri="{BB962C8B-B14F-4D97-AF65-F5344CB8AC3E}">
        <p14:creationId xmlns:p14="http://schemas.microsoft.com/office/powerpoint/2010/main" val="15242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658264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0.00216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ATGCATG[6529]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139.81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3855.56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1.36800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5.71200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22.80120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131.48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633.33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2644.44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10556.11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4.73620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81.45400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459.26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2192.69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9124.54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37710.19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TCTCTCTA[1262]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124.17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516.63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2042.13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1.13600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580.93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2518.85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10088.69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421.29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36563.19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0.0000748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coffea arabica - TTCACTACTCTCA[0]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24585-807A-4ECE-8750-069A796659E3}"/>
              </a:ext>
            </a:extLst>
          </p:cNvPr>
          <p:cNvSpPr txBox="1"/>
          <p:nvPr/>
        </p:nvSpPr>
        <p:spPr>
          <a:xfrm>
            <a:off x="4533561" y="6338554"/>
            <a:ext cx="312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COFFEA ARABICA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66BDCA-8941-4E27-83B8-ED95F6D85A47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7070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98482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ATATAGC[4819]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3.64700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1.60041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6.33400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3934.16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4.14400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127.58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643.48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2573.91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10791.30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62.00728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449.69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2163.98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9313.66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38513.84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0.000523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ATGCATGC[1681]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0.08580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164.05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608.03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2183.56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0.55230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261.95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1056.02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3959.85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1.49500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682.60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2858.51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10860.42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5.39900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20.47500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468.45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10323.14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39149.14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lupus canis familiaris - TTACATGCT[471]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1742.22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0.00839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3122.22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1.55770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588.89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2114.44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8653.89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417.78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2096.67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7694.44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30880.56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D93C8-51DC-4A64-B827-C3DD7BE364B1}"/>
              </a:ext>
            </a:extLst>
          </p:cNvPr>
          <p:cNvSpPr txBox="1"/>
          <p:nvPr/>
        </p:nvSpPr>
        <p:spPr>
          <a:xfrm>
            <a:off x="3206075" y="6357162"/>
            <a:ext cx="554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LUPUS CANIS FAMILIARIS</a:t>
            </a:r>
          </a:p>
        </p:txBody>
      </p:sp>
    </p:spTree>
    <p:extLst>
      <p:ext uri="{BB962C8B-B14F-4D97-AF65-F5344CB8AC3E}">
        <p14:creationId xmlns:p14="http://schemas.microsoft.com/office/powerpoint/2010/main" val="10468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4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6">
            <a:extLst>
              <a:ext uri="{FF2B5EF4-FFF2-40B4-BE49-F238E27FC236}">
                <a16:creationId xmlns:a16="http://schemas.microsoft.com/office/drawing/2014/main" id="{3C6B623D-A3E9-460F-9A5B-2F0FE253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B355BF7B-E19B-478B-8187-8EF57F4F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0">
            <a:extLst>
              <a:ext uri="{FF2B5EF4-FFF2-40B4-BE49-F238E27FC236}">
                <a16:creationId xmlns:a16="http://schemas.microsoft.com/office/drawing/2014/main" id="{AEABC29F-F82F-4902-B701-8FEEE414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D75BDCBB-0B1A-4AA1-B47F-DBDB64246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1610D9-17F5-4C8D-B3C6-3E8F9748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34748"/>
              </p:ext>
            </p:extLst>
          </p:nvPr>
        </p:nvGraphicFramePr>
        <p:xfrm>
          <a:off x="710695" y="262001"/>
          <a:ext cx="10886205" cy="5094769"/>
        </p:xfrm>
        <a:graphic>
          <a:graphicData uri="http://schemas.openxmlformats.org/drawingml/2006/table">
            <a:tbl>
              <a:tblPr firstRow="1" bandRow="1"/>
              <a:tblGrid>
                <a:gridCol w="1267441">
                  <a:extLst>
                    <a:ext uri="{9D8B030D-6E8A-4147-A177-3AD203B41FA5}">
                      <a16:colId xmlns:a16="http://schemas.microsoft.com/office/drawing/2014/main" val="270890067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838458210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3991151716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1450328182"/>
                    </a:ext>
                  </a:extLst>
                </a:gridCol>
                <a:gridCol w="932066">
                  <a:extLst>
                    <a:ext uri="{9D8B030D-6E8A-4147-A177-3AD203B41FA5}">
                      <a16:colId xmlns:a16="http://schemas.microsoft.com/office/drawing/2014/main" val="2422921943"/>
                    </a:ext>
                  </a:extLst>
                </a:gridCol>
                <a:gridCol w="626157">
                  <a:extLst>
                    <a:ext uri="{9D8B030D-6E8A-4147-A177-3AD203B41FA5}">
                      <a16:colId xmlns:a16="http://schemas.microsoft.com/office/drawing/2014/main" val="1459439269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545760701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801622073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656466332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2742110989"/>
                    </a:ext>
                  </a:extLst>
                </a:gridCol>
                <a:gridCol w="1003507">
                  <a:extLst>
                    <a:ext uri="{9D8B030D-6E8A-4147-A177-3AD203B41FA5}">
                      <a16:colId xmlns:a16="http://schemas.microsoft.com/office/drawing/2014/main" val="3933720861"/>
                    </a:ext>
                  </a:extLst>
                </a:gridCol>
              </a:tblGrid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0.01258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ATGATG [43127]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8687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16278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EA2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7.90900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8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BAC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632.72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2485.84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5977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B2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3.38850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2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13.72000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1097.60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4353.20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3281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9.26400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38.59500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158.92800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D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145.76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A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741.12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3087.60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E5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12714.24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97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08952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6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32.15000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133.57800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D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549.27800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511.52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7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2572.00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9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10686.24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43942.24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6552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9320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0.002874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CTCTCTA[10219]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66361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  <a:endParaRPr lang="sr-Latn-R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912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BA06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5A8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156.47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659.36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7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2556.37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199538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B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3.19600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B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D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1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264.79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CA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1112.04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C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4469.38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7083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C4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2.15800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2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9.11800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37.21700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151.01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750.87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3172.58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D5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12949.55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9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2058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1.52590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8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7.39000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31.40500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128.29300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530.93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2571.33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10927.28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C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44639.18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2545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33170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0.0001161 sec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 pahari - TCACTACTCTCA[8]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3866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tally/suffix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3443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FA36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9AB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0.00323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AD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4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30544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B3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3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E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2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B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B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B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5799"/>
                  </a:ext>
                </a:extLst>
              </a:tr>
              <a:tr h="254911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1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A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0.01554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C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A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15.50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4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65.46</a:t>
                      </a:r>
                    </a:p>
                  </a:txBody>
                  <a:tcPr marL="7620" marR="7620" marT="7620" marB="0" anchor="b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9C5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133.85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94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0.00164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5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0.00540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5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0.05170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r-Latn-R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B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233.42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8D4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r-Latn-R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445.31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46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EFE772-1FB2-4DBB-99A1-8998602116F4}"/>
              </a:ext>
            </a:extLst>
          </p:cNvPr>
          <p:cNvSpPr txBox="1"/>
          <p:nvPr/>
        </p:nvSpPr>
        <p:spPr>
          <a:xfrm>
            <a:off x="5870864" y="5657752"/>
            <a:ext cx="6099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optimizovanog algoritma u odnosu na osnovni algoritam</a:t>
            </a:r>
            <a:endParaRPr lang="sr-Latn-R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794969-9786-46B7-9A99-F9E5D5B47A3A}"/>
              </a:ext>
            </a:extLst>
          </p:cNvPr>
          <p:cNvSpPr txBox="1"/>
          <p:nvPr/>
        </p:nvSpPr>
        <p:spPr>
          <a:xfrm>
            <a:off x="710695" y="5618567"/>
            <a:ext cx="4938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  <a:t>Vremena pretraga zadatih sekvenci optimizovane verzije algoritma</a:t>
            </a:r>
            <a:br>
              <a:rPr lang="sr-Latn-RS" sz="2200" spc="-5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+mj-ea"/>
                <a:cs typeface="+mj-cs"/>
              </a:rPr>
            </a:br>
            <a:endParaRPr lang="sr-Latn-R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D4069-2EA5-49F4-90DA-ACA4160FA41A}"/>
              </a:ext>
            </a:extLst>
          </p:cNvPr>
          <p:cNvSpPr txBox="1"/>
          <p:nvPr/>
        </p:nvSpPr>
        <p:spPr>
          <a:xfrm>
            <a:off x="4533561" y="6338554"/>
            <a:ext cx="312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800" dirty="0">
                <a:solidFill>
                  <a:schemeClr val="bg1"/>
                </a:solidFill>
              </a:rPr>
              <a:t>MUS PAHARI</a:t>
            </a:r>
          </a:p>
        </p:txBody>
      </p:sp>
    </p:spTree>
    <p:extLst>
      <p:ext uri="{BB962C8B-B14F-4D97-AF65-F5344CB8AC3E}">
        <p14:creationId xmlns:p14="http://schemas.microsoft.com/office/powerpoint/2010/main" val="130469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1227</Words>
  <Application>Microsoft Office PowerPoint</Application>
  <PresentationFormat>Widescreen</PresentationFormat>
  <Paragraphs>714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Pretraživanje stringova pomoću BWT i FM indeksa</vt:lpstr>
      <vt:lpstr>Burrows -Wheeler Transformacija</vt:lpstr>
      <vt:lpstr>Konstrukcija BW transformacija</vt:lpstr>
      <vt:lpstr>Konstrukcija sufiksnog  niza</vt:lpstr>
      <vt:lpstr>FM-Index</vt:lpstr>
      <vt:lpstr>PowerPoint Presentation</vt:lpstr>
      <vt:lpstr>PowerPoint Presentation</vt:lpstr>
      <vt:lpstr>PowerPoint Presentation</vt:lpstr>
      <vt:lpstr>PowerPoint Presentation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Pretraživanje stringova pomoću BWT i FM indeksa</dc:title>
  <dc:creator>Marija Kostic</dc:creator>
  <cp:lastModifiedBy>Marija Kostic</cp:lastModifiedBy>
  <cp:revision>10</cp:revision>
  <dcterms:created xsi:type="dcterms:W3CDTF">2020-04-07T18:45:42Z</dcterms:created>
  <dcterms:modified xsi:type="dcterms:W3CDTF">2020-04-08T08:43:02Z</dcterms:modified>
</cp:coreProperties>
</file>