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07" autoAdjust="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Vreme izvršavanja SAIS algoritma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Mus pahari - 143MB</c:v>
                </c:pt>
                <c:pt idx="1">
                  <c:v>Canis lupus familiaris - 90MB</c:v>
                </c:pt>
                <c:pt idx="2">
                  <c:v>Coffea arabica - 50MB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35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B-49F0-B923-FEC51CFEEF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67992"/>
        <c:axId val="707269304"/>
      </c:barChart>
      <c:catAx>
        <c:axId val="707267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9304"/>
        <c:crosses val="autoZero"/>
        <c:auto val="1"/>
        <c:lblAlgn val="ctr"/>
        <c:lblOffset val="100"/>
        <c:noMultiLvlLbl val="0"/>
      </c:catAx>
      <c:valAx>
        <c:axId val="70726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79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Coffea</a:t>
            </a:r>
            <a:r>
              <a:rPr lang="en-US" dirty="0"/>
              <a:t> arabica – 50MB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Zauzeće memorije [MB]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4170</c:v>
                </c:pt>
                <c:pt idx="1">
                  <c:v>1950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4-410B-9285-3C0B8177BB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Zauzeće memorije[MB]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Canis</a:t>
            </a:r>
            <a:r>
              <a:rPr lang="en-US" dirty="0"/>
              <a:t> lupus </a:t>
            </a:r>
            <a:r>
              <a:rPr lang="en-US" dirty="0" err="1"/>
              <a:t>familiaris</a:t>
            </a:r>
            <a:r>
              <a:rPr lang="en-US" dirty="0"/>
              <a:t> - 90MB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Zauzeće memorije [MB]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7555</c:v>
                </c:pt>
                <c:pt idx="1">
                  <c:v>3330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D-444C-BADF-60A3CA42A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Zauzeće memorije[MB]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Mus </a:t>
            </a:r>
            <a:r>
              <a:rPr lang="en-US" dirty="0" err="1"/>
              <a:t>pahari</a:t>
            </a:r>
            <a:r>
              <a:rPr lang="en-US" dirty="0"/>
              <a:t> - 143MB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Zauzeće memorije [MB]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12180</c:v>
                </c:pt>
                <c:pt idx="1">
                  <c:v>5370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E-4642-BC52-1F19C5179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Zauzeće</a:t>
                </a:r>
                <a:r>
                  <a:rPr lang="sr-Latn-RS" baseline="0" dirty="0"/>
                  <a:t> memorije</a:t>
                </a:r>
                <a:r>
                  <a:rPr lang="en-US" baseline="0" dirty="0"/>
                  <a:t>[MB]</a:t>
                </a:r>
                <a:endParaRPr lang="sr-Latn-R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sr-Latn-RS" dirty="0" err="1"/>
              <a:t>Mus</a:t>
            </a:r>
            <a:r>
              <a:rPr lang="sr-Latn-RS" dirty="0"/>
              <a:t> pahari - 143MB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3726647000983283"/>
          <c:y val="0.16313455680239991"/>
          <c:w val="0.82839233038348092"/>
          <c:h val="0.647429306025079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ATGATG[43127]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0.12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C-47EE-9A46-D6F627A63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CTCTCTA[10219]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3.0000000000000001E-3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6C-47EE-9A46-D6F627A63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TCACTACTCTCA[8]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73156342182890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6C-47EE-9A46-D6F627A638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2.9999999999999997E-4</c:v>
                </c:pt>
                <c:pt idx="1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6C-47EE-9A46-D6F627A638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4160760"/>
        <c:axId val="454165024"/>
      </c:barChart>
      <c:catAx>
        <c:axId val="454160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4165024"/>
        <c:crosses val="autoZero"/>
        <c:auto val="1"/>
        <c:lblAlgn val="ctr"/>
        <c:lblOffset val="100"/>
        <c:noMultiLvlLbl val="0"/>
      </c:catAx>
      <c:valAx>
        <c:axId val="45416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Vreme pretrage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4160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8360373647984267E-3"/>
          <c:y val="0.8872752741224712"/>
          <c:w val="0.99632792527040304"/>
          <c:h val="0.112724725877528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Canis</a:t>
            </a:r>
            <a:r>
              <a:rPr lang="en-US" dirty="0"/>
              <a:t> lupus </a:t>
            </a:r>
            <a:r>
              <a:rPr lang="en-US" dirty="0" err="1"/>
              <a:t>familiaris</a:t>
            </a:r>
            <a:r>
              <a:rPr lang="en-US" dirty="0"/>
              <a:t> - 90MB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ATATAGC[4819]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BF-42C4-8DFA-8D4094DB647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BF-42C4-8DFA-8D4094DB6473}"/>
              </c:ext>
            </c:extLst>
          </c:dPt>
          <c:dLbls>
            <c:dLbl>
              <c:idx val="0"/>
              <c:layout>
                <c:manualLayout>
                  <c:x val="-2.4975417895771877E-2"/>
                  <c:y val="-1.3580090035221325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BF-42C4-8DFA-8D4094DB64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1.6999999999999999E-3</c:v>
                </c:pt>
                <c:pt idx="1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BF-42C4-8DFA-8D4094DB64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ATGCATGC[1681]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5.9999999999999995E-4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BF-42C4-8DFA-8D4094DB64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TTACATGCT[471]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121927236971484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BF-42C4-8DFA-8D4094DB64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2.0000000000000001E-4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F-42C4-8DFA-8D4094DB64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Vreme pretrage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Coffea</a:t>
            </a:r>
            <a:r>
              <a:rPr lang="en-US" dirty="0"/>
              <a:t> arabica – 50MB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6224188790560473"/>
          <c:y val="0.16305103652405029"/>
          <c:w val="0.80341691248770908"/>
          <c:h val="0.62909602880803017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ATGCATG[6529]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2E-4949-B770-6D32E103AD5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2E-4949-B770-6D32E103AD5D}"/>
              </c:ext>
            </c:extLst>
          </c:dPt>
          <c:dLbls>
            <c:dLbl>
              <c:idx val="0"/>
              <c:layout>
                <c:manualLayout>
                  <c:x val="-3.7463126843657935E-2"/>
                  <c:y val="-1.3576617683600294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2E-4949-B770-6D32E103AD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2.1999999999999999E-2</c:v>
                </c:pt>
                <c:pt idx="1">
                  <c:v>11.2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2E-4949-B770-6D32E103AD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TCTCTCTA[1262]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121927236971599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5.5000000000000003E-4</c:v>
                </c:pt>
                <c:pt idx="1">
                  <c:v>2.1800000000000002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2E-4949-B770-6D32E103AD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TTCACTACTCTCA[0]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0585054080629186E-2"/>
                  <c:y val="-1.3576617683600294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12E-4949-B770-6D32E103AD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Osnovni algoritam</c:v>
                </c:pt>
                <c:pt idx="1">
                  <c:v>Optimizovani algoritam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1.0000000000000001E-5</c:v>
                </c:pt>
                <c:pt idx="1">
                  <c:v>2.7E-4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2E-4949-B770-6D32E103AD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71272"/>
        <c:axId val="707271600"/>
      </c:barChart>
      <c:catAx>
        <c:axId val="70727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600"/>
        <c:crosses val="autoZero"/>
        <c:auto val="1"/>
        <c:lblAlgn val="ctr"/>
        <c:lblOffset val="100"/>
        <c:noMultiLvlLbl val="0"/>
      </c:catAx>
      <c:valAx>
        <c:axId val="7072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dirty="0"/>
                  <a:t>Vreme pretrage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7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103574268115149"/>
          <c:w val="1"/>
          <c:h val="9.045047387996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D9D1-A128-4803-9FC4-ACCAC431288A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0628-261D-47AB-AF1C-EBF01DB7B1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004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694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Složenost je O(n</a:t>
            </a:r>
            <a:r>
              <a:rPr lang="en-US" dirty="0"/>
              <a:t>^2</a:t>
            </a:r>
            <a:r>
              <a:rPr lang="sr-Latn-RS" dirty="0"/>
              <a:t>*</a:t>
            </a:r>
            <a:r>
              <a:rPr lang="sr-Latn-RS" dirty="0" err="1"/>
              <a:t>ln</a:t>
            </a:r>
            <a:r>
              <a:rPr lang="sr-Latn-RS" dirty="0"/>
              <a:t>(n))</a:t>
            </a:r>
          </a:p>
          <a:p>
            <a:endParaRPr lang="sr-Latn-R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very simple and small library that provides an implementation of the induced sorting [1] based suffix array construction algorithm. The algorithm runs in O(n) worst-case time, and MAX(2n, 4k) worst-case extra working space, where n and k are the length of the input string and the number of alphabets.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9710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348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30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52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383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30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49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686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46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6047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966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33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A77BC-EDEC-4F34-BC37-0E0E06E57EDD}" type="datetimeFigureOut">
              <a:rPr lang="sr-Latn-RS" smtClean="0"/>
              <a:t>2.4.2020.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cak/Genomic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94-AC3A-4053-A798-610F09159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7200" dirty="0"/>
              <a:t>Pretraživanje stringova pomoću BWT i FM indeksa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10E81-3095-4F53-A76A-933E1356C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Marija Kostić 2019/3023</a:t>
            </a:r>
          </a:p>
          <a:p>
            <a:r>
              <a:rPr lang="sr-Latn-RS" dirty="0"/>
              <a:t>Genomska Informatika</a:t>
            </a:r>
          </a:p>
        </p:txBody>
      </p:sp>
    </p:spTree>
    <p:extLst>
      <p:ext uri="{BB962C8B-B14F-4D97-AF65-F5344CB8AC3E}">
        <p14:creationId xmlns:p14="http://schemas.microsoft.com/office/powerpoint/2010/main" val="315665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C1CC-4AE0-4E2C-9FBA-F4A73A73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/>
              <a:t>Burrows -Wheeler Transformacija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EEEE6D4-FE49-42A0-95D9-C3061302B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6143" y="2099594"/>
            <a:ext cx="4152996" cy="40928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err="1"/>
              <a:t>Reverzibilna</a:t>
            </a:r>
            <a:r>
              <a:rPr lang="sr-Latn-RS" sz="2400" dirty="0"/>
              <a:t> permutacija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Koristi se kompresiju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Omogućava brzu pretragu </a:t>
            </a:r>
            <a:r>
              <a:rPr lang="sr-Latn-RS" sz="2400" dirty="0" err="1"/>
              <a:t>podstringova</a:t>
            </a:r>
            <a:r>
              <a:rPr lang="sr-Latn-RS" sz="2400" dirty="0"/>
              <a:t> u okviru string</a:t>
            </a:r>
          </a:p>
          <a:p>
            <a:r>
              <a:rPr lang="sr-Latn-RS" sz="2400" dirty="0"/>
              <a:t>B-</a:t>
            </a:r>
            <a:r>
              <a:rPr lang="sr-Latn-RS" sz="2400" dirty="0" err="1"/>
              <a:t>rank</a:t>
            </a:r>
            <a:r>
              <a:rPr lang="sr-Latn-RS" sz="2400" dirty="0"/>
              <a:t> je nekog znaka je broj pojavljivanja tog znaka u stringu do mesta gde se on nalazi. Koristi se za pronalazak originalnog string od njegove BWT</a:t>
            </a:r>
          </a:p>
        </p:txBody>
      </p:sp>
      <p:pic>
        <p:nvPicPr>
          <p:cNvPr id="33" name="Content Placeholder 32" descr="Burrows-Wheeler transoformacija string abaaba">
            <a:extLst>
              <a:ext uri="{FF2B5EF4-FFF2-40B4-BE49-F238E27FC236}">
                <a16:creationId xmlns:a16="http://schemas.microsoft.com/office/drawing/2014/main" id="{F7674843-C145-4FCD-B0DA-EA88E6ABF5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1" y="2099594"/>
            <a:ext cx="6846739" cy="3664597"/>
          </a:xfrm>
        </p:spPr>
      </p:pic>
    </p:spTree>
    <p:extLst>
      <p:ext uri="{BB962C8B-B14F-4D97-AF65-F5344CB8AC3E}">
        <p14:creationId xmlns:p14="http://schemas.microsoft.com/office/powerpoint/2010/main" val="12393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8FB1DA-B363-482A-94FA-F9C39EA4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Konstrukcija BW transformacija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2F9407-8756-416F-B671-64898AA5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007781"/>
            <a:ext cx="5393194" cy="258736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Sortirani redosled je isti bez obzira na to da li se sortiraju rotacije ili sufiksi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Brzina formiranja Burrows-Wheeler transformacije zavisi od brzine formiranja sufiksnog niza</a:t>
            </a:r>
          </a:p>
        </p:txBody>
      </p:sp>
      <p:pic>
        <p:nvPicPr>
          <p:cNvPr id="18" name="Content Placeholder 17" descr="Burrows-Wheeler transformacija i sufiksni niz string abaaba">
            <a:extLst>
              <a:ext uri="{FF2B5EF4-FFF2-40B4-BE49-F238E27FC236}">
                <a16:creationId xmlns:a16="http://schemas.microsoft.com/office/drawing/2014/main" id="{B9ADB104-5292-4C1E-A06A-DF5DD3704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" y="1845735"/>
            <a:ext cx="5393195" cy="4265698"/>
          </a:xfrm>
        </p:spPr>
      </p:pic>
      <p:pic>
        <p:nvPicPr>
          <p:cNvPr id="19" name="Picture 18" descr="Formula za formiranje Burrows-Wheeler transformacije od sufiksnog niza">
            <a:extLst>
              <a:ext uri="{FF2B5EF4-FFF2-40B4-BE49-F238E27FC236}">
                <a16:creationId xmlns:a16="http://schemas.microsoft.com/office/drawing/2014/main" id="{F05CC4F2-C9E0-4EA4-9EB6-5748ECA9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011" y="5034988"/>
            <a:ext cx="5475786" cy="12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7DF1-8ABA-4D17-BF2D-F217808D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34072" cy="1450757"/>
          </a:xfrm>
        </p:spPr>
        <p:txBody>
          <a:bodyPr/>
          <a:lstStyle/>
          <a:p>
            <a:r>
              <a:rPr lang="sr-Latn-RS" dirty="0"/>
              <a:t>Konstrukcija sufiksnog  niza</a:t>
            </a:r>
          </a:p>
        </p:txBody>
      </p:sp>
      <p:pic>
        <p:nvPicPr>
          <p:cNvPr id="6" name="Content Placeholder 5" descr="Python metoda za konstrukciju sufiksnog niza">
            <a:extLst>
              <a:ext uri="{FF2B5EF4-FFF2-40B4-BE49-F238E27FC236}">
                <a16:creationId xmlns:a16="http://schemas.microsoft.com/office/drawing/2014/main" id="{CCC0C38A-814B-49C8-ADDB-4F060395A5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49" y="416690"/>
            <a:ext cx="6932751" cy="90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9D383-A038-410F-B185-6315E2F3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2036981"/>
            <a:ext cx="3555742" cy="1828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za kreiranje sufiksnog niza nije održiva za velike stringove. Na primeru stringa od milion karaktera bilo je potrebno više od 5 minuta.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301D1F-295D-4718-B67E-15C38AD3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35600"/>
              </p:ext>
            </p:extLst>
          </p:nvPr>
        </p:nvGraphicFramePr>
        <p:xfrm>
          <a:off x="0" y="4097438"/>
          <a:ext cx="5278056" cy="277214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{3B4B98B0-60AC-42C2-AFA5-B58CD77FA1E5}</a:tableStyleId>
              </a:tblPr>
              <a:tblGrid>
                <a:gridCol w="1345537">
                  <a:extLst>
                    <a:ext uri="{9D8B030D-6E8A-4147-A177-3AD203B41FA5}">
                      <a16:colId xmlns:a16="http://schemas.microsoft.com/office/drawing/2014/main" val="2150769973"/>
                    </a:ext>
                  </a:extLst>
                </a:gridCol>
                <a:gridCol w="3932519">
                  <a:extLst>
                    <a:ext uri="{9D8B030D-6E8A-4147-A177-3AD203B41FA5}">
                      <a16:colId xmlns:a16="http://schemas.microsoft.com/office/drawing/2014/main" val="4288561365"/>
                    </a:ext>
                  </a:extLst>
                </a:gridCol>
              </a:tblGrid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Algoritam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36447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Difference-Cover algorithm (v </a:t>
                      </a:r>
                      <a:r>
                        <a:rPr lang="en-US" dirty="0"/>
                        <a:t>= 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54077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Deep-Shallow 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59238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Ko-Alur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0293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Kärkkäinen</a:t>
                      </a:r>
                      <a:r>
                        <a:rPr lang="en-US" dirty="0"/>
                        <a:t>-Sanders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17285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Larsson-</a:t>
                      </a:r>
                      <a:r>
                        <a:rPr lang="en-US" dirty="0" err="1"/>
                        <a:t>Sadakane</a:t>
                      </a:r>
                      <a:r>
                        <a:rPr lang="en-US" dirty="0"/>
                        <a:t>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0123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sais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Induced 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4697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F29561D-CEB5-4B32-BF1C-153D29EF8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014262"/>
              </p:ext>
            </p:extLst>
          </p:nvPr>
        </p:nvGraphicFramePr>
        <p:xfrm>
          <a:off x="5278056" y="1867447"/>
          <a:ext cx="6913944" cy="499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516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65B-A8F6-4950-A8D5-9C08130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FM-</a:t>
            </a:r>
            <a:r>
              <a:rPr lang="sr-Latn-RS" dirty="0" err="1"/>
              <a:t>Index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E381-49C1-4983-AE50-8EB7AF6B6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Kompresovani indeks </a:t>
            </a:r>
            <a:r>
              <a:rPr lang="sr-Latn-RS" dirty="0" err="1"/>
              <a:t>podstringova</a:t>
            </a:r>
            <a:r>
              <a:rPr lang="sr-Latn-RS" dirty="0"/>
              <a:t> nekog teksta koji je baziran na BWT.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sufiksni niz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B-rang niz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OPTIMIZOVANA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Proređeni sufiksni niz (faktor = 128)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Proređena Tally matrica (faktor = 128)</a:t>
            </a:r>
          </a:p>
        </p:txBody>
      </p:sp>
      <p:pic>
        <p:nvPicPr>
          <p:cNvPr id="11" name="Content Placeholder 10" descr="FM Index strukture podataka">
            <a:extLst>
              <a:ext uri="{FF2B5EF4-FFF2-40B4-BE49-F238E27FC236}">
                <a16:creationId xmlns:a16="http://schemas.microsoft.com/office/drawing/2014/main" id="{35C092D5-21F2-42E5-89ED-BBD8AB27B3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93" y="897278"/>
            <a:ext cx="5112327" cy="5220183"/>
          </a:xfrm>
        </p:spPr>
      </p:pic>
    </p:spTree>
    <p:extLst>
      <p:ext uri="{BB962C8B-B14F-4D97-AF65-F5344CB8AC3E}">
        <p14:creationId xmlns:p14="http://schemas.microsoft.com/office/powerpoint/2010/main" val="820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6297D9D-5F51-466A-8E53-FF39B7121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574191"/>
              </p:ext>
            </p:extLst>
          </p:nvPr>
        </p:nvGraphicFramePr>
        <p:xfrm>
          <a:off x="0" y="3429000"/>
          <a:ext cx="4068000" cy="342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7DF694-D138-46E7-AC6A-A52C2AD734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722065"/>
              </p:ext>
            </p:extLst>
          </p:nvPr>
        </p:nvGraphicFramePr>
        <p:xfrm>
          <a:off x="4068000" y="3428999"/>
          <a:ext cx="406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2AAEF5D-DD6D-4F96-89EA-8D77CD342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047707"/>
              </p:ext>
            </p:extLst>
          </p:nvPr>
        </p:nvGraphicFramePr>
        <p:xfrm>
          <a:off x="8136000" y="3429000"/>
          <a:ext cx="406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102A851-7DC6-426E-907C-2675AF492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318019"/>
              </p:ext>
            </p:extLst>
          </p:nvPr>
        </p:nvGraphicFramePr>
        <p:xfrm>
          <a:off x="8124000" y="-1"/>
          <a:ext cx="4068000" cy="34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5DEF9F6-5E2F-4F2C-BB26-8F24D656B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961617"/>
              </p:ext>
            </p:extLst>
          </p:nvPr>
        </p:nvGraphicFramePr>
        <p:xfrm>
          <a:off x="4068000" y="-2637"/>
          <a:ext cx="406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720F6E4-3FC9-41B7-9C97-943275BBF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730317"/>
              </p:ext>
            </p:extLst>
          </p:nvPr>
        </p:nvGraphicFramePr>
        <p:xfrm>
          <a:off x="0" y="-1757"/>
          <a:ext cx="4068000" cy="342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1901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E2AC1-4CA3-4395-A4ED-57A949BD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Pitanja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3807B-3A47-4605-8375-3C8BEEB8F92B}"/>
              </a:ext>
            </a:extLst>
          </p:cNvPr>
          <p:cNvSpPr txBox="1"/>
          <p:nvPr/>
        </p:nvSpPr>
        <p:spPr>
          <a:xfrm>
            <a:off x="1097280" y="5316160"/>
            <a:ext cx="5162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Izvorni</a:t>
            </a:r>
            <a:r>
              <a:rPr lang="en-US"/>
              <a:t> kod: </a:t>
            </a: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https://github.com/maricak/GenomicIT</a:t>
            </a:r>
            <a:endParaRPr lang="en-US" dirty="0"/>
          </a:p>
          <a:p>
            <a:r>
              <a:rPr lang="en-US"/>
              <a:t>Mejl: marijakostic25@gmail.com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160382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340</Words>
  <Application>Microsoft Office PowerPoint</Application>
  <PresentationFormat>Widescreen</PresentationFormat>
  <Paragraphs>65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Pretraživanje stringova pomoću BWT i FM indeksa</vt:lpstr>
      <vt:lpstr>Burrows -Wheeler Transformacija</vt:lpstr>
      <vt:lpstr>Konstrukcija BW transformacija</vt:lpstr>
      <vt:lpstr>Konstrukcija sufiksnog  niza</vt:lpstr>
      <vt:lpstr>FM-Index</vt:lpstr>
      <vt:lpstr>PowerPoint Presentation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Pretraživanje stringova pomoću BWT i FM indeksa</dc:title>
  <dc:creator>Marija Kostic</dc:creator>
  <cp:lastModifiedBy>Marija Kostic</cp:lastModifiedBy>
  <cp:revision>5</cp:revision>
  <dcterms:created xsi:type="dcterms:W3CDTF">2020-04-02T18:53:45Z</dcterms:created>
  <dcterms:modified xsi:type="dcterms:W3CDTF">2020-04-02T20:49:58Z</dcterms:modified>
</cp:coreProperties>
</file>