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74" autoAdjust="0"/>
  </p:normalViewPr>
  <p:slideViewPr>
    <p:cSldViewPr snapToGrid="0">
      <p:cViewPr>
        <p:scale>
          <a:sx n="75" d="100"/>
          <a:sy n="75" d="100"/>
        </p:scale>
        <p:origin x="874" y="-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 err="1"/>
              <a:t>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7B-40F7-B9A0-E5567C3769E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7B-40F7-B9A0-E5567C3769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4170</c:v>
                </c:pt>
                <c:pt idx="1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4-410B-9285-3C0B8177BB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/>
              <a:t>anis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23D-9202-9E38F43959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23D-9202-9E38F43959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7555</c:v>
                </c:pt>
                <c:pt idx="1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D-444C-BADF-60A3CA42A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m</a:t>
            </a:r>
            <a:r>
              <a:rPr lang="en-US" dirty="0"/>
              <a:t>us </a:t>
            </a:r>
            <a:r>
              <a:rPr lang="en-US" dirty="0" err="1"/>
              <a:t>pahari</a:t>
            </a:r>
            <a:r>
              <a:rPr lang="en-US" dirty="0"/>
              <a:t>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0-4187-A2A6-0BBA3D4762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0-4187-A2A6-0BBA3D4762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12180</c:v>
                </c:pt>
                <c:pt idx="1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E-4642-BC52-1F19C5179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</a:t>
                </a:r>
                <a:r>
                  <a:rPr lang="sr-Latn-RS" baseline="0" dirty="0"/>
                  <a:t> memorije</a:t>
                </a:r>
                <a:r>
                  <a:rPr lang="en-US" baseline="0" dirty="0"/>
                  <a:t>[MB]</a:t>
                </a:r>
                <a:endParaRPr lang="sr-Latn-R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 err="1"/>
              <a:t>mus</a:t>
            </a:r>
            <a:r>
              <a:rPr lang="sr-Latn-RS" dirty="0"/>
              <a:t> pahari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3726647000983283"/>
          <c:y val="0.16313455680239991"/>
          <c:w val="0.82839233038348092"/>
          <c:h val="0.647429306025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ATGATG[43127]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9316617502458223E-2"/>
                  <c:y val="0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5A-463B-ADEB-FEF2482BE718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1.2579999999999999E-2</c:v>
                </c:pt>
                <c:pt idx="1">
                  <c:v>9.2639999999999993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C-47EE-9A46-D6F627A63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CTCTCTA[10219]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65A-463B-ADEB-FEF2482BE718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2.8739999999999998E-3</c:v>
                </c:pt>
                <c:pt idx="1">
                  <c:v>2.1579999999999999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C-47EE-9A46-D6F627A63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TCACTACTCTCA[8]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5560471976401177E-2"/>
                  <c:y val="0"/>
                </c:manualLayout>
              </c:layout>
              <c:numFmt formatCode="#,##0.0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6C-47EE-9A46-D6F627A638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1.161E-4</c:v>
                </c:pt>
                <c:pt idx="1">
                  <c:v>1.8E-3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C-47EE-9A46-D6F627A638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4160760"/>
        <c:axId val="454165024"/>
      </c:barChart>
      <c:catAx>
        <c:axId val="45416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5024"/>
        <c:crosses val="autoZero"/>
        <c:auto val="1"/>
        <c:lblAlgn val="ctr"/>
        <c:lblOffset val="100"/>
        <c:noMultiLvlLbl val="0"/>
      </c:catAx>
      <c:valAx>
        <c:axId val="4541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360373647984267E-3"/>
          <c:y val="0.8872752741224712"/>
          <c:w val="0.99632792527040304"/>
          <c:h val="0.112724725877528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/>
              <a:t>anis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ATATAGC[4819]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F-42C4-8DFA-8D4094DB647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F-42C4-8DFA-8D4094DB6473}"/>
              </c:ext>
            </c:extLst>
          </c:dPt>
          <c:dLbls>
            <c:dLbl>
              <c:idx val="0"/>
              <c:layout>
                <c:manualLayout>
                  <c:x val="-4.05850540806292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F-42C4-8DFA-8D4094DB6473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FBF-42C4-8DFA-8D4094DB6473}"/>
                </c:ext>
              </c:extLst>
            </c:dLbl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1.6100000000000001E-3</c:v>
                </c:pt>
                <c:pt idx="1">
                  <c:v>1.036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BF-42C4-8DFA-8D4094DB64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ATGCATGC[1681]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229-493D-BA18-672DF57F9D7B}"/>
                </c:ext>
              </c:extLst>
            </c:dLbl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5.2300000000000003E-4</c:v>
                </c:pt>
                <c:pt idx="1">
                  <c:v>0.35699999999999998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F-42C4-8DFA-8D4094DB64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TTACATGCT[471]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072763028515185E-2"/>
                  <c:y val="-1.3580090035221325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BF-42C4-8DFA-8D4094DB6473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229-493D-BA18-672DF57F9D7B}"/>
                </c:ext>
              </c:extLst>
            </c:dLbl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1.8000000000000001E-4</c:v>
                </c:pt>
                <c:pt idx="1">
                  <c:v>1.224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F-42C4-8DFA-8D4094DB64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/>
              <a:t>c</a:t>
            </a:r>
            <a:r>
              <a:rPr lang="en-US" dirty="0" err="1"/>
              <a:t>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6224188790560473"/>
          <c:y val="0.16305103652405029"/>
          <c:w val="0.80341691248770908"/>
          <c:h val="0.6290960288080301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ATGCATG[6529]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2E-4949-B770-6D32E103AD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2E-4949-B770-6D32E103AD5D}"/>
              </c:ext>
            </c:extLst>
          </c:dPt>
          <c:dLbls>
            <c:dLbl>
              <c:idx val="0"/>
              <c:layout>
                <c:manualLayout>
                  <c:x val="-6.2438544739429697E-2"/>
                  <c:y val="0"/>
                </c:manualLayout>
              </c:layout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2E-4949-B770-6D32E103AD5D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12E-4949-B770-6D32E103AD5D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000,000</c:formatCode>
                <c:ptCount val="2"/>
                <c:pt idx="0" formatCode="General">
                  <c:v>2.16E-3</c:v>
                </c:pt>
                <c:pt idx="1">
                  <c:v>1.3680000000000001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2E-4949-B770-6D32E103AD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TCTCTCTA[1262]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21927236971599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48-4F4F-96B3-17886BD62464}"/>
                </c:ext>
              </c:extLst>
            </c:dLbl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602-4DE8-92C9-ACB9A2276490}"/>
                </c:ext>
              </c:extLst>
            </c:dLbl>
            <c:numFmt formatCode="#,##0.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000,000</c:formatCode>
                <c:ptCount val="2"/>
                <c:pt idx="0" formatCode="General">
                  <c:v>4.5100000000000001E-4</c:v>
                </c:pt>
                <c:pt idx="1">
                  <c:v>0.26200000000000001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2E-4949-B770-6D32E103AD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TTCACTACTCTCA[0]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072763028515241E-2"/>
                  <c:y val="-1.35766176836002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2E-4949-B770-6D32E103AD5D}"/>
                </c:ext>
              </c:extLst>
            </c:dLbl>
            <c:dLbl>
              <c:idx val="1"/>
              <c:numFmt formatCode="#,##0.00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602-4DE8-92C9-ACB9A2276490}"/>
                </c:ext>
              </c:extLst>
            </c:dLbl>
            <c:numFmt formatCode="#,##0.00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000,000</c:formatCode>
                <c:ptCount val="2"/>
                <c:pt idx="0" formatCode="General">
                  <c:v>7.4800000000000002E-5</c:v>
                </c:pt>
                <c:pt idx="1">
                  <c:v>2.7E-4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2E-4949-B770-6D32E103A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103574268115149"/>
          <c:w val="1"/>
          <c:h val="9.045047387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sve </a:t>
            </a:r>
            <a:r>
              <a:rPr lang="en-US" dirty="0" err="1"/>
              <a:t>fajlove</a:t>
            </a:r>
            <a:r>
              <a:rPr lang="en-US" dirty="0"/>
              <a:t> je </a:t>
            </a:r>
            <a:r>
              <a:rPr lang="en-US" dirty="0" err="1"/>
              <a:t>umanjenje</a:t>
            </a:r>
            <a:r>
              <a:rPr lang="sr-Latn-RS" dirty="0"/>
              <a:t> memorije je</a:t>
            </a:r>
            <a:r>
              <a:rPr lang="en-US" dirty="0"/>
              <a:t> </a:t>
            </a:r>
            <a:r>
              <a:rPr lang="en-US" dirty="0" err="1"/>
              <a:t>proporcionlno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isto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22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Vreme trajanja pretraga kod osnovnog algoritma je dato u prvom polju svake od tabela.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144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Vreme trajanja pretraga kod osnovnog algoritma je dato u prvom polju svake od tabela.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84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/>
              <a:t>Vreme trajanja pretraga kod osnovnog algoritma je dato u prvom polju svake od tabela.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52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Rezultati za faktor sufiksnog niza 16 i </a:t>
            </a:r>
            <a:r>
              <a:rPr lang="sr-Latn-RS" dirty="0" err="1"/>
              <a:t>tally</a:t>
            </a:r>
            <a:r>
              <a:rPr lang="sr-Latn-RS" dirty="0"/>
              <a:t> matrice 128</a:t>
            </a:r>
          </a:p>
          <a:p>
            <a:endParaRPr lang="sr-Latn-RS" dirty="0"/>
          </a:p>
          <a:p>
            <a:r>
              <a:rPr lang="sr-Latn-RS" dirty="0"/>
              <a:t>Coffea arabica</a:t>
            </a:r>
          </a:p>
          <a:p>
            <a:r>
              <a:rPr lang="sr-Latn-RS" dirty="0"/>
              <a:t>Vreme je povećano 633,33 580,93 3,61 puta</a:t>
            </a:r>
          </a:p>
          <a:p>
            <a:r>
              <a:rPr lang="sr-Latn-RS" dirty="0"/>
              <a:t>Memorija je smanjena 9,39 puta</a:t>
            </a:r>
          </a:p>
          <a:p>
            <a:endParaRPr lang="sr-Latn-RS" dirty="0"/>
          </a:p>
          <a:p>
            <a:r>
              <a:rPr lang="sr-Latn-RS" dirty="0" err="1"/>
              <a:t>Canis</a:t>
            </a:r>
            <a:r>
              <a:rPr lang="sr-Latn-RS" dirty="0"/>
              <a:t> </a:t>
            </a:r>
            <a:r>
              <a:rPr lang="sr-Latn-RS" dirty="0" err="1"/>
              <a:t>lupus</a:t>
            </a:r>
            <a:r>
              <a:rPr lang="sr-Latn-RS" dirty="0"/>
              <a:t> </a:t>
            </a:r>
            <a:r>
              <a:rPr lang="sr-Latn-RS" dirty="0" err="1"/>
              <a:t>familiaris</a:t>
            </a:r>
            <a:endParaRPr lang="sr-Latn-RS" dirty="0"/>
          </a:p>
          <a:p>
            <a:r>
              <a:rPr lang="sr-Latn-RS" dirty="0"/>
              <a:t>Vreme je povećano 643,48 682,60 588,89 puta</a:t>
            </a:r>
          </a:p>
          <a:p>
            <a:r>
              <a:rPr lang="sr-Latn-RS" dirty="0"/>
              <a:t>Memorija je smanjena 9,59 puta</a:t>
            </a:r>
          </a:p>
          <a:p>
            <a:endParaRPr lang="sr-Latn-RS" dirty="0"/>
          </a:p>
          <a:p>
            <a:r>
              <a:rPr lang="sr-Latn-RS" dirty="0" err="1"/>
              <a:t>Mus</a:t>
            </a:r>
            <a:r>
              <a:rPr lang="sr-Latn-RS" dirty="0"/>
              <a:t> pahari</a:t>
            </a:r>
          </a:p>
          <a:p>
            <a:r>
              <a:rPr lang="sr-Latn-RS" dirty="0"/>
              <a:t>Vreme je povećano 741,12 750,87 15,50 puta</a:t>
            </a:r>
          </a:p>
          <a:p>
            <a:r>
              <a:rPr lang="sr-Latn-RS" dirty="0"/>
              <a:t>Memorija je smanjena 9,82 puta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0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1219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0" y="119407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1920"/>
            <a:ext cx="10113645" cy="469207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DCD60F4-B959-4AAD-ADFF-AA640BA24AC4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45CACC-BEF9-493A-AF4A-1D7AB371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000" y="6458400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CE23DC-E0EB-49DC-9AF0-A7921A0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71FD09-37D2-44C7-A022-D670F58A3A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3165" y="644325"/>
            <a:ext cx="4937760" cy="46920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pPr/>
              <a:t>‹#›</a:t>
            </a:fld>
            <a:endParaRPr lang="sr-Latn-R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297D9D-5F51-466A-8E53-FF39B7121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599053"/>
              </p:ext>
            </p:extLst>
          </p:nvPr>
        </p:nvGraphicFramePr>
        <p:xfrm>
          <a:off x="0" y="3429000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7DF694-D138-46E7-AC6A-A52C2AD73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01066"/>
              </p:ext>
            </p:extLst>
          </p:nvPr>
        </p:nvGraphicFramePr>
        <p:xfrm>
          <a:off x="4068000" y="3428999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AAEF5D-DD6D-4F96-89EA-8D77CD342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703202"/>
              </p:ext>
            </p:extLst>
          </p:nvPr>
        </p:nvGraphicFramePr>
        <p:xfrm>
          <a:off x="8136000" y="3429000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102A851-7DC6-426E-907C-2675AF492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882923"/>
              </p:ext>
            </p:extLst>
          </p:nvPr>
        </p:nvGraphicFramePr>
        <p:xfrm>
          <a:off x="8124000" y="-1"/>
          <a:ext cx="4068000" cy="34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5DEF9F6-5E2F-4F2C-BB26-8F24D656B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466324"/>
              </p:ext>
            </p:extLst>
          </p:nvPr>
        </p:nvGraphicFramePr>
        <p:xfrm>
          <a:off x="4068000" y="-2637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720F6E4-3FC9-41B7-9C97-943275BBF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92210"/>
              </p:ext>
            </p:extLst>
          </p:nvPr>
        </p:nvGraphicFramePr>
        <p:xfrm>
          <a:off x="0" y="-1757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61901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Izvorni</a:t>
            </a:r>
            <a:r>
              <a:rPr lang="en-US" dirty="0"/>
              <a:t> </a:t>
            </a:r>
            <a:r>
              <a:rPr lang="sr-Latn-RS" dirty="0"/>
              <a:t>kod</a:t>
            </a:r>
            <a:r>
              <a:rPr lang="en-US" dirty="0"/>
              <a:t>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sr-Latn-RS" dirty="0"/>
              <a:t>Mejl</a:t>
            </a:r>
            <a:r>
              <a:rPr lang="en-US" dirty="0"/>
              <a:t>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1778"/>
              </p:ext>
            </p:extLst>
          </p:nvPr>
        </p:nvGraphicFramePr>
        <p:xfrm>
          <a:off x="0" y="4097438"/>
          <a:ext cx="5259249" cy="276056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0743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18506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4366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144839"/>
              </p:ext>
            </p:extLst>
          </p:nvPr>
        </p:nvGraphicFramePr>
        <p:xfrm>
          <a:off x="5278056" y="1867447"/>
          <a:ext cx="6913943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</a:t>
            </a:r>
            <a:r>
              <a:rPr lang="sr-Latn-RS" dirty="0" err="1"/>
              <a:t>Tally</a:t>
            </a:r>
            <a:r>
              <a:rPr lang="sr-Latn-RS" dirty="0"/>
              <a:t> matrica</a:t>
            </a:r>
          </a:p>
        </p:txBody>
      </p:sp>
      <p:pic>
        <p:nvPicPr>
          <p:cNvPr id="11" name="Content Placeholder 10" descr="FM Index strukture podataka">
            <a:extLst>
              <a:ext uri="{FF2B5EF4-FFF2-40B4-BE49-F238E27FC236}">
                <a16:creationId xmlns:a16="http://schemas.microsoft.com/office/drawing/2014/main" id="{35C092D5-21F2-42E5-89ED-BBD8AB27B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3" y="897278"/>
            <a:ext cx="5112327" cy="5220183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Zauzeće memorije</a:t>
            </a:r>
            <a:endParaRPr lang="es-E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412" y="644325"/>
            <a:ext cx="5090715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Apsolutno zauzeće memorije u MB optimizovane verzije algoritma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E7607E-E6C5-4180-9408-AC428C0C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48236"/>
              </p:ext>
            </p:extLst>
          </p:nvPr>
        </p:nvGraphicFramePr>
        <p:xfrm>
          <a:off x="707412" y="1517073"/>
          <a:ext cx="10777176" cy="504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4106653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480083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71966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851943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79314400"/>
                    </a:ext>
                  </a:extLst>
                </a:gridCol>
                <a:gridCol w="1057176">
                  <a:extLst>
                    <a:ext uri="{9D8B030D-6E8A-4147-A177-3AD203B41FA5}">
                      <a16:colId xmlns:a16="http://schemas.microsoft.com/office/drawing/2014/main" val="16722599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1033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305141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13740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09491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19418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[50MB]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[50MB]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70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1761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D99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A2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4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72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E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D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0231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B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4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8C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89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4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096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83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 lupus familiaris [90MB]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 lupus familiaris [90MB]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531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596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97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59F6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6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791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E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A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C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650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1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6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3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8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786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4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3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16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0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534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267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[143MB]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[143MB]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090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72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9A5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9A3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DA5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367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AC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B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0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B9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B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492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BC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0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B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D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25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8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179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4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26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1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19829"/>
                  </a:ext>
                </a:extLst>
              </a:tr>
            </a:tbl>
          </a:graphicData>
        </a:graphic>
      </p:graphicFrame>
      <p:sp>
        <p:nvSpPr>
          <p:cNvPr id="62" name="Text Placeholder 35">
            <a:extLst>
              <a:ext uri="{FF2B5EF4-FFF2-40B4-BE49-F238E27FC236}">
                <a16:creationId xmlns:a16="http://schemas.microsoft.com/office/drawing/2014/main" id="{A587F7BB-016A-4724-BA8F-2CDDD0C2A2F2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504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37293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79" y="644325"/>
            <a:ext cx="4872838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977D23-1073-4ED9-BCF9-0EC1014A6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65621"/>
              </p:ext>
            </p:extLst>
          </p:nvPr>
        </p:nvGraphicFramePr>
        <p:xfrm>
          <a:off x="707078" y="1511580"/>
          <a:ext cx="10777844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1489324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22177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6197992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758108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16289753"/>
                    </a:ext>
                  </a:extLst>
                </a:gridCol>
                <a:gridCol w="1057844">
                  <a:extLst>
                    <a:ext uri="{9D8B030D-6E8A-4147-A177-3AD203B41FA5}">
                      <a16:colId xmlns:a16="http://schemas.microsoft.com/office/drawing/2014/main" val="413828673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529375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08384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0838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564748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418509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706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619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869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241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633.33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2644.44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10556.11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543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81.45400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9124.54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37710.19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776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07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057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562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2042.13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58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8405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1.13600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580.93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2518.85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10088.69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15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36563.19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863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2152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385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3689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20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5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72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7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3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299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F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78015"/>
                  </a:ext>
                </a:extLst>
              </a:tr>
            </a:tbl>
          </a:graphicData>
        </a:graphic>
      </p:graphicFrame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2238E497-C118-47EE-84DC-BCF379C6D909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2837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183353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>
                <a:solidFill>
                  <a:schemeClr val="bg1"/>
                </a:solidFill>
              </a:rPr>
              <a:t>lupus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canis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sr-Latn-RS" dirty="0" err="1">
                <a:solidFill>
                  <a:schemeClr val="bg1"/>
                </a:solidFill>
              </a:rPr>
              <a:t>familiaris</a:t>
            </a:r>
            <a:endParaRPr lang="sr-Latn-RS" dirty="0">
              <a:solidFill>
                <a:schemeClr val="bg1"/>
              </a:solidFill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253" y="644325"/>
            <a:ext cx="4871666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6BD892-CD2E-4302-A846-18696984B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80527"/>
              </p:ext>
            </p:extLst>
          </p:nvPr>
        </p:nvGraphicFramePr>
        <p:xfrm>
          <a:off x="708252" y="1502752"/>
          <a:ext cx="10775496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3515042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134659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580287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04441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69425296"/>
                    </a:ext>
                  </a:extLst>
                </a:gridCol>
                <a:gridCol w="1055496">
                  <a:extLst>
                    <a:ext uri="{9D8B030D-6E8A-4147-A177-3AD203B41FA5}">
                      <a16:colId xmlns:a16="http://schemas.microsoft.com/office/drawing/2014/main" val="314654496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18894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625853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61995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531230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6089706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ATATAGC[4819]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444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40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582.61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2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578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1.60041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994.04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3934.16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76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4.14400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643.48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2573.91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10791.30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773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62.00728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449.69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2163.98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9313.66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38513.84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125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541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244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82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0.08580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608.03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417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0.55230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1056.02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3959.85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66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1.49500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E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2858.51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7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10860.42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E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6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5.39900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F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468.45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2340.34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10323.14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F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39149.14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8695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3444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25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795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0.31360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146.67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5961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769.44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3122.22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553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0.38060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1.55770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588.89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2114.44</a:t>
                      </a:r>
                    </a:p>
                  </a:txBody>
                  <a:tcPr marL="7449" marR="7449" marT="7449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8653.89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C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11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0.07520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1.38500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1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5.55850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417.78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2096.67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7694.44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1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30880.56</a:t>
                      </a:r>
                    </a:p>
                  </a:txBody>
                  <a:tcPr marL="7449" marR="7449" marT="744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52974"/>
                  </a:ext>
                </a:extLst>
              </a:tr>
            </a:tbl>
          </a:graphicData>
        </a:graphic>
      </p:graphicFrame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3D5050F3-82C3-4416-A64D-D10FED4E20D6}"/>
              </a:ext>
            </a:extLst>
          </p:cNvPr>
          <p:cNvSpPr txBox="1">
            <a:spLocks/>
          </p:cNvSpPr>
          <p:nvPr/>
        </p:nvSpPr>
        <p:spPr>
          <a:xfrm>
            <a:off x="6612084" y="632779"/>
            <a:ext cx="4871663" cy="469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</p:spTree>
    <p:extLst>
      <p:ext uri="{BB962C8B-B14F-4D97-AF65-F5344CB8AC3E}">
        <p14:creationId xmlns:p14="http://schemas.microsoft.com/office/powerpoint/2010/main" val="70601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F6DC61-8322-4E66-94ED-CB31286B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err="1">
                <a:solidFill>
                  <a:schemeClr val="bg1"/>
                </a:solidFill>
              </a:rPr>
              <a:t>mus</a:t>
            </a:r>
            <a:r>
              <a:rPr lang="sr-Latn-RS" dirty="0">
                <a:solidFill>
                  <a:schemeClr val="bg1"/>
                </a:solidFill>
              </a:rPr>
              <a:t> pahari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1D131F6-FF75-47EB-9261-AC63B408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443" y="644325"/>
            <a:ext cx="4899475" cy="46920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sr-Latn-RS" cap="none" dirty="0"/>
              <a:t>Vremena pretraga zadatih sekvenci optimizovane verzije algoritma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3FB4F5D-1527-4718-950B-BBB03E14E03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12084" y="632779"/>
            <a:ext cx="4899473" cy="469207"/>
          </a:xfrm>
        </p:spPr>
        <p:txBody>
          <a:bodyPr>
            <a:noAutofit/>
          </a:bodyPr>
          <a:lstStyle/>
          <a:p>
            <a:pPr algn="ctr"/>
            <a:r>
              <a:rPr lang="pt-BR" sz="1700" cap="none" dirty="0"/>
              <a:t>Vremena pretraga zadatih sekvenci optimizovanog algoritma u odnosu na osnovni algoritam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800B0-5C47-41B4-822E-BA6292A9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1045"/>
              </p:ext>
            </p:extLst>
          </p:nvPr>
        </p:nvGraphicFramePr>
        <p:xfrm>
          <a:off x="680443" y="1503359"/>
          <a:ext cx="10831115" cy="50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19210624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632315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361617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729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48152802"/>
                    </a:ext>
                  </a:extLst>
                </a:gridCol>
                <a:gridCol w="1111115">
                  <a:extLst>
                    <a:ext uri="{9D8B030D-6E8A-4147-A177-3AD203B41FA5}">
                      <a16:colId xmlns:a16="http://schemas.microsoft.com/office/drawing/2014/main" val="143937825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456149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972431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855870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630277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1922476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ATGATG [43127]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627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5356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7.90900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632.72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2485.84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06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4353.20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9.26400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38.59500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158.92800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145.76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741.12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3087.60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12714.24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08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32.15000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133.57800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549.27800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511.52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2572.00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10686.24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2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43942.24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02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45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CTCTCTA[10219]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468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4682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0.44970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7.34700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659.36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2556.37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8916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3.19600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264.79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1112.04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4469.38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38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9.11800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37.21700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750.87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3172.58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7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12949.55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34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1.52590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7.39000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31.40500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128.29300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530.93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2571.33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10927.28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44639.18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44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923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 - TCACTACTCTCA[8]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24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9704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8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5963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96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E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B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65.46</a:t>
                      </a:r>
                    </a:p>
                  </a:txBody>
                  <a:tcPr marL="7120" marR="7120" marT="7120" marB="0" anchor="b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E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133.85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687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0.05170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3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233.42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445.31</a:t>
                      </a:r>
                    </a:p>
                  </a:txBody>
                  <a:tcPr marL="7120" marR="7120" marT="71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75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3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80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1379</Words>
  <Application>Microsoft Office PowerPoint</Application>
  <PresentationFormat>Widescreen</PresentationFormat>
  <Paragraphs>750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Zauzeće memorije</vt:lpstr>
      <vt:lpstr>coffea arabica</vt:lpstr>
      <vt:lpstr>lupus canis familiaris</vt:lpstr>
      <vt:lpstr>mus pahari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25</cp:revision>
  <dcterms:created xsi:type="dcterms:W3CDTF">2020-04-07T18:45:42Z</dcterms:created>
  <dcterms:modified xsi:type="dcterms:W3CDTF">2020-04-12T20:10:28Z</dcterms:modified>
</cp:coreProperties>
</file>