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74" autoAdjust="0"/>
  </p:normalViewPr>
  <p:slideViewPr>
    <p:cSldViewPr snapToGrid="0">
      <p:cViewPr varScale="1">
        <p:scale>
          <a:sx n="61" d="100"/>
          <a:sy n="61" d="100"/>
        </p:scale>
        <p:origin x="141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Vreme izvršavanja SAIS algoritma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Mus pahari - 143MB</c:v>
                </c:pt>
                <c:pt idx="1">
                  <c:v>Canis lupus familiaris - 90MB</c:v>
                </c:pt>
                <c:pt idx="2">
                  <c:v>Coffea arabica - 50MB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</c:v>
                </c:pt>
                <c:pt idx="1">
                  <c:v>35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FB-49F0-B923-FEC51CFEEF4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7267992"/>
        <c:axId val="707269304"/>
      </c:barChart>
      <c:catAx>
        <c:axId val="707267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69304"/>
        <c:crosses val="autoZero"/>
        <c:auto val="1"/>
        <c:lblAlgn val="ctr"/>
        <c:lblOffset val="100"/>
        <c:noMultiLvlLbl val="0"/>
      </c:catAx>
      <c:valAx>
        <c:axId val="707269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6799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c</a:t>
            </a:r>
            <a:r>
              <a:rPr lang="en-US" dirty="0" err="1"/>
              <a:t>offea</a:t>
            </a:r>
            <a:r>
              <a:rPr lang="en-US" dirty="0"/>
              <a:t> arabica – 50MB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Zauzeće memorije [MB]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C7B-40F7-B9A0-E5567C3769E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C7B-40F7-B9A0-E5567C3769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4170</c:v>
                </c:pt>
                <c:pt idx="1">
                  <c:v>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4-410B-9285-3C0B8177BB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7271272"/>
        <c:axId val="707271600"/>
      </c:barChart>
      <c:catAx>
        <c:axId val="7072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600"/>
        <c:crosses val="autoZero"/>
        <c:auto val="1"/>
        <c:lblAlgn val="ctr"/>
        <c:lblOffset val="100"/>
        <c:noMultiLvlLbl val="0"/>
      </c:catAx>
      <c:valAx>
        <c:axId val="7072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Zauzeće memorije[MB]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c</a:t>
            </a:r>
            <a:r>
              <a:rPr lang="en-US" dirty="0"/>
              <a:t>anis lupus </a:t>
            </a:r>
            <a:r>
              <a:rPr lang="en-US" dirty="0" err="1"/>
              <a:t>familiaris</a:t>
            </a:r>
            <a:r>
              <a:rPr lang="en-US" dirty="0"/>
              <a:t> - 90MB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Zauzeće memorije [MB]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2-423D-9202-9E38F439593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2-423D-9202-9E38F43959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7555</c:v>
                </c:pt>
                <c:pt idx="1">
                  <c:v>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AD-444C-BADF-60A3CA42A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7271272"/>
        <c:axId val="707271600"/>
      </c:barChart>
      <c:catAx>
        <c:axId val="7072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600"/>
        <c:crosses val="autoZero"/>
        <c:auto val="1"/>
        <c:lblAlgn val="ctr"/>
        <c:lblOffset val="100"/>
        <c:noMultiLvlLbl val="0"/>
      </c:catAx>
      <c:valAx>
        <c:axId val="7072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Zauzeće memorije[MB]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m</a:t>
            </a:r>
            <a:r>
              <a:rPr lang="en-US" dirty="0"/>
              <a:t>us </a:t>
            </a:r>
            <a:r>
              <a:rPr lang="en-US" dirty="0" err="1"/>
              <a:t>pahari</a:t>
            </a:r>
            <a:r>
              <a:rPr lang="en-US" dirty="0"/>
              <a:t> - 143MB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Zauzeće memorije [MB]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0-4187-A2A6-0BBA3D4762F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20-4187-A2A6-0BBA3D4762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12180</c:v>
                </c:pt>
                <c:pt idx="1">
                  <c:v>1240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E-4642-BC52-1F19C5179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7271272"/>
        <c:axId val="707271600"/>
      </c:barChart>
      <c:catAx>
        <c:axId val="7072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600"/>
        <c:crosses val="autoZero"/>
        <c:auto val="1"/>
        <c:lblAlgn val="ctr"/>
        <c:lblOffset val="100"/>
        <c:noMultiLvlLbl val="0"/>
      </c:catAx>
      <c:valAx>
        <c:axId val="7072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Zauzeće</a:t>
                </a:r>
                <a:r>
                  <a:rPr lang="sr-Latn-RS" baseline="0" dirty="0"/>
                  <a:t> memorije</a:t>
                </a:r>
                <a:r>
                  <a:rPr lang="en-US" baseline="0" dirty="0"/>
                  <a:t>[MB]</a:t>
                </a:r>
                <a:endParaRPr lang="sr-Latn-R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sr-Latn-RS" dirty="0" err="1"/>
              <a:t>mus</a:t>
            </a:r>
            <a:r>
              <a:rPr lang="sr-Latn-RS" dirty="0"/>
              <a:t> pahari - 143MB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0.13726647000983283"/>
          <c:y val="0.16313455680239991"/>
          <c:w val="0.82839233038348092"/>
          <c:h val="0.647429306025079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ATGATG[43127]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9316617502458223E-2"/>
                  <c:y val="0"/>
                </c:manualLayout>
              </c:layout>
              <c:numFmt formatCode="#,##0.0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65A-463B-ADEB-FEF2482BE718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1.2579999999999999E-2</c:v>
                </c:pt>
                <c:pt idx="1">
                  <c:v>9.2639999999999993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6C-47EE-9A46-D6F627A638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CTCTCTA[10219]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numFmt formatCode="#,##0.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65A-463B-ADEB-FEF2482BE718}"/>
                </c:ext>
              </c:extLst>
            </c:dLbl>
            <c:numFmt formatCode="#,##0.00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2.8739999999999998E-3</c:v>
                </c:pt>
                <c:pt idx="1">
                  <c:v>2.1579999999999999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6C-47EE-9A46-D6F627A638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TCACTACTCTCA[8]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5560471976401177E-2"/>
                  <c:y val="0"/>
                </c:manualLayout>
              </c:layout>
              <c:numFmt formatCode="#,##0.00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6C-47EE-9A46-D6F627A638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1.161E-4</c:v>
                </c:pt>
                <c:pt idx="1">
                  <c:v>1.8E-3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6C-47EE-9A46-D6F627A638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4160760"/>
        <c:axId val="454165024"/>
      </c:barChart>
      <c:catAx>
        <c:axId val="454160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4165024"/>
        <c:crosses val="autoZero"/>
        <c:auto val="1"/>
        <c:lblAlgn val="ctr"/>
        <c:lblOffset val="100"/>
        <c:noMultiLvlLbl val="0"/>
      </c:catAx>
      <c:valAx>
        <c:axId val="45416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Vreme pretrage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4160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8360373647984267E-3"/>
          <c:y val="0.8872752741224712"/>
          <c:w val="0.99632792527040304"/>
          <c:h val="0.112724725877528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c</a:t>
            </a:r>
            <a:r>
              <a:rPr lang="en-US" dirty="0"/>
              <a:t>anis lupus </a:t>
            </a:r>
            <a:r>
              <a:rPr lang="en-US" dirty="0" err="1"/>
              <a:t>familiaris</a:t>
            </a:r>
            <a:r>
              <a:rPr lang="en-US" dirty="0"/>
              <a:t> - 90MB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ATATAGC[4819]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BF-42C4-8DFA-8D4094DB647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BF-42C4-8DFA-8D4094DB6473}"/>
              </c:ext>
            </c:extLst>
          </c:dPt>
          <c:dLbls>
            <c:dLbl>
              <c:idx val="0"/>
              <c:layout>
                <c:manualLayout>
                  <c:x val="-4.058505408062927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FBF-42C4-8DFA-8D4094DB6473}"/>
                </c:ext>
              </c:extLst>
            </c:dLbl>
            <c:dLbl>
              <c:idx val="1"/>
              <c:numFmt formatCode="#,##0.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FBF-42C4-8DFA-8D4094DB6473}"/>
                </c:ext>
              </c:extLst>
            </c:dLbl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1.6100000000000001E-3</c:v>
                </c:pt>
                <c:pt idx="1">
                  <c:v>1.036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BF-42C4-8DFA-8D4094DB64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ATGCATGC[1681]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#,##0.0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229-493D-BA18-672DF57F9D7B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5.2300000000000003E-4</c:v>
                </c:pt>
                <c:pt idx="1">
                  <c:v>0.35699999999999998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FBF-42C4-8DFA-8D4094DB64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TTACATGCT[471]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3072763028515185E-2"/>
                  <c:y val="-1.3580090035221325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FBF-42C4-8DFA-8D4094DB6473}"/>
                </c:ext>
              </c:extLst>
            </c:dLbl>
            <c:dLbl>
              <c:idx val="1"/>
              <c:numFmt formatCode="#,##0.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0229-493D-BA18-672DF57F9D7B}"/>
                </c:ext>
              </c:extLst>
            </c:dLbl>
            <c:numFmt formatCode="#,##0.0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1.8000000000000001E-4</c:v>
                </c:pt>
                <c:pt idx="1">
                  <c:v>1.224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BF-42C4-8DFA-8D4094DB64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7271272"/>
        <c:axId val="707271600"/>
      </c:barChart>
      <c:catAx>
        <c:axId val="7072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600"/>
        <c:crosses val="autoZero"/>
        <c:auto val="1"/>
        <c:lblAlgn val="ctr"/>
        <c:lblOffset val="100"/>
        <c:noMultiLvlLbl val="0"/>
      </c:catAx>
      <c:valAx>
        <c:axId val="7072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Vreme pretrage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c</a:t>
            </a:r>
            <a:r>
              <a:rPr lang="en-US" dirty="0" err="1"/>
              <a:t>offea</a:t>
            </a:r>
            <a:r>
              <a:rPr lang="en-US" dirty="0"/>
              <a:t> arabica – 50MB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0.16224188790560473"/>
          <c:y val="0.16305103652405029"/>
          <c:w val="0.80341691248770908"/>
          <c:h val="0.62909602880803017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ATGCATG[6529]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2E-4949-B770-6D32E103AD5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12E-4949-B770-6D32E103AD5D}"/>
              </c:ext>
            </c:extLst>
          </c:dPt>
          <c:dLbls>
            <c:dLbl>
              <c:idx val="0"/>
              <c:layout>
                <c:manualLayout>
                  <c:x val="-6.2438544739429697E-2"/>
                  <c:y val="0"/>
                </c:manualLayout>
              </c:layout>
              <c:numFmt formatCode="#,##0.0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2E-4949-B770-6D32E103AD5D}"/>
                </c:ext>
              </c:extLst>
            </c:dLbl>
            <c:dLbl>
              <c:idx val="1"/>
              <c:numFmt formatCode="#,##0.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12E-4949-B770-6D32E103AD5D}"/>
                </c:ext>
              </c:extLst>
            </c:dLbl>
            <c:numFmt formatCode="#,##0.00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000,000</c:formatCode>
                <c:ptCount val="2"/>
                <c:pt idx="0" formatCode="General">
                  <c:v>2.16E-3</c:v>
                </c:pt>
                <c:pt idx="1">
                  <c:v>1.3680000000000001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2E-4949-B770-6D32E103AD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TCTCTCTA[1262]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121927236971599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448-4F4F-96B3-17886BD62464}"/>
                </c:ext>
              </c:extLst>
            </c:dLbl>
            <c:dLbl>
              <c:idx val="1"/>
              <c:numFmt formatCode="#,##0.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602-4DE8-92C9-ACB9A2276490}"/>
                </c:ext>
              </c:extLst>
            </c:dLbl>
            <c:numFmt formatCode="#,##0.0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Sheet1!$C$2:$C$3</c:f>
              <c:numCache>
                <c:formatCode>000,000</c:formatCode>
                <c:ptCount val="2"/>
                <c:pt idx="0" formatCode="General">
                  <c:v>4.5100000000000001E-4</c:v>
                </c:pt>
                <c:pt idx="1">
                  <c:v>0.26200000000000001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12E-4949-B770-6D32E103AD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TTCACTACTCTCA[0]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3072763028515241E-2"/>
                  <c:y val="-1.3576617683600294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12E-4949-B770-6D32E103AD5D}"/>
                </c:ext>
              </c:extLst>
            </c:dLbl>
            <c:dLbl>
              <c:idx val="1"/>
              <c:numFmt formatCode="#,##0.0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602-4DE8-92C9-ACB9A2276490}"/>
                </c:ext>
              </c:extLst>
            </c:dLbl>
            <c:numFmt formatCode="#,##0.00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Sheet1!$D$2:$D$3</c:f>
              <c:numCache>
                <c:formatCode>000,000</c:formatCode>
                <c:ptCount val="2"/>
                <c:pt idx="0" formatCode="General">
                  <c:v>7.4800000000000002E-5</c:v>
                </c:pt>
                <c:pt idx="1">
                  <c:v>2.7E-4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12E-4949-B770-6D32E103AD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7271272"/>
        <c:axId val="707271600"/>
      </c:barChart>
      <c:catAx>
        <c:axId val="7072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600"/>
        <c:crosses val="autoZero"/>
        <c:auto val="1"/>
        <c:lblAlgn val="ctr"/>
        <c:lblOffset val="100"/>
        <c:noMultiLvlLbl val="0"/>
      </c:catAx>
      <c:valAx>
        <c:axId val="7072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Vreme pretrage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103574268115149"/>
          <c:w val="1"/>
          <c:h val="9.045047387996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2D9D1-A128-4803-9FC4-ACCAC431288A}" type="datetimeFigureOut">
              <a:rPr lang="sr-Latn-RS" smtClean="0"/>
              <a:t>16.4.2020.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0628-261D-47AB-AF1C-EBF01DB7B1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004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9694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Složenost je O(n</a:t>
            </a:r>
            <a:r>
              <a:rPr lang="en-US" dirty="0"/>
              <a:t>^2</a:t>
            </a:r>
            <a:r>
              <a:rPr lang="sr-Latn-RS" dirty="0"/>
              <a:t>*</a:t>
            </a:r>
            <a:r>
              <a:rPr lang="sr-Latn-RS" dirty="0" err="1"/>
              <a:t>ln</a:t>
            </a:r>
            <a:r>
              <a:rPr lang="sr-Latn-RS" dirty="0"/>
              <a:t>(n))</a:t>
            </a:r>
          </a:p>
          <a:p>
            <a:endParaRPr lang="sr-Latn-RS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very simple and small library that provides an implementation of the induced sorting [1] based suffix array construction algorithm. The algorithm runs in O(n) worst-case time, and MAX(2n, 4k) worst-case extra working space, where n and k are the length of the input string and the number of alphabets.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9710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 sve </a:t>
            </a:r>
            <a:r>
              <a:rPr lang="en-US" dirty="0" err="1"/>
              <a:t>fajlove</a:t>
            </a:r>
            <a:r>
              <a:rPr lang="en-US" dirty="0"/>
              <a:t> je </a:t>
            </a:r>
            <a:r>
              <a:rPr lang="en-US" dirty="0" err="1"/>
              <a:t>umanjenje</a:t>
            </a:r>
            <a:r>
              <a:rPr lang="sr-Latn-RS" dirty="0"/>
              <a:t> memorije je</a:t>
            </a:r>
            <a:r>
              <a:rPr lang="en-US" dirty="0"/>
              <a:t> </a:t>
            </a:r>
            <a:r>
              <a:rPr lang="en-US" dirty="0" err="1"/>
              <a:t>proporcionlno</a:t>
            </a:r>
            <a:r>
              <a:rPr lang="en-US" dirty="0"/>
              <a:t> </a:t>
            </a:r>
            <a:r>
              <a:rPr lang="en-US" dirty="0" err="1"/>
              <a:t>skoro</a:t>
            </a:r>
            <a:r>
              <a:rPr lang="en-US" dirty="0"/>
              <a:t> </a:t>
            </a:r>
            <a:r>
              <a:rPr lang="en-US" dirty="0" err="1"/>
              <a:t>isto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225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Vreme trajanja pretraga kod osnovnog algoritma je dato u prvom polju svake od tabela.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11444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Vreme trajanja pretraga kod osnovnog algoritma je dato u prvom polju svake od tabela.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4849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Vreme trajanja pretraga kod osnovnog algoritma je dato u prvom polju svake od tabela.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95299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Rezultati za faktor sufiksnog niza 16 i </a:t>
            </a:r>
            <a:r>
              <a:rPr lang="sr-Latn-RS" dirty="0" err="1"/>
              <a:t>tally</a:t>
            </a:r>
            <a:r>
              <a:rPr lang="sr-Latn-RS" dirty="0"/>
              <a:t> matrice 128</a:t>
            </a:r>
          </a:p>
          <a:p>
            <a:endParaRPr lang="sr-Latn-RS" dirty="0"/>
          </a:p>
          <a:p>
            <a:r>
              <a:rPr lang="sr-Latn-RS" dirty="0"/>
              <a:t>Coffea arabica</a:t>
            </a:r>
          </a:p>
          <a:p>
            <a:r>
              <a:rPr lang="sr-Latn-RS" dirty="0"/>
              <a:t>Vreme je povećano 633,33 580,93 3,61 puta</a:t>
            </a:r>
          </a:p>
          <a:p>
            <a:r>
              <a:rPr lang="sr-Latn-RS" dirty="0"/>
              <a:t>Memorija je smanjena 9,39 puta</a:t>
            </a:r>
          </a:p>
          <a:p>
            <a:endParaRPr lang="sr-Latn-RS" dirty="0"/>
          </a:p>
          <a:p>
            <a:r>
              <a:rPr lang="sr-Latn-RS" dirty="0" err="1"/>
              <a:t>Canis</a:t>
            </a:r>
            <a:r>
              <a:rPr lang="sr-Latn-RS" dirty="0"/>
              <a:t> </a:t>
            </a:r>
            <a:r>
              <a:rPr lang="sr-Latn-RS" dirty="0" err="1"/>
              <a:t>lupus</a:t>
            </a:r>
            <a:r>
              <a:rPr lang="sr-Latn-RS" dirty="0"/>
              <a:t> </a:t>
            </a:r>
            <a:r>
              <a:rPr lang="sr-Latn-RS" dirty="0" err="1"/>
              <a:t>familiaris</a:t>
            </a:r>
            <a:endParaRPr lang="sr-Latn-RS" dirty="0"/>
          </a:p>
          <a:p>
            <a:r>
              <a:rPr lang="sr-Latn-RS" dirty="0"/>
              <a:t>Vreme je povećano 643,48 682,60 588,89 puta</a:t>
            </a:r>
          </a:p>
          <a:p>
            <a:r>
              <a:rPr lang="sr-Latn-RS" dirty="0"/>
              <a:t>Memorija je smanjena 9,59 puta</a:t>
            </a:r>
          </a:p>
          <a:p>
            <a:endParaRPr lang="sr-Latn-RS" dirty="0"/>
          </a:p>
          <a:p>
            <a:r>
              <a:rPr lang="sr-Latn-RS" dirty="0" err="1"/>
              <a:t>Mus</a:t>
            </a:r>
            <a:r>
              <a:rPr lang="sr-Latn-RS" dirty="0"/>
              <a:t> pahari</a:t>
            </a:r>
          </a:p>
          <a:p>
            <a:r>
              <a:rPr lang="sr-Latn-RS" dirty="0"/>
              <a:t>Vreme je povećano 741,12 750,87 15,50 puta</a:t>
            </a:r>
          </a:p>
          <a:p>
            <a:r>
              <a:rPr lang="sr-Latn-RS" dirty="0"/>
              <a:t>Memorija je smanjena 9,82 puta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96906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11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6348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16.4.2020.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30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16.4.2020.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652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16.4.2020.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3838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16.4.2020.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230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16.4.2020.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16.4.2020.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5497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16.4.2020.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6865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16.4.2020.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4463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RS" dirty="0"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16.4.2020.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6047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3A77BC-EDEC-4F34-BC37-0E0E06E57EDD}" type="datetimeFigureOut">
              <a:rPr lang="sr-Latn-RS" smtClean="0"/>
              <a:t>16.4.2020.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4966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5" cy="1219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RS" dirty="0"/>
          </a:p>
        </p:txBody>
      </p:sp>
      <p:sp>
        <p:nvSpPr>
          <p:cNvPr id="9" name="Rectangle 8"/>
          <p:cNvSpPr/>
          <p:nvPr/>
        </p:nvSpPr>
        <p:spPr>
          <a:xfrm>
            <a:off x="0" y="119407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1920"/>
            <a:ext cx="10113645" cy="469207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8DCD60F4-B959-4AAD-ADFF-AA640BA24AC4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45CACC-BEF9-493A-AF4A-1D7AB371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000" y="6458400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CE23DC-E0EB-49DC-9AF0-A7921A04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644325"/>
            <a:ext cx="4937760" cy="46920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B71FD09-37D2-44C7-A022-D670F58A3A9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73165" y="644325"/>
            <a:ext cx="4937760" cy="46920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32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RS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A77BC-EDEC-4F34-BC37-0E0E06E57EDD}" type="datetimeFigureOut">
              <a:rPr lang="sr-Latn-RS" smtClean="0"/>
              <a:t>16.4.2020.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cak/Genomic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EB94-AC3A-4053-A798-610F09159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7200" dirty="0"/>
              <a:t>Pretraživanje stringova pomoću BWT i FM indeksa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10E81-3095-4F53-A76A-933E1356C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Marija Kostić 2019/3023</a:t>
            </a:r>
          </a:p>
          <a:p>
            <a:r>
              <a:rPr lang="sr-Latn-RS" dirty="0"/>
              <a:t>Genomska Informatika</a:t>
            </a:r>
          </a:p>
        </p:txBody>
      </p:sp>
    </p:spTree>
    <p:extLst>
      <p:ext uri="{BB962C8B-B14F-4D97-AF65-F5344CB8AC3E}">
        <p14:creationId xmlns:p14="http://schemas.microsoft.com/office/powerpoint/2010/main" val="315665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6297D9D-5F51-466A-8E53-FF39B7121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3599053"/>
              </p:ext>
            </p:extLst>
          </p:nvPr>
        </p:nvGraphicFramePr>
        <p:xfrm>
          <a:off x="0" y="3429000"/>
          <a:ext cx="4068000" cy="3429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7DF694-D138-46E7-AC6A-A52C2AD734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01066"/>
              </p:ext>
            </p:extLst>
          </p:nvPr>
        </p:nvGraphicFramePr>
        <p:xfrm>
          <a:off x="4068000" y="3428999"/>
          <a:ext cx="4068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2AAEF5D-DD6D-4F96-89EA-8D77CD342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703202"/>
              </p:ext>
            </p:extLst>
          </p:nvPr>
        </p:nvGraphicFramePr>
        <p:xfrm>
          <a:off x="8136000" y="3429000"/>
          <a:ext cx="4068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102A851-7DC6-426E-907C-2675AF492F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882923"/>
              </p:ext>
            </p:extLst>
          </p:nvPr>
        </p:nvGraphicFramePr>
        <p:xfrm>
          <a:off x="8124000" y="-1"/>
          <a:ext cx="4068000" cy="342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5DEF9F6-5E2F-4F2C-BB26-8F24D656B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466324"/>
              </p:ext>
            </p:extLst>
          </p:nvPr>
        </p:nvGraphicFramePr>
        <p:xfrm>
          <a:off x="4068000" y="-2637"/>
          <a:ext cx="4068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720F6E4-3FC9-41B7-9C97-943275BBF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92210"/>
              </p:ext>
            </p:extLst>
          </p:nvPr>
        </p:nvGraphicFramePr>
        <p:xfrm>
          <a:off x="0" y="-1757"/>
          <a:ext cx="4068000" cy="3429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61901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E2AC1-4CA3-4395-A4ED-57A949BD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r-Latn-R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Pitanja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3807B-3A47-4605-8375-3C8BEEB8F92B}"/>
              </a:ext>
            </a:extLst>
          </p:cNvPr>
          <p:cNvSpPr txBox="1"/>
          <p:nvPr/>
        </p:nvSpPr>
        <p:spPr>
          <a:xfrm>
            <a:off x="1097280" y="5316160"/>
            <a:ext cx="5162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Izvorni</a:t>
            </a:r>
            <a:r>
              <a:rPr lang="en-US" dirty="0"/>
              <a:t> </a:t>
            </a:r>
            <a:r>
              <a:rPr lang="sr-Latn-RS" dirty="0"/>
              <a:t>kod</a:t>
            </a:r>
            <a:r>
              <a:rPr lang="en-US" dirty="0"/>
              <a:t>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https://github.com/maricak/GenomicIT</a:t>
            </a:r>
            <a:endParaRPr lang="en-US" dirty="0"/>
          </a:p>
          <a:p>
            <a:r>
              <a:rPr lang="sr-Latn-RS" dirty="0"/>
              <a:t>Mejl</a:t>
            </a:r>
            <a:r>
              <a:rPr lang="en-US" dirty="0"/>
              <a:t>: marijakostic25@gmail.com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1603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C1CC-4AE0-4E2C-9FBA-F4A73A73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r-Latn-RS" dirty="0"/>
              <a:t>Burrows -Wheeler Transformacija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EEEE6D4-FE49-42A0-95D9-C3061302B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6143" y="2099594"/>
            <a:ext cx="4152996" cy="40928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 err="1"/>
              <a:t>Reverzibilna</a:t>
            </a:r>
            <a:r>
              <a:rPr lang="sr-Latn-RS" sz="2400" dirty="0"/>
              <a:t> permutacija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Koristi se kompresiju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Omogućava brzu pretragu </a:t>
            </a:r>
            <a:r>
              <a:rPr lang="sr-Latn-RS" sz="2400" dirty="0" err="1"/>
              <a:t>podstringova</a:t>
            </a:r>
            <a:r>
              <a:rPr lang="sr-Latn-RS" sz="2400" dirty="0"/>
              <a:t> u okviru string</a:t>
            </a:r>
          </a:p>
          <a:p>
            <a:r>
              <a:rPr lang="sr-Latn-RS" sz="2400" dirty="0"/>
              <a:t>B-</a:t>
            </a:r>
            <a:r>
              <a:rPr lang="sr-Latn-RS" sz="2400" dirty="0" err="1"/>
              <a:t>rank</a:t>
            </a:r>
            <a:r>
              <a:rPr lang="sr-Latn-RS" sz="2400" dirty="0"/>
              <a:t> je nekog znaka je broj pojavljivanja tog znaka u stringu do mesta gde se on nalazi. Koristi se za pronalazak originalnog string od njegove BWT</a:t>
            </a:r>
          </a:p>
        </p:txBody>
      </p:sp>
      <p:pic>
        <p:nvPicPr>
          <p:cNvPr id="33" name="Content Placeholder 32" descr="Burrows-Wheeler transoformacija string abaaba">
            <a:extLst>
              <a:ext uri="{FF2B5EF4-FFF2-40B4-BE49-F238E27FC236}">
                <a16:creationId xmlns:a16="http://schemas.microsoft.com/office/drawing/2014/main" id="{F7674843-C145-4FCD-B0DA-EA88E6ABF5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1" y="2099594"/>
            <a:ext cx="6846739" cy="3664597"/>
          </a:xfrm>
        </p:spPr>
      </p:pic>
    </p:spTree>
    <p:extLst>
      <p:ext uri="{BB962C8B-B14F-4D97-AF65-F5344CB8AC3E}">
        <p14:creationId xmlns:p14="http://schemas.microsoft.com/office/powerpoint/2010/main" val="123936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8FB1DA-B363-482A-94FA-F9C39EA4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Konstrukcija BW transformacija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A2F9407-8756-416F-B671-64898AA5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007781"/>
            <a:ext cx="5393194" cy="258736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Sortirani redosled je isti bez obzira na to da li se sortiraju rotacije ili sufiksi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Brzina formiranja Burrows-Wheeler transformacije zavisi od brzine formiranja sufiksnog niza</a:t>
            </a:r>
          </a:p>
        </p:txBody>
      </p:sp>
      <p:pic>
        <p:nvPicPr>
          <p:cNvPr id="18" name="Content Placeholder 17" descr="Burrows-Wheeler transformacija i sufiksni niz string abaaba">
            <a:extLst>
              <a:ext uri="{FF2B5EF4-FFF2-40B4-BE49-F238E27FC236}">
                <a16:creationId xmlns:a16="http://schemas.microsoft.com/office/drawing/2014/main" id="{B9ADB104-5292-4C1E-A06A-DF5DD3704E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8" y="1845735"/>
            <a:ext cx="5393195" cy="4265698"/>
          </a:xfrm>
        </p:spPr>
      </p:pic>
      <p:pic>
        <p:nvPicPr>
          <p:cNvPr id="19" name="Picture 18" descr="Formula za formiranje Burrows-Wheeler transformacije od sufiksnog niza">
            <a:extLst>
              <a:ext uri="{FF2B5EF4-FFF2-40B4-BE49-F238E27FC236}">
                <a16:creationId xmlns:a16="http://schemas.microsoft.com/office/drawing/2014/main" id="{F05CC4F2-C9E0-4EA4-9EB6-5748ECA91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011" y="5034988"/>
            <a:ext cx="5475786" cy="12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1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7DF1-8ABA-4D17-BF2D-F217808D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234072" cy="1450757"/>
          </a:xfrm>
        </p:spPr>
        <p:txBody>
          <a:bodyPr/>
          <a:lstStyle/>
          <a:p>
            <a:r>
              <a:rPr lang="sr-Latn-RS" dirty="0"/>
              <a:t>Konstrukcija sufiksnog  niza</a:t>
            </a:r>
          </a:p>
        </p:txBody>
      </p:sp>
      <p:pic>
        <p:nvPicPr>
          <p:cNvPr id="6" name="Content Placeholder 5" descr="Python metoda za konstrukciju sufiksnog niza">
            <a:extLst>
              <a:ext uri="{FF2B5EF4-FFF2-40B4-BE49-F238E27FC236}">
                <a16:creationId xmlns:a16="http://schemas.microsoft.com/office/drawing/2014/main" id="{CCC0C38A-814B-49C8-ADDB-4F060395A5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49" y="416690"/>
            <a:ext cx="6932751" cy="90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9D383-A038-410F-B185-6315E2F3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1" y="2036981"/>
            <a:ext cx="3555742" cy="1828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Osnovna verzija za kreiranje sufiksnog niza nije održiva za velike stringove. Na primeru stringa od milion karaktera bilo je potrebno više od 5 minuta.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301D1F-295D-4718-B67E-15C38AD3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81778"/>
              </p:ext>
            </p:extLst>
          </p:nvPr>
        </p:nvGraphicFramePr>
        <p:xfrm>
          <a:off x="0" y="4097438"/>
          <a:ext cx="5259249" cy="276056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{3B4B98B0-60AC-42C2-AFA5-B58CD77FA1E5}</a:tableStyleId>
              </a:tblPr>
              <a:tblGrid>
                <a:gridCol w="1340743">
                  <a:extLst>
                    <a:ext uri="{9D8B030D-6E8A-4147-A177-3AD203B41FA5}">
                      <a16:colId xmlns:a16="http://schemas.microsoft.com/office/drawing/2014/main" val="2150769973"/>
                    </a:ext>
                  </a:extLst>
                </a:gridCol>
                <a:gridCol w="3918506">
                  <a:extLst>
                    <a:ext uri="{9D8B030D-6E8A-4147-A177-3AD203B41FA5}">
                      <a16:colId xmlns:a16="http://schemas.microsoft.com/office/drawing/2014/main" val="4288561365"/>
                    </a:ext>
                  </a:extLst>
                </a:gridCol>
              </a:tblGrid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Algoritam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Opis</a:t>
                      </a:r>
                      <a:endParaRPr lang="en-US" dirty="0"/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336447"/>
                  </a:ext>
                </a:extLst>
              </a:tr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DC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Difference-Cover algorithm (v </a:t>
                      </a:r>
                      <a:r>
                        <a:rPr lang="en-US" dirty="0"/>
                        <a:t>= 32)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7754077"/>
                  </a:ext>
                </a:extLst>
              </a:tr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DS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Deep-Shallow sorting algorithm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34059238"/>
                  </a:ext>
                </a:extLst>
              </a:tr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KA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Ko-Alur algorithm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3450293"/>
                  </a:ext>
                </a:extLst>
              </a:tr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KS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Kärkkäinen</a:t>
                      </a:r>
                      <a:r>
                        <a:rPr lang="en-US" dirty="0"/>
                        <a:t>-Sanders algorithm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0517285"/>
                  </a:ext>
                </a:extLst>
              </a:tr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LS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Larsson-</a:t>
                      </a:r>
                      <a:r>
                        <a:rPr lang="en-US" dirty="0" err="1"/>
                        <a:t>Sadakane</a:t>
                      </a:r>
                      <a:r>
                        <a:rPr lang="en-US" dirty="0"/>
                        <a:t> algorithm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7700123"/>
                  </a:ext>
                </a:extLst>
              </a:tr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sais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Induced Sorting algorithm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346971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F29561D-CEB5-4B32-BF1C-153D29EF8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144839"/>
              </p:ext>
            </p:extLst>
          </p:nvPr>
        </p:nvGraphicFramePr>
        <p:xfrm>
          <a:off x="5278056" y="1867447"/>
          <a:ext cx="6913943" cy="4990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3516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F65B-A8F6-4950-A8D5-9C08130C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FM-</a:t>
            </a:r>
            <a:r>
              <a:rPr lang="sr-Latn-RS" dirty="0" err="1"/>
              <a:t>Index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E381-49C1-4983-AE50-8EB7AF6B6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Kompresovani indeks </a:t>
            </a:r>
            <a:r>
              <a:rPr lang="sr-Latn-RS" dirty="0" err="1"/>
              <a:t>podstringova</a:t>
            </a:r>
            <a:r>
              <a:rPr lang="sr-Latn-RS" dirty="0"/>
              <a:t> nekog teksta koji je baziran na BWT.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OSNOVNA verzija algoritma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Ceo sufiksni niz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Ceo B-rang niz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OPTIMIZOVANA verzija algoritma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Proređeni sufiksni niz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Proređena </a:t>
            </a:r>
            <a:r>
              <a:rPr lang="sr-Latn-RS" dirty="0" err="1"/>
              <a:t>Tally</a:t>
            </a:r>
            <a:r>
              <a:rPr lang="sr-Latn-RS" dirty="0"/>
              <a:t> matrica</a:t>
            </a:r>
          </a:p>
        </p:txBody>
      </p:sp>
      <p:pic>
        <p:nvPicPr>
          <p:cNvPr id="8" name="Content Placeholder 7" descr="Columns F and L, tally matrix and suffix array for the string abaaba">
            <a:extLst>
              <a:ext uri="{FF2B5EF4-FFF2-40B4-BE49-F238E27FC236}">
                <a16:creationId xmlns:a16="http://schemas.microsoft.com/office/drawing/2014/main" id="{CF715E14-41F0-4372-B4E6-E6FA1C9C35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392" y="694035"/>
            <a:ext cx="5071180" cy="5175059"/>
          </a:xfrm>
        </p:spPr>
      </p:pic>
    </p:spTree>
    <p:extLst>
      <p:ext uri="{BB962C8B-B14F-4D97-AF65-F5344CB8AC3E}">
        <p14:creationId xmlns:p14="http://schemas.microsoft.com/office/powerpoint/2010/main" val="8204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F6DC61-8322-4E66-94ED-CB31286B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Zauzeće memorije</a:t>
            </a:r>
            <a:endParaRPr lang="es-E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1D131F6-FF75-47EB-9261-AC63B408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412" y="644325"/>
            <a:ext cx="5090715" cy="46920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sr-Latn-RS" cap="none" dirty="0"/>
              <a:t>Apsolutno zauzeće memorije u MB optimizovane verzije algoritma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1E7607E-E6C5-4180-9408-AC428C0C2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48236"/>
              </p:ext>
            </p:extLst>
          </p:nvPr>
        </p:nvGraphicFramePr>
        <p:xfrm>
          <a:off x="707412" y="1517073"/>
          <a:ext cx="10777176" cy="5040000"/>
        </p:xfrm>
        <a:graphic>
          <a:graphicData uri="http://schemas.openxmlformats.org/drawingml/2006/table">
            <a:tbl>
              <a:tblPr firstRow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41066536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4800836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6719662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8519438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79314400"/>
                    </a:ext>
                  </a:extLst>
                </a:gridCol>
                <a:gridCol w="1057176">
                  <a:extLst>
                    <a:ext uri="{9D8B030D-6E8A-4147-A177-3AD203B41FA5}">
                      <a16:colId xmlns:a16="http://schemas.microsoft.com/office/drawing/2014/main" val="167225997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10331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305141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1374072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09491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19418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4170 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[50MB]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4170 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[50MB]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707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1761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D995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A26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A46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DE4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272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AB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E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0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8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BD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B9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0231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BC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B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9.39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11.85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45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8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897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C1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4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4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A16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1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096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28383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7555 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canis lupus familiaris [90MB]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7555 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canis lupus familiaris [90MB]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531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5969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A97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59F6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7A16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2E8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FE6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EE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1791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AE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A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0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8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BC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B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650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B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1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B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6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9.59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12.15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35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8B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9786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4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5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3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A16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03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534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5267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12180 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[143MB]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12180 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[143MB]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80908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472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E9A5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9A3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DA5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DE4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E3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5367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AC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B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0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6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B9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B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6492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BC8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1240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0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B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9.82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D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12.58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25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89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9179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0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4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5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26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13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19829"/>
                  </a:ext>
                </a:extLst>
              </a:tr>
            </a:tbl>
          </a:graphicData>
        </a:graphic>
      </p:graphicFrame>
      <p:sp>
        <p:nvSpPr>
          <p:cNvPr id="62" name="Text Placeholder 35">
            <a:extLst>
              <a:ext uri="{FF2B5EF4-FFF2-40B4-BE49-F238E27FC236}">
                <a16:creationId xmlns:a16="http://schemas.microsoft.com/office/drawing/2014/main" id="{A587F7BB-016A-4724-BA8F-2CDDD0C2A2F2}"/>
              </a:ext>
            </a:extLst>
          </p:cNvPr>
          <p:cNvSpPr txBox="1">
            <a:spLocks/>
          </p:cNvSpPr>
          <p:nvPr/>
        </p:nvSpPr>
        <p:spPr>
          <a:xfrm>
            <a:off x="6612084" y="632779"/>
            <a:ext cx="4872504" cy="469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00" cap="none" dirty="0"/>
              <a:t>Vremena pretraga zadatih sekvenci optimizovanog algoritma u odnosu na osnovni algoritam</a:t>
            </a:r>
          </a:p>
        </p:txBody>
      </p:sp>
    </p:spTree>
    <p:extLst>
      <p:ext uri="{BB962C8B-B14F-4D97-AF65-F5344CB8AC3E}">
        <p14:creationId xmlns:p14="http://schemas.microsoft.com/office/powerpoint/2010/main" val="372931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F6DC61-8322-4E66-94ED-CB31286B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coffea arabica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1D131F6-FF75-47EB-9261-AC63B408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079" y="644325"/>
            <a:ext cx="4872838" cy="46920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sr-Latn-RS" cap="none" dirty="0"/>
              <a:t>Vremena pretraga zadatih sekvenci optimizovane verzije algoritma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977D23-1073-4ED9-BCF9-0EC1014A6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65621"/>
              </p:ext>
            </p:extLst>
          </p:nvPr>
        </p:nvGraphicFramePr>
        <p:xfrm>
          <a:off x="707078" y="1511580"/>
          <a:ext cx="10777844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14893240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422177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6197992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7581088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16289753"/>
                    </a:ext>
                  </a:extLst>
                </a:gridCol>
                <a:gridCol w="1057844">
                  <a:extLst>
                    <a:ext uri="{9D8B030D-6E8A-4147-A177-3AD203B41FA5}">
                      <a16:colId xmlns:a16="http://schemas.microsoft.com/office/drawing/2014/main" val="413828673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529375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708384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6508382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5647486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418509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ATGCATG[6529]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ATGCATG[6529]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706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2619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0.06830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139.81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550.93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2141.20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9869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2.25600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8.32800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1044.44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3855.56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2412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1.36800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5.71200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22.80120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D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131.48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633.33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2644.44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10556.11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D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5543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4.73620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19.70900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81.45400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459.26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2192.69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9124.54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37710.19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766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8071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0.000451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TCTCTCTA[1262]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0.000451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TCTCTCTA[1262]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057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0562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124.17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516.63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2042.13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3589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217.29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986.70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3698.45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84057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0.26200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1.13600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CE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117.07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580.93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2518.85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10088.69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CE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153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421.29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2046.56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8833.70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36563.19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863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2152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0.0000748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TTCACTACTCTCA[0]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0.0000748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TTCACTACTCTCA[0]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9385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3689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A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620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5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5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5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726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3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3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5299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23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F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23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78015"/>
                  </a:ext>
                </a:extLst>
              </a:tr>
            </a:tbl>
          </a:graphicData>
        </a:graphic>
      </p:graphicFrame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2238E497-C118-47EE-84DC-BCF379C6D909}"/>
              </a:ext>
            </a:extLst>
          </p:cNvPr>
          <p:cNvSpPr txBox="1">
            <a:spLocks/>
          </p:cNvSpPr>
          <p:nvPr/>
        </p:nvSpPr>
        <p:spPr>
          <a:xfrm>
            <a:off x="6612084" y="632779"/>
            <a:ext cx="4872837" cy="469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00" cap="none" dirty="0"/>
              <a:t>Vremena pretraga zadatih sekvenci optimizovanog algoritma u odnosu na osnovni algoritam</a:t>
            </a:r>
          </a:p>
        </p:txBody>
      </p:sp>
    </p:spTree>
    <p:extLst>
      <p:ext uri="{BB962C8B-B14F-4D97-AF65-F5344CB8AC3E}">
        <p14:creationId xmlns:p14="http://schemas.microsoft.com/office/powerpoint/2010/main" val="183353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F6DC61-8322-4E66-94ED-CB31286B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err="1">
                <a:solidFill>
                  <a:schemeClr val="bg1"/>
                </a:solidFill>
              </a:rPr>
              <a:t>lupus</a:t>
            </a:r>
            <a:r>
              <a:rPr lang="sr-Latn-RS" dirty="0">
                <a:solidFill>
                  <a:schemeClr val="bg1"/>
                </a:solidFill>
              </a:rPr>
              <a:t> </a:t>
            </a:r>
            <a:r>
              <a:rPr lang="sr-Latn-RS" dirty="0" err="1">
                <a:solidFill>
                  <a:schemeClr val="bg1"/>
                </a:solidFill>
              </a:rPr>
              <a:t>canis</a:t>
            </a:r>
            <a:r>
              <a:rPr lang="sr-Latn-RS" dirty="0">
                <a:solidFill>
                  <a:schemeClr val="bg1"/>
                </a:solidFill>
              </a:rPr>
              <a:t> </a:t>
            </a:r>
            <a:r>
              <a:rPr lang="sr-Latn-RS" dirty="0" err="1">
                <a:solidFill>
                  <a:schemeClr val="bg1"/>
                </a:solidFill>
              </a:rPr>
              <a:t>familiaris</a:t>
            </a:r>
            <a:endParaRPr lang="sr-Latn-RS" dirty="0">
              <a:solidFill>
                <a:schemeClr val="bg1"/>
              </a:solidFill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1D131F6-FF75-47EB-9261-AC63B408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253" y="644325"/>
            <a:ext cx="4871666" cy="46920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sr-Latn-RS" cap="none" dirty="0"/>
              <a:t>Vremena pretraga zadatih sekvenci optimizovane verzije algoritma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6BD892-CD2E-4302-A846-18696984B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80527"/>
              </p:ext>
            </p:extLst>
          </p:nvPr>
        </p:nvGraphicFramePr>
        <p:xfrm>
          <a:off x="708252" y="1502752"/>
          <a:ext cx="10775496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5150425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91346596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580287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04441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69425296"/>
                    </a:ext>
                  </a:extLst>
                </a:gridCol>
                <a:gridCol w="1055496">
                  <a:extLst>
                    <a:ext uri="{9D8B030D-6E8A-4147-A177-3AD203B41FA5}">
                      <a16:colId xmlns:a16="http://schemas.microsoft.com/office/drawing/2014/main" val="314654496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518894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6258538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7619952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531230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6089706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0.00161 sec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canis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familiaris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ATATAGC[4819]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0.00161 sec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ATATAGC[4819]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6444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44089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0.05130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0.93800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3.64700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2E8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582.61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2265.22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2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7578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0.40900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1.60041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6.33400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50.93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254.04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994.04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3934.16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0761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0.20540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1.03600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4.14400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17.37400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D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127.58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643.48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2573.91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10791.30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D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9773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0.72400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3.48400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14.99500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62.00728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449.69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2163.98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9313.66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38513.84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125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5414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0.000523 sec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ATGCATGC[1681]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0.000523 sec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ATGCATGC[1681]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8244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7823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0.08580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0.31800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1.14200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35.18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164.05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608.03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2183.56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2417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0.02860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0.55230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2.07100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261.95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1056.02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3959.85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766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0.35700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1.49500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7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5.68000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E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135.76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682.60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2858.51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7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10860.42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E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634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1.22400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5.39900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F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20.47500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468.45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2340.34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10323.14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F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39149.14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695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3444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0.00018 sec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TTACATGCT[471]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0.00018 sec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TTACATGCT[471]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25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7955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0.00550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0.02640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0.08010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0.31360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146.67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445.00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1742.22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5961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0.00839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0.04090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0.13850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46.61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227.22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769.44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3122.22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553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0.38060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1.55770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D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111.11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588.89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2114.44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8653.89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D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911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0.07520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0.37740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1.38500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1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5.55850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417.78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2096.67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7694.44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1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30880.56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452974"/>
                  </a:ext>
                </a:extLst>
              </a:tr>
            </a:tbl>
          </a:graphicData>
        </a:graphic>
      </p:graphicFrame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3D5050F3-82C3-4416-A64D-D10FED4E20D6}"/>
              </a:ext>
            </a:extLst>
          </p:cNvPr>
          <p:cNvSpPr txBox="1">
            <a:spLocks/>
          </p:cNvSpPr>
          <p:nvPr/>
        </p:nvSpPr>
        <p:spPr>
          <a:xfrm>
            <a:off x="6612084" y="632779"/>
            <a:ext cx="4871663" cy="469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00" cap="none" dirty="0"/>
              <a:t>Vremena pretraga zadatih sekvenci optimizovanog algoritma u odnosu na osnovni algoritam</a:t>
            </a:r>
          </a:p>
        </p:txBody>
      </p:sp>
    </p:spTree>
    <p:extLst>
      <p:ext uri="{BB962C8B-B14F-4D97-AF65-F5344CB8AC3E}">
        <p14:creationId xmlns:p14="http://schemas.microsoft.com/office/powerpoint/2010/main" val="70601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F6DC61-8322-4E66-94ED-CB31286B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err="1">
                <a:solidFill>
                  <a:schemeClr val="bg1"/>
                </a:solidFill>
              </a:rPr>
              <a:t>mus</a:t>
            </a:r>
            <a:r>
              <a:rPr lang="sr-Latn-RS" dirty="0">
                <a:solidFill>
                  <a:schemeClr val="bg1"/>
                </a:solidFill>
              </a:rPr>
              <a:t> pahari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1D131F6-FF75-47EB-9261-AC63B408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443" y="644325"/>
            <a:ext cx="4899475" cy="46920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sr-Latn-RS" cap="none" dirty="0"/>
              <a:t>Vremena pretraga zadatih sekvenci optimizovane verzije algoritma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3FB4F5D-1527-4718-950B-BBB03E14E03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12084" y="632779"/>
            <a:ext cx="4899473" cy="469207"/>
          </a:xfrm>
        </p:spPr>
        <p:txBody>
          <a:bodyPr>
            <a:noAutofit/>
          </a:bodyPr>
          <a:lstStyle/>
          <a:p>
            <a:pPr algn="ctr"/>
            <a:r>
              <a:rPr lang="pt-BR" sz="1700" cap="none" dirty="0"/>
              <a:t>Vremena pretraga zadatih sekvenci optimizovanog algoritma u odnosu na osnovni algoritam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800B0-5C47-41B4-822E-BA6292A94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1045"/>
              </p:ext>
            </p:extLst>
          </p:nvPr>
        </p:nvGraphicFramePr>
        <p:xfrm>
          <a:off x="680443" y="1503359"/>
          <a:ext cx="10831115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192106246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632315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93616173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753729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948152802"/>
                    </a:ext>
                  </a:extLst>
                </a:gridCol>
                <a:gridCol w="1111115">
                  <a:extLst>
                    <a:ext uri="{9D8B030D-6E8A-4147-A177-3AD203B41FA5}">
                      <a16:colId xmlns:a16="http://schemas.microsoft.com/office/drawing/2014/main" val="143937825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24561495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9724315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8558708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363027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1922476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0.01258 sec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pahari - ATGATG [43127]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0.01258 sec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ATGATG [43127]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627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5356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0.42400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2.04100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7.90900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31.07300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632.72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2485.84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4061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3.38850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13.72000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54.41500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271.08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1097.60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4353.20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741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1.82200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9.26400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38.59500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158.92800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C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145.76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741.12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3087.60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12714.24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C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4082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6.39400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32.15000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133.57800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549.27800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511.52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2572.00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10686.24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43942.24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02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45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0.002874 sec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pahari - CTCTCTA[10219]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0.002874 sec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CTCTCTA[10219]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7468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4682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0.44970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1.89500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7.34700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156.47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659.36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2556.37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916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0.16750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0.76100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3.19600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12.84500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264.79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1112.04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4469.38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4388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2.15800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9.11800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37.21700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C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151.01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750.87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3172.58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12949.55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C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6346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1.52590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7.39000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31.40500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128.29300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530.93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2571.33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10927.28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44639.18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440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4923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0.0001161 sec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pahari - TCACTACTCTCA[8]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0.0001161 sec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TCACTACTCTCA[8]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246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9704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0.00179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0.00323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8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5963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3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48.41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3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496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E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0.01554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CB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65.46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E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133.85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C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68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0.02710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0.05170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46.51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233.42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445.31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930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3800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7811</TotalTime>
  <Words>1384</Words>
  <Application>Microsoft Office PowerPoint</Application>
  <PresentationFormat>Widescreen</PresentationFormat>
  <Paragraphs>757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Pretraživanje stringova pomoću BWT i FM indeksa</vt:lpstr>
      <vt:lpstr>Burrows -Wheeler Transformacija</vt:lpstr>
      <vt:lpstr>Konstrukcija BW transformacija</vt:lpstr>
      <vt:lpstr>Konstrukcija sufiksnog  niza</vt:lpstr>
      <vt:lpstr>FM-Index</vt:lpstr>
      <vt:lpstr>Zauzeće memorije</vt:lpstr>
      <vt:lpstr>coffea arabica</vt:lpstr>
      <vt:lpstr>lupus canis familiaris</vt:lpstr>
      <vt:lpstr>mus pahari</vt:lpstr>
      <vt:lpstr>PowerPoint Presentation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Pretraživanje stringova pomoću BWT i FM indeksa</dc:title>
  <dc:creator>Marija Kostic</dc:creator>
  <cp:lastModifiedBy>Marija Kostic</cp:lastModifiedBy>
  <cp:revision>27</cp:revision>
  <dcterms:created xsi:type="dcterms:W3CDTF">2020-04-07T18:45:42Z</dcterms:created>
  <dcterms:modified xsi:type="dcterms:W3CDTF">2020-04-16T07:42:48Z</dcterms:modified>
</cp:coreProperties>
</file>