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5" r:id="rId7"/>
    <p:sldId id="264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2982-8730-42BF-B4B1-3B953E84C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69DA-88AF-4078-AA2A-01C88447A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i="1" dirty="0"/>
              <a:t>Advanced Garbage Evidention and DIsposal System</a:t>
            </a:r>
            <a:endParaRPr lang="en-GB" i="1" dirty="0"/>
          </a:p>
          <a:p>
            <a:r>
              <a:rPr lang="en-GB" i="1" dirty="0"/>
              <a:t>Horizon 2020 Programme</a:t>
            </a:r>
          </a:p>
          <a:p>
            <a:r>
              <a:rPr lang="en-GB" i="1" dirty="0"/>
              <a:t>Call: Waste – A resource to recycle, reuse, and recover raw materials</a:t>
            </a:r>
          </a:p>
        </p:txBody>
      </p:sp>
    </p:spTree>
    <p:extLst>
      <p:ext uri="{BB962C8B-B14F-4D97-AF65-F5344CB8AC3E}">
        <p14:creationId xmlns:p14="http://schemas.microsoft.com/office/powerpoint/2010/main" val="42314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tall building in a city&#10;&#10;Description generated with very high confidence">
            <a:extLst>
              <a:ext uri="{FF2B5EF4-FFF2-40B4-BE49-F238E27FC236}">
                <a16:creationId xmlns:a16="http://schemas.microsoft.com/office/drawing/2014/main" id="{EB151307-9E90-4521-B048-1FBF58D71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691" r="38516" b="-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89F06-B0CA-4C82-9104-AF470CB4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BEDA3-FB03-4468-8A8E-0737B557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1" dirty="0"/>
              <a:t>BMU (</a:t>
            </a:r>
            <a:r>
              <a:rPr lang="en-US" i="1" dirty="0" err="1"/>
              <a:t>Bundesministerium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Umwelt, </a:t>
            </a:r>
            <a:r>
              <a:rPr lang="en-US" i="1" dirty="0" err="1"/>
              <a:t>Naturschutz</a:t>
            </a:r>
            <a:r>
              <a:rPr lang="en-US" i="1" dirty="0"/>
              <a:t> und </a:t>
            </a:r>
            <a:r>
              <a:rPr lang="en-US" i="1" dirty="0" err="1"/>
              <a:t>nukleare</a:t>
            </a:r>
            <a:r>
              <a:rPr lang="en-US" i="1" dirty="0"/>
              <a:t> </a:t>
            </a:r>
            <a:r>
              <a:rPr lang="en-US" i="1" dirty="0" err="1"/>
              <a:t>Sicherheit</a:t>
            </a:r>
            <a:r>
              <a:rPr lang="en-US" i="1" dirty="0"/>
              <a:t>)</a:t>
            </a:r>
          </a:p>
          <a:p>
            <a:pPr lvl="1"/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i="1" dirty="0"/>
              <a:t>Federal Ministry for the Environment, Nature Conservation, and Nuclear Safety</a:t>
            </a:r>
          </a:p>
          <a:p>
            <a:pPr lvl="1"/>
            <a:r>
              <a:rPr lang="sr-Latn-RS" dirty="0"/>
              <a:t>Lokacija</a:t>
            </a:r>
            <a:r>
              <a:rPr lang="en-US" dirty="0"/>
              <a:t>: Berlin, </a:t>
            </a:r>
            <a:r>
              <a:rPr lang="sr-Latn-RS" dirty="0"/>
              <a:t>Nemačka</a:t>
            </a:r>
            <a:endParaRPr lang="en-US" dirty="0"/>
          </a:p>
          <a:p>
            <a:pPr lvl="1"/>
            <a:r>
              <a:rPr lang="en-US" dirty="0" err="1"/>
              <a:t>Ministarstvo</a:t>
            </a:r>
            <a:r>
              <a:rPr lang="en-US" dirty="0"/>
              <a:t> </a:t>
            </a:r>
            <a:r>
              <a:rPr lang="en-US" dirty="0" err="1"/>
              <a:t>federalne</a:t>
            </a:r>
            <a:r>
              <a:rPr lang="en-US" dirty="0"/>
              <a:t> </a:t>
            </a:r>
            <a:r>
              <a:rPr lang="en-US" dirty="0" err="1"/>
              <a:t>republike</a:t>
            </a:r>
            <a:r>
              <a:rPr lang="en-US" dirty="0"/>
              <a:t> </a:t>
            </a:r>
            <a:r>
              <a:rPr lang="en-US" dirty="0" err="1"/>
              <a:t>Nemačke</a:t>
            </a:r>
            <a:r>
              <a:rPr lang="en-US" dirty="0"/>
              <a:t>, </a:t>
            </a:r>
            <a:r>
              <a:rPr lang="en-US" dirty="0" err="1"/>
              <a:t>osnovano</a:t>
            </a:r>
            <a:r>
              <a:rPr lang="en-US" dirty="0"/>
              <a:t> 6. </a:t>
            </a:r>
            <a:r>
              <a:rPr lang="en-US" dirty="0" err="1"/>
              <a:t>juna</a:t>
            </a:r>
            <a:r>
              <a:rPr lang="en-US" dirty="0"/>
              <a:t> 1986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katastrofe</a:t>
            </a:r>
            <a:r>
              <a:rPr lang="en-US" dirty="0"/>
              <a:t> u </a:t>
            </a:r>
            <a:r>
              <a:rPr lang="en-US" dirty="0" err="1"/>
              <a:t>Černobilju</a:t>
            </a:r>
            <a:endParaRPr lang="en-US" dirty="0"/>
          </a:p>
          <a:p>
            <a:pPr lvl="1"/>
            <a:r>
              <a:rPr lang="en-US" dirty="0" err="1"/>
              <a:t>Trenutni</a:t>
            </a:r>
            <a:r>
              <a:rPr lang="en-US" dirty="0"/>
              <a:t> </a:t>
            </a:r>
            <a:r>
              <a:rPr lang="en-US" dirty="0" err="1"/>
              <a:t>ministar</a:t>
            </a:r>
            <a:r>
              <a:rPr lang="en-US" dirty="0"/>
              <a:t>: </a:t>
            </a:r>
            <a:r>
              <a:rPr lang="en-US" i="1" dirty="0"/>
              <a:t>Barbara Hendricks </a:t>
            </a:r>
            <a:r>
              <a:rPr lang="en-US" dirty="0"/>
              <a:t>(17. </a:t>
            </a:r>
            <a:r>
              <a:rPr lang="en-US" dirty="0" err="1"/>
              <a:t>decembar</a:t>
            </a:r>
            <a:r>
              <a:rPr lang="en-US" dirty="0"/>
              <a:t> 2013)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57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large brick building&#10;&#10;Description generated with very high confidence">
            <a:extLst>
              <a:ext uri="{FF2B5EF4-FFF2-40B4-BE49-F238E27FC236}">
                <a16:creationId xmlns:a16="http://schemas.microsoft.com/office/drawing/2014/main" id="{B22D118E-0B3A-4465-A495-512F6B0A4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16" r="8506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9BE24-5432-4511-A480-13B9BF0C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81F54-2391-46F6-8604-67C63509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i="1" dirty="0"/>
              <a:t>Vaisala</a:t>
            </a:r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Vantaa, </a:t>
            </a:r>
            <a:r>
              <a:rPr lang="en-US" i="1" dirty="0" err="1"/>
              <a:t>Finska</a:t>
            </a:r>
            <a:endParaRPr lang="en-US" i="1" dirty="0"/>
          </a:p>
          <a:p>
            <a:pPr lvl="1"/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proizvodnjom</a:t>
            </a:r>
            <a:r>
              <a:rPr lang="en-US" dirty="0"/>
              <a:t> </a:t>
            </a:r>
            <a:r>
              <a:rPr lang="en-US" dirty="0" err="1"/>
              <a:t>specijalizovanih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senzora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endParaRPr lang="en-US" dirty="0"/>
          </a:p>
          <a:p>
            <a:pPr lvl="1"/>
            <a:r>
              <a:rPr lang="en-US" dirty="0" err="1"/>
              <a:t>Takođe</a:t>
            </a:r>
            <a:r>
              <a:rPr lang="en-US" dirty="0"/>
              <a:t> nude </a:t>
            </a:r>
            <a:r>
              <a:rPr lang="en-US" dirty="0" err="1"/>
              <a:t>usluge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provere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</a:t>
            </a:r>
            <a:r>
              <a:rPr lang="en-US" dirty="0" err="1"/>
              <a:t>vazduha</a:t>
            </a:r>
            <a:r>
              <a:rPr lang="en-US" dirty="0"/>
              <a:t>,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vlažnosti</a:t>
            </a:r>
            <a:r>
              <a:rPr lang="en-US" dirty="0"/>
              <a:t>, temperature, </a:t>
            </a:r>
            <a:r>
              <a:rPr lang="en-US" dirty="0" err="1"/>
              <a:t>vidljivosti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1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818F81-20F6-45DE-82F6-EA5B633B2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9854" y="0"/>
            <a:ext cx="7922146" cy="6866467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E18E0-4181-403F-9E8F-6B6E3CE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9D81-F8D6-4831-97A2-E55D498E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Sweden Recycling</a:t>
            </a:r>
          </a:p>
          <a:p>
            <a:pPr lvl="1"/>
            <a:r>
              <a:rPr lang="en-US"/>
              <a:t>Lokacija: </a:t>
            </a:r>
            <a:r>
              <a:rPr lang="en-US" i="1"/>
              <a:t>Malm, Švedska</a:t>
            </a:r>
          </a:p>
          <a:p>
            <a:pPr lvl="1"/>
            <a:r>
              <a:rPr lang="en-US"/>
              <a:t>Pun naziv:</a:t>
            </a:r>
            <a:r>
              <a:rPr lang="en-US" i="1"/>
              <a:t> Švedska asocijacija za rukovođenje otpadom i recikliranje (Avfall Sverige)</a:t>
            </a:r>
          </a:p>
          <a:p>
            <a:pPr lvl="1"/>
            <a:r>
              <a:rPr lang="en-US"/>
              <a:t>Broji više od 400 članova</a:t>
            </a:r>
          </a:p>
          <a:p>
            <a:pPr lvl="1"/>
            <a:r>
              <a:rPr lang="en-US"/>
              <a:t>CEO: Weine Wiqvist</a:t>
            </a:r>
          </a:p>
        </p:txBody>
      </p:sp>
    </p:spTree>
    <p:extLst>
      <p:ext uri="{BB962C8B-B14F-4D97-AF65-F5344CB8AC3E}">
        <p14:creationId xmlns:p14="http://schemas.microsoft.com/office/powerpoint/2010/main" val="29314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A6C17-9062-4EE5-8567-3C2960FA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" y="0"/>
            <a:ext cx="5394940" cy="6858000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51C30-4483-4161-835E-12C3379A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0E25-9A77-4548-898B-F78B5471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i="1" dirty="0" err="1"/>
              <a:t>Xebia</a:t>
            </a:r>
            <a:endParaRPr lang="en-US" i="1" dirty="0"/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Amsterdam, </a:t>
            </a:r>
            <a:r>
              <a:rPr lang="en-US" i="1" dirty="0" err="1"/>
              <a:t>Holandija</a:t>
            </a:r>
            <a:endParaRPr lang="en-US" i="1" dirty="0"/>
          </a:p>
          <a:p>
            <a:pPr lvl="1"/>
            <a:r>
              <a:rPr lang="en-US" dirty="0" err="1"/>
              <a:t>Internacionalna</a:t>
            </a:r>
            <a:r>
              <a:rPr lang="en-US" dirty="0"/>
              <a:t> </a:t>
            </a:r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kreiranjem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za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firme</a:t>
            </a:r>
            <a:endParaRPr lang="en-US" dirty="0"/>
          </a:p>
          <a:p>
            <a:pPr lvl="1"/>
            <a:r>
              <a:rPr lang="en-US" dirty="0" err="1"/>
              <a:t>Preko</a:t>
            </a:r>
            <a:r>
              <a:rPr lang="en-US" dirty="0"/>
              <a:t> 700 </a:t>
            </a:r>
            <a:r>
              <a:rPr lang="en-US" dirty="0" err="1"/>
              <a:t>zaposlenih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large stone building&#10;&#10;Description generated with very high confidence">
            <a:extLst>
              <a:ext uri="{FF2B5EF4-FFF2-40B4-BE49-F238E27FC236}">
                <a16:creationId xmlns:a16="http://schemas.microsoft.com/office/drawing/2014/main" id="{968F5E43-377A-4D8F-BA94-BFC9687CE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14" r="74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BDDD-B32F-4C34-A69F-68DD2720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B816-25F4-4657-889F-CE817A1E1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i="1" dirty="0"/>
              <a:t>Elektrotehnički </a:t>
            </a:r>
            <a:r>
              <a:rPr lang="en-US" i="1" dirty="0" err="1"/>
              <a:t>fakultet</a:t>
            </a:r>
            <a:r>
              <a:rPr lang="en-US" i="1" dirty="0"/>
              <a:t> u </a:t>
            </a:r>
            <a:r>
              <a:rPr lang="en-US" i="1" dirty="0" err="1"/>
              <a:t>Beogradu</a:t>
            </a:r>
            <a:endParaRPr lang="en-US" i="1" dirty="0"/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Beograd, </a:t>
            </a:r>
            <a:r>
              <a:rPr lang="en-US" i="1" dirty="0" err="1"/>
              <a:t>Srbija</a:t>
            </a:r>
            <a:endParaRPr lang="en-US" i="1" dirty="0"/>
          </a:p>
          <a:p>
            <a:pPr lvl="1"/>
            <a:r>
              <a:rPr lang="en-US" dirty="0" err="1"/>
              <a:t>Pokretač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1"/>
            <a:r>
              <a:rPr lang="sr-Latn-RS" dirty="0"/>
              <a:t>Osnovan 1948.</a:t>
            </a:r>
          </a:p>
          <a:p>
            <a:pPr lvl="1"/>
            <a:r>
              <a:rPr lang="sr-Latn-RS" dirty="0"/>
              <a:t>Dekan: dr Milo Tomašević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9B81-3ADE-45A7-95C6-13558C06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331" y="12212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Pregled projekta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7944F-2D63-4BCB-8B95-532E67DB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146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675-FD3B-44AF-93C5-2AA46F50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projekta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FB73-8940-433B-A9DC-E357F33D8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Modul 1 - </a:t>
            </a:r>
            <a:r>
              <a:rPr lang="sr-Latn-RS" b="1" i="1" dirty="0"/>
              <a:t>Pametne kante</a:t>
            </a:r>
          </a:p>
          <a:p>
            <a:pPr lvl="1"/>
            <a:r>
              <a:rPr lang="sr-Latn-RS" dirty="0"/>
              <a:t>Moderan izgled</a:t>
            </a:r>
          </a:p>
          <a:p>
            <a:pPr lvl="1"/>
            <a:r>
              <a:rPr lang="sr-Latn-RS" dirty="0"/>
              <a:t>Personalizovane kartice za otvaranje kanti</a:t>
            </a:r>
          </a:p>
          <a:p>
            <a:pPr lvl="1"/>
            <a:r>
              <a:rPr lang="sr-Latn-RS" dirty="0"/>
              <a:t>Senzori za merenje mase bačenog smeća</a:t>
            </a:r>
          </a:p>
          <a:p>
            <a:pPr lvl="1"/>
            <a:r>
              <a:rPr lang="sr-Latn-RS" dirty="0"/>
              <a:t>Povezanost sa veb-portalom</a:t>
            </a:r>
          </a:p>
          <a:p>
            <a:pPr lvl="1"/>
            <a:r>
              <a:rPr lang="sr-Latn-RS" dirty="0"/>
              <a:t>Povezanost sa bazom podataka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D3BCD-A082-4724-9276-9240DB362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Modul 2 - </a:t>
            </a:r>
            <a:r>
              <a:rPr lang="sr-Latn-RS" b="1" i="1" dirty="0"/>
              <a:t>Veb-portal</a:t>
            </a:r>
            <a:endParaRPr lang="sr-Latn-RS" dirty="0"/>
          </a:p>
          <a:p>
            <a:pPr lvl="1"/>
            <a:r>
              <a:rPr lang="sr-Latn-RS" dirty="0"/>
              <a:t>Pod-modul za administraciju i evidenciju</a:t>
            </a:r>
          </a:p>
          <a:p>
            <a:pPr lvl="1"/>
            <a:r>
              <a:rPr lang="sr-Latn-RS" dirty="0"/>
              <a:t>Komunikacija sa bazom podataka</a:t>
            </a:r>
          </a:p>
          <a:p>
            <a:pPr lvl="1"/>
            <a:r>
              <a:rPr lang="sr-Latn-RS" dirty="0"/>
              <a:t>Sistem za onlajn plaćanje računa</a:t>
            </a:r>
          </a:p>
          <a:p>
            <a:pPr lvl="1"/>
            <a:r>
              <a:rPr lang="sr-Latn-RS" dirty="0"/>
              <a:t>5 tipova korisnika</a:t>
            </a:r>
          </a:p>
          <a:p>
            <a:pPr lvl="1"/>
            <a:r>
              <a:rPr lang="sr-Latn-RS" dirty="0"/>
              <a:t>Backend: </a:t>
            </a:r>
            <a:r>
              <a:rPr lang="sr-Latn-RS" i="1" dirty="0"/>
              <a:t>PHP, MySql</a:t>
            </a:r>
          </a:p>
          <a:p>
            <a:pPr lvl="1"/>
            <a:r>
              <a:rPr lang="sr-Latn-RS" dirty="0"/>
              <a:t>Frontend: HTML5, JavaScript,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1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91C-5D51-4F48-9342-BF75D971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projekta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1CF97B-289F-4B47-8217-CF47305B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Početak projekta: </a:t>
            </a:r>
            <a:r>
              <a:rPr lang="sr-Latn-RS" i="1" dirty="0"/>
              <a:t>1.7.2018.</a:t>
            </a:r>
          </a:p>
          <a:p>
            <a:r>
              <a:rPr lang="sr-Latn-RS" dirty="0"/>
              <a:t>Kraj projekta: </a:t>
            </a:r>
            <a:r>
              <a:rPr lang="sr-Latn-RS" i="1" dirty="0"/>
              <a:t>30.6.2021.</a:t>
            </a:r>
            <a:r>
              <a:rPr lang="sr-Latn-RS" dirty="0"/>
              <a:t> </a:t>
            </a:r>
          </a:p>
          <a:p>
            <a:r>
              <a:rPr lang="sr-Latn-RS" dirty="0"/>
              <a:t>Broj radnih paketa: </a:t>
            </a:r>
            <a:r>
              <a:rPr lang="sr-Latn-RS" i="1" dirty="0"/>
              <a:t>14</a:t>
            </a:r>
          </a:p>
          <a:p>
            <a:r>
              <a:rPr lang="sr-Latn-RS" dirty="0"/>
              <a:t>Trajanje: </a:t>
            </a:r>
            <a:r>
              <a:rPr lang="sr-Latn-RS" i="1" dirty="0"/>
              <a:t>3 godine</a:t>
            </a:r>
          </a:p>
          <a:p>
            <a:r>
              <a:rPr lang="sr-Latn-RS" dirty="0"/>
              <a:t>Bitne prekretnice:</a:t>
            </a:r>
          </a:p>
          <a:p>
            <a:pPr lvl="1"/>
            <a:r>
              <a:rPr lang="sr-Latn-RS" dirty="0"/>
              <a:t>Horizontalan prototip (i pametnih kanti i veb-portala)								 dostupan nakon: </a:t>
            </a:r>
            <a:r>
              <a:rPr lang="sr-Latn-RS" b="1" i="1" dirty="0"/>
              <a:t>15 meseci od početka projekta (31.8.2019.)</a:t>
            </a:r>
          </a:p>
          <a:p>
            <a:pPr lvl="1"/>
            <a:r>
              <a:rPr lang="sr-Latn-RS" dirty="0"/>
              <a:t>Implementiran sistem nakon: </a:t>
            </a:r>
            <a:r>
              <a:rPr lang="sr-Latn-RS" b="1" i="1" dirty="0"/>
              <a:t>23 meseca od početka projekta (31.5.2020.)</a:t>
            </a:r>
          </a:p>
          <a:p>
            <a:pPr lvl="1"/>
            <a:r>
              <a:rPr lang="sr-Latn-RS" dirty="0"/>
              <a:t>Završena integracija svih delova: </a:t>
            </a:r>
            <a:r>
              <a:rPr lang="sr-Latn-RS" b="1" i="1" dirty="0"/>
              <a:t>29 meseci od početka projekta (30.11.2020.)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694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D7363-3313-470A-9FD5-3AE40387C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"/>
            <a:ext cx="12188824" cy="6857990"/>
          </a:xfrm>
          <a:prstGeom prst="rect">
            <a:avLst/>
          </a:pr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EC32C-80B8-483F-85F0-B9B19699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Pregled budžeta</a:t>
            </a:r>
          </a:p>
        </p:txBody>
      </p:sp>
    </p:spTree>
    <p:extLst>
      <p:ext uri="{BB962C8B-B14F-4D97-AF65-F5344CB8AC3E}">
        <p14:creationId xmlns:p14="http://schemas.microsoft.com/office/powerpoint/2010/main" val="171281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87C8-93EE-415E-A84F-45ADB59F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Pregled</a:t>
            </a:r>
            <a:r>
              <a:rPr lang="en-GB" dirty="0"/>
              <a:t> bud</a:t>
            </a:r>
            <a:r>
              <a:rPr lang="sr-Latn-RS" dirty="0"/>
              <a:t>žeta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51B80-7A2D-4F4B-AA73-BDDDEDD24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621712"/>
              </p:ext>
            </p:extLst>
          </p:nvPr>
        </p:nvGraphicFramePr>
        <p:xfrm>
          <a:off x="677863" y="2160588"/>
          <a:ext cx="8596312" cy="263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3921891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53594764"/>
                    </a:ext>
                  </a:extLst>
                </a:gridCol>
              </a:tblGrid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Vrsta troškova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Vrednost (EUR)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399844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Direktni troškovi (honorari)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399.376,00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67981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Drugi direktni troškovi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297.800,00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204408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Indirektni troškovi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100.000,00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430143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Troškovi puta i privremenog smeštaja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302.585,00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381280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>
                          <a:solidFill>
                            <a:schemeClr val="bg1"/>
                          </a:solidFill>
                        </a:rPr>
                        <a:t>999.761,00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7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A905BC-EFB3-4C18-BD9D-6FAD051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sr-Latn-RS"/>
              <a:t>Sadržaj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975710E-EF80-4144-B0CD-FD265369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sr-Latn-RS" dirty="0"/>
              <a:t>Šta je </a:t>
            </a:r>
            <a:r>
              <a:rPr lang="en-GB" dirty="0"/>
              <a:t>AGEDIS?</a:t>
            </a:r>
          </a:p>
          <a:p>
            <a:r>
              <a:rPr lang="sr-Latn-RS" dirty="0"/>
              <a:t>Motivacija za projekat</a:t>
            </a:r>
          </a:p>
          <a:p>
            <a:r>
              <a:rPr lang="sr-Latn-RS" dirty="0"/>
              <a:t>Ciljevi projekta</a:t>
            </a:r>
          </a:p>
          <a:p>
            <a:r>
              <a:rPr lang="sr-Latn-RS" dirty="0"/>
              <a:t>Participanti</a:t>
            </a:r>
            <a:endParaRPr lang="en-GB" dirty="0"/>
          </a:p>
          <a:p>
            <a:r>
              <a:rPr lang="sr-Latn-RS" dirty="0"/>
              <a:t>Pregled projekta</a:t>
            </a:r>
          </a:p>
          <a:p>
            <a:r>
              <a:rPr lang="sr-Latn-RS" dirty="0"/>
              <a:t>Pregled budžeta </a:t>
            </a:r>
          </a:p>
          <a:p>
            <a:r>
              <a:rPr lang="sr-Latn-RS" dirty="0"/>
              <a:t>Pitanja?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98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173-19DF-4070-B7E4-CE9583B9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Pitanja?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B8665-F7E5-418C-8C30-FCBDD05F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4293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Autori:</a:t>
            </a:r>
          </a:p>
          <a:p>
            <a:r>
              <a:rPr lang="sr-Latn-RS" i="1" dirty="0"/>
              <a:t>Marija Kostić 2015</a:t>
            </a:r>
            <a:r>
              <a:rPr lang="en-US" i="1" dirty="0"/>
              <a:t>/0096</a:t>
            </a:r>
            <a:endParaRPr lang="sr-Latn-RS" i="1" dirty="0"/>
          </a:p>
          <a:p>
            <a:r>
              <a:rPr lang="sr-Latn-RS" i="1" dirty="0"/>
              <a:t>Stefan Milanović</a:t>
            </a:r>
            <a:r>
              <a:rPr lang="en-US" i="1" dirty="0"/>
              <a:t> </a:t>
            </a:r>
            <a:r>
              <a:rPr lang="sr-Latn-RS" i="1" dirty="0"/>
              <a:t>2015</a:t>
            </a:r>
            <a:r>
              <a:rPr lang="en-US" i="1"/>
              <a:t>/0361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5052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tree, outdoor, grass, ground&#10;&#10;Description generated with very high confidence">
            <a:extLst>
              <a:ext uri="{FF2B5EF4-FFF2-40B4-BE49-F238E27FC236}">
                <a16:creationId xmlns:a16="http://schemas.microsoft.com/office/drawing/2014/main" id="{35153703-4634-4754-AA67-2543C3DED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6070C-C649-43AA-9962-1DCC1933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03" y="2609244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 err="1"/>
              <a:t>Šta</a:t>
            </a:r>
            <a:r>
              <a:rPr lang="en-US" sz="5400" b="1" dirty="0"/>
              <a:t> je AGEDIS?</a:t>
            </a:r>
          </a:p>
        </p:txBody>
      </p:sp>
    </p:spTree>
    <p:extLst>
      <p:ext uri="{BB962C8B-B14F-4D97-AF65-F5344CB8AC3E}">
        <p14:creationId xmlns:p14="http://schemas.microsoft.com/office/powerpoint/2010/main" val="223616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D6F345-C329-412F-B351-AD9CFB2D7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318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12319-D227-4F34-9FB1-F09BEBDC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Šta</a:t>
            </a:r>
            <a:r>
              <a:rPr lang="en-US" dirty="0"/>
              <a:t> je AGEDIS?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21A4-9114-49C4-9E51-60C4DF75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159" y="1716089"/>
            <a:ext cx="3851122" cy="43316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Potencijalno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trenutnog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nemarljivog</a:t>
            </a:r>
            <a:r>
              <a:rPr lang="en-US" dirty="0"/>
              <a:t> </a:t>
            </a:r>
            <a:r>
              <a:rPr lang="en-US" dirty="0" err="1"/>
              <a:t>bacanja</a:t>
            </a:r>
            <a:r>
              <a:rPr lang="en-US" dirty="0"/>
              <a:t> </a:t>
            </a:r>
            <a:r>
              <a:rPr lang="en-US" dirty="0" err="1"/>
              <a:t>đubreta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Pametna</a:t>
            </a:r>
            <a:r>
              <a:rPr lang="en-US" dirty="0"/>
              <a:t> </a:t>
            </a:r>
            <a:r>
              <a:rPr lang="en-US" dirty="0" err="1"/>
              <a:t>kanta</a:t>
            </a:r>
            <a:r>
              <a:rPr lang="en-US" dirty="0"/>
              <a:t> za </a:t>
            </a:r>
            <a:r>
              <a:rPr lang="en-US" dirty="0" err="1"/>
              <a:t>đubre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Onlajn</a:t>
            </a:r>
            <a:r>
              <a:rPr lang="en-US" dirty="0"/>
              <a:t> portal za </a:t>
            </a:r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r>
              <a:rPr lang="en-US" dirty="0" err="1"/>
              <a:t>Akcenat</a:t>
            </a:r>
            <a:r>
              <a:rPr lang="sr-Latn-RS" dirty="0"/>
              <a:t> se stavlja na:</a:t>
            </a:r>
          </a:p>
          <a:p>
            <a:pPr lvl="1"/>
            <a:r>
              <a:rPr lang="sr-Latn-RS" dirty="0"/>
              <a:t>Inovativan pristup</a:t>
            </a:r>
          </a:p>
          <a:p>
            <a:pPr lvl="1"/>
            <a:r>
              <a:rPr lang="sr-Latn-RS" dirty="0"/>
              <a:t>Efikasnost rešenja</a:t>
            </a:r>
          </a:p>
          <a:p>
            <a:pPr lvl="1"/>
            <a:r>
              <a:rPr lang="sr-Latn-RS" dirty="0"/>
              <a:t>Modularnost implementacije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le of sand&#10;&#10;Description generated with very high confidence">
            <a:extLst>
              <a:ext uri="{FF2B5EF4-FFF2-40B4-BE49-F238E27FC236}">
                <a16:creationId xmlns:a16="http://schemas.microsoft.com/office/drawing/2014/main" id="{73725F40-8CF0-4E5F-BC3F-ABB567B0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29" t="8629" r="1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8F73-9CAF-4CC3-8187-5ED8B2F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Motivacija</a:t>
            </a:r>
            <a:r>
              <a:rPr lang="en-US" sz="5400" dirty="0"/>
              <a:t> za </a:t>
            </a:r>
            <a:r>
              <a:rPr lang="en-US" sz="5400" dirty="0" err="1"/>
              <a:t>projekat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29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group of people standing outside of a building&#10;&#10;Description generated with very high confidence">
            <a:extLst>
              <a:ext uri="{FF2B5EF4-FFF2-40B4-BE49-F238E27FC236}">
                <a16:creationId xmlns:a16="http://schemas.microsoft.com/office/drawing/2014/main" id="{CB922E04-EF56-4A8B-8689-DEB535CA4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223" r="2139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F5A24-6F39-402D-9333-55A85E58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Motivacija za projekat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0021-9984-489F-BCF2-4702FCC72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stanje</a:t>
            </a:r>
            <a:endParaRPr lang="en-US" dirty="0"/>
          </a:p>
          <a:p>
            <a:pPr lvl="1"/>
            <a:r>
              <a:rPr lang="en-US" dirty="0" err="1"/>
              <a:t>Zastereo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neefikasan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se </a:t>
            </a:r>
            <a:r>
              <a:rPr lang="en-US" dirty="0" err="1"/>
              <a:t>precizno</a:t>
            </a:r>
            <a:r>
              <a:rPr lang="en-US" dirty="0"/>
              <a:t> 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evidencija</a:t>
            </a:r>
            <a:r>
              <a:rPr lang="en-US" dirty="0"/>
              <a:t> o </a:t>
            </a:r>
            <a:r>
              <a:rPr lang="en-US" dirty="0" err="1"/>
              <a:t>bačenom</a:t>
            </a:r>
            <a:r>
              <a:rPr lang="en-US" dirty="0"/>
              <a:t> </a:t>
            </a:r>
            <a:r>
              <a:rPr lang="en-US" dirty="0" err="1"/>
              <a:t>smeću</a:t>
            </a:r>
            <a:endParaRPr lang="en-US" dirty="0"/>
          </a:p>
          <a:p>
            <a:pPr lvl="1"/>
            <a:r>
              <a:rPr lang="en-US" dirty="0"/>
              <a:t>Mali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reciklaže</a:t>
            </a:r>
            <a:endParaRPr lang="en-US" dirty="0"/>
          </a:p>
          <a:p>
            <a:pPr lvl="1"/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zagađenost</a:t>
            </a:r>
            <a:r>
              <a:rPr lang="en-US" dirty="0"/>
              <a:t> </a:t>
            </a:r>
            <a:r>
              <a:rPr lang="en-US" dirty="0" err="1"/>
              <a:t>okoline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odlazak</a:t>
            </a:r>
            <a:r>
              <a:rPr lang="en-US" dirty="0"/>
              <a:t> do </a:t>
            </a:r>
            <a:r>
              <a:rPr lang="en-US" dirty="0" err="1"/>
              <a:t>šaltera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čekanje</a:t>
            </a:r>
            <a:r>
              <a:rPr lang="en-US" dirty="0"/>
              <a:t> u </a:t>
            </a:r>
            <a:r>
              <a:rPr lang="en-US" dirty="0" err="1"/>
              <a:t>redovima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25F40-8CF0-4E5F-BC3F-ABB567B0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10"/>
            <a:ext cx="11234711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8F73-9CAF-4CC3-8187-5ED8B2F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2180141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sr-Latn-RS" sz="5400" dirty="0"/>
              <a:t>Ciljevi projekta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4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person standing on a sidewalk&#10;&#10;Description generated with high confidence">
            <a:extLst>
              <a:ext uri="{FF2B5EF4-FFF2-40B4-BE49-F238E27FC236}">
                <a16:creationId xmlns:a16="http://schemas.microsoft.com/office/drawing/2014/main" id="{369C6F22-3A3A-4057-9DF1-E31299BD2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743" r="3800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8897-DA7E-4987-9EF6-FBCF453C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Ciljevi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0FDE-A203-4593-85D0-D1E4F3D0D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Šta</a:t>
            </a:r>
            <a:r>
              <a:rPr lang="en-US" dirty="0"/>
              <a:t> se </a:t>
            </a:r>
            <a:r>
              <a:rPr lang="en-US" dirty="0" err="1"/>
              <a:t>zapravo</a:t>
            </a:r>
            <a:r>
              <a:rPr lang="en-US" dirty="0"/>
              <a:t>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implementacijom</a:t>
            </a:r>
            <a:r>
              <a:rPr lang="en-US" dirty="0"/>
              <a:t> AGEDIS-a?</a:t>
            </a:r>
          </a:p>
          <a:p>
            <a:pPr lvl="1"/>
            <a:r>
              <a:rPr lang="en-US" dirty="0" err="1"/>
              <a:t>Zdravije</a:t>
            </a:r>
            <a:r>
              <a:rPr lang="en-US" dirty="0"/>
              <a:t> </a:t>
            </a:r>
            <a:r>
              <a:rPr lang="en-US" dirty="0" err="1"/>
              <a:t>okruženje</a:t>
            </a:r>
            <a:endParaRPr lang="en-US" dirty="0"/>
          </a:p>
          <a:p>
            <a:pPr lvl="1"/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reciklaže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svesti</a:t>
            </a:r>
            <a:r>
              <a:rPr lang="en-US" dirty="0"/>
              <a:t> o </a:t>
            </a:r>
            <a:r>
              <a:rPr lang="en-US" dirty="0" err="1"/>
              <a:t>čistoj</a:t>
            </a:r>
            <a:r>
              <a:rPr lang="en-US" dirty="0"/>
              <a:t> </a:t>
            </a:r>
            <a:r>
              <a:rPr lang="en-US" dirty="0" err="1"/>
              <a:t>sredini</a:t>
            </a:r>
            <a:endParaRPr lang="en-US" dirty="0"/>
          </a:p>
          <a:p>
            <a:pPr lvl="1"/>
            <a:r>
              <a:rPr lang="en-US" dirty="0" err="1"/>
              <a:t>Olakšavanje</a:t>
            </a:r>
            <a:r>
              <a:rPr lang="en-US" dirty="0"/>
              <a:t> </a:t>
            </a:r>
            <a:r>
              <a:rPr lang="en-US" dirty="0" err="1"/>
              <a:t>vođenja</a:t>
            </a:r>
            <a:r>
              <a:rPr lang="en-US" dirty="0"/>
              <a:t> </a:t>
            </a:r>
            <a:r>
              <a:rPr lang="en-US" dirty="0" err="1"/>
              <a:t>evidencije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komunalnih</a:t>
            </a:r>
            <a:r>
              <a:rPr lang="en-US" dirty="0"/>
              <a:t> </a:t>
            </a:r>
            <a:r>
              <a:rPr lang="en-US" dirty="0" err="1"/>
              <a:t>službi</a:t>
            </a:r>
            <a:endParaRPr lang="en-US" dirty="0"/>
          </a:p>
          <a:p>
            <a:pPr lvl="1"/>
            <a:r>
              <a:rPr lang="en-US" dirty="0" err="1"/>
              <a:t>Modernizacija</a:t>
            </a:r>
            <a:r>
              <a:rPr lang="en-US" dirty="0"/>
              <a:t> </a:t>
            </a:r>
            <a:r>
              <a:rPr lang="en-US" dirty="0" err="1"/>
              <a:t>plaćanja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komunalnih</a:t>
            </a:r>
            <a:r>
              <a:rPr lang="en-US" dirty="0"/>
              <a:t> </a:t>
            </a:r>
            <a:r>
              <a:rPr lang="en-US" dirty="0" err="1"/>
              <a:t>usluga</a:t>
            </a:r>
            <a:endParaRPr lang="en-US" dirty="0"/>
          </a:p>
          <a:p>
            <a:pPr lvl="1"/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potrošnje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sr-Latn-RS" dirty="0"/>
              <a:t> i novca na održavanju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F0978C-5A79-4EDB-8C0F-4839B83B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" y="10"/>
            <a:ext cx="11119356" cy="685799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74DFAD-452B-4D0D-8578-D309C32C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475" y="1648511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Participanti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6161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469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AGEDIS</vt:lpstr>
      <vt:lpstr>Sadržaj</vt:lpstr>
      <vt:lpstr>Šta je AGEDIS?</vt:lpstr>
      <vt:lpstr>Šta je AGEDIS?</vt:lpstr>
      <vt:lpstr>Motivacija za projekat</vt:lpstr>
      <vt:lpstr>Motivacija za projekat</vt:lpstr>
      <vt:lpstr>Ciljevi projekta</vt:lpstr>
      <vt:lpstr>Ciljevi projekta</vt:lpstr>
      <vt:lpstr>Participanti</vt:lpstr>
      <vt:lpstr>Participanti</vt:lpstr>
      <vt:lpstr>Participanti</vt:lpstr>
      <vt:lpstr>Participanti</vt:lpstr>
      <vt:lpstr>Participanti</vt:lpstr>
      <vt:lpstr>Participanti</vt:lpstr>
      <vt:lpstr>Pregled projekta</vt:lpstr>
      <vt:lpstr>Pregled projekta</vt:lpstr>
      <vt:lpstr>Pregled projekta</vt:lpstr>
      <vt:lpstr>Pregled budžeta</vt:lpstr>
      <vt:lpstr>Pregled budžeta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AGEDIS - Advanced Garbage Evidention and DIsposal System</dc:title>
  <dc:creator>Stefan</dc:creator>
  <cp:lastModifiedBy>Марија Костић</cp:lastModifiedBy>
  <cp:revision>50</cp:revision>
  <dcterms:created xsi:type="dcterms:W3CDTF">2018-06-15T16:37:33Z</dcterms:created>
  <dcterms:modified xsi:type="dcterms:W3CDTF">2018-06-15T21:20:24Z</dcterms:modified>
</cp:coreProperties>
</file>