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6F33F2-0BEF-4DFB-B70F-600303256E1B}" type="datetimeFigureOut">
              <a:rPr lang="en-US" smtClean="0"/>
              <a:t>28-Aug-20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9369A-0F3C-4FB2-91DF-FD3023A8B697}" type="slidenum">
              <a:rPr lang="en-US" smtClean="0"/>
              <a:t>‹#›</a:t>
            </a:fld>
            <a:endParaRPr lang="en-US"/>
          </a:p>
        </p:txBody>
      </p:sp>
    </p:spTree>
    <p:extLst>
      <p:ext uri="{BB962C8B-B14F-4D97-AF65-F5344CB8AC3E}">
        <p14:creationId xmlns:p14="http://schemas.microsoft.com/office/powerpoint/2010/main" val="37391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Cyrl-RS" baseline="0" smtClean="0"/>
          </a:p>
        </p:txBody>
      </p:sp>
      <p:sp>
        <p:nvSpPr>
          <p:cNvPr id="4" name="Slide Number Placeholder 3"/>
          <p:cNvSpPr>
            <a:spLocks noGrp="1"/>
          </p:cNvSpPr>
          <p:nvPr>
            <p:ph type="sldNum" sz="quarter" idx="10"/>
          </p:nvPr>
        </p:nvSpPr>
        <p:spPr/>
        <p:txBody>
          <a:bodyPr/>
          <a:lstStyle/>
          <a:p>
            <a:fld id="{ADD9369A-0F3C-4FB2-91DF-FD3023A8B697}" type="slidenum">
              <a:rPr lang="en-US" smtClean="0"/>
              <a:t>2</a:t>
            </a:fld>
            <a:endParaRPr lang="en-US"/>
          </a:p>
        </p:txBody>
      </p:sp>
    </p:spTree>
    <p:extLst>
      <p:ext uri="{BB962C8B-B14F-4D97-AF65-F5344CB8AC3E}">
        <p14:creationId xmlns:p14="http://schemas.microsoft.com/office/powerpoint/2010/main" val="404447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3D24E1-5E60-4F39-8CBB-F7AC5326C4C4}"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3D24E1-5E60-4F39-8CBB-F7AC5326C4C4}"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3D24E1-5E60-4F39-8CBB-F7AC5326C4C4}"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3D24E1-5E60-4F39-8CBB-F7AC5326C4C4}"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B3D24E1-5E60-4F39-8CBB-F7AC5326C4C4}"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3D24E1-5E60-4F39-8CBB-F7AC5326C4C4}"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BA828-0DB3-4760-8C25-006C9396311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3D24E1-5E60-4F39-8CBB-F7AC5326C4C4}" type="datetimeFigureOut">
              <a:rPr lang="en-US" smtClean="0"/>
              <a:t>28-Aug-20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3D24E1-5E60-4F39-8CBB-F7AC5326C4C4}" type="datetimeFigureOut">
              <a:rPr lang="en-US" smtClean="0"/>
              <a:t>28-Aug-20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24E1-5E60-4F39-8CBB-F7AC5326C4C4}" type="datetimeFigureOut">
              <a:rPr lang="en-US" smtClean="0"/>
              <a:t>28-Aug-20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B3D24E1-5E60-4F39-8CBB-F7AC5326C4C4}" type="datetimeFigureOut">
              <a:rPr lang="en-US" smtClean="0"/>
              <a:t>28-Aug-20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37BA828-0DB3-4760-8C25-006C93963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3D24E1-5E60-4F39-8CBB-F7AC5326C4C4}"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B3D24E1-5E60-4F39-8CBB-F7AC5326C4C4}" type="datetimeFigureOut">
              <a:rPr lang="en-US" smtClean="0"/>
              <a:t>28-Aug-20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37BA828-0DB3-4760-8C25-006C93963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Algorithm#Algorithm_example" TargetMode="External"/><Relationship Id="rId2" Type="http://schemas.openxmlformats.org/officeDocument/2006/relationships/hyperlink" Target="https://sh.wikipedia.org/wiki/Algoritam" TargetMode="External"/><Relationship Id="rId1" Type="http://schemas.openxmlformats.org/officeDocument/2006/relationships/slideLayout" Target="../slideLayouts/slideLayout2.xml"/><Relationship Id="rId4" Type="http://schemas.openxmlformats.org/officeDocument/2006/relationships/hyperlink" Target="https://www.it-akademija.com/sta-je-algorita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h.wikipedia.org/wiki/%C4%8Carls_Bebid%C5%BE" TargetMode="External"/><Relationship Id="rId2" Type="http://schemas.openxmlformats.org/officeDocument/2006/relationships/hyperlink" Target="https://sh.wikipedia.org/wiki/Ejda_King_Lavlej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55" y="152400"/>
            <a:ext cx="8991600" cy="2743200"/>
          </a:xfrm>
        </p:spPr>
        <p:txBody>
          <a:bodyPr>
            <a:normAutofit/>
          </a:bodyPr>
          <a:lstStyle/>
          <a:p>
            <a:pPr algn="ctr"/>
            <a:r>
              <a:rPr lang="sr-Cyrl-RS" sz="4400" b="1" smtClean="0"/>
              <a:t>Факултет инжењерских наука</a:t>
            </a:r>
            <a:r>
              <a:rPr lang="en-US" smtClean="0"/>
              <a:t/>
            </a:r>
            <a:br>
              <a:rPr lang="en-US" smtClean="0"/>
            </a:br>
            <a:r>
              <a:rPr lang="sr-Cyrl-RS" sz="2000" smtClean="0"/>
              <a:t>семинарски рад из предмета</a:t>
            </a:r>
            <a:r>
              <a:rPr lang="sr-Cyrl-RS" sz="3100" smtClean="0"/>
              <a:t>:</a:t>
            </a:r>
            <a:br>
              <a:rPr lang="sr-Cyrl-RS" sz="3100" smtClean="0"/>
            </a:br>
            <a:r>
              <a:rPr lang="sr-Cyrl-RS" sz="2800" smtClean="0"/>
              <a:t>Програмирање које ради у реалном времену</a:t>
            </a:r>
            <a:endParaRPr lang="en-US" sz="2800"/>
          </a:p>
        </p:txBody>
      </p:sp>
      <p:sp>
        <p:nvSpPr>
          <p:cNvPr id="3" name="Subtitle 2"/>
          <p:cNvSpPr>
            <a:spLocks noGrp="1"/>
          </p:cNvSpPr>
          <p:nvPr>
            <p:ph type="subTitle" idx="1"/>
          </p:nvPr>
        </p:nvSpPr>
        <p:spPr>
          <a:xfrm>
            <a:off x="0" y="3276600"/>
            <a:ext cx="8991600" cy="3581400"/>
          </a:xfrm>
        </p:spPr>
        <p:txBody>
          <a:bodyPr>
            <a:normAutofit/>
          </a:bodyPr>
          <a:lstStyle/>
          <a:p>
            <a:endParaRPr lang="sr-Cyrl-RS" smtClean="0">
              <a:solidFill>
                <a:schemeClr val="tx1"/>
              </a:solidFill>
            </a:endParaRPr>
          </a:p>
          <a:p>
            <a:pPr algn="ctr"/>
            <a:r>
              <a:rPr lang="sr-Cyrl-RS" smtClean="0">
                <a:solidFill>
                  <a:schemeClr val="tx1"/>
                </a:solidFill>
              </a:rPr>
              <a:t>Тема:</a:t>
            </a:r>
          </a:p>
          <a:p>
            <a:pPr algn="ctr"/>
            <a:r>
              <a:rPr lang="sr-Cyrl-RS" sz="1600" b="1" smtClean="0">
                <a:solidFill>
                  <a:schemeClr val="tx1"/>
                </a:solidFill>
                <a:latin typeface="+mj-lt"/>
              </a:rPr>
              <a:t>Исправљање правописних </a:t>
            </a:r>
          </a:p>
          <a:p>
            <a:pPr algn="ctr"/>
            <a:r>
              <a:rPr lang="sr-Cyrl-RS" sz="1600" b="1" smtClean="0">
                <a:solidFill>
                  <a:schemeClr val="tx1"/>
                </a:solidFill>
                <a:latin typeface="+mj-lt"/>
              </a:rPr>
              <a:t>Грешака</a:t>
            </a:r>
          </a:p>
          <a:p>
            <a:endParaRPr lang="sr-Cyrl-RS" b="1">
              <a:solidFill>
                <a:schemeClr val="tx1"/>
              </a:solidFill>
              <a:latin typeface="+mj-lt"/>
            </a:endParaRPr>
          </a:p>
          <a:p>
            <a:pPr algn="l"/>
            <a:r>
              <a:rPr lang="sr-Cyrl-RS" sz="2000" smtClean="0">
                <a:solidFill>
                  <a:schemeClr val="tx1"/>
                </a:solidFill>
                <a:latin typeface="+mj-lt"/>
              </a:rPr>
              <a:t>  </a:t>
            </a:r>
          </a:p>
          <a:p>
            <a:r>
              <a:rPr lang="sr-Cyrl-RS" sz="2000" smtClean="0">
                <a:solidFill>
                  <a:schemeClr val="tx1"/>
                </a:solidFill>
                <a:latin typeface="+mj-lt"/>
              </a:rPr>
              <a:t>Студент:                               Предметни професор:                                                          </a:t>
            </a:r>
          </a:p>
          <a:p>
            <a:r>
              <a:rPr lang="sr-Cyrl-RS" sz="1800" smtClean="0">
                <a:solidFill>
                  <a:schemeClr val="tx1"/>
                </a:solidFill>
                <a:latin typeface="+mj-lt"/>
              </a:rPr>
              <a:t>Ђорђе Марић 646/2017       </a:t>
            </a:r>
            <a:r>
              <a:rPr lang="sr-Cyrl-RS" sz="1800" smtClean="0"/>
              <a:t> </a:t>
            </a:r>
            <a:r>
              <a:rPr lang="sr-Cyrl-RS" sz="1800" b="1" dirty="0"/>
              <a:t>Др Владимир Миловановић</a:t>
            </a:r>
            <a:endParaRPr lang="sr-Cyrl-RS" sz="1800" b="1">
              <a:solidFill>
                <a:schemeClr val="tx1"/>
              </a:solidFill>
              <a:latin typeface="+mj-lt"/>
            </a:endParaRPr>
          </a:p>
          <a:p>
            <a:endParaRPr lang="sr-Cyrl-RS" b="1" smtClean="0">
              <a:solidFill>
                <a:schemeClr val="tx1"/>
              </a:solidFill>
              <a:latin typeface="+mj-lt"/>
            </a:endParaRPr>
          </a:p>
          <a:p>
            <a:endParaRPr lang="sr-Cyrl-RS" b="1">
              <a:solidFill>
                <a:schemeClr val="tx1"/>
              </a:solidFill>
              <a:latin typeface="+mj-lt"/>
            </a:endParaRPr>
          </a:p>
          <a:p>
            <a:endParaRPr lang="sr-Cyrl-RS" b="1" smtClean="0">
              <a:solidFill>
                <a:schemeClr val="tx1"/>
              </a:solidFill>
              <a:latin typeface="+mj-lt"/>
            </a:endParaRPr>
          </a:p>
          <a:p>
            <a:endParaRPr lang="sr-Cyrl-RS" b="1" smtClean="0">
              <a:solidFill>
                <a:schemeClr val="tx1"/>
              </a:solidFill>
              <a:latin typeface="+mj-lt"/>
            </a:endParaRPr>
          </a:p>
          <a:p>
            <a:endParaRPr lang="en-US" b="1">
              <a:solidFill>
                <a:schemeClr val="tx1"/>
              </a:solidFill>
              <a:latin typeface="+mj-lt"/>
            </a:endParaRPr>
          </a:p>
        </p:txBody>
      </p:sp>
    </p:spTree>
    <p:extLst>
      <p:ext uri="{BB962C8B-B14F-4D97-AF65-F5344CB8AC3E}">
        <p14:creationId xmlns:p14="http://schemas.microsoft.com/office/powerpoint/2010/main" val="1603294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52800"/>
            <a:ext cx="8839200" cy="548640"/>
          </a:xfrm>
        </p:spPr>
        <p:txBody>
          <a:bodyPr/>
          <a:lstStyle/>
          <a:p>
            <a:r>
              <a:rPr lang="sr-Cyrl-RS" sz="1800" b="1" smtClean="0">
                <a:latin typeface="Arial" panose="020B0604020202020204" pitchFamily="34" charset="0"/>
                <a:cs typeface="Arial" panose="020B0604020202020204" pitchFamily="34" charset="0"/>
              </a:rPr>
              <a:t>Подела према обалстима рада</a:t>
            </a:r>
            <a:br>
              <a:rPr lang="sr-Cyrl-RS" sz="1800" b="1"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-свако поље науке има своје проблеме и потребне су јој ефикасни алгоритми. Слични проблеми се често решавају слично. Неки примери су алгоритми за претрагу, сортирање,спајање,нумеричку анализу, графове,стрингове...</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-Области имају тежњу да се преклапају једни са другима, а напредак алгоритма у једном пољу може да унапреди алгоритме у другим, понекад тотално не сродним областима.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681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67000"/>
            <a:ext cx="8763000" cy="548640"/>
          </a:xfrm>
        </p:spPr>
        <p:txBody>
          <a:bodyPr/>
          <a:lstStyle/>
          <a:p>
            <a:r>
              <a:rPr lang="sr-Cyrl-RS" sz="1800" b="1" smtClean="0">
                <a:latin typeface="Arial" panose="020B0604020202020204" pitchFamily="34" charset="0"/>
                <a:cs typeface="Arial" panose="020B0604020202020204" pitchFamily="34" charset="0"/>
              </a:rPr>
              <a:t>АЛГОРИТАМ СА ПРАВНОГ СТАНОВИШТА</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-АЛГОРИТАМИ САМИ ПО СЕБИ ОБИЧНО НИСУ ПОДЛОЖНИ ПАТЕНТИРАЊУ. У САД-У СЕ ЗАХТЕВ/ПОСТУПАК КОЈИ СЕ САСТОЈИ ИСКЉУЧИВО ОД ПОРСТИХ МАНИПУЛАЦИЈА АПСТРАКТНИХ КОНЦЕПАТА, БРОЈЕВА ИЛИ СИГНАЛА НЕ СМАТРА </a:t>
            </a:r>
            <a:r>
              <a:rPr lang="en-US" sz="1800" smtClean="0">
                <a:latin typeface="Arial" panose="020B0604020202020204" pitchFamily="34" charset="0"/>
                <a:cs typeface="Arial" panose="020B0604020202020204" pitchFamily="34" charset="0"/>
              </a:rPr>
              <a:t>“</a:t>
            </a:r>
            <a:r>
              <a:rPr lang="sr-Cyrl-RS" sz="1800" smtClean="0">
                <a:latin typeface="Arial" panose="020B0604020202020204" pitchFamily="34" charset="0"/>
                <a:cs typeface="Arial" panose="020B0604020202020204" pitchFamily="34" charset="0"/>
              </a:rPr>
              <a:t>ПРОЦЕСОМ</a:t>
            </a:r>
            <a:r>
              <a:rPr lang="en-US" sz="1800" smtClean="0">
                <a:latin typeface="Arial" panose="020B0604020202020204" pitchFamily="34" charset="0"/>
                <a:cs typeface="Arial" panose="020B0604020202020204" pitchFamily="34" charset="0"/>
              </a:rPr>
              <a:t>”</a:t>
            </a:r>
            <a:r>
              <a:rPr lang="sr-Cyrl-RS" sz="1800" smtClean="0">
                <a:latin typeface="Arial" panose="020B0604020202020204" pitchFamily="34" charset="0"/>
                <a:cs typeface="Arial" panose="020B0604020202020204" pitchFamily="34" charset="0"/>
              </a:rPr>
              <a:t> ЗБОГ ЧЕГА АЛГОРИТМИ НЕ ПОДЛЕЖУ ПАТЕНТИРАЊУ. </a:t>
            </a:r>
            <a:br>
              <a:rPr lang="sr-Cyrl-RS" sz="1800" smtClean="0">
                <a:latin typeface="Arial" panose="020B0604020202020204" pitchFamily="34" charset="0"/>
                <a:cs typeface="Arial" panose="020B0604020202020204" pitchFamily="34" charset="0"/>
              </a:rPr>
            </a:b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84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3200"/>
            <a:ext cx="8686800" cy="548640"/>
          </a:xfrm>
        </p:spPr>
        <p:txBody>
          <a:bodyPr/>
          <a:lstStyle/>
          <a:p>
            <a:r>
              <a:rPr lang="en-US" sz="1800" smtClean="0">
                <a:latin typeface="Arial" panose="020B0604020202020204" pitchFamily="34" charset="0"/>
                <a:cs typeface="Arial" panose="020B0604020202020204" pitchFamily="34" charset="0"/>
              </a:rPr>
              <a:t>spellchecker (provera pravopisa)</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a:t>
            </a:r>
            <a:r>
              <a:rPr lang="ru-RU" sz="1800" smtClean="0">
                <a:latin typeface="Arial" panose="020B0604020202020204" pitchFamily="34" charset="0"/>
                <a:cs typeface="Arial" panose="020B0604020202020204" pitchFamily="34" charset="0"/>
              </a:rPr>
              <a:t>Провера </a:t>
            </a:r>
            <a:r>
              <a:rPr lang="ru-RU" sz="1800">
                <a:latin typeface="Arial" panose="020B0604020202020204" pitchFamily="34" charset="0"/>
                <a:cs typeface="Arial" panose="020B0604020202020204" pitchFamily="34" charset="0"/>
              </a:rPr>
              <a:t>правописа функционише упоређивањем сваке откуцане речи са листом хиљада исправно написаних речи, а затим користи алгоритме за одређивање тачних </a:t>
            </a:r>
            <a:r>
              <a:rPr lang="ru-RU" sz="1800">
                <a:latin typeface="Arial" panose="020B0604020202020204" pitchFamily="34" charset="0"/>
                <a:cs typeface="Arial" panose="020B0604020202020204" pitchFamily="34" charset="0"/>
              </a:rPr>
              <a:t>правописа</a:t>
            </a:r>
            <a:r>
              <a:rPr lang="ru-RU" sz="1800" smtClean="0">
                <a:latin typeface="Arial" panose="020B0604020202020204" pitchFamily="34" charset="0"/>
                <a:cs typeface="Arial" panose="020B0604020202020204" pitchFamily="34" charset="0"/>
              </a:rPr>
              <a:t>.</a:t>
            </a: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a:t>
            </a:r>
            <a:r>
              <a:rPr lang="sr-Cyrl-RS" sz="1800" smtClean="0">
                <a:latin typeface="Arial" panose="020B0604020202020204" pitchFamily="34" charset="0"/>
                <a:cs typeface="Arial" panose="020B0604020202020204" pitchFamily="34" charset="0"/>
              </a:rPr>
              <a:t>Потребно је инсталирати библиотеку </a:t>
            </a:r>
            <a:r>
              <a:rPr lang="en-US" sz="1800" smtClean="0">
                <a:latin typeface="Arial" panose="020B0604020202020204" pitchFamily="34" charset="0"/>
                <a:cs typeface="Arial" panose="020B0604020202020204" pitchFamily="34" charset="0"/>
              </a:rPr>
              <a:t>“pyspellchecker”</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*pip install spellchecker</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и по потреби додати сопствени тхт фајл са сопственим речником уз помоћ команде </a:t>
            </a:r>
            <a:r>
              <a:rPr lang="en-US" sz="1800">
                <a:latin typeface="Arial" panose="020B0604020202020204" pitchFamily="34" charset="0"/>
                <a:cs typeface="Arial" panose="020B0604020202020204" pitchFamily="34" charset="0"/>
              </a:rPr>
              <a:t>new_spell.word_frequency.load_text_file("word.txt")</a:t>
            </a:r>
            <a:br>
              <a:rPr lang="en-US" sz="1800">
                <a:latin typeface="Arial" panose="020B0604020202020204" pitchFamily="34" charset="0"/>
                <a:cs typeface="Arial" panose="020B0604020202020204" pitchFamily="34" charset="0"/>
              </a:rPr>
            </a:b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684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76400"/>
            <a:ext cx="8839200" cy="1005840"/>
          </a:xfrm>
        </p:spPr>
        <p:txBody>
          <a:bodyPr/>
          <a:lstStyle/>
          <a:p>
            <a:r>
              <a:rPr lang="sr-Cyrl-RS" sz="1800" smtClean="0">
                <a:latin typeface="Arial" panose="020B0604020202020204" pitchFamily="34" charset="0"/>
                <a:cs typeface="Arial" panose="020B0604020202020204" pitchFamily="34" charset="0"/>
              </a:rPr>
              <a:t>Литература</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a:t>
            </a:r>
            <a:r>
              <a:rPr lang="en-US" sz="1800">
                <a:hlinkClick r:id="rId2"/>
              </a:rPr>
              <a:t>https://sh.wikipedia.org/wiki/Algoritam</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a:t>
            </a:r>
            <a:r>
              <a:rPr lang="en-US" sz="1800">
                <a:hlinkClick r:id="rId3"/>
              </a:rPr>
              <a:t>https://en.wikipedia.org/wiki/Algorithm#Algorithm_example</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a:t>
            </a:r>
            <a:r>
              <a:rPr lang="en-US" sz="1800">
                <a:hlinkClick r:id="rId4"/>
              </a:rPr>
              <a:t>https://www.it-akademija.com/sta-je-algoritam</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076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62" y="4267200"/>
            <a:ext cx="8839200" cy="1600200"/>
          </a:xfrm>
        </p:spPr>
        <p:txBody>
          <a:bodyPr/>
          <a:lstStyle/>
          <a:p>
            <a:r>
              <a:rPr lang="sr-Cyrl-RS" sz="1800" smtClean="0">
                <a:latin typeface="Arial" panose="020B0604020202020204" pitchFamily="34" charset="0"/>
                <a:cs typeface="Arial" panose="020B0604020202020204" pitchFamily="34" charset="0"/>
              </a:rPr>
              <a:t>Шта је АГОРИТАМ?</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Алгоритам је опис за решавање неког проблема. првобитно је био израз који описује начин рачунања децималних бројева који је основао Персијски математичар мухамед АЛ ХОРЕЗМИЈА</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КОЈИ ЈЕ НАПИСАО КЊИГУ ,,АЛ ХОРЕЗМИ О ИНДИЈСКОЈ ВЕШТИНИ РАЧУНАЊА,,(ТАДА СЕ ОВОДЕ ИНДИЈСЕК ЦИФРЕ И ДЕЦИМАЛНИ БРОЈЕВИ У ИСЛМАСКУ МАТЕМАТИКУ). КАДА СЕ ОВА КЊИГА ПРЕВОДИЛА НА ЛАТИНСКИ, ЗБОГ ЛОШЕГ ПРЕВОДА ЊЕГОВОГ ПРЕЗИМЕНА ,,</a:t>
            </a:r>
            <a:r>
              <a:rPr lang="sr-Cyrl-RS" sz="1800" b="1" smtClean="0">
                <a:latin typeface="Arial" panose="020B0604020202020204" pitchFamily="34" charset="0"/>
                <a:cs typeface="Arial" panose="020B0604020202020204" pitchFamily="34" charset="0"/>
              </a:rPr>
              <a:t>АЛГОРИТМИ ДЕ НУМЕРО ИНДОРУМ</a:t>
            </a:r>
            <a:r>
              <a:rPr lang="sr-Cyrl-RS" sz="1800" smtClean="0">
                <a:latin typeface="Arial" panose="020B0604020202020204" pitchFamily="34" charset="0"/>
                <a:cs typeface="Arial" panose="020B0604020202020204" pitchFamily="34" charset="0"/>
              </a:rPr>
              <a:t>,, И ПОТИЧЕ РЕЧ АЛГОРИТМИ( И ДУГО ЈЕ РЕЧ АЛГОРИТМИ ОЗНАЧАВАЛА ПОСТУПАК ЗА РАЧУН СА ДЕЦИМАЛНИМ БРОЈНИМ СИСТЕМОМ).</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ПОШТО СЕ АЛГОРИТМИ КОРИСТЕ У РАЗЛИЧИТИМ СФЕРАМА ИНТЕРЕСОВАЊА ДЕФИНИЦИЈА КОЈОМ ЈЕ ОПИСУЈЕ ЗНАЧЕЊЕ АЛГОРИТМА ЈЕСТЕ </a:t>
            </a:r>
            <a:r>
              <a:rPr lang="sr-Cyrl-RS" sz="1800" b="1" smtClean="0">
                <a:latin typeface="Arial" panose="020B0604020202020204" pitchFamily="34" charset="0"/>
                <a:cs typeface="Arial" panose="020B0604020202020204" pitchFamily="34" charset="0"/>
              </a:rPr>
              <a:t>,, АЛГОРИТАМ ЈЕ КОНАЧАН И ПРЕЦИЗНО ДЕФИНИСАН</a:t>
            </a:r>
            <a:r>
              <a:rPr lang="en-US" sz="1800" b="1" smtClean="0">
                <a:latin typeface="Arial" panose="020B0604020202020204" pitchFamily="34" charset="0"/>
                <a:cs typeface="Arial" panose="020B0604020202020204" pitchFamily="34" charset="0"/>
              </a:rPr>
              <a:t>a</a:t>
            </a:r>
            <a:r>
              <a:rPr lang="sr-Cyrl-RS" sz="1800" b="1" smtClean="0">
                <a:latin typeface="Arial" panose="020B0604020202020204" pitchFamily="34" charset="0"/>
                <a:cs typeface="Arial" panose="020B0604020202020204" pitchFamily="34" charset="0"/>
              </a:rPr>
              <a:t> ПРОЦЕДУРА, НИЗ ДОБРО ДЕФИНИСАНИХ ПРАВИЛА, КОЈОМ СЕ УЛАЗНЕ ВРЕДНОСТИ ТРАНСФОРМИШУ У ИЗЛАЗНЕ, ИЛИ СЕ ОПИСУЈЕ ИЗВРШАВАЊЕ НЕКОГ ПОСТУПКА</a:t>
            </a:r>
            <a:r>
              <a:rPr lang="sr-Cyrl-RS" sz="1800" smtClean="0">
                <a:latin typeface="Arial" panose="020B0604020202020204" pitchFamily="34" charset="0"/>
                <a:cs typeface="Arial" panose="020B0604020202020204" pitchFamily="34" charset="0"/>
              </a:rPr>
              <a:t>,,</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4376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95400"/>
            <a:ext cx="8915400" cy="3581399"/>
          </a:xfrm>
        </p:spPr>
        <p:txBody>
          <a:bodyPr/>
          <a:lstStyle/>
          <a:p>
            <a:r>
              <a:rPr lang="sr-Cyrl-RS" sz="1800" smtClean="0">
                <a:latin typeface="Arial" panose="020B0604020202020204" pitchFamily="34" charset="0"/>
                <a:cs typeface="Arial" panose="020B0604020202020204" pitchFamily="34" charset="0"/>
              </a:rPr>
              <a:t>ПРВИ АЛГОРИТАМ КОЈИ СЕ МОЖЕ СМАТРАТИ ПРОЦЕДУРОМ ЧИЈА ЈЕ НАМЕНА РАЧУН НА АУТОМАТСКОЈ МАШИНИ ЈЕ НАПИСАЛА </a:t>
            </a:r>
            <a:r>
              <a:rPr lang="en-US" sz="1800" u="sng">
                <a:hlinkClick r:id="rId2"/>
              </a:rPr>
              <a:t>Ejda Bajron </a:t>
            </a:r>
            <a:r>
              <a:rPr lang="sr-Cyrl-RS" sz="1800" smtClean="0">
                <a:latin typeface="Arial" panose="020B0604020202020204" pitchFamily="34" charset="0"/>
                <a:cs typeface="Arial" panose="020B0604020202020204" pitchFamily="34" charset="0"/>
              </a:rPr>
              <a:t>1842 ГОДИНЕ. У ПИТАЊУ АЛГОРИТАМ ЗА РАЧУН Бернулијевих бројева на аналитичкој машини </a:t>
            </a:r>
            <a:r>
              <a:rPr lang="en-US" sz="1800">
                <a:hlinkClick r:id="rId3" tooltip="Čarls Bebidž"/>
              </a:rPr>
              <a:t>Čarlsa </a:t>
            </a:r>
            <a:r>
              <a:rPr lang="en-US" sz="1800" smtClean="0">
                <a:hlinkClick r:id="rId3" tooltip="Čarls Bebidž"/>
              </a:rPr>
              <a:t>Bebidža</a:t>
            </a:r>
            <a:r>
              <a:rPr lang="sr-Cyrl-RS" sz="1800" smtClean="0"/>
              <a:t> . </a:t>
            </a:r>
            <a:r>
              <a:rPr lang="sr-Cyrl-RS" sz="1800" smtClean="0">
                <a:latin typeface="Arial" panose="020B0604020202020204" pitchFamily="34" charset="0"/>
                <a:cs typeface="Arial" panose="020B0604020202020204" pitchFamily="34" charset="0"/>
              </a:rPr>
              <a:t>Та машина никад нијепрорадила али је њен алгоритам оставио дубок траг. Данас се то признаје као први рачунарски алгоритам а ејда бајрон призната као први програмер  у историји.</a:t>
            </a: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РАЗЛИЧИТИ </a:t>
            </a:r>
            <a:r>
              <a:rPr lang="sr-Cyrl-RS" sz="1800">
                <a:latin typeface="Arial" panose="020B0604020202020204" pitchFamily="34" charset="0"/>
                <a:cs typeface="Arial" panose="020B0604020202020204" pitchFamily="34" charset="0"/>
              </a:rPr>
              <a:t>АЛГОРИТМИ МОГУ РЕШИТИ ИСТИ ПРОБЛЕМ РАЗЛИЧИМ НИЗОМ ПОСТУПАКА УЗ МАЊЕ ИЛИ ВИШЕ НАПОРА  ЗА КРАЋЕ ИЛИ ДУЖЕ ВРЕМЕ. АКО ЈЕ РЕЗУЛТАТ АЛГОРИТАМА ИСТИ ОНДА СЕ АЛГОРИТМО МОГУ ПОРЕДИТИ ПО СВОЈОЈ ЕФИКАСНОСТИ, БРЗИНИ ИЛИ КОМПЕКСНОСТИ</a:t>
            </a:r>
            <a:r>
              <a:rPr lang="en-US" sz="1800">
                <a:latin typeface="Arial" panose="020B0604020202020204" pitchFamily="34" charset="0"/>
                <a:cs typeface="Arial" panose="020B0604020202020204" pitchFamily="34" charset="0"/>
              </a:rPr>
              <a:t/>
            </a:r>
            <a:br>
              <a:rPr lang="en-U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1887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05200"/>
            <a:ext cx="8382000" cy="1470427"/>
          </a:xfrm>
        </p:spPr>
        <p:txBody>
          <a:bodyPr/>
          <a:lstStyle/>
          <a:p>
            <a:r>
              <a:rPr lang="sr-Cyrl-RS" sz="1800">
                <a:solidFill>
                  <a:schemeClr val="tx1"/>
                </a:solidFill>
                <a:latin typeface="Arial" panose="020B0604020202020204" pitchFamily="34" charset="0"/>
                <a:cs typeface="Arial" panose="020B0604020202020204" pitchFamily="34" charset="0"/>
              </a:rPr>
              <a:t>СВАКИ АЛГОРИТАМ СЕ САСТОЈИ ОД ПОЧЕТКА И КРАЈА (ВРХА И ДНА И КОТРОЛОМ ТОКА) ДОК СЕ ИЗМЕЂУ ТОГА НАЛАЗЕ ЕЛЕМЕНТИ КОЈИ ПРЕДСТАВЉАЈУ ОСНОВНЕ ДЕЛОВЕ КОЈИ САДРЖЕ ДЕФИНИСАН ПУТ КА РЕШЕЊУ ПРОБЛЕМА.</a:t>
            </a:r>
            <a:br>
              <a:rPr lang="sr-Cyrl-RS" sz="1800">
                <a:solidFill>
                  <a:schemeClr val="tx1"/>
                </a:solidFill>
                <a:latin typeface="Arial" panose="020B0604020202020204" pitchFamily="34" charset="0"/>
                <a:cs typeface="Arial" panose="020B0604020202020204" pitchFamily="34" charset="0"/>
              </a:rPr>
            </a:br>
            <a:r>
              <a:rPr lang="sr-Cyrl-RS" sz="1800">
                <a:solidFill>
                  <a:schemeClr val="tx1"/>
                </a:solidFill>
                <a:latin typeface="Arial" panose="020B0604020202020204" pitchFamily="34" charset="0"/>
                <a:cs typeface="Arial" panose="020B0604020202020204" pitchFamily="34" charset="0"/>
              </a:rPr>
              <a:t>АЛГОРИТАМ СЕ МОЖЕ ОПИСАТИ НА ВИШЕ НАЧИНА: ПРИРОДНИМ ЈЕЗИКОМ,ДИЈАГРАМОМ,ПСЕУДОКОДОМ И ПРОГРАМСКИМ ЈЕЗИКОМ, ДИЈАГРАМИ СУ МОЖДА И НАЈПОПУЛАРНИЈИ НАЧИН ЈЕР СЕ ЈЕДНОСТАВАН А СЛИКОВИМ НАЧИН ПРЕДСТАВЉА ПРОБЛЕМ И ЊЕГОВО </a:t>
            </a:r>
            <a:r>
              <a:rPr lang="sr-Cyrl-RS" sz="1800" smtClean="0">
                <a:solidFill>
                  <a:schemeClr val="tx1"/>
                </a:solidFill>
                <a:latin typeface="Arial" panose="020B0604020202020204" pitchFamily="34" charset="0"/>
                <a:cs typeface="Arial" panose="020B0604020202020204" pitchFamily="34" charset="0"/>
              </a:rPr>
              <a:t>РЕШЕЊЕ</a:t>
            </a: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r>
              <a:rPr lang="en-US" sz="1800">
                <a:solidFill>
                  <a:schemeClr val="tx1"/>
                </a:solidFill>
                <a:latin typeface="Arial" panose="020B0604020202020204" pitchFamily="34" charset="0"/>
                <a:cs typeface="Arial" panose="020B0604020202020204" pitchFamily="34" charset="0"/>
              </a:rPr>
              <a:t/>
            </a:r>
            <a:br>
              <a:rPr lang="en-US" sz="180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-дефиниши почетак алгоритма</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-дефиниши улазне величине</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-блок израчунавања</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-гранање у зависности</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од услова</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-дефиниши излазне величине</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-дефиниши крај алгоритма</a:t>
            </a:r>
            <a:endParaRPr lang="en-US" sz="180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0" y="2667000"/>
            <a:ext cx="4648200" cy="4038600"/>
          </a:xfrm>
        </p:spPr>
      </p:pic>
    </p:spTree>
    <p:extLst>
      <p:ext uri="{BB962C8B-B14F-4D97-AF65-F5344CB8AC3E}">
        <p14:creationId xmlns:p14="http://schemas.microsoft.com/office/powerpoint/2010/main" val="2104905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1524000"/>
            <a:ext cx="8915400" cy="5105400"/>
          </a:xfrm>
        </p:spPr>
      </p:pic>
      <p:sp>
        <p:nvSpPr>
          <p:cNvPr id="5" name="Title 4"/>
          <p:cNvSpPr>
            <a:spLocks noGrp="1"/>
          </p:cNvSpPr>
          <p:nvPr>
            <p:ph type="title"/>
          </p:nvPr>
        </p:nvSpPr>
        <p:spPr>
          <a:xfrm>
            <a:off x="609600" y="381000"/>
            <a:ext cx="7520940" cy="548640"/>
          </a:xfrm>
        </p:spPr>
        <p:txBody>
          <a:bodyPr/>
          <a:lstStyle/>
          <a:p>
            <a:r>
              <a:rPr lang="sr-Cyrl-RS" sz="1800" smtClean="0">
                <a:latin typeface="Arial" panose="020B0604020202020204" pitchFamily="34" charset="0"/>
                <a:cs typeface="Arial" panose="020B0604020202020204" pitchFamily="34" charset="0"/>
              </a:rPr>
              <a:t>У забисности од комплексности проблема, у процесу решавања користе се три основне струкуре алгоритам</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2583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648200"/>
            <a:ext cx="8763000" cy="1524000"/>
          </a:xfrm>
        </p:spPr>
        <p:txBody>
          <a:bodyPr/>
          <a:lstStyle/>
          <a:p>
            <a:r>
              <a:rPr lang="sr-Cyrl-RS" sz="1800" b="1" smtClean="0">
                <a:latin typeface="Arial" panose="020B0604020202020204" pitchFamily="34" charset="0"/>
                <a:cs typeface="Arial" panose="020B0604020202020204" pitchFamily="34" charset="0"/>
              </a:rPr>
              <a:t>Линијски</a:t>
            </a:r>
            <a:r>
              <a:rPr lang="sr-Cyrl-RS" sz="1800" smtClean="0">
                <a:latin typeface="Arial" panose="020B0604020202020204" pitchFamily="34" charset="0"/>
                <a:cs typeface="Arial" panose="020B0604020202020204" pitchFamily="34" charset="0"/>
              </a:rPr>
              <a:t>- алгоритам је онај где кораци извршавају један по један, с тим да се не понављају, већ се сваки извршава само једном. Реч је о најједноставнијем облику па уједно представља начин за писање најпростијих програма.</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b="1" smtClean="0">
                <a:latin typeface="Arial" panose="020B0604020202020204" pitchFamily="34" charset="0"/>
                <a:cs typeface="Arial" panose="020B0604020202020204" pitchFamily="34" charset="0"/>
              </a:rPr>
              <a:t>Разгранати</a:t>
            </a:r>
            <a:r>
              <a:rPr lang="sr-Cyrl-RS" sz="1800" smtClean="0">
                <a:latin typeface="Arial" panose="020B0604020202020204" pitchFamily="34" charset="0"/>
                <a:cs typeface="Arial" panose="020B0604020202020204" pitchFamily="34" charset="0"/>
              </a:rPr>
              <a:t>- алгоритамска структура је он акод које се сваки корак извршава једном или ниједном. То зависи од услова који се поставља, па се може десити да се нека команда не извши. Више корака се тако поставља да бисмо покрили све могуће услове, на овај начин покушавамо да имамо одговро на сваку ситуацију, што значи да у одређеном делу долази до рачвања где је следећи корак условљен ситуацијом на конкретном рачвању.</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b="1" smtClean="0">
                <a:latin typeface="Arial" panose="020B0604020202020204" pitchFamily="34" charset="0"/>
                <a:cs typeface="Arial" panose="020B0604020202020204" pitchFamily="34" charset="0"/>
              </a:rPr>
              <a:t>Циклични-</a:t>
            </a:r>
            <a:r>
              <a:rPr lang="sr-Cyrl-RS" sz="1800" smtClean="0">
                <a:latin typeface="Arial" panose="020B0604020202020204" pitchFamily="34" charset="0"/>
                <a:cs typeface="Arial" panose="020B0604020202020204" pitchFamily="34" charset="0"/>
              </a:rPr>
              <a:t> алгоритамска структура представља могућност коришћења одређених корака више пута. То се дешава кад анису познате све вредности које ће бити унете.циклус представља могућност да се вратимо корак уназад и омогућимо унос других информација(на овај начин се креира петља).</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3884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971800"/>
            <a:ext cx="8763000" cy="548640"/>
          </a:xfrm>
        </p:spPr>
        <p:txBody>
          <a:bodyPr/>
          <a:lstStyle/>
          <a:p>
            <a:r>
              <a:rPr lang="sr-Cyrl-RS" sz="1800" smtClean="0">
                <a:latin typeface="Arial" panose="020B0604020202020204" pitchFamily="34" charset="0"/>
                <a:cs typeface="Arial" panose="020B0604020202020204" pitchFamily="34" charset="0"/>
              </a:rPr>
              <a:t>Да би алгоритам био применљив на рачунару, потребно је да се испуне следећи услови:</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          *</a:t>
            </a:r>
            <a:r>
              <a:rPr lang="sr-Cyrl-RS" sz="1800" b="1" smtClean="0">
                <a:latin typeface="Arial" panose="020B0604020202020204" pitchFamily="34" charset="0"/>
                <a:cs typeface="Arial" panose="020B0604020202020204" pitchFamily="34" charset="0"/>
              </a:rPr>
              <a:t>СВаки корак мора да буде јасно дефинисан</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 </a:t>
            </a:r>
            <a:r>
              <a:rPr lang="sr-Cyrl-RS" sz="1800" b="1" smtClean="0">
                <a:latin typeface="Arial" panose="020B0604020202020204" pitchFamily="34" charset="0"/>
                <a:cs typeface="Arial" panose="020B0604020202020204" pitchFamily="34" charset="0"/>
              </a:rPr>
              <a:t>не може да буде бесконачан </a:t>
            </a:r>
            <a:r>
              <a:rPr lang="sr-Cyrl-RS" sz="1800" smtClean="0">
                <a:latin typeface="Arial" panose="020B0604020202020204" pitchFamily="34" charset="0"/>
                <a:cs typeface="Arial" panose="020B0604020202020204" pitchFamily="34" charset="0"/>
              </a:rPr>
              <a:t>– </a:t>
            </a:r>
            <a:r>
              <a:rPr lang="sr-Cyrl-RS" sz="1400" smtClean="0">
                <a:latin typeface="Arial" panose="020B0604020202020204" pitchFamily="34" charset="0"/>
                <a:cs typeface="Arial" panose="020B0604020202020204" pitchFamily="34" charset="0"/>
              </a:rPr>
              <a:t>мора да има дефинисан број корака који ће довести до решења</a:t>
            </a:r>
            <a:br>
              <a:rPr lang="sr-Cyrl-RS" sz="14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 </a:t>
            </a:r>
            <a:r>
              <a:rPr lang="sr-Cyrl-RS" sz="1800" b="1" smtClean="0">
                <a:latin typeface="Arial" panose="020B0604020202020204" pitchFamily="34" charset="0"/>
                <a:cs typeface="Arial" panose="020B0604020202020204" pitchFamily="34" charset="0"/>
              </a:rPr>
              <a:t>мора да постоји један или више података на улазу</a:t>
            </a:r>
            <a:r>
              <a:rPr lang="sr-Cyrl-RS" sz="1800" smtClean="0">
                <a:latin typeface="Arial" panose="020B0604020202020204" pitchFamily="34" charset="0"/>
                <a:cs typeface="Arial" panose="020B0604020202020204" pitchFamily="34" charset="0"/>
              </a:rPr>
              <a:t> </a:t>
            </a:r>
            <a:r>
              <a:rPr lang="sr-Cyrl-RS" sz="1400" smtClean="0">
                <a:latin typeface="Arial" panose="020B0604020202020204" pitchFamily="34" charset="0"/>
                <a:cs typeface="Arial" panose="020B0604020202020204" pitchFamily="34" charset="0"/>
              </a:rPr>
              <a:t>–ови подаци могу да се унесу на почетку или током самог рада</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          * </a:t>
            </a:r>
            <a:r>
              <a:rPr lang="sr-Cyrl-RS" sz="1800" b="1" smtClean="0">
                <a:latin typeface="Arial" panose="020B0604020202020204" pitchFamily="34" charset="0"/>
                <a:cs typeface="Arial" panose="020B0604020202020204" pitchFamily="34" charset="0"/>
              </a:rPr>
              <a:t>мора да постоји један или више података на излазу </a:t>
            </a:r>
            <a:r>
              <a:rPr lang="sr-Cyrl-RS" sz="1800" smtClean="0">
                <a:latin typeface="Arial" panose="020B0604020202020204" pitchFamily="34" charset="0"/>
                <a:cs typeface="Arial" panose="020B0604020202020204" pitchFamily="34" charset="0"/>
              </a:rPr>
              <a:t>– </a:t>
            </a:r>
            <a:r>
              <a:rPr lang="sr-Cyrl-RS" sz="1400" smtClean="0">
                <a:latin typeface="Arial" panose="020B0604020202020204" pitchFamily="34" charset="0"/>
                <a:cs typeface="Arial" panose="020B0604020202020204" pitchFamily="34" charset="0"/>
              </a:rPr>
              <a:t>поента креирања алгоритма јесте да реши проблем и понуди резултат свог рада.</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          * </a:t>
            </a:r>
            <a:r>
              <a:rPr lang="sr-Cyrl-RS" sz="1800" b="1" smtClean="0">
                <a:latin typeface="Arial" panose="020B0604020202020204" pitchFamily="34" charset="0"/>
                <a:cs typeface="Arial" panose="020B0604020202020204" pitchFamily="34" charset="0"/>
              </a:rPr>
              <a:t>мора бити прихватљив на компјутеру </a:t>
            </a:r>
            <a:r>
              <a:rPr lang="sr-Cyrl-RS" sz="1800" smtClean="0">
                <a:latin typeface="Arial" panose="020B0604020202020204" pitchFamily="34" charset="0"/>
                <a:cs typeface="Arial" panose="020B0604020202020204" pitchFamily="34" charset="0"/>
              </a:rPr>
              <a:t>– </a:t>
            </a:r>
            <a:r>
              <a:rPr lang="sr-Cyrl-RS" sz="1400" smtClean="0">
                <a:latin typeface="Arial" panose="020B0604020202020204" pitchFamily="34" charset="0"/>
                <a:cs typeface="Arial" panose="020B0604020202020204" pitchFamily="34" charset="0"/>
              </a:rPr>
              <a:t>оно што осмислите мора бити применљиво у пракси, тј писање кода у неком програмском језику. </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7930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0"/>
            <a:ext cx="8534400" cy="548640"/>
          </a:xfrm>
        </p:spPr>
        <p:txBody>
          <a:bodyPr/>
          <a:lstStyle/>
          <a:p>
            <a:r>
              <a:rPr lang="sr-Cyrl-RS" sz="1800" b="1" smtClean="0">
                <a:latin typeface="Arial" panose="020B0604020202020204" pitchFamily="34" charset="0"/>
                <a:cs typeface="Arial" panose="020B0604020202020204" pitchFamily="34" charset="0"/>
              </a:rPr>
              <a:t>Разврставање алгоритама по начину програмирања</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-када је у питању приступ решавању неког проблема, постоји неколико различитих приступа програмирању:</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b="1" smtClean="0">
                <a:latin typeface="Arial" panose="020B0604020202020204" pitchFamily="34" charset="0"/>
                <a:cs typeface="Arial" panose="020B0604020202020204" pitchFamily="34" charset="0"/>
              </a:rPr>
              <a:t>подели, па владај</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-решавање проблема никад није лако, а још када имате ограничене ресурсе. У том случају користимо тактику старих Римљана  -подели, па владај!. Много је лакше решити велики проблем уколико се он подели на мање. Идеја је да се сваки проблем појединачно реши и повеже у једно комплетно решење. Добар пример ове методе јесте рад са сортирањем. Поделом се брши сортирање на категорије које су применљиве за све делове.</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b="1" smtClean="0">
                <a:latin typeface="Arial" panose="020B0604020202020204" pitchFamily="34" charset="0"/>
                <a:cs typeface="Arial" panose="020B0604020202020204" pitchFamily="34" charset="0"/>
              </a:rPr>
              <a:t>Похлепни алгоритам</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-када нисте сигурни како ће изгледати процес тражења решења, најбоље је концентрисати се на појединачне случајеве који су пред вама у нади да ће вас довести до коначног решења. Ово је суштина похлепне методе рада са алгоритмима, бирање најбољег решења од тренутно понуђених(бирамо решења која нам у том тренутку изгледају најбоља, алгоритам обрађује један по једна проблем,не гледајући како ће се то одразити на укупан резултат).</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3429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52800"/>
            <a:ext cx="8763000" cy="548640"/>
          </a:xfrm>
        </p:spPr>
        <p:txBody>
          <a:bodyPr/>
          <a:lstStyle/>
          <a:p>
            <a:r>
              <a:rPr lang="sr-Cyrl-RS" sz="1800" b="1" smtClean="0">
                <a:latin typeface="Arial" panose="020B0604020202020204" pitchFamily="34" charset="0"/>
                <a:cs typeface="Arial" panose="020B0604020202020204" pitchFamily="34" charset="0"/>
              </a:rPr>
              <a:t>Динамичко програмирање</a:t>
            </a:r>
            <a:br>
              <a:rPr lang="sr-Cyrl-RS" sz="1800" b="1"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реч је о методи програмирања где се траже оптимална решења потпроблема како би се кратило време решавања целокупног проблема.на овај начин се потпроблеми деле на додатне по-проблеме.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Ипак за разлику од похлепног алгоритма код динамичког програмирања алгоритам на основу претходних одлука претпоставља да потенцијално добро решење можда и није добро.</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b="1" smtClean="0">
                <a:latin typeface="Arial" panose="020B0604020202020204" pitchFamily="34" charset="0"/>
                <a:cs typeface="Arial" panose="020B0604020202020204" pitchFamily="34" charset="0"/>
              </a:rPr>
              <a:t>Хеуристички алгоритам</a:t>
            </a:r>
            <a:r>
              <a:rPr lang="sr-Cyrl-RS" sz="1800" smtClean="0">
                <a:latin typeface="Arial" panose="020B0604020202020204" pitchFamily="34" charset="0"/>
                <a:cs typeface="Arial" panose="020B0604020202020204" pitchFamily="34" charset="0"/>
              </a:rPr>
              <a:t>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код овог приступа не тражи се најбоље решење већ оптимално оно које је задовољавајуће али у складу са постављеним ограничењима.</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Ова метода се заснива на самооткривању које омогућава алгоритму да прикаже потенцијално добар пут до коначног решења. Наравно у овом случају је и даље потребно учешће човека како би препознао најбоље од понуђених решења.</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63084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285</TotalTime>
  <Words>214</Words>
  <Application>Microsoft Office PowerPoint</Application>
  <PresentationFormat>On-screen Show (4:3)</PresentationFormat>
  <Paragraphs>25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Angles</vt:lpstr>
      <vt:lpstr>Факултет инжењерских наука семинарски рад из предмета: Програмирање које ради у реалном времену</vt:lpstr>
      <vt:lpstr>Шта је АГОРИТАМ?  Алгоритам је опис за решавање неког проблема. првобитно је био израз који описује начин рачунања децималних бројева који је основао Персијски математичар мухамед АЛ ХОРЕЗМИЈА КОЈИ ЈЕ НАПИСАО КЊИГУ ,,АЛ ХОРЕЗМИ О ИНДИЈСКОЈ ВЕШТИНИ РАЧУНАЊА,,(ТАДА СЕ ОВОДЕ ИНДИЈСЕК ЦИФРЕ И ДЕЦИМАЛНИ БРОЈЕВИ У ИСЛМАСКУ МАТЕМАТИКУ). КАДА СЕ ОВА КЊИГА ПРЕВОДИЛА НА ЛАТИНСКИ, ЗБОГ ЛОШЕГ ПРЕВОДА ЊЕГОВОГ ПРЕЗИМЕНА ,,АЛГОРИТМИ ДЕ НУМЕРО ИНДОРУМ,, И ПОТИЧЕ РЕЧ АЛГОРИТМИ( И ДУГО ЈЕ РЕЧ АЛГОРИТМИ ОЗНАЧАВАЛА ПОСТУПАК ЗА РАЧУН СА ДЕЦИМАЛНИМ БРОЈНИМ СИСТЕМОМ). ПОШТО СЕ АЛГОРИТМИ КОРИСТЕ У РАЗЛИЧИТИМ СФЕРАМА ИНТЕРЕСОВАЊА ДЕФИНИЦИЈА КОЈОМ ЈЕ ОПИСУЈЕ ЗНАЧЕЊЕ АЛГОРИТМА ЈЕСТЕ ,, АЛГОРИТАМ ЈЕ КОНАЧАН И ПРЕЦИЗНО ДЕФИНИСАНa ПРОЦЕДУРА, НИЗ ДОБРО ДЕФИНИСАНИХ ПРАВИЛА, КОЈОМ СЕ УЛАЗНЕ ВРЕДНОСТИ ТРАНСФОРМИШУ У ИЗЛАЗНЕ, ИЛИ СЕ ОПИСУЈЕ ИЗВРШАВАЊЕ НЕКОГ ПОСТУПКА,,   </vt:lpstr>
      <vt:lpstr>ПРВИ АЛГОРИТАМ КОЈИ СЕ МОЖЕ СМАТРАТИ ПРОЦЕДУРОМ ЧИЈА ЈЕ НАМЕНА РАЧУН НА АУТОМАТСКОЈ МАШИНИ ЈЕ НАПИСАЛА Ejda Bajron 1842 ГОДИНЕ. У ПИТАЊУ АЛГОРИТАМ ЗА РАЧУН Бернулијевих бројева на аналитичкој машини Čarlsa Bebidža . Та машина никад нијепрорадила али је њен алгоритам оставио дубок траг. Данас се то признаје као први рачунарски алгоритам а ејда бајрон призната као први програмер  у историји.  РАЗЛИЧИТИ АЛГОРИТМИ МОГУ РЕШИТИ ИСТИ ПРОБЛЕМ РАЗЛИЧИМ НИЗОМ ПОСТУПАКА УЗ МАЊЕ ИЛИ ВИШЕ НАПОРА  ЗА КРАЋЕ ИЛИ ДУЖЕ ВРЕМЕ. АКО ЈЕ РЕЗУЛТАТ АЛГОРИТАМА ИСТИ ОНДА СЕ АЛГОРИТМО МОГУ ПОРЕДИТИ ПО СВОЈОЈ ЕФИКАСНОСТИ, БРЗИНИ ИЛИ КОМПЕКСНОСТИ .</vt:lpstr>
      <vt:lpstr>СВАКИ АЛГОРИТАМ СЕ САСТОЈИ ОД ПОЧЕТКА И КРАЈА (ВРХА И ДНА И КОТРОЛОМ ТОКА) ДОК СЕ ИЗМЕЂУ ТОГА НАЛАЗЕ ЕЛЕМЕНТИ КОЈИ ПРЕДСТАВЉАЈУ ОСНОВНЕ ДЕЛОВЕ КОЈИ САДРЖЕ ДЕФИНИСАН ПУТ КА РЕШЕЊУ ПРОБЛЕМА. АЛГОРИТАМ СЕ МОЖЕ ОПИСАТИ НА ВИШЕ НАЧИНА: ПРИРОДНИМ ЈЕЗИКОМ,ДИЈАГРАМОМ,ПСЕУДОКОДОМ И ПРОГРАМСКИМ ЈЕЗИКОМ, ДИЈАГРАМИ СУ МОЖДА И НАЈПОПУЛАРНИЈИ НАЧИН ЈЕР СЕ ЈЕДНОСТАВАН А СЛИКОВИМ НАЧИН ПРЕДСТАВЉА ПРОБЛЕМ И ЊЕГОВО РЕШЕЊЕ  -дефиниши почетак алгоритма -дефиниши улазне величине -блок израчунавања -гранање у зависности од услова -дефиниши излазне величине -дефиниши крај алгоритма</vt:lpstr>
      <vt:lpstr>У забисности од комплексности проблема, у процесу решавања користе се три основне струкуре алгоритам</vt:lpstr>
      <vt:lpstr>Линијски- алгоритам је онај где кораци извршавају један по један, с тим да се не понављају, већ се сваки извршава само једном. Реч је о најједноставнијем облику па уједно представља начин за писање најпростијих програма.  Разгранати- алгоритамска структура је он акод које се сваки корак извршава једном или ниједном. То зависи од услова који се поставља, па се може десити да се нека команда не извши. Више корака се тако поставља да бисмо покрили све могуће услове, на овај начин покушавамо да имамо одговро на сваку ситуацију, што значи да у одређеном делу долази до рачвања где је следећи корак условљен ситуацијом на конкретном рачвању.  Циклични- алгоритамска структура представља могућност коришћења одређених корака више пута. То се дешава кад анису познате све вредности које ће бити унете.циклус представља могућност да се вратимо корак уназад и омогућимо унос других информација(на овај начин се креира петља).</vt:lpstr>
      <vt:lpstr>Да би алгоритам био применљив на рачунару, потребно је да се испуне следећи услови:                     *СВаки корак мора да буде јасно дефинисан             * не може да буде бесконачан – мора да има дефинисан број корака који ће довести до решења             * мора да постоји један или више података на улазу –ови подаци могу да се унесу на почетку или током самог рада             * мора да постоји један или више података на излазу – поента креирања алгоритма јесте да реши проблем и понуди резултат свог рада.                        * мора бити прихватљив на компјутеру – оно што осмислите мора бити применљиво у пракси, тј писање кода у неком програмском језику.     </vt:lpstr>
      <vt:lpstr>Разврставање алгоритама по начину програмирања  -када је у питању приступ решавању неког проблема, постоји неколико различитих приступа програмирању:  подели, па владај -решавање проблема никад није лако, а још када имате ограничене ресурсе. У том случају користимо тактику старих Римљана  -подели, па владај!. Много је лакше решити велики проблем уколико се он подели на мање. Идеја је да се сваки проблем појединачно реши и повеже у једно комплетно решење. Добар пример ове методе јесте рад са сортирањем. Поделом се брши сортирање на категорије које су применљиве за све делове.  Похлепни алгоритам -када нисте сигурни како ће изгледати процес тражења решења, најбоље је концентрисати се на појединачне случајеве који су пред вама у нади да ће вас довести до коначног решења. Ово је суштина похлепне методе рада са алгоритмима, бирање најбољег решења од тренутно понуђених(бирамо решења која нам у том тренутку изгледају најбоља, алгоритам обрађује један по једна проблем,не гледајући како ће се то одразити на укупан резултат).</vt:lpstr>
      <vt:lpstr>Динамичко програмирање – реч је о методи програмирања где се траже оптимална решења потпроблема како би се кратило време решавања целокупног проблема.на овај начин се потпроблеми деле на додатне по-проблеме.  Ипак за разлику од похлепног алгоритма код динамичког програмирања алгоритам на основу претходних одлука претпоставља да потенцијално добро решење можда и није добро.  Хеуристички алгоритам  – код овог приступа не тражи се најбоље решење већ оптимално оно које је задовољавајуће али у складу са постављеним ограничењима. Ова метода се заснива на самооткривању које омогућава алгоритму да прикаже потенцијално добар пут до коначног решења. Наравно у овом случају је и даље потребно учешће човека како би препознао најбоље од понуђених решења.</vt:lpstr>
      <vt:lpstr>Подела према обалстима рада  -свако поље науке има своје проблеме и потребне су јој ефикасни алгоритми. Слични проблеми се често решавају слично. Неки примери су алгоритми за претрагу, сортирање,спајање,нумеричку анализу, графове,стрингове...  -Области имају тежњу да се преклапају једни са другима, а напредак алгоритма у једном пољу може да унапреди алгоритме у другим, понекад тотално не сродним областима.   </vt:lpstr>
      <vt:lpstr>АЛГОРИТАМ СА ПРАВНОГ СТАНОВИШТА  -АЛГОРИТАМИ САМИ ПО СЕБИ ОБИЧНО НИСУ ПОДЛОЖНИ ПАТЕНТИРАЊУ. У САД-У СЕ ЗАХТЕВ/ПОСТУПАК КОЈИ СЕ САСТОЈИ ИСКЉУЧИВО ОД ПОРСТИХ МАНИПУЛАЦИЈА АПСТРАКТНИХ КОНЦЕПАТА, БРОЈЕВА ИЛИ СИГНАЛА НЕ СМАТРА “ПРОЦЕСОМ” ЗБОГ ЧЕГА АЛГОРИТМИ НЕ ПОДЛЕЖУ ПАТЕНТИРАЊУ.  </vt:lpstr>
      <vt:lpstr>spellchecker (provera pravopisa)  -Провера правописа функционише упоређивањем сваке откуцане речи са листом хиљада исправно написаних речи, а затим користи алгоритме за одређивање тачних правописа.  -Потребно је инсталирати библиотеку “pyspellchecker” *pip install spellchecker - и по потреби додати сопствени тхт фајл са сопственим речником уз помоћ команде new_spell.word_frequency.load_text_file("word.txt") </vt:lpstr>
      <vt:lpstr>Литература  -https://sh.wikipedia.org/wiki/Algoritam -https://en.wikipedia.org/wiki/Algorithm#Algorithm_example -https://www.it-akademija.com/sta-je-algoritam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20</cp:revision>
  <dcterms:created xsi:type="dcterms:W3CDTF">2020-08-27T08:39:21Z</dcterms:created>
  <dcterms:modified xsi:type="dcterms:W3CDTF">2020-08-28T00:43:57Z</dcterms:modified>
</cp:coreProperties>
</file>