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6F33F2-0BEF-4DFB-B70F-600303256E1B}" type="datetimeFigureOut">
              <a:rPr lang="en-US" smtClean="0"/>
              <a:t>28-Aug-20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9369A-0F3C-4FB2-91DF-FD3023A8B697}" type="slidenum">
              <a:rPr lang="en-US" smtClean="0"/>
              <a:t>‹#›</a:t>
            </a:fld>
            <a:endParaRPr lang="en-US"/>
          </a:p>
        </p:txBody>
      </p:sp>
    </p:spTree>
    <p:extLst>
      <p:ext uri="{BB962C8B-B14F-4D97-AF65-F5344CB8AC3E}">
        <p14:creationId xmlns:p14="http://schemas.microsoft.com/office/powerpoint/2010/main" val="373914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Cyrl-RS" baseline="0" smtClean="0"/>
          </a:p>
        </p:txBody>
      </p:sp>
      <p:sp>
        <p:nvSpPr>
          <p:cNvPr id="4" name="Slide Number Placeholder 3"/>
          <p:cNvSpPr>
            <a:spLocks noGrp="1"/>
          </p:cNvSpPr>
          <p:nvPr>
            <p:ph type="sldNum" sz="quarter" idx="10"/>
          </p:nvPr>
        </p:nvSpPr>
        <p:spPr/>
        <p:txBody>
          <a:bodyPr/>
          <a:lstStyle/>
          <a:p>
            <a:fld id="{ADD9369A-0F3C-4FB2-91DF-FD3023A8B697}" type="slidenum">
              <a:rPr lang="en-US" smtClean="0"/>
              <a:t>2</a:t>
            </a:fld>
            <a:endParaRPr lang="en-US"/>
          </a:p>
        </p:txBody>
      </p:sp>
    </p:spTree>
    <p:extLst>
      <p:ext uri="{BB962C8B-B14F-4D97-AF65-F5344CB8AC3E}">
        <p14:creationId xmlns:p14="http://schemas.microsoft.com/office/powerpoint/2010/main" val="4044478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B3D24E1-5E60-4F39-8CBB-F7AC5326C4C4}" type="datetimeFigureOut">
              <a:rPr lang="en-US" smtClean="0"/>
              <a:t>28-Aug-20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3D24E1-5E60-4F39-8CBB-F7AC5326C4C4}"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BA828-0DB3-4760-8C25-006C9396311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3D24E1-5E60-4F39-8CBB-F7AC5326C4C4}" type="datetimeFigureOut">
              <a:rPr lang="en-US" smtClean="0"/>
              <a:t>28-Aug-20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3D24E1-5E60-4F39-8CBB-F7AC5326C4C4}" type="datetimeFigureOut">
              <a:rPr lang="en-US" smtClean="0"/>
              <a:t>28-Aug-20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24E1-5E60-4F39-8CBB-F7AC5326C4C4}" type="datetimeFigureOut">
              <a:rPr lang="en-US" smtClean="0"/>
              <a:t>28-Aug-20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B3D24E1-5E60-4F39-8CBB-F7AC5326C4C4}" type="datetimeFigureOut">
              <a:rPr lang="en-US" smtClean="0"/>
              <a:t>28-Aug-20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37BA828-0DB3-4760-8C25-006C93963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3D24E1-5E60-4F39-8CBB-F7AC5326C4C4}" type="datetimeFigureOut">
              <a:rPr lang="en-US" smtClean="0"/>
              <a:t>28-Aug-20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BA828-0DB3-4760-8C25-006C93963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B3D24E1-5E60-4F39-8CBB-F7AC5326C4C4}" type="datetimeFigureOut">
              <a:rPr lang="en-US" smtClean="0"/>
              <a:t>28-Aug-20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37BA828-0DB3-4760-8C25-006C93963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lgorithm#Algorithm_example" TargetMode="External"/><Relationship Id="rId2" Type="http://schemas.openxmlformats.org/officeDocument/2006/relationships/hyperlink" Target="https://sh.wikipedia.org/wiki/Algoritam" TargetMode="External"/><Relationship Id="rId1" Type="http://schemas.openxmlformats.org/officeDocument/2006/relationships/slideLayout" Target="../slideLayouts/slideLayout2.xml"/><Relationship Id="rId4" Type="http://schemas.openxmlformats.org/officeDocument/2006/relationships/hyperlink" Target="https://www.it-akademija.com/sta-je-algorita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h.wikipedia.org/wiki/%C4%8Carls_Bebid%C5%BE" TargetMode="External"/><Relationship Id="rId2" Type="http://schemas.openxmlformats.org/officeDocument/2006/relationships/hyperlink" Target="https://sh.wikipedia.org/wiki/Ejda_King_Lavlej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55" y="152400"/>
            <a:ext cx="8991600" cy="2743200"/>
          </a:xfrm>
        </p:spPr>
        <p:txBody>
          <a:bodyPr>
            <a:normAutofit/>
          </a:bodyPr>
          <a:lstStyle/>
          <a:p>
            <a:pPr algn="ctr"/>
            <a:r>
              <a:rPr lang="sr-Cyrl-RS" sz="4400" b="1" smtClean="0"/>
              <a:t>Факултет инжењерских наука</a:t>
            </a:r>
            <a:r>
              <a:rPr lang="en-US" smtClean="0"/>
              <a:t/>
            </a:r>
            <a:br>
              <a:rPr lang="en-US" smtClean="0"/>
            </a:br>
            <a:r>
              <a:rPr lang="sr-Cyrl-RS" sz="2000" smtClean="0"/>
              <a:t>семинарски рад из предмета</a:t>
            </a:r>
            <a:r>
              <a:rPr lang="sr-Cyrl-RS" sz="3100" smtClean="0"/>
              <a:t>:</a:t>
            </a:r>
            <a:br>
              <a:rPr lang="sr-Cyrl-RS" sz="3100" smtClean="0"/>
            </a:br>
            <a:r>
              <a:rPr lang="sr-Cyrl-RS" sz="2800" smtClean="0"/>
              <a:t>Програмирање које ради у реалном времену</a:t>
            </a:r>
            <a:endParaRPr lang="en-US" sz="2800"/>
          </a:p>
        </p:txBody>
      </p:sp>
      <p:sp>
        <p:nvSpPr>
          <p:cNvPr id="3" name="Subtitle 2"/>
          <p:cNvSpPr>
            <a:spLocks noGrp="1"/>
          </p:cNvSpPr>
          <p:nvPr>
            <p:ph type="subTitle" idx="1"/>
          </p:nvPr>
        </p:nvSpPr>
        <p:spPr>
          <a:xfrm>
            <a:off x="0" y="3276600"/>
            <a:ext cx="8991600" cy="3581400"/>
          </a:xfrm>
        </p:spPr>
        <p:txBody>
          <a:bodyPr>
            <a:normAutofit/>
          </a:bodyPr>
          <a:lstStyle/>
          <a:p>
            <a:endParaRPr lang="sr-Cyrl-RS" smtClean="0">
              <a:solidFill>
                <a:schemeClr val="tx1"/>
              </a:solidFill>
            </a:endParaRPr>
          </a:p>
          <a:p>
            <a:pPr algn="ctr"/>
            <a:r>
              <a:rPr lang="sr-Cyrl-RS" smtClean="0">
                <a:solidFill>
                  <a:schemeClr val="tx1"/>
                </a:solidFill>
              </a:rPr>
              <a:t>Тема:</a:t>
            </a:r>
          </a:p>
          <a:p>
            <a:pPr algn="ctr"/>
            <a:r>
              <a:rPr lang="sr-Cyrl-RS" sz="1600" b="1" smtClean="0">
                <a:solidFill>
                  <a:schemeClr val="tx1"/>
                </a:solidFill>
                <a:latin typeface="+mj-lt"/>
              </a:rPr>
              <a:t>Исправљање правописних </a:t>
            </a:r>
          </a:p>
          <a:p>
            <a:pPr algn="ctr"/>
            <a:r>
              <a:rPr lang="sr-Cyrl-RS" sz="1600" b="1" smtClean="0">
                <a:solidFill>
                  <a:schemeClr val="tx1"/>
                </a:solidFill>
                <a:latin typeface="+mj-lt"/>
              </a:rPr>
              <a:t>Грешака</a:t>
            </a:r>
          </a:p>
          <a:p>
            <a:endParaRPr lang="sr-Cyrl-RS" b="1">
              <a:solidFill>
                <a:schemeClr val="tx1"/>
              </a:solidFill>
              <a:latin typeface="+mj-lt"/>
            </a:endParaRPr>
          </a:p>
          <a:p>
            <a:pPr algn="l"/>
            <a:r>
              <a:rPr lang="sr-Cyrl-RS" sz="2000" smtClean="0">
                <a:solidFill>
                  <a:schemeClr val="tx1"/>
                </a:solidFill>
                <a:latin typeface="+mj-lt"/>
              </a:rPr>
              <a:t>  </a:t>
            </a:r>
          </a:p>
          <a:p>
            <a:r>
              <a:rPr lang="sr-Cyrl-RS" sz="2000" smtClean="0">
                <a:solidFill>
                  <a:schemeClr val="tx1"/>
                </a:solidFill>
                <a:latin typeface="+mj-lt"/>
              </a:rPr>
              <a:t>Студент:                               Предметни професор:                                                          </a:t>
            </a:r>
          </a:p>
          <a:p>
            <a:r>
              <a:rPr lang="sr-Cyrl-RS" sz="1800" smtClean="0">
                <a:solidFill>
                  <a:schemeClr val="tx1"/>
                </a:solidFill>
                <a:latin typeface="+mj-lt"/>
              </a:rPr>
              <a:t>Ђорђе Марић 646/2017       </a:t>
            </a:r>
            <a:r>
              <a:rPr lang="sr-Cyrl-RS" sz="1800" smtClean="0"/>
              <a:t> </a:t>
            </a:r>
            <a:r>
              <a:rPr lang="sr-Cyrl-RS" sz="1800" b="1" dirty="0"/>
              <a:t>Др Владимир Миловановић</a:t>
            </a:r>
            <a:endParaRPr lang="sr-Cyrl-RS" sz="1800" b="1">
              <a:solidFill>
                <a:schemeClr val="tx1"/>
              </a:solidFill>
              <a:latin typeface="+mj-lt"/>
            </a:endParaRPr>
          </a:p>
          <a:p>
            <a:endParaRPr lang="sr-Cyrl-RS" b="1" smtClean="0">
              <a:solidFill>
                <a:schemeClr val="tx1"/>
              </a:solidFill>
              <a:latin typeface="+mj-lt"/>
            </a:endParaRPr>
          </a:p>
          <a:p>
            <a:endParaRPr lang="sr-Cyrl-RS" b="1">
              <a:solidFill>
                <a:schemeClr val="tx1"/>
              </a:solidFill>
              <a:latin typeface="+mj-lt"/>
            </a:endParaRPr>
          </a:p>
          <a:p>
            <a:endParaRPr lang="sr-Cyrl-RS" b="1" smtClean="0">
              <a:solidFill>
                <a:schemeClr val="tx1"/>
              </a:solidFill>
              <a:latin typeface="+mj-lt"/>
            </a:endParaRPr>
          </a:p>
          <a:p>
            <a:endParaRPr lang="sr-Cyrl-RS" b="1" smtClean="0">
              <a:solidFill>
                <a:schemeClr val="tx1"/>
              </a:solidFill>
              <a:latin typeface="+mj-lt"/>
            </a:endParaRPr>
          </a:p>
          <a:p>
            <a:endParaRPr lang="en-US" b="1">
              <a:solidFill>
                <a:schemeClr val="tx1"/>
              </a:solidFill>
              <a:latin typeface="+mj-lt"/>
            </a:endParaRPr>
          </a:p>
        </p:txBody>
      </p:sp>
    </p:spTree>
    <p:extLst>
      <p:ext uri="{BB962C8B-B14F-4D97-AF65-F5344CB8AC3E}">
        <p14:creationId xmlns:p14="http://schemas.microsoft.com/office/powerpoint/2010/main" val="1603294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52800"/>
            <a:ext cx="8839200" cy="548640"/>
          </a:xfrm>
        </p:spPr>
        <p:txBody>
          <a:bodyPr/>
          <a:lstStyle/>
          <a:p>
            <a:r>
              <a:rPr lang="sr-Cyrl-RS" sz="1800" b="1" smtClean="0">
                <a:latin typeface="Arial" panose="020B0604020202020204" pitchFamily="34" charset="0"/>
                <a:cs typeface="Arial" panose="020B0604020202020204" pitchFamily="34" charset="0"/>
              </a:rPr>
              <a:t>Подела према обалстима рада</a:t>
            </a:r>
            <a:br>
              <a:rPr lang="sr-Cyrl-RS" sz="1800" b="1"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-свако поље науке има своје проблеме и потребне су јој ефикасни алгоритми. Слични проблеми се често решавају слично. Неки примери су алгоритми за претрагу, сортирање,спајање,нумеричку анализу, графове,стрингове...</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-Области имају тежњу да се преклапају једни са другима, а напредак алгоритма у једном пољу може да унапреди алгоритме у другим, понекад тотално не сродним областима.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681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67000"/>
            <a:ext cx="8763000" cy="548640"/>
          </a:xfrm>
        </p:spPr>
        <p:txBody>
          <a:bodyPr/>
          <a:lstStyle/>
          <a:p>
            <a:r>
              <a:rPr lang="sr-Cyrl-RS" sz="1800" b="1" smtClean="0">
                <a:latin typeface="Arial" panose="020B0604020202020204" pitchFamily="34" charset="0"/>
                <a:cs typeface="Arial" panose="020B0604020202020204" pitchFamily="34" charset="0"/>
              </a:rPr>
              <a:t>АЛГОРИТАМ СА ПРАВНОГ СТАНОВИШТА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r>
              <a:rPr lang="sr-Cyrl-RS" sz="1800" smtClean="0">
                <a:latin typeface="Arial" panose="020B0604020202020204" pitchFamily="34" charset="0"/>
                <a:cs typeface="Arial" panose="020B0604020202020204" pitchFamily="34" charset="0"/>
              </a:rPr>
              <a:t>АЛГОРИТми </a:t>
            </a:r>
            <a:r>
              <a:rPr lang="sr-Cyrl-RS" sz="1800" smtClean="0">
                <a:latin typeface="Arial" panose="020B0604020202020204" pitchFamily="34" charset="0"/>
                <a:cs typeface="Arial" panose="020B0604020202020204" pitchFamily="34" charset="0"/>
              </a:rPr>
              <a:t>САМИ ПО СЕБИ ОБИЧНО НИСУ ПОДЛОЖНИ ПАТЕНТИРАЊУ. У САД-У СЕ ЗАХТЕВ/ПОСТУПАК КОЈИ СЕ САСТОЈИ ИСКЉУЧИВО ОД </a:t>
            </a:r>
            <a:r>
              <a:rPr lang="sr-Cyrl-RS" sz="1800" smtClean="0">
                <a:latin typeface="Arial" panose="020B0604020202020204" pitchFamily="34" charset="0"/>
                <a:cs typeface="Arial" panose="020B0604020202020204" pitchFamily="34" charset="0"/>
              </a:rPr>
              <a:t>ПРоСТИХ </a:t>
            </a:r>
            <a:r>
              <a:rPr lang="sr-Cyrl-RS" sz="1800" smtClean="0">
                <a:latin typeface="Arial" panose="020B0604020202020204" pitchFamily="34" charset="0"/>
                <a:cs typeface="Arial" panose="020B0604020202020204" pitchFamily="34" charset="0"/>
              </a:rPr>
              <a:t>МАНИПУЛАЦИЈА АПСТРАКТНИХ КОНЦЕПАТА, БРОЈЕВА ИЛИ СИГНАЛА НЕ СМАТРА </a:t>
            </a:r>
            <a:r>
              <a:rPr lang="en-US" sz="1800" smtClean="0">
                <a:latin typeface="Arial" panose="020B0604020202020204" pitchFamily="34" charset="0"/>
                <a:cs typeface="Arial" panose="020B0604020202020204" pitchFamily="34" charset="0"/>
              </a:rPr>
              <a:t>“</a:t>
            </a:r>
            <a:r>
              <a:rPr lang="sr-Cyrl-RS" sz="1800" smtClean="0">
                <a:latin typeface="Arial" panose="020B0604020202020204" pitchFamily="34" charset="0"/>
                <a:cs typeface="Arial" panose="020B0604020202020204" pitchFamily="34" charset="0"/>
              </a:rPr>
              <a:t>ПРОЦЕСОМ</a:t>
            </a:r>
            <a:r>
              <a:rPr lang="en-US" sz="1800" smtClean="0">
                <a:latin typeface="Arial" panose="020B0604020202020204" pitchFamily="34" charset="0"/>
                <a:cs typeface="Arial" panose="020B0604020202020204" pitchFamily="34" charset="0"/>
              </a:rPr>
              <a:t>”</a:t>
            </a:r>
            <a:r>
              <a:rPr lang="sr-Cyrl-RS" sz="1800" smtClean="0">
                <a:latin typeface="Arial" panose="020B0604020202020204" pitchFamily="34" charset="0"/>
                <a:cs typeface="Arial" panose="020B0604020202020204" pitchFamily="34" charset="0"/>
              </a:rPr>
              <a:t> ЗБОГ ЧЕГА АЛГОРИТМИ НЕ ПОДЛЕЖУ ПАТЕНТИРАЊУ. </a:t>
            </a:r>
            <a:br>
              <a:rPr lang="sr-Cyrl-RS" sz="1800" smtClean="0">
                <a:latin typeface="Arial" panose="020B0604020202020204" pitchFamily="34" charset="0"/>
                <a:cs typeface="Arial" panose="020B0604020202020204" pitchFamily="34" charset="0"/>
              </a:rPr>
            </a:b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84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3200"/>
            <a:ext cx="8686800" cy="548640"/>
          </a:xfrm>
        </p:spPr>
        <p:txBody>
          <a:bodyPr/>
          <a:lstStyle/>
          <a:p>
            <a:r>
              <a:rPr lang="en-US" sz="1800" smtClean="0">
                <a:latin typeface="Arial" panose="020B0604020202020204" pitchFamily="34" charset="0"/>
                <a:cs typeface="Arial" panose="020B0604020202020204" pitchFamily="34" charset="0"/>
              </a:rPr>
              <a:t>spellchecker (provera pravopisa)</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a:t>
            </a:r>
            <a:r>
              <a:rPr lang="ru-RU" sz="1800" smtClean="0">
                <a:latin typeface="Arial" panose="020B0604020202020204" pitchFamily="34" charset="0"/>
                <a:cs typeface="Arial" panose="020B0604020202020204" pitchFamily="34" charset="0"/>
              </a:rPr>
              <a:t>Провера </a:t>
            </a:r>
            <a:r>
              <a:rPr lang="ru-RU" sz="1800">
                <a:latin typeface="Arial" panose="020B0604020202020204" pitchFamily="34" charset="0"/>
                <a:cs typeface="Arial" panose="020B0604020202020204" pitchFamily="34" charset="0"/>
              </a:rPr>
              <a:t>правописа функционише упоређивањем сваке откуцане речи са листом хиљада исправно написаних речи, а затим користи алгоритме за одређивање тачних правописа</a:t>
            </a:r>
            <a:r>
              <a:rPr lang="ru-RU" sz="1800" smtClean="0">
                <a:latin typeface="Arial" panose="020B0604020202020204" pitchFamily="34" charset="0"/>
                <a:cs typeface="Arial" panose="020B0604020202020204" pitchFamily="34" charset="0"/>
              </a:rPr>
              <a:t>.</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a:t>
            </a:r>
            <a:r>
              <a:rPr lang="sr-Cyrl-RS" sz="1800" smtClean="0">
                <a:latin typeface="Arial" panose="020B0604020202020204" pitchFamily="34" charset="0"/>
                <a:cs typeface="Arial" panose="020B0604020202020204" pitchFamily="34" charset="0"/>
              </a:rPr>
              <a:t>Потребно је инсталирати библиотеку </a:t>
            </a:r>
            <a:r>
              <a:rPr lang="en-US" sz="1800" smtClean="0">
                <a:latin typeface="Arial" panose="020B0604020202020204" pitchFamily="34" charset="0"/>
                <a:cs typeface="Arial" panose="020B0604020202020204" pitchFamily="34" charset="0"/>
              </a:rPr>
              <a:t>“pyspellchecker”</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*pip install </a:t>
            </a:r>
            <a:r>
              <a:rPr lang="en-US" sz="1800" smtClean="0">
                <a:latin typeface="Arial" panose="020B0604020202020204" pitchFamily="34" charset="0"/>
                <a:cs typeface="Arial" panose="020B0604020202020204" pitchFamily="34" charset="0"/>
              </a:rPr>
              <a:t>pyspellchecker</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en-US" sz="1800" smtClean="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и по потреби додати сопствени тхт фајл са сопственим речником уз помоћ команде </a:t>
            </a:r>
            <a:r>
              <a:rPr lang="en-US" sz="1800">
                <a:latin typeface="Arial" panose="020B0604020202020204" pitchFamily="34" charset="0"/>
                <a:cs typeface="Arial" panose="020B0604020202020204" pitchFamily="34" charset="0"/>
              </a:rPr>
              <a:t>new_spell.word_frequency.load_text_file("word.txt")</a:t>
            </a:r>
            <a:br>
              <a:rPr lang="en-US" sz="1800">
                <a:latin typeface="Arial" panose="020B0604020202020204" pitchFamily="34" charset="0"/>
                <a:cs typeface="Arial" panose="020B0604020202020204" pitchFamily="34" charset="0"/>
              </a:rPr>
            </a:b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684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8839200" cy="1005840"/>
          </a:xfrm>
        </p:spPr>
        <p:txBody>
          <a:bodyPr/>
          <a:lstStyle/>
          <a:p>
            <a:r>
              <a:rPr lang="sr-Cyrl-RS" sz="1800" smtClean="0">
                <a:latin typeface="Arial" panose="020B0604020202020204" pitchFamily="34" charset="0"/>
                <a:cs typeface="Arial" panose="020B0604020202020204" pitchFamily="34" charset="0"/>
              </a:rPr>
              <a:t>Литература</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r>
              <a:rPr lang="en-US" sz="1800">
                <a:hlinkClick r:id="rId2"/>
              </a:rPr>
              <a:t>https://sh.wikipedia.org/wiki/Algoritam</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r>
              <a:rPr lang="en-US" sz="1800">
                <a:hlinkClick r:id="rId3"/>
              </a:rPr>
              <a:t>https://en.wikipedia.org/wiki/Algorithm#Algorithm_example</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r>
              <a:rPr lang="en-US" sz="1800">
                <a:hlinkClick r:id="rId4"/>
              </a:rPr>
              <a:t>https://www.it-akademija.com/sta-je-algoritam</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076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2" y="4267200"/>
            <a:ext cx="8839200" cy="1600200"/>
          </a:xfrm>
        </p:spPr>
        <p:txBody>
          <a:bodyPr/>
          <a:lstStyle/>
          <a:p>
            <a:r>
              <a:rPr lang="sr-Cyrl-RS" sz="1800" smtClean="0">
                <a:latin typeface="Arial" panose="020B0604020202020204" pitchFamily="34" charset="0"/>
                <a:cs typeface="Arial" panose="020B0604020202020204" pitchFamily="34" charset="0"/>
              </a:rPr>
              <a:t>Шта је АГОРИТАМ?</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Алгоритам је опис за решавање неког проблема. првобитно је био израз који описује начин рачунања децималних бројева који је основао Персијски математичар мухамед АЛ ХОРЕЗМИЈА</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КОЈИ ЈЕ НАПИСАО КЊИГУ ,,АЛ ХОРЕЗМИ О ИНДИЈСКОЈ ВЕШТИНИ РАЧУНАЊА,,(ТАДА СЕ </a:t>
            </a:r>
            <a:r>
              <a:rPr lang="sr-Cyrl-RS" sz="1800" smtClean="0">
                <a:latin typeface="Arial" panose="020B0604020202020204" pitchFamily="34" charset="0"/>
                <a:cs typeface="Arial" panose="020B0604020202020204" pitchFamily="34" charset="0"/>
              </a:rPr>
              <a:t>уВОДЕ ИНДИЈСКе </a:t>
            </a:r>
            <a:r>
              <a:rPr lang="sr-Cyrl-RS" sz="1800" smtClean="0">
                <a:latin typeface="Arial" panose="020B0604020202020204" pitchFamily="34" charset="0"/>
                <a:cs typeface="Arial" panose="020B0604020202020204" pitchFamily="34" charset="0"/>
              </a:rPr>
              <a:t>ЦИФРЕ И ДЕЦИМАЛНИ БРОЈЕВИ У </a:t>
            </a:r>
            <a:r>
              <a:rPr lang="sr-Cyrl-RS" sz="1800" smtClean="0">
                <a:latin typeface="Arial" panose="020B0604020202020204" pitchFamily="34" charset="0"/>
                <a:cs typeface="Arial" panose="020B0604020202020204" pitchFamily="34" charset="0"/>
              </a:rPr>
              <a:t>ИСЛамСКУ </a:t>
            </a:r>
            <a:r>
              <a:rPr lang="sr-Cyrl-RS" sz="1800" smtClean="0">
                <a:latin typeface="Arial" panose="020B0604020202020204" pitchFamily="34" charset="0"/>
                <a:cs typeface="Arial" panose="020B0604020202020204" pitchFamily="34" charset="0"/>
              </a:rPr>
              <a:t>МАТЕМАТИКУ). КАДА СЕ ОВА КЊИГА ПРЕВОДИЛА НА ЛАТИНСКИ, ЗБОГ ЛОШЕГ ПРЕВОДА ЊЕГОВОГ ПРЕЗИМЕНА ,,</a:t>
            </a:r>
            <a:r>
              <a:rPr lang="sr-Cyrl-RS" sz="1800" b="1" smtClean="0">
                <a:latin typeface="Arial" panose="020B0604020202020204" pitchFamily="34" charset="0"/>
                <a:cs typeface="Arial" panose="020B0604020202020204" pitchFamily="34" charset="0"/>
              </a:rPr>
              <a:t>АЛГОРИТМИ ДЕ НУМЕРО ИНДОРУМ</a:t>
            </a:r>
            <a:r>
              <a:rPr lang="sr-Cyrl-RS" sz="1800" smtClean="0">
                <a:latin typeface="Arial" panose="020B0604020202020204" pitchFamily="34" charset="0"/>
                <a:cs typeface="Arial" panose="020B0604020202020204" pitchFamily="34" charset="0"/>
              </a:rPr>
              <a:t>,, </a:t>
            </a: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ПОТИЧЕ </a:t>
            </a:r>
            <a:r>
              <a:rPr lang="sr-Cyrl-RS" sz="1800" smtClean="0">
                <a:latin typeface="Arial" panose="020B0604020202020204" pitchFamily="34" charset="0"/>
                <a:cs typeface="Arial" panose="020B0604020202020204" pitchFamily="34" charset="0"/>
              </a:rPr>
              <a:t>РЕЧ </a:t>
            </a:r>
            <a:r>
              <a:rPr lang="sr-Cyrl-RS" sz="1800" smtClean="0">
                <a:latin typeface="Arial" panose="020B0604020202020204" pitchFamily="34" charset="0"/>
                <a:cs typeface="Arial" panose="020B0604020202020204" pitchFamily="34" charset="0"/>
              </a:rPr>
              <a:t>АЛГОРИТМИ ( </a:t>
            </a:r>
            <a:r>
              <a:rPr lang="sr-Cyrl-RS" sz="1800" smtClean="0">
                <a:latin typeface="Arial" panose="020B0604020202020204" pitchFamily="34" charset="0"/>
                <a:cs typeface="Arial" panose="020B0604020202020204" pitchFamily="34" charset="0"/>
              </a:rPr>
              <a:t>И ДУГО ЈЕ РЕЧ АЛГОРИТМИ ОЗНАЧАВАЛА ПОСТУПАК ЗА РАЧУН СА ДЕЦИМАЛНИМ БРОЈНИМ СИСТЕМОМ).</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ПОШТО СЕ АЛГОРИТМИ КОРИСТЕ У РАЗЛИЧИТИМ СФЕРАМА ИНТЕРЕСОВАЊА ДЕФИНИЦИЈА КОЈОМ ЈЕ ОПИСУЈЕ ЗНАЧЕЊЕ АЛГОРИТМА ЈЕСТЕ </a:t>
            </a:r>
            <a:r>
              <a:rPr lang="sr-Cyrl-RS" sz="1800" b="1" smtClean="0">
                <a:latin typeface="Arial" panose="020B0604020202020204" pitchFamily="34" charset="0"/>
                <a:cs typeface="Arial" panose="020B0604020202020204" pitchFamily="34" charset="0"/>
              </a:rPr>
              <a:t>,, АЛГОРИТАМ ЈЕ КОНАЧАН И ПРЕЦИЗНО ДЕФИНИСАН</a:t>
            </a:r>
            <a:r>
              <a:rPr lang="en-US" sz="1800" b="1" smtClean="0">
                <a:latin typeface="Arial" panose="020B0604020202020204" pitchFamily="34" charset="0"/>
                <a:cs typeface="Arial" panose="020B0604020202020204" pitchFamily="34" charset="0"/>
              </a:rPr>
              <a:t>a</a:t>
            </a:r>
            <a:r>
              <a:rPr lang="sr-Cyrl-RS" sz="1800" b="1" smtClean="0">
                <a:latin typeface="Arial" panose="020B0604020202020204" pitchFamily="34" charset="0"/>
                <a:cs typeface="Arial" panose="020B0604020202020204" pitchFamily="34" charset="0"/>
              </a:rPr>
              <a:t> ПРОЦЕДУРА, НИЗ ДОБРО ДЕФИНИСАНИХ ПРАВИЛА, КОЈОМ СЕ УЛАЗНЕ ВРЕДНОСТИ ТРАНСФОРМИШУ У ИЗЛАЗНЕ, ИЛИ СЕ ОПИСУЈЕ ИЗВРШАВАЊЕ НЕКОГ ПОСТУПКА</a:t>
            </a:r>
            <a:r>
              <a:rPr lang="sr-Cyrl-RS" sz="1800" smtClean="0">
                <a:latin typeface="Arial" panose="020B0604020202020204" pitchFamily="34" charset="0"/>
                <a:cs typeface="Arial" panose="020B0604020202020204" pitchFamily="34" charset="0"/>
              </a:rPr>
              <a:t>,,</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4376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8915400" cy="3581399"/>
          </a:xfrm>
        </p:spPr>
        <p:txBody>
          <a:bodyPr/>
          <a:lstStyle/>
          <a:p>
            <a:r>
              <a:rPr lang="sr-Cyrl-RS" sz="1800" smtClean="0">
                <a:latin typeface="Arial" panose="020B0604020202020204" pitchFamily="34" charset="0"/>
                <a:cs typeface="Arial" panose="020B0604020202020204" pitchFamily="34" charset="0"/>
              </a:rPr>
              <a:t>ПРВИ АЛГОРИТАМ КОЈИ СЕ МОЖЕ СМАТРАТИ ПРОЦЕДУРОМ ЧИЈА ЈЕ НАМЕНА РАЧУН НА АУТОМАТСКОЈ МАШИНИ ЈЕ НАПИСАЛА </a:t>
            </a:r>
            <a:r>
              <a:rPr lang="en-US" sz="1800" u="sng">
                <a:hlinkClick r:id="rId2"/>
              </a:rPr>
              <a:t>Ejda Bajron </a:t>
            </a:r>
            <a:r>
              <a:rPr lang="sr-Cyrl-RS" sz="1800" smtClean="0">
                <a:latin typeface="Arial" panose="020B0604020202020204" pitchFamily="34" charset="0"/>
                <a:cs typeface="Arial" panose="020B0604020202020204" pitchFamily="34" charset="0"/>
              </a:rPr>
              <a:t>1842 ГОДИНЕ. У ПИТАЊУ АЛГОРИТАМ ЗА РАЧУН Бернулијевих бројева на аналитичкој машини </a:t>
            </a:r>
            <a:r>
              <a:rPr lang="en-US" sz="1800">
                <a:hlinkClick r:id="rId3" tooltip="Čarls Bebidž"/>
              </a:rPr>
              <a:t>Čarlsa </a:t>
            </a:r>
            <a:r>
              <a:rPr lang="en-US" sz="1800" smtClean="0">
                <a:hlinkClick r:id="rId3" tooltip="Čarls Bebidž"/>
              </a:rPr>
              <a:t>Bebidža</a:t>
            </a:r>
            <a:r>
              <a:rPr lang="sr-Cyrl-RS" sz="1800" smtClean="0"/>
              <a:t> . </a:t>
            </a:r>
            <a:r>
              <a:rPr lang="sr-Cyrl-RS" sz="1800" smtClean="0">
                <a:latin typeface="Arial" panose="020B0604020202020204" pitchFamily="34" charset="0"/>
                <a:cs typeface="Arial" panose="020B0604020202020204" pitchFamily="34" charset="0"/>
              </a:rPr>
              <a:t>Та машина никад </a:t>
            </a:r>
            <a:r>
              <a:rPr lang="sr-Cyrl-RS" sz="1800" smtClean="0">
                <a:latin typeface="Arial" panose="020B0604020202020204" pitchFamily="34" charset="0"/>
                <a:cs typeface="Arial" panose="020B0604020202020204" pitchFamily="34" charset="0"/>
              </a:rPr>
              <a:t>није прорадила </a:t>
            </a:r>
            <a:r>
              <a:rPr lang="sr-Cyrl-RS" sz="1800" smtClean="0">
                <a:latin typeface="Arial" panose="020B0604020202020204" pitchFamily="34" charset="0"/>
                <a:cs typeface="Arial" panose="020B0604020202020204" pitchFamily="34" charset="0"/>
              </a:rPr>
              <a:t>али је њен алгоритам оставио дубок траг. Данас се то признаје као први рачунарски алгоритам а ејда бајрон призната као први програмер  у историји.</a:t>
            </a:r>
            <a:r>
              <a:rPr lang="en-US" sz="1800" smtClean="0">
                <a:latin typeface="Arial" panose="020B0604020202020204" pitchFamily="34" charset="0"/>
                <a:cs typeface="Arial" panose="020B0604020202020204" pitchFamily="34" charset="0"/>
              </a:rPr>
              <a:t/>
            </a:r>
            <a:br>
              <a:rPr lang="en-U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РАЗЛИЧИТИ </a:t>
            </a:r>
            <a:r>
              <a:rPr lang="sr-Cyrl-RS" sz="1800">
                <a:latin typeface="Arial" panose="020B0604020202020204" pitchFamily="34" charset="0"/>
                <a:cs typeface="Arial" panose="020B0604020202020204" pitchFamily="34" charset="0"/>
              </a:rPr>
              <a:t>АЛГОРИТМИ МОГУ РЕШИТИ ИСТИ ПРОБЛЕМ РАЗЛИЧИМ НИЗОМ ПОСТУПАКА УЗ МАЊЕ ИЛИ ВИШЕ НАПОРА  ЗА КРАЋЕ ИЛИ ДУЖЕ ВРЕМЕ. АКО ЈЕ РЕЗУЛТАТ АЛГОРИТАМА ИСТИ ОНДА СЕ АЛГОРИТМО МОГУ ПОРЕДИТИ ПО СВОЈОЈ ЕФИКАСНОСТИ, БРЗИНИ ИЛИ КОМПЕКСНОСТИ</a:t>
            </a:r>
            <a:r>
              <a:rPr lang="en-US" sz="1800">
                <a:latin typeface="Arial" panose="020B0604020202020204" pitchFamily="34" charset="0"/>
                <a:cs typeface="Arial" panose="020B0604020202020204" pitchFamily="34" charset="0"/>
              </a:rPr>
              <a:t/>
            </a:r>
            <a:br>
              <a:rPr lang="en-U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1887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05200"/>
            <a:ext cx="8382000" cy="1470427"/>
          </a:xfrm>
        </p:spPr>
        <p:txBody>
          <a:bodyPr/>
          <a:lstStyle/>
          <a:p>
            <a:r>
              <a:rPr lang="sr-Cyrl-RS" sz="1800">
                <a:solidFill>
                  <a:schemeClr val="tx1"/>
                </a:solidFill>
                <a:latin typeface="Arial" panose="020B0604020202020204" pitchFamily="34" charset="0"/>
                <a:cs typeface="Arial" panose="020B0604020202020204" pitchFamily="34" charset="0"/>
              </a:rPr>
              <a:t>СВАКИ АЛГОРИТАМ СЕ САСТОЈИ ОД ПОЧЕТКА И КРАЈА (ВРХА И ДНА И КОТРОЛОМ ТОКА) ДОК СЕ ИЗМЕЂУ ТОГА НАЛАЗЕ ЕЛЕМЕНТИ КОЈИ ПРЕДСТАВЉАЈУ ОСНОВНЕ ДЕЛОВЕ КОЈИ САДРЖЕ ДЕФИНИСАН ПУТ КА РЕШЕЊУ ПРОБЛЕМА.</a:t>
            </a:r>
            <a:br>
              <a:rPr lang="sr-Cyrl-RS" sz="1800">
                <a:solidFill>
                  <a:schemeClr val="tx1"/>
                </a:solidFill>
                <a:latin typeface="Arial" panose="020B0604020202020204" pitchFamily="34" charset="0"/>
                <a:cs typeface="Arial" panose="020B0604020202020204" pitchFamily="34" charset="0"/>
              </a:rPr>
            </a:br>
            <a:r>
              <a:rPr lang="sr-Cyrl-RS" sz="1800">
                <a:solidFill>
                  <a:schemeClr val="tx1"/>
                </a:solidFill>
                <a:latin typeface="Arial" panose="020B0604020202020204" pitchFamily="34" charset="0"/>
                <a:cs typeface="Arial" panose="020B0604020202020204" pitchFamily="34" charset="0"/>
              </a:rPr>
              <a:t>АЛГОРИТАМ СЕ МОЖЕ ОПИСАТИ НА ВИШЕ НАЧИНА: ПРИРОДНИМ ЈЕЗИКОМ,ДИЈАГРАМОМ,ПСЕУДОКОДОМ И ПРОГРАМСКИМ ЈЕЗИКОМ, ДИЈАГРАМИ СУ МОЖДА И НАЈПОПУЛАРНИЈИ НАЧИН ЈЕР СЕ </a:t>
            </a:r>
            <a:r>
              <a:rPr lang="sr-Cyrl-RS" sz="1800" smtClean="0">
                <a:solidFill>
                  <a:schemeClr val="tx1"/>
                </a:solidFill>
                <a:latin typeface="Arial" panose="020B0604020202020204" pitchFamily="34" charset="0"/>
                <a:cs typeface="Arial" panose="020B0604020202020204" pitchFamily="34" charset="0"/>
              </a:rPr>
              <a:t>ЈЕДНОСТАВним </a:t>
            </a:r>
            <a:r>
              <a:rPr lang="sr-Cyrl-RS" sz="1800">
                <a:solidFill>
                  <a:schemeClr val="tx1"/>
                </a:solidFill>
                <a:latin typeface="Arial" panose="020B0604020202020204" pitchFamily="34" charset="0"/>
                <a:cs typeface="Arial" panose="020B0604020202020204" pitchFamily="34" charset="0"/>
              </a:rPr>
              <a:t>А </a:t>
            </a:r>
            <a:r>
              <a:rPr lang="sr-Cyrl-RS" sz="1800" smtClean="0">
                <a:solidFill>
                  <a:schemeClr val="tx1"/>
                </a:solidFill>
                <a:latin typeface="Arial" panose="020B0604020202020204" pitchFamily="34" charset="0"/>
                <a:cs typeface="Arial" panose="020B0604020202020204" pitchFamily="34" charset="0"/>
              </a:rPr>
              <a:t>СЛИКОВИтим НАЧИНом </a:t>
            </a:r>
            <a:r>
              <a:rPr lang="sr-Cyrl-RS" sz="1800">
                <a:solidFill>
                  <a:schemeClr val="tx1"/>
                </a:solidFill>
                <a:latin typeface="Arial" panose="020B0604020202020204" pitchFamily="34" charset="0"/>
                <a:cs typeface="Arial" panose="020B0604020202020204" pitchFamily="34" charset="0"/>
              </a:rPr>
              <a:t>ПРЕДСТАВЉА ПРОБЛЕМ И ЊЕГОВО </a:t>
            </a:r>
            <a:r>
              <a:rPr lang="sr-Cyrl-RS" sz="1800" smtClean="0">
                <a:solidFill>
                  <a:schemeClr val="tx1"/>
                </a:solidFill>
                <a:latin typeface="Arial" panose="020B0604020202020204" pitchFamily="34" charset="0"/>
                <a:cs typeface="Arial" panose="020B0604020202020204" pitchFamily="34" charset="0"/>
              </a:rPr>
              <a:t>РЕШЕЊЕ</a:t>
            </a:r>
            <a:r>
              <a:rPr lang="en-US" sz="1800" smtClean="0">
                <a:solidFill>
                  <a:schemeClr val="tx1"/>
                </a:solidFill>
                <a:latin typeface="Arial" panose="020B0604020202020204" pitchFamily="34" charset="0"/>
                <a:cs typeface="Arial" panose="020B0604020202020204" pitchFamily="34" charset="0"/>
              </a:rPr>
              <a:t/>
            </a:r>
            <a:br>
              <a:rPr lang="en-US" sz="1800" smtClean="0">
                <a:solidFill>
                  <a:schemeClr val="tx1"/>
                </a:solidFill>
                <a:latin typeface="Arial" panose="020B0604020202020204" pitchFamily="34" charset="0"/>
                <a:cs typeface="Arial" panose="020B0604020202020204" pitchFamily="34" charset="0"/>
              </a:rPr>
            </a:br>
            <a:r>
              <a:rPr lang="en-US" sz="1800">
                <a:solidFill>
                  <a:schemeClr val="tx1"/>
                </a:solidFill>
                <a:latin typeface="Arial" panose="020B0604020202020204" pitchFamily="34" charset="0"/>
                <a:cs typeface="Arial" panose="020B0604020202020204" pitchFamily="34" charset="0"/>
              </a:rPr>
              <a:t/>
            </a:r>
            <a:br>
              <a:rPr lang="en-US" sz="180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почетак алгоритма</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улазне величине</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-блок израчунавања</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-гранање у зависности</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од услова</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излазне величине</a:t>
            </a:r>
            <a:br>
              <a:rPr lang="sr-Cyrl-RS" sz="1800" smtClean="0">
                <a:solidFill>
                  <a:schemeClr val="tx1"/>
                </a:solidFill>
                <a:latin typeface="Arial" panose="020B0604020202020204" pitchFamily="34" charset="0"/>
                <a:cs typeface="Arial" panose="020B0604020202020204" pitchFamily="34" charset="0"/>
              </a:rPr>
            </a:br>
            <a:r>
              <a:rPr lang="sr-Cyrl-RS" sz="1800" smtClean="0">
                <a:solidFill>
                  <a:schemeClr val="tx1"/>
                </a:solidFill>
                <a:latin typeface="Arial" panose="020B0604020202020204" pitchFamily="34" charset="0"/>
                <a:cs typeface="Arial" panose="020B0604020202020204" pitchFamily="34" charset="0"/>
              </a:rPr>
              <a:t>-дефиниши крај алгоритма</a:t>
            </a:r>
            <a:endParaRPr lang="en-US" sz="180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0" y="2667000"/>
            <a:ext cx="4648200" cy="4038600"/>
          </a:xfrm>
        </p:spPr>
      </p:pic>
    </p:spTree>
    <p:extLst>
      <p:ext uri="{BB962C8B-B14F-4D97-AF65-F5344CB8AC3E}">
        <p14:creationId xmlns:p14="http://schemas.microsoft.com/office/powerpoint/2010/main" val="2104905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524000"/>
            <a:ext cx="8915400" cy="5105400"/>
          </a:xfrm>
        </p:spPr>
      </p:pic>
      <p:sp>
        <p:nvSpPr>
          <p:cNvPr id="5" name="Title 4"/>
          <p:cNvSpPr>
            <a:spLocks noGrp="1"/>
          </p:cNvSpPr>
          <p:nvPr>
            <p:ph type="title"/>
          </p:nvPr>
        </p:nvSpPr>
        <p:spPr>
          <a:xfrm>
            <a:off x="609600" y="381000"/>
            <a:ext cx="7520940" cy="548640"/>
          </a:xfrm>
        </p:spPr>
        <p:txBody>
          <a:bodyPr/>
          <a:lstStyle/>
          <a:p>
            <a:r>
              <a:rPr lang="sr-Cyrl-RS" sz="1800" smtClean="0">
                <a:latin typeface="Arial" panose="020B0604020202020204" pitchFamily="34" charset="0"/>
                <a:cs typeface="Arial" panose="020B0604020202020204" pitchFamily="34" charset="0"/>
              </a:rPr>
              <a:t>У </a:t>
            </a:r>
            <a:r>
              <a:rPr lang="sr-Cyrl-RS" sz="1800" smtClean="0">
                <a:latin typeface="Arial" panose="020B0604020202020204" pitchFamily="34" charset="0"/>
                <a:cs typeface="Arial" panose="020B0604020202020204" pitchFamily="34" charset="0"/>
              </a:rPr>
              <a:t>зависности </a:t>
            </a:r>
            <a:r>
              <a:rPr lang="sr-Cyrl-RS" sz="1800" smtClean="0">
                <a:latin typeface="Arial" panose="020B0604020202020204" pitchFamily="34" charset="0"/>
                <a:cs typeface="Arial" panose="020B0604020202020204" pitchFamily="34" charset="0"/>
              </a:rPr>
              <a:t>од комплексности проблема, у процесу решавања користе се три основне струкуре алгоритам</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258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648200"/>
            <a:ext cx="8763000" cy="1524000"/>
          </a:xfrm>
        </p:spPr>
        <p:txBody>
          <a:bodyPr/>
          <a:lstStyle/>
          <a:p>
            <a:r>
              <a:rPr lang="sr-Cyrl-RS" sz="1800" b="1" smtClean="0">
                <a:latin typeface="Arial" panose="020B0604020202020204" pitchFamily="34" charset="0"/>
                <a:cs typeface="Arial" panose="020B0604020202020204" pitchFamily="34" charset="0"/>
              </a:rPr>
              <a:t>Линијски</a:t>
            </a:r>
            <a:r>
              <a:rPr lang="sr-Cyrl-RS" sz="1800" smtClean="0">
                <a:latin typeface="Arial" panose="020B0604020202020204" pitchFamily="34" charset="0"/>
                <a:cs typeface="Arial" panose="020B0604020202020204" pitchFamily="34" charset="0"/>
              </a:rPr>
              <a:t>- алгоритам је онај где </a:t>
            </a:r>
            <a:r>
              <a:rPr lang="sr-Cyrl-RS" sz="1800" smtClean="0">
                <a:latin typeface="Arial" panose="020B0604020202020204" pitchFamily="34" charset="0"/>
                <a:cs typeface="Arial" panose="020B0604020202020204" pitchFamily="34" charset="0"/>
              </a:rPr>
              <a:t>се кораци </a:t>
            </a:r>
            <a:r>
              <a:rPr lang="sr-Cyrl-RS" sz="1800" smtClean="0">
                <a:latin typeface="Arial" panose="020B0604020202020204" pitchFamily="34" charset="0"/>
                <a:cs typeface="Arial" panose="020B0604020202020204" pitchFamily="34" charset="0"/>
              </a:rPr>
              <a:t>извршавају један по један, с тим да се не понављају, већ се сваки извршава само једном. Реч је о најједноставнијем облику па уједно представља начин за писање најпростијих програма.</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Разгранати</a:t>
            </a:r>
            <a:r>
              <a:rPr lang="sr-Cyrl-RS" sz="1800" smtClean="0">
                <a:latin typeface="Arial" panose="020B0604020202020204" pitchFamily="34" charset="0"/>
                <a:cs typeface="Arial" panose="020B0604020202020204" pitchFamily="34" charset="0"/>
              </a:rPr>
              <a:t>- алгоритамска структура је </a:t>
            </a:r>
            <a:r>
              <a:rPr lang="sr-Cyrl-RS" sz="1800" smtClean="0">
                <a:latin typeface="Arial" panose="020B0604020202020204" pitchFamily="34" charset="0"/>
                <a:cs typeface="Arial" panose="020B0604020202020204" pitchFamily="34" charset="0"/>
              </a:rPr>
              <a:t>она код </a:t>
            </a:r>
            <a:r>
              <a:rPr lang="sr-Cyrl-RS" sz="1800" smtClean="0">
                <a:latin typeface="Arial" panose="020B0604020202020204" pitchFamily="34" charset="0"/>
                <a:cs typeface="Arial" panose="020B0604020202020204" pitchFamily="34" charset="0"/>
              </a:rPr>
              <a:t>које се сваки корак извршава једном или ниједном. То зависи од услова који се поставља, па се може десити да се нека команда не извши. Више корака се тако поставља да бисмо покрили све могуће услове, на овај начин покушавамо да имамо </a:t>
            </a:r>
            <a:r>
              <a:rPr lang="sr-Cyrl-RS" sz="1800" smtClean="0">
                <a:latin typeface="Arial" panose="020B0604020202020204" pitchFamily="34" charset="0"/>
                <a:cs typeface="Arial" panose="020B0604020202020204" pitchFamily="34" charset="0"/>
              </a:rPr>
              <a:t>одговор </a:t>
            </a:r>
            <a:r>
              <a:rPr lang="sr-Cyrl-RS" sz="1800" smtClean="0">
                <a:latin typeface="Arial" panose="020B0604020202020204" pitchFamily="34" charset="0"/>
                <a:cs typeface="Arial" panose="020B0604020202020204" pitchFamily="34" charset="0"/>
              </a:rPr>
              <a:t>на сваку ситуацију, што значи да у одређеном делу долази до рачвања где је следећи корак условљен ситуацијом на конкретном рачвању.</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Циклични-</a:t>
            </a:r>
            <a:r>
              <a:rPr lang="sr-Cyrl-RS" sz="1800" smtClean="0">
                <a:latin typeface="Arial" panose="020B0604020202020204" pitchFamily="34" charset="0"/>
                <a:cs typeface="Arial" panose="020B0604020202020204" pitchFamily="34" charset="0"/>
              </a:rPr>
              <a:t> алгоритамска структура представља могућност коришћења одређених корака више пута. То се дешава </a:t>
            </a:r>
            <a:r>
              <a:rPr lang="sr-Cyrl-RS" sz="1800" smtClean="0">
                <a:latin typeface="Arial" panose="020B0604020202020204" pitchFamily="34" charset="0"/>
                <a:cs typeface="Arial" panose="020B0604020202020204" pitchFamily="34" charset="0"/>
              </a:rPr>
              <a:t>када нису </a:t>
            </a:r>
            <a:r>
              <a:rPr lang="sr-Cyrl-RS" sz="1800" smtClean="0">
                <a:latin typeface="Arial" panose="020B0604020202020204" pitchFamily="34" charset="0"/>
                <a:cs typeface="Arial" panose="020B0604020202020204" pitchFamily="34" charset="0"/>
              </a:rPr>
              <a:t>познате све вредности које ће бити унете</a:t>
            </a:r>
            <a:r>
              <a:rPr lang="sr-Cyrl-RS" sz="1800" smtClean="0">
                <a:latin typeface="Arial" panose="020B0604020202020204" pitchFamily="34" charset="0"/>
                <a:cs typeface="Arial" panose="020B0604020202020204" pitchFamily="34" charset="0"/>
              </a:rPr>
              <a:t>. циклус </a:t>
            </a:r>
            <a:r>
              <a:rPr lang="sr-Cyrl-RS" sz="1800" smtClean="0">
                <a:latin typeface="Arial" panose="020B0604020202020204" pitchFamily="34" charset="0"/>
                <a:cs typeface="Arial" panose="020B0604020202020204" pitchFamily="34" charset="0"/>
              </a:rPr>
              <a:t>представља могућност да се вратимо корак уназад и омогућимо унос других информација(на овај начин се креира петља).</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3884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971800"/>
            <a:ext cx="8763000" cy="548640"/>
          </a:xfrm>
        </p:spPr>
        <p:txBody>
          <a:bodyPr/>
          <a:lstStyle/>
          <a:p>
            <a:r>
              <a:rPr lang="sr-Cyrl-RS" sz="1800" smtClean="0">
                <a:latin typeface="Arial" panose="020B0604020202020204" pitchFamily="34" charset="0"/>
                <a:cs typeface="Arial" panose="020B0604020202020204" pitchFamily="34" charset="0"/>
              </a:rPr>
              <a:t>Да би алгоритам био применљив на рачунару, потребно је да се испуне следећи услови:</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a:t>
            </a:r>
            <a:r>
              <a:rPr lang="sr-Cyrl-RS" sz="1800" b="1" smtClean="0">
                <a:latin typeface="Arial" panose="020B0604020202020204" pitchFamily="34" charset="0"/>
                <a:cs typeface="Arial" panose="020B0604020202020204" pitchFamily="34" charset="0"/>
              </a:rPr>
              <a:t>СВаки корак мора да буде јасно дефинисан</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не може да буде бесконачан </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мора да има дефинисан број корака који ће довести до решења</a:t>
            </a:r>
            <a:br>
              <a:rPr lang="sr-Cyrl-RS" sz="14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мора да постоји један или више података на улазу</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–ови подаци могу да се унесу на почетку или током самог рада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мора да постоји један или више података на излазу </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поента креирања алгоритма јесте да реши проблем и понуди резултат свог рада.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t>
            </a:r>
            <a:r>
              <a:rPr lang="sr-Cyrl-RS" sz="1800" smtClean="0">
                <a:latin typeface="Arial" panose="020B0604020202020204" pitchFamily="34" charset="0"/>
                <a:cs typeface="Arial" panose="020B0604020202020204" pitchFamily="34" charset="0"/>
              </a:rPr>
              <a:t>          * </a:t>
            </a:r>
            <a:r>
              <a:rPr lang="sr-Cyrl-RS" sz="1800" b="1" smtClean="0">
                <a:latin typeface="Arial" panose="020B0604020202020204" pitchFamily="34" charset="0"/>
                <a:cs typeface="Arial" panose="020B0604020202020204" pitchFamily="34" charset="0"/>
              </a:rPr>
              <a:t>мора бити прихватљив на компјутеру </a:t>
            </a:r>
            <a:r>
              <a:rPr lang="sr-Cyrl-RS" sz="1800" smtClean="0">
                <a:latin typeface="Arial" panose="020B0604020202020204" pitchFamily="34" charset="0"/>
                <a:cs typeface="Arial" panose="020B0604020202020204" pitchFamily="34" charset="0"/>
              </a:rPr>
              <a:t>– </a:t>
            </a:r>
            <a:r>
              <a:rPr lang="sr-Cyrl-RS" sz="1400" smtClean="0">
                <a:latin typeface="Arial" panose="020B0604020202020204" pitchFamily="34" charset="0"/>
                <a:cs typeface="Arial" panose="020B0604020202020204" pitchFamily="34" charset="0"/>
              </a:rPr>
              <a:t>оно што осмислите мора бити применљиво у пракси, тј писање кода у неком програмском језику. </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793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0"/>
            <a:ext cx="8534400" cy="548640"/>
          </a:xfrm>
        </p:spPr>
        <p:txBody>
          <a:bodyPr/>
          <a:lstStyle/>
          <a:p>
            <a:r>
              <a:rPr lang="sr-Cyrl-RS" sz="1800" b="1" smtClean="0">
                <a:latin typeface="Arial" panose="020B0604020202020204" pitchFamily="34" charset="0"/>
                <a:cs typeface="Arial" panose="020B0604020202020204" pitchFamily="34" charset="0"/>
              </a:rPr>
              <a:t>Разврставање алгоритама по начину програмирања</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-када је у питању приступ решавању неког проблема, постоји неколико различитих приступа програмирању:</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подели, па владај</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-решавање проблема никад није лако, а још када имате ограничене ресурсе. У том случају користимо тактику старих Римљана  -подели, па владај!. Много је лакше решити велики проблем уколико се он подели на мање. Идеја је да се сваки проблем појединачно реши и повеже у једно комплетно решење. Добар пример ове методе јесте рад са сортирањем. Поделом се брши сортирање на категорије које су применљиве за све делове.</a:t>
            </a:r>
            <a:br>
              <a:rPr lang="sr-Cyrl-RS" sz="1800" smtClean="0">
                <a:latin typeface="Arial" panose="020B0604020202020204" pitchFamily="34" charset="0"/>
                <a:cs typeface="Arial" panose="020B0604020202020204" pitchFamily="34" charset="0"/>
              </a:rPr>
            </a:br>
            <a:r>
              <a:rPr lang="sr-Cyrl-RS" sz="1800">
                <a:latin typeface="Arial" panose="020B0604020202020204" pitchFamily="34" charset="0"/>
                <a:cs typeface="Arial" panose="020B0604020202020204" pitchFamily="34" charset="0"/>
              </a:rPr>
              <a:t/>
            </a:r>
            <a:br>
              <a:rPr lang="sr-Cyrl-RS" sz="180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Похлепни алгоритам</a:t>
            </a: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-када нисте сигурни како ће изгледати процес тражења решења, најбоље је концентрисати се на појединачне случајеве који су пред вама у нади да ће вас довести до коначног решења. Ово је суштина похлепне методе рада са алгоритмима, бирање најбољег решења од тренутно понуђених(бирамо решења која нам у том тренутку изгледају најбоља, алгоритам обрађује један по једна проблем,не гледајући како ће се то одразити на укупан резултат).</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3429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52800"/>
            <a:ext cx="8763000" cy="548640"/>
          </a:xfrm>
        </p:spPr>
        <p:txBody>
          <a:bodyPr/>
          <a:lstStyle/>
          <a:p>
            <a:r>
              <a:rPr lang="sr-Cyrl-RS" sz="1800" b="1" smtClean="0">
                <a:latin typeface="Arial" panose="020B0604020202020204" pitchFamily="34" charset="0"/>
                <a:cs typeface="Arial" panose="020B0604020202020204" pitchFamily="34" charset="0"/>
              </a:rPr>
              <a:t>Динамичко програмирање</a:t>
            </a:r>
            <a:br>
              <a:rPr lang="sr-Cyrl-RS" sz="1800" b="1"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реч је о методи програмирања где се траже оптимална решења потпроблема како би се </a:t>
            </a:r>
            <a:r>
              <a:rPr lang="sr-Cyrl-RS" sz="1800" smtClean="0">
                <a:latin typeface="Arial" panose="020B0604020202020204" pitchFamily="34" charset="0"/>
                <a:cs typeface="Arial" panose="020B0604020202020204" pitchFamily="34" charset="0"/>
              </a:rPr>
              <a:t>скратило </a:t>
            </a:r>
            <a:r>
              <a:rPr lang="sr-Cyrl-RS" sz="1800" smtClean="0">
                <a:latin typeface="Arial" panose="020B0604020202020204" pitchFamily="34" charset="0"/>
                <a:cs typeface="Arial" panose="020B0604020202020204" pitchFamily="34" charset="0"/>
              </a:rPr>
              <a:t>време решавања целокупног проблема.на овај начин се потпроблеми деле на додатне </a:t>
            </a:r>
            <a:r>
              <a:rPr lang="sr-Cyrl-RS" sz="1800" smtClean="0">
                <a:latin typeface="Arial" panose="020B0604020202020204" pitchFamily="34" charset="0"/>
                <a:cs typeface="Arial" panose="020B0604020202020204" pitchFamily="34" charset="0"/>
              </a:rPr>
              <a:t>потпроблеме</a:t>
            </a:r>
            <a:r>
              <a:rPr lang="sr-Cyrl-RS" sz="1800" smtClean="0">
                <a:latin typeface="Arial" panose="020B0604020202020204" pitchFamily="34" charset="0"/>
                <a:cs typeface="Arial" panose="020B0604020202020204" pitchFamily="34" charset="0"/>
              </a:rPr>
              <a:t>.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Ипак за разлику од похлепног алгоритма код динамичког програмирања алгоритам на основу претходних одлука претпоставља да потенцијално добро решење можда и није добро.</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a:r>
            <a:br>
              <a:rPr lang="sr-Cyrl-RS" sz="1800" smtClean="0">
                <a:latin typeface="Arial" panose="020B0604020202020204" pitchFamily="34" charset="0"/>
                <a:cs typeface="Arial" panose="020B0604020202020204" pitchFamily="34" charset="0"/>
              </a:rPr>
            </a:br>
            <a:r>
              <a:rPr lang="sr-Cyrl-RS" sz="1800" b="1" smtClean="0">
                <a:latin typeface="Arial" panose="020B0604020202020204" pitchFamily="34" charset="0"/>
                <a:cs typeface="Arial" panose="020B0604020202020204" pitchFamily="34" charset="0"/>
              </a:rPr>
              <a:t>Хеуристички алгоритам</a:t>
            </a:r>
            <a:r>
              <a:rPr lang="sr-Cyrl-RS" sz="1800" smtClean="0">
                <a:latin typeface="Arial" panose="020B0604020202020204" pitchFamily="34" charset="0"/>
                <a:cs typeface="Arial" panose="020B0604020202020204" pitchFamily="34" charset="0"/>
              </a:rPr>
              <a:t> </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 код овог приступа не тражи се најбоље решење већ оптимално оно које је задовољавајуће али у складу са постављеним ограничењима.</a:t>
            </a:r>
            <a:br>
              <a:rPr lang="sr-Cyrl-RS" sz="1800" smtClean="0">
                <a:latin typeface="Arial" panose="020B0604020202020204" pitchFamily="34" charset="0"/>
                <a:cs typeface="Arial" panose="020B0604020202020204" pitchFamily="34" charset="0"/>
              </a:rPr>
            </a:br>
            <a:r>
              <a:rPr lang="sr-Cyrl-RS" sz="1800" smtClean="0">
                <a:latin typeface="Arial" panose="020B0604020202020204" pitchFamily="34" charset="0"/>
                <a:cs typeface="Arial" panose="020B0604020202020204" pitchFamily="34" charset="0"/>
              </a:rPr>
              <a:t>Ова метода се заснива на самооткривању које омогућава алгоритму да прикаже потенцијално добар пут до коначног решења. Наравно у овом случају је и даље потребно учешће човека како би препознао најбоље од понуђених решења.</a:t>
            </a:r>
            <a:endParaRPr 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308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292</TotalTime>
  <Words>216</Words>
  <Application>Microsoft Office PowerPoint</Application>
  <PresentationFormat>On-screen Show (4:3)</PresentationFormat>
  <Paragraphs>25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Angles</vt:lpstr>
      <vt:lpstr>Факултет инжењерских наука семинарски рад из предмета: Програмирање које ради у реалном времену</vt:lpstr>
      <vt:lpstr>Шта је АГОРИТАМ?  Алгоритам је опис за решавање неког проблема. првобитно је био израз који описује начин рачунања децималних бројева који је основао Персијски математичар мухамед АЛ ХОРЕЗМИЈА КОЈИ ЈЕ НАПИСАО КЊИГУ ,,АЛ ХОРЕЗМИ О ИНДИЈСКОЈ ВЕШТИНИ РАЧУНАЊА,,(ТАДА СЕ уВОДЕ ИНДИЈСКе ЦИФРЕ И ДЕЦИМАЛНИ БРОЈЕВИ У ИСЛамСКУ МАТЕМАТИКУ). КАДА СЕ ОВА КЊИГА ПРЕВОДИЛА НА ЛАТИНСКИ, ЗБОГ ЛОШЕГ ПРЕВОДА ЊЕГОВОГ ПРЕЗИМЕНА ,,АЛГОРИТМИ ДЕ НУМЕРО ИНДОРУМ,,  ПОТИЧЕ РЕЧ АЛГОРИТМИ ( И ДУГО ЈЕ РЕЧ АЛГОРИТМИ ОЗНАЧАВАЛА ПОСТУПАК ЗА РАЧУН СА ДЕЦИМАЛНИМ БРОЈНИМ СИСТЕМОМ). ПОШТО СЕ АЛГОРИТМИ КОРИСТЕ У РАЗЛИЧИТИМ СФЕРАМА ИНТЕРЕСОВАЊА ДЕФИНИЦИЈА КОЈОМ ЈЕ ОПИСУЈЕ ЗНАЧЕЊЕ АЛГОРИТМА ЈЕСТЕ ,, АЛГОРИТАМ ЈЕ КОНАЧАН И ПРЕЦИЗНО ДЕФИНИСАНa ПРОЦЕДУРА, НИЗ ДОБРО ДЕФИНИСАНИХ ПРАВИЛА, КОЈОМ СЕ УЛАЗНЕ ВРЕДНОСТИ ТРАНСФОРМИШУ У ИЗЛАЗНЕ, ИЛИ СЕ ОПИСУЈЕ ИЗВРШАВАЊЕ НЕКОГ ПОСТУПКА,,   </vt:lpstr>
      <vt:lpstr>ПРВИ АЛГОРИТАМ КОЈИ СЕ МОЖЕ СМАТРАТИ ПРОЦЕДУРОМ ЧИЈА ЈЕ НАМЕНА РАЧУН НА АУТОМАТСКОЈ МАШИНИ ЈЕ НАПИСАЛА Ejda Bajron 1842 ГОДИНЕ. У ПИТАЊУ АЛГОРИТАМ ЗА РАЧУН Бернулијевих бројева на аналитичкој машини Čarlsa Bebidža . Та машина никад није прорадила али је њен алгоритам оставио дубок траг. Данас се то признаје као први рачунарски алгоритам а ејда бајрон призната као први програмер  у историји.  РАЗЛИЧИТИ АЛГОРИТМИ МОГУ РЕШИТИ ИСТИ ПРОБЛЕМ РАЗЛИЧИМ НИЗОМ ПОСТУПАКА УЗ МАЊЕ ИЛИ ВИШЕ НАПОРА  ЗА КРАЋЕ ИЛИ ДУЖЕ ВРЕМЕ. АКО ЈЕ РЕЗУЛТАТ АЛГОРИТАМА ИСТИ ОНДА СЕ АЛГОРИТМО МОГУ ПОРЕДИТИ ПО СВОЈОЈ ЕФИКАСНОСТИ, БРЗИНИ ИЛИ КОМПЕКСНОСТИ .</vt:lpstr>
      <vt:lpstr>СВАКИ АЛГОРИТАМ СЕ САСТОЈИ ОД ПОЧЕТКА И КРАЈА (ВРХА И ДНА И КОТРОЛОМ ТОКА) ДОК СЕ ИЗМЕЂУ ТОГА НАЛАЗЕ ЕЛЕМЕНТИ КОЈИ ПРЕДСТАВЉАЈУ ОСНОВНЕ ДЕЛОВЕ КОЈИ САДРЖЕ ДЕФИНИСАН ПУТ КА РЕШЕЊУ ПРОБЛЕМА. АЛГОРИТАМ СЕ МОЖЕ ОПИСАТИ НА ВИШЕ НАЧИНА: ПРИРОДНИМ ЈЕЗИКОМ,ДИЈАГРАМОМ,ПСЕУДОКОДОМ И ПРОГРАМСКИМ ЈЕЗИКОМ, ДИЈАГРАМИ СУ МОЖДА И НАЈПОПУЛАРНИЈИ НАЧИН ЈЕР СЕ ЈЕДНОСТАВним А СЛИКОВИтим НАЧИНом ПРЕДСТАВЉА ПРОБЛЕМ И ЊЕГОВО РЕШЕЊЕ  -дефиниши почетак алгоритма -дефиниши улазне величине -блок израчунавања -гранање у зависности од услова -дефиниши излазне величине -дефиниши крај алгоритма</vt:lpstr>
      <vt:lpstr>У зависности од комплексности проблема, у процесу решавања користе се три основне струкуре алгоритам</vt:lpstr>
      <vt:lpstr>Линијски- алгоритам је онај где се кораци извршавају један по један, с тим да се не понављају, већ се сваки извршава само једном. Реч је о најједноставнијем облику па уједно представља начин за писање најпростијих програма.  Разгранати- алгоритамска структура је она код које се сваки корак извршава једном или ниједном. То зависи од услова који се поставља, па се може десити да се нека команда не извши. Више корака се тако поставља да бисмо покрили све могуће услове, на овај начин покушавамо да имамо одговор на сваку ситуацију, што значи да у одређеном делу долази до рачвања где је следећи корак условљен ситуацијом на конкретном рачвању.  Циклични- алгоритамска структура представља могућност коришћења одређених корака више пута. То се дешава када нису познате све вредности које ће бити унете. циклус представља могућност да се вратимо корак уназад и омогућимо унос других информација(на овај начин се креира петља).</vt:lpstr>
      <vt:lpstr>Да би алгоритам био применљив на рачунару, потребно је да се испуне следећи услови:                     *СВаки корак мора да буде јасно дефинисан             * не може да буде бесконачан – мора да има дефинисан број корака који ће довести до решења             * мора да постоји један или више података на улазу –ови подаци могу да се унесу на почетку или током самог рада             * мора да постоји један или више података на излазу – поента креирања алгоритма јесте да реши проблем и понуди резултат свог рада.                        * мора бити прихватљив на компјутеру – оно што осмислите мора бити применљиво у пракси, тј писање кода у неком програмском језику.     </vt:lpstr>
      <vt:lpstr>Разврставање алгоритама по начину програмирања  -када је у питању приступ решавању неког проблема, постоји неколико различитих приступа програмирању:  подели, па владај -решавање проблема никад није лако, а још када имате ограничене ресурсе. У том случају користимо тактику старих Римљана  -подели, па владај!. Много је лакше решити велики проблем уколико се он подели на мање. Идеја је да се сваки проблем појединачно реши и повеже у једно комплетно решење. Добар пример ове методе јесте рад са сортирањем. Поделом се брши сортирање на категорије које су применљиве за све делове.  Похлепни алгоритам -када нисте сигурни како ће изгледати процес тражења решења, најбоље је концентрисати се на појединачне случајеве који су пред вама у нади да ће вас довести до коначног решења. Ово је суштина похлепне методе рада са алгоритмима, бирање најбољег решења од тренутно понуђених(бирамо решења која нам у том тренутку изгледају најбоља, алгоритам обрађује један по једна проблем,не гледајући како ће се то одразити на укупан резултат).</vt:lpstr>
      <vt:lpstr>Динамичко програмирање – реч је о методи програмирања где се траже оптимална решења потпроблема како би се скратило време решавања целокупног проблема.на овај начин се потпроблеми деле на додатне потпроблеме.  Ипак за разлику од похлепног алгоритма код динамичког програмирања алгоритам на основу претходних одлука претпоставља да потенцијално добро решење можда и није добро.  Хеуристички алгоритам  – код овог приступа не тражи се најбоље решење већ оптимално оно које је задовољавајуће али у складу са постављеним ограничењима. Ова метода се заснива на самооткривању које омогућава алгоритму да прикаже потенцијално добар пут до коначног решења. Наравно у овом случају је и даље потребно учешће човека како би препознао најбоље од понуђених решења.</vt:lpstr>
      <vt:lpstr>Подела према обалстима рада  -свако поље науке има своје проблеме и потребне су јој ефикасни алгоритми. Слични проблеми се често решавају слично. Неки примери су алгоритми за претрагу, сортирање,спајање,нумеричку анализу, графове,стрингове...  -Области имају тежњу да се преклапају једни са другима, а напредак алгоритма у једном пољу може да унапреди алгоритме у другим, понекад тотално не сродним областима.   </vt:lpstr>
      <vt:lpstr>АЛГОРИТАМ СА ПРАВНОГ СТАНОВИШТА  -АЛГОРИТми САМИ ПО СЕБИ ОБИЧНО НИСУ ПОДЛОЖНИ ПАТЕНТИРАЊУ. У САД-У СЕ ЗАХТЕВ/ПОСТУПАК КОЈИ СЕ САСТОЈИ ИСКЉУЧИВО ОД ПРоСТИХ МАНИПУЛАЦИЈА АПСТРАКТНИХ КОНЦЕПАТА, БРОЈЕВА ИЛИ СИГНАЛА НЕ СМАТРА “ПРОЦЕСОМ” ЗБОГ ЧЕГА АЛГОРИТМИ НЕ ПОДЛЕЖУ ПАТЕНТИРАЊУ.  </vt:lpstr>
      <vt:lpstr>spellchecker (provera pravopisa)  -Провера правописа функционише упоређивањем сваке откуцане речи са листом хиљада исправно написаних речи, а затим користи алгоритме за одређивање тачних правописа.  -Потребно је инсталирати библиотеку “pyspellchecker” *pip install pyspellchecker - и по потреби додати сопствени тхт фајл са сопственим речником уз помоћ команде new_spell.word_frequency.load_text_file("word.txt") </vt:lpstr>
      <vt:lpstr>Литература  -https://sh.wikipedia.org/wiki/Algoritam -https://en.wikipedia.org/wiki/Algorithm#Algorithm_example -https://www.it-akademija.com/sta-je-algoritam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21</cp:revision>
  <dcterms:created xsi:type="dcterms:W3CDTF">2020-08-27T08:39:21Z</dcterms:created>
  <dcterms:modified xsi:type="dcterms:W3CDTF">2020-08-28T00:57:31Z</dcterms:modified>
</cp:coreProperties>
</file>