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9"/>
  </p:notesMasterIdLst>
  <p:sldIdLst>
    <p:sldId id="256" r:id="rId3"/>
    <p:sldId id="264" r:id="rId4"/>
    <p:sldId id="258" r:id="rId5"/>
    <p:sldId id="275" r:id="rId6"/>
    <p:sldId id="266" r:id="rId7"/>
    <p:sldId id="267" r:id="rId8"/>
    <p:sldId id="268" r:id="rId9"/>
    <p:sldId id="269" r:id="rId10"/>
    <p:sldId id="262" r:id="rId11"/>
    <p:sldId id="274" r:id="rId12"/>
    <p:sldId id="270" r:id="rId13"/>
    <p:sldId id="263" r:id="rId14"/>
    <p:sldId id="271" r:id="rId15"/>
    <p:sldId id="272" r:id="rId16"/>
    <p:sldId id="273" r:id="rId17"/>
    <p:sldId id="276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NOzAb7UtRIMPPA+T7kU3sjlQC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EBF86E-766B-49E1-8B75-8E8A296BB214}">
  <a:tblStyle styleId="{1EEBF86E-766B-49E1-8B75-8E8A296BB21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769" autoAdjust="0"/>
  </p:normalViewPr>
  <p:slideViewPr>
    <p:cSldViewPr snapToGrid="0">
      <p:cViewPr varScale="1">
        <p:scale>
          <a:sx n="89" d="100"/>
          <a:sy n="89" d="100"/>
        </p:scale>
        <p:origin x="1234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37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78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48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18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35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63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33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693f33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b4693f33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693f33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b4693f33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38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693f33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b4693f33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9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693f33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b4693f33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67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693f33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b4693f33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847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693f33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b4693f33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38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7" name="Google Shape;12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4" name="Google Shape;13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5" name="Google Shape;14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2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floor, wall, kitchen appliance&#10;&#10;Description automatically generated">
            <a:extLst>
              <a:ext uri="{FF2B5EF4-FFF2-40B4-BE49-F238E27FC236}">
                <a16:creationId xmlns:a16="http://schemas.microsoft.com/office/drawing/2014/main" id="{6E189410-3553-47AB-815B-14491EDAB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t="23109" b="11020"/>
          <a:stretch/>
        </p:blipFill>
        <p:spPr>
          <a:xfrm>
            <a:off x="2370" y="0"/>
            <a:ext cx="9144001" cy="3704290"/>
          </a:xfrm>
          <a:prstGeom prst="rect">
            <a:avLst/>
          </a:prstGeom>
        </p:spPr>
      </p:pic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-2371" y="0"/>
            <a:ext cx="9144001" cy="370429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8"/>
          <p:cNvSpPr/>
          <p:nvPr/>
        </p:nvSpPr>
        <p:spPr>
          <a:xfrm rot="6729426">
            <a:off x="3407911" y="2665533"/>
            <a:ext cx="2328177" cy="2299328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8" descr="Home | Digital Hous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39845" y="3121260"/>
            <a:ext cx="1510301" cy="453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/>
          <p:nvPr/>
        </p:nvSpPr>
        <p:spPr>
          <a:xfrm>
            <a:off x="7108937" y="3815197"/>
            <a:ext cx="42321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Integrantes:</a:t>
            </a:r>
            <a:endParaRPr sz="14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8">
            <a:extLst>
              <a:ext uri="{FF2B5EF4-FFF2-40B4-BE49-F238E27FC236}">
                <a16:creationId xmlns:a16="http://schemas.microsoft.com/office/drawing/2014/main" id="{2A931CA5-BB6B-46E6-BE28-94067BAF6582}"/>
              </a:ext>
            </a:extLst>
          </p:cNvPr>
          <p:cNvSpPr txBox="1"/>
          <p:nvPr/>
        </p:nvSpPr>
        <p:spPr>
          <a:xfrm>
            <a:off x="1927146" y="870723"/>
            <a:ext cx="5909261" cy="13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</a:rPr>
              <a:t>Trabajo Integrador</a:t>
            </a:r>
            <a:br>
              <a:rPr lang="es-E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4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;p8">
            <a:extLst>
              <a:ext uri="{FF2B5EF4-FFF2-40B4-BE49-F238E27FC236}">
                <a16:creationId xmlns:a16="http://schemas.microsoft.com/office/drawing/2014/main" id="{56EF71D0-412D-4E4A-AF02-DEB588FBD678}"/>
              </a:ext>
            </a:extLst>
          </p:cNvPr>
          <p:cNvSpPr/>
          <p:nvPr/>
        </p:nvSpPr>
        <p:spPr>
          <a:xfrm>
            <a:off x="1713410" y="1479122"/>
            <a:ext cx="550344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 de Regresión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Para reserva de siniestros de seguros de electrodomésticos</a:t>
            </a:r>
            <a:endParaRPr lang="es-ES"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13;p8">
            <a:extLst>
              <a:ext uri="{FF2B5EF4-FFF2-40B4-BE49-F238E27FC236}">
                <a16:creationId xmlns:a16="http://schemas.microsoft.com/office/drawing/2014/main" id="{7C1F447B-5079-497A-AF07-63E27988F9B5}"/>
              </a:ext>
            </a:extLst>
          </p:cNvPr>
          <p:cNvSpPr txBox="1"/>
          <p:nvPr/>
        </p:nvSpPr>
        <p:spPr>
          <a:xfrm>
            <a:off x="68656" y="3986427"/>
            <a:ext cx="42321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Fecha de entrega: </a:t>
            </a:r>
            <a:r>
              <a:rPr lang="es-ES" dirty="0">
                <a:latin typeface="Raleway"/>
                <a:ea typeface="Raleway"/>
                <a:cs typeface="Raleway"/>
                <a:sym typeface="Raleway"/>
              </a:rPr>
              <a:t>14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/Abril/2021</a:t>
            </a:r>
            <a:endParaRPr dirty="0"/>
          </a:p>
        </p:txBody>
      </p:sp>
      <p:sp>
        <p:nvSpPr>
          <p:cNvPr id="5" name="Google Shape;15;p8">
            <a:extLst>
              <a:ext uri="{FF2B5EF4-FFF2-40B4-BE49-F238E27FC236}">
                <a16:creationId xmlns:a16="http://schemas.microsoft.com/office/drawing/2014/main" id="{EA475A87-1503-426C-921B-25C24B779B8D}"/>
              </a:ext>
            </a:extLst>
          </p:cNvPr>
          <p:cNvSpPr txBox="1"/>
          <p:nvPr/>
        </p:nvSpPr>
        <p:spPr>
          <a:xfrm>
            <a:off x="7216854" y="4068873"/>
            <a:ext cx="4232190" cy="163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s-ES" sz="12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Oviedo,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Cecilia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s-ES" sz="12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Sosa,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Gonzalo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s-ES" sz="12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Suchecki,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Rocío</a:t>
            </a:r>
            <a:endParaRPr sz="1200" b="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/>
        </p:nvSpPr>
        <p:spPr>
          <a:xfrm>
            <a:off x="38792" y="-5006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s-ES" sz="2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Scoring</a:t>
            </a: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comparativa</a:t>
            </a:r>
            <a:endParaRPr dirty="0"/>
          </a:p>
        </p:txBody>
      </p:sp>
      <p:sp>
        <p:nvSpPr>
          <p:cNvPr id="249" name="Google Shape;249;p6"/>
          <p:cNvSpPr/>
          <p:nvPr/>
        </p:nvSpPr>
        <p:spPr>
          <a:xfrm>
            <a:off x="807932" y="1179890"/>
            <a:ext cx="870155" cy="1829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33;p5">
            <a:extLst>
              <a:ext uri="{FF2B5EF4-FFF2-40B4-BE49-F238E27FC236}">
                <a16:creationId xmlns:a16="http://schemas.microsoft.com/office/drawing/2014/main" id="{8F345211-10B5-48C2-B0A7-A44EB62A7DFB}"/>
              </a:ext>
            </a:extLst>
          </p:cNvPr>
          <p:cNvSpPr txBox="1"/>
          <p:nvPr/>
        </p:nvSpPr>
        <p:spPr>
          <a:xfrm>
            <a:off x="347932" y="955271"/>
            <a:ext cx="3661881" cy="163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1200" b="1" i="0" u="sng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"/>
                <a:cs typeface="Lato" panose="020B0604020202020204" charset="0"/>
                <a:sym typeface="Arial"/>
              </a:rPr>
              <a:t>Modelo único (si Reparación/Reemplazo es </a:t>
            </a:r>
            <a:r>
              <a:rPr kumimoji="0" lang="es-ES" sz="1200" b="1" i="0" u="sng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"/>
                <a:cs typeface="Lato" panose="020B0604020202020204" charset="0"/>
                <a:sym typeface="Arial"/>
              </a:rPr>
              <a:t>feature</a:t>
            </a:r>
            <a:r>
              <a:rPr kumimoji="0" lang="es-ES" sz="1200" b="1" i="0" u="sng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"/>
                <a:cs typeface="Lato" panose="020B0604020202020204" charset="0"/>
                <a:sym typeface="Arial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sz="1200" b="1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Baseline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56% en Linear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Regression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(test)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Random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Forest es el mejor modelo que mejor aprende los datos (98% en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train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)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En test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Random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Forest &amp;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XGBoost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no tienen significativas diferencias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sz="1050" b="1" i="1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271CE-F259-4581-A2BD-72A0289AC23C}"/>
              </a:ext>
            </a:extLst>
          </p:cNvPr>
          <p:cNvSpPr/>
          <p:nvPr/>
        </p:nvSpPr>
        <p:spPr>
          <a:xfrm>
            <a:off x="4474286" y="2879613"/>
            <a:ext cx="4398780" cy="19715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AA993E-4BB6-4AF6-836A-250FC8F73074}"/>
              </a:ext>
            </a:extLst>
          </p:cNvPr>
          <p:cNvSpPr/>
          <p:nvPr/>
        </p:nvSpPr>
        <p:spPr>
          <a:xfrm>
            <a:off x="4474286" y="649012"/>
            <a:ext cx="4398780" cy="19715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23C20-DB6F-4A81-8B87-F4C025E7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24961"/>
            <a:ext cx="4301066" cy="1846790"/>
          </a:xfrm>
          <a:prstGeom prst="rect">
            <a:avLst/>
          </a:prstGeom>
        </p:spPr>
      </p:pic>
      <p:sp>
        <p:nvSpPr>
          <p:cNvPr id="13" name="Google Shape;233;p5">
            <a:extLst>
              <a:ext uri="{FF2B5EF4-FFF2-40B4-BE49-F238E27FC236}">
                <a16:creationId xmlns:a16="http://schemas.microsoft.com/office/drawing/2014/main" id="{D716E73E-5482-4AEB-9029-31D33DA15005}"/>
              </a:ext>
            </a:extLst>
          </p:cNvPr>
          <p:cNvSpPr txBox="1"/>
          <p:nvPr/>
        </p:nvSpPr>
        <p:spPr>
          <a:xfrm>
            <a:off x="347931" y="3075560"/>
            <a:ext cx="3661881" cy="163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1200" b="1" i="0" u="sng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"/>
                <a:cs typeface="Lato" panose="020B0604020202020204" charset="0"/>
                <a:sym typeface="Arial"/>
              </a:rPr>
              <a:t>Modelo único (evaluado por tipo de solución)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sz="1200" b="1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Todos los modelos tienen significativamente menor performance en reparaciones que en reemplazos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sz="1100" i="1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Si bien el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baseline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de los reemplazos es alto, los modelos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XGBoost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Y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Random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Forest mejoran significativamente la performance.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sz="1050" b="1" i="1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727E011-D5DE-42D1-9F1D-D6BF787C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86" y="2947983"/>
            <a:ext cx="4398780" cy="18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/>
        </p:nvSpPr>
        <p:spPr>
          <a:xfrm>
            <a:off x="38792" y="-5006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s-ES" sz="2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Scoring</a:t>
            </a: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kumimoji="0" lang="es-ES" sz="2000" b="1" i="0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"/>
                <a:cs typeface="Lato" panose="020B0604020202020204" charset="0"/>
                <a:sym typeface="Arial"/>
              </a:rPr>
              <a:t>Modelo único vs Modelo Individual</a:t>
            </a:r>
            <a:endParaRPr kumimoji="0" lang="es-ES" sz="2800" b="1" i="0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rebuchet"/>
              <a:cs typeface="Lato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endParaRPr dirty="0"/>
          </a:p>
        </p:txBody>
      </p:sp>
      <p:sp>
        <p:nvSpPr>
          <p:cNvPr id="249" name="Google Shape;249;p6"/>
          <p:cNvSpPr/>
          <p:nvPr/>
        </p:nvSpPr>
        <p:spPr>
          <a:xfrm>
            <a:off x="759542" y="1094835"/>
            <a:ext cx="870155" cy="1829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33;p5">
            <a:extLst>
              <a:ext uri="{FF2B5EF4-FFF2-40B4-BE49-F238E27FC236}">
                <a16:creationId xmlns:a16="http://schemas.microsoft.com/office/drawing/2014/main" id="{8F345211-10B5-48C2-B0A7-A44EB62A7DFB}"/>
              </a:ext>
            </a:extLst>
          </p:cNvPr>
          <p:cNvSpPr txBox="1"/>
          <p:nvPr/>
        </p:nvSpPr>
        <p:spPr>
          <a:xfrm>
            <a:off x="377316" y="887581"/>
            <a:ext cx="2503450" cy="26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sz="1800" b="1" u="sng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Reparaciones: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sz="1800" b="1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sz="1800" b="1" u="sng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Reemplazos: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604C7-2D48-4817-A5BE-4321408DD437}"/>
              </a:ext>
            </a:extLst>
          </p:cNvPr>
          <p:cNvSpPr txBox="1"/>
          <p:nvPr/>
        </p:nvSpPr>
        <p:spPr>
          <a:xfrm>
            <a:off x="1194619" y="3459813"/>
            <a:ext cx="22313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Performance casi idéntica entre usar un modelo específico o un modelo general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FC875-8759-4B24-96A7-215E8C6E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27" y="2901659"/>
            <a:ext cx="4572000" cy="20704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AF21F1-5C3A-4168-BEBD-0A26375FE3CF}"/>
              </a:ext>
            </a:extLst>
          </p:cNvPr>
          <p:cNvSpPr txBox="1"/>
          <p:nvPr/>
        </p:nvSpPr>
        <p:spPr>
          <a:xfrm>
            <a:off x="922003" y="1485046"/>
            <a:ext cx="22313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Leve mejora la performance de los modelos al utilizar modelos específicos.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F4EA6-5C74-42FC-8609-99F1DDE64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4"/>
          <a:stretch/>
        </p:blipFill>
        <p:spPr>
          <a:xfrm>
            <a:off x="4076428" y="612635"/>
            <a:ext cx="4571999" cy="20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/>
        </p:nvSpPr>
        <p:spPr>
          <a:xfrm>
            <a:off x="38792" y="-5006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Modelo Elegido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7CFB01-D920-47EC-9991-C42F3BBAB895}"/>
              </a:ext>
            </a:extLst>
          </p:cNvPr>
          <p:cNvSpPr/>
          <p:nvPr/>
        </p:nvSpPr>
        <p:spPr>
          <a:xfrm>
            <a:off x="517890" y="1157162"/>
            <a:ext cx="1286633" cy="33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Google Shape;233;p5">
            <a:extLst>
              <a:ext uri="{FF2B5EF4-FFF2-40B4-BE49-F238E27FC236}">
                <a16:creationId xmlns:a16="http://schemas.microsoft.com/office/drawing/2014/main" id="{CAEF98FA-DAF3-4954-8BFB-12C01791E828}"/>
              </a:ext>
            </a:extLst>
          </p:cNvPr>
          <p:cNvSpPr txBox="1"/>
          <p:nvPr/>
        </p:nvSpPr>
        <p:spPr>
          <a:xfrm>
            <a:off x="431766" y="795412"/>
            <a:ext cx="5111278" cy="155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2" indent="-171450">
              <a:lnSpc>
                <a:spcPct val="150000"/>
              </a:lnSpc>
              <a:buSzPts val="1400"/>
              <a:buFont typeface="Wingdings" panose="05000000000000000000" pitchFamily="2" charset="2"/>
              <a:buChar char="ü"/>
              <a:defRPr/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XG </a:t>
            </a:r>
            <a:r>
              <a:rPr lang="es-ES" sz="1800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Boost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 </a:t>
            </a:r>
            <a:r>
              <a:rPr lang="es-ES" sz="1800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Regressor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 </a:t>
            </a:r>
          </a:p>
          <a:p>
            <a:pPr marL="171450" lvl="2" indent="-171450">
              <a:lnSpc>
                <a:spcPct val="150000"/>
              </a:lnSpc>
              <a:buSzPts val="1400"/>
              <a:buFont typeface="Wingdings" panose="05000000000000000000" pitchFamily="2" charset="2"/>
              <a:buChar char="ü"/>
              <a:defRPr/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Variables numéricas: ajustadas por dólar blue</a:t>
            </a:r>
          </a:p>
          <a:p>
            <a:pPr marL="171450" lvl="2" indent="-171450">
              <a:lnSpc>
                <a:spcPct val="150000"/>
              </a:lnSpc>
              <a:buSzPts val="1400"/>
              <a:buFont typeface="Wingdings" panose="05000000000000000000" pitchFamily="2" charset="2"/>
              <a:buChar char="ü"/>
              <a:defRPr/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Variables categóricas: todas las disponibles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endParaRPr kumimoji="0" lang="es-ES" sz="1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DA689-3290-438E-A3B3-748C6CEE0B79}"/>
              </a:ext>
            </a:extLst>
          </p:cNvPr>
          <p:cNvSpPr txBox="1"/>
          <p:nvPr/>
        </p:nvSpPr>
        <p:spPr>
          <a:xfrm>
            <a:off x="775652" y="3464540"/>
            <a:ext cx="322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R² Train: 89%</a:t>
            </a:r>
          </a:p>
          <a:p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R² Test: 82%</a:t>
            </a:r>
            <a:endParaRPr lang="es-AR" sz="18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1C7C4-AB63-4B19-9363-AB8BD285A234}"/>
              </a:ext>
            </a:extLst>
          </p:cNvPr>
          <p:cNvSpPr txBox="1"/>
          <p:nvPr/>
        </p:nvSpPr>
        <p:spPr>
          <a:xfrm>
            <a:off x="3599097" y="3492288"/>
            <a:ext cx="322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R² Train: 57%</a:t>
            </a:r>
          </a:p>
          <a:p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R² Test: 41%</a:t>
            </a:r>
            <a:endParaRPr lang="es-AR" sz="18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855B9-D1D8-4E73-A7FC-15E943682F5F}"/>
              </a:ext>
            </a:extLst>
          </p:cNvPr>
          <p:cNvSpPr txBox="1"/>
          <p:nvPr/>
        </p:nvSpPr>
        <p:spPr>
          <a:xfrm>
            <a:off x="6422542" y="3492289"/>
            <a:ext cx="322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R² Train: 92%</a:t>
            </a:r>
          </a:p>
          <a:p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R² Test: 84%</a:t>
            </a:r>
            <a:endParaRPr lang="es-AR" sz="18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F2A6E-2EB9-446C-951E-93E3B0399BA0}"/>
              </a:ext>
            </a:extLst>
          </p:cNvPr>
          <p:cNvSpPr txBox="1"/>
          <p:nvPr/>
        </p:nvSpPr>
        <p:spPr>
          <a:xfrm>
            <a:off x="1311169" y="3055060"/>
            <a:ext cx="174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All</a:t>
            </a:r>
            <a:endParaRPr lang="es-AR" b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85DB6-7A7B-4023-B313-C5E962FEAB90}"/>
              </a:ext>
            </a:extLst>
          </p:cNvPr>
          <p:cNvSpPr txBox="1"/>
          <p:nvPr/>
        </p:nvSpPr>
        <p:spPr>
          <a:xfrm>
            <a:off x="3866808" y="3071801"/>
            <a:ext cx="174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Repair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7956E-9F29-4F4F-93D3-60C26D88C95C}"/>
              </a:ext>
            </a:extLst>
          </p:cNvPr>
          <p:cNvSpPr txBox="1"/>
          <p:nvPr/>
        </p:nvSpPr>
        <p:spPr>
          <a:xfrm>
            <a:off x="6604778" y="3085344"/>
            <a:ext cx="174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Replace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s-A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93F33-6656-4E92-8B7F-4034293BA80F}"/>
              </a:ext>
            </a:extLst>
          </p:cNvPr>
          <p:cNvSpPr txBox="1"/>
          <p:nvPr/>
        </p:nvSpPr>
        <p:spPr>
          <a:xfrm>
            <a:off x="431766" y="2522006"/>
            <a:ext cx="511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Para modelo unificado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s-A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Google Shape;233;p5">
            <a:extLst>
              <a:ext uri="{FF2B5EF4-FFF2-40B4-BE49-F238E27FC236}">
                <a16:creationId xmlns:a16="http://schemas.microsoft.com/office/drawing/2014/main" id="{1332B256-25FE-4601-874E-667DC4349A07}"/>
              </a:ext>
            </a:extLst>
          </p:cNvPr>
          <p:cNvSpPr txBox="1"/>
          <p:nvPr/>
        </p:nvSpPr>
        <p:spPr>
          <a:xfrm>
            <a:off x="408234" y="4634403"/>
            <a:ext cx="71760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SzPts val="1400"/>
              <a:defRPr/>
            </a:pPr>
            <a:r>
              <a:rPr lang="es-ES" sz="12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Se destaca performance &amp; velocidad del modelo elegido!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endParaRPr kumimoji="0" lang="es-ES" sz="1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/>
        </p:nvSpPr>
        <p:spPr>
          <a:xfrm>
            <a:off x="38792" y="-5006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Modelo Elegido - </a:t>
            </a:r>
            <a:r>
              <a:rPr lang="es-ES" sz="2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Feature</a:t>
            </a: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ES" sz="2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Importance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7CFB01-D920-47EC-9991-C42F3BBAB895}"/>
              </a:ext>
            </a:extLst>
          </p:cNvPr>
          <p:cNvSpPr/>
          <p:nvPr/>
        </p:nvSpPr>
        <p:spPr>
          <a:xfrm>
            <a:off x="517890" y="1157162"/>
            <a:ext cx="1286633" cy="33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Google Shape;233;p5">
            <a:extLst>
              <a:ext uri="{FF2B5EF4-FFF2-40B4-BE49-F238E27FC236}">
                <a16:creationId xmlns:a16="http://schemas.microsoft.com/office/drawing/2014/main" id="{CAEF98FA-DAF3-4954-8BFB-12C01791E828}"/>
              </a:ext>
            </a:extLst>
          </p:cNvPr>
          <p:cNvSpPr txBox="1"/>
          <p:nvPr/>
        </p:nvSpPr>
        <p:spPr>
          <a:xfrm>
            <a:off x="880874" y="862571"/>
            <a:ext cx="51112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¿Cuáles 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features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 son mas relevantes?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  <p:sp>
        <p:nvSpPr>
          <p:cNvPr id="12" name="Google Shape;233;p5">
            <a:extLst>
              <a:ext uri="{FF2B5EF4-FFF2-40B4-BE49-F238E27FC236}">
                <a16:creationId xmlns:a16="http://schemas.microsoft.com/office/drawing/2014/main" id="{4917CEE9-2EDA-4F86-8959-4F2FBED9050F}"/>
              </a:ext>
            </a:extLst>
          </p:cNvPr>
          <p:cNvSpPr txBox="1"/>
          <p:nvPr/>
        </p:nvSpPr>
        <p:spPr>
          <a:xfrm>
            <a:off x="4356405" y="849426"/>
            <a:ext cx="51112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¿Cuáles 10 características  específicas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tienen más relevancia?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AC83CF-BBB8-4253-B5B7-B369E487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161"/>
              </p:ext>
            </p:extLst>
          </p:nvPr>
        </p:nvGraphicFramePr>
        <p:xfrm>
          <a:off x="5381203" y="1658867"/>
          <a:ext cx="3058790" cy="2511508"/>
        </p:xfrm>
        <a:graphic>
          <a:graphicData uri="http://schemas.openxmlformats.org/drawingml/2006/table">
            <a:tbl>
              <a:tblPr>
                <a:tableStyleId>{1EEBF86E-766B-49E1-8B75-8E8A296BB214}</a:tableStyleId>
              </a:tblPr>
              <a:tblGrid>
                <a:gridCol w="2233948">
                  <a:extLst>
                    <a:ext uri="{9D8B030D-6E8A-4147-A177-3AD203B41FA5}">
                      <a16:colId xmlns:a16="http://schemas.microsoft.com/office/drawing/2014/main" val="2075458188"/>
                    </a:ext>
                  </a:extLst>
                </a:gridCol>
                <a:gridCol w="824842">
                  <a:extLst>
                    <a:ext uri="{9D8B030D-6E8A-4147-A177-3AD203B41FA5}">
                      <a16:colId xmlns:a16="http://schemas.microsoft.com/office/drawing/2014/main" val="2334123084"/>
                    </a:ext>
                  </a:extLst>
                </a:gridCol>
              </a:tblGrid>
              <a:tr h="224349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200" b="0" i="0" u="none" strike="noStrike" cap="none" dirty="0" err="1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Feature</a:t>
                      </a:r>
                      <a:endParaRPr lang="es-AR" sz="1200" b="0" i="0" u="none" strike="noStrike" cap="non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200" b="0" i="0" u="none" strike="noStrike" cap="none" dirty="0" err="1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Importance</a:t>
                      </a:r>
                      <a:endParaRPr lang="es-AR" sz="1200" b="0" i="0" u="none" strike="noStrike" cap="non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01769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White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46,3%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11464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 err="1">
                          <a:effectLst/>
                          <a:latin typeface="Trebuchet MS" panose="020B0603020202020204" pitchFamily="34" charset="0"/>
                        </a:rPr>
                        <a:t>Reimbursement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9,7%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599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Celulares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2,1%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25331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Reparador 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1,5%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65903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u="none" strike="noStrike" dirty="0">
                          <a:effectLst/>
                          <a:latin typeface="Trebuchet MS" panose="020B0603020202020204" pitchFamily="34" charset="0"/>
                        </a:rPr>
                        <a:t>Tv / LCD / LED / Smart / 3D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1,1%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52395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 err="1">
                          <a:effectLst/>
                          <a:latin typeface="Trebuchet MS" panose="020B0603020202020204" pitchFamily="34" charset="0"/>
                        </a:rPr>
                        <a:t>Retailer</a:t>
                      </a:r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 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1,0%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95272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HEL.SAMSUNG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1,0%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0789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  <a:latin typeface="Trebuchet MS" panose="020B0603020202020204" pitchFamily="34" charset="0"/>
                        </a:rPr>
                        <a:t>FX_Loss_Date_prev_Blue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0,9%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68089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Marca-Whirlpool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0,7%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24047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Marca- Asus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u="none" strike="noStrike" dirty="0">
                          <a:effectLst/>
                          <a:latin typeface="Trebuchet MS" panose="020B0603020202020204" pitchFamily="34" charset="0"/>
                        </a:rPr>
                        <a:t>0,7%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70932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2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65,0%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91647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06DCF3-B683-4621-AB9A-B76264A9A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7093"/>
              </p:ext>
            </p:extLst>
          </p:nvPr>
        </p:nvGraphicFramePr>
        <p:xfrm>
          <a:off x="704007" y="1642683"/>
          <a:ext cx="3475299" cy="2504375"/>
        </p:xfrm>
        <a:graphic>
          <a:graphicData uri="http://schemas.openxmlformats.org/drawingml/2006/table">
            <a:tbl>
              <a:tblPr>
                <a:tableStyleId>{1EEBF86E-766B-49E1-8B75-8E8A296BB214}</a:tableStyleId>
              </a:tblPr>
              <a:tblGrid>
                <a:gridCol w="1855741">
                  <a:extLst>
                    <a:ext uri="{9D8B030D-6E8A-4147-A177-3AD203B41FA5}">
                      <a16:colId xmlns:a16="http://schemas.microsoft.com/office/drawing/2014/main" val="4246091124"/>
                    </a:ext>
                  </a:extLst>
                </a:gridCol>
                <a:gridCol w="1619558">
                  <a:extLst>
                    <a:ext uri="{9D8B030D-6E8A-4147-A177-3AD203B41FA5}">
                      <a16:colId xmlns:a16="http://schemas.microsoft.com/office/drawing/2014/main" val="1935366294"/>
                    </a:ext>
                  </a:extLst>
                </a:gridCol>
              </a:tblGrid>
              <a:tr h="205603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100" b="0" i="0" u="none" strike="noStrike" cap="none" dirty="0" err="1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Column</a:t>
                      </a:r>
                      <a:r>
                        <a:rPr lang="es-AR" sz="11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100" b="0" i="0" u="none" strike="noStrike" cap="none" dirty="0" err="1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Name</a:t>
                      </a:r>
                      <a:endParaRPr lang="es-AR" sz="1100" b="0" i="0" u="none" strike="noStrike" cap="non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100" b="0" i="0" u="none" strike="noStrike" cap="none" dirty="0" err="1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Importance</a:t>
                      </a:r>
                      <a:endParaRPr lang="es-AR" sz="1100" b="0" i="0" u="none" strike="noStrike" cap="non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72854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 err="1">
                          <a:effectLst/>
                          <a:latin typeface="Trebuchet MS" panose="020B0603020202020204" pitchFamily="34" charset="0"/>
                        </a:rPr>
                        <a:t>Product_Group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47,2%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46325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 err="1">
                          <a:effectLst/>
                          <a:latin typeface="Trebuchet MS" panose="020B0603020202020204" pitchFamily="34" charset="0"/>
                        </a:rPr>
                        <a:t>Model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17,6%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3108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 err="1">
                          <a:effectLst/>
                          <a:latin typeface="Trebuchet MS" panose="020B0603020202020204" pitchFamily="34" charset="0"/>
                        </a:rPr>
                        <a:t>Solution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>
                          <a:effectLst/>
                          <a:latin typeface="Trebuchet MS" panose="020B0603020202020204" pitchFamily="34" charset="0"/>
                        </a:rPr>
                        <a:t>9,7%</a:t>
                      </a:r>
                      <a:endParaRPr lang="es-AR" sz="1100" b="0" i="0" u="none" strike="noStrike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41462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 err="1">
                          <a:effectLst/>
                          <a:latin typeface="Trebuchet MS" panose="020B0603020202020204" pitchFamily="34" charset="0"/>
                        </a:rPr>
                        <a:t>Service_Center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9,7%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55088"/>
                  </a:ext>
                </a:extLst>
              </a:tr>
              <a:tr h="246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>
                          <a:effectLst/>
                          <a:latin typeface="Trebuchet MS" panose="020B0603020202020204" pitchFamily="34" charset="0"/>
                        </a:rPr>
                        <a:t>Product_SubGroup</a:t>
                      </a:r>
                      <a:endParaRPr lang="es-AR" sz="1100" b="0" i="0" u="none" strike="noStrike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5,7%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84658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>
                          <a:effectLst/>
                          <a:latin typeface="Trebuchet MS" panose="020B0603020202020204" pitchFamily="34" charset="0"/>
                        </a:rPr>
                        <a:t>Manufacturer</a:t>
                      </a:r>
                      <a:endParaRPr lang="es-AR" sz="1100" b="0" i="0" u="none" strike="noStrike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4,2%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643736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>
                          <a:effectLst/>
                          <a:latin typeface="Trebuchet MS" panose="020B0603020202020204" pitchFamily="34" charset="0"/>
                        </a:rPr>
                        <a:t>Product_Code</a:t>
                      </a:r>
                      <a:endParaRPr lang="es-AR" sz="1100" b="0" i="0" u="none" strike="noStrike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3,2%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00359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>
                          <a:effectLst/>
                          <a:latin typeface="Trebuchet MS" panose="020B0603020202020204" pitchFamily="34" charset="0"/>
                        </a:rPr>
                        <a:t>Dealer</a:t>
                      </a:r>
                      <a:endParaRPr lang="es-AR" sz="1100" b="0" i="0" u="none" strike="noStrike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1,0%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81236"/>
                  </a:ext>
                </a:extLst>
              </a:tr>
              <a:tr h="3342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rebuchet MS" panose="020B0603020202020204" pitchFamily="34" charset="0"/>
                        </a:rPr>
                        <a:t>FX_Loss_Date_prev_Blue</a:t>
                      </a:r>
                      <a:endParaRPr lang="en-US" sz="1100" b="0" i="0" u="none" strike="noStrike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0,9%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53869"/>
                  </a:ext>
                </a:extLst>
              </a:tr>
              <a:tr h="3342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rebuchet MS" panose="020B0603020202020204" pitchFamily="34" charset="0"/>
                        </a:rPr>
                        <a:t>Product_Purchase_Price_USD_Blue</a:t>
                      </a:r>
                      <a:endParaRPr lang="en-US" sz="1100" b="0" i="0" u="none" strike="noStrike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0,6%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0020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>
                          <a:effectLst/>
                          <a:latin typeface="Trebuchet MS" panose="020B0603020202020204" pitchFamily="34" charset="0"/>
                        </a:rPr>
                        <a:t>Months_at_loss</a:t>
                      </a:r>
                      <a:endParaRPr lang="es-AR" sz="1100" b="0" i="0" u="none" strike="noStrike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100" u="none" strike="noStrike" dirty="0">
                          <a:effectLst/>
                          <a:latin typeface="Trebuchet MS" panose="020B0603020202020204" pitchFamily="34" charset="0"/>
                        </a:rPr>
                        <a:t>0,1%</a:t>
                      </a:r>
                      <a:endParaRPr lang="es-AR" sz="1100" b="0" i="0" u="none" strike="noStrike" dirty="0">
                        <a:solidFill>
                          <a:srgbClr val="1A9988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644" marR="4644" marT="46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92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4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/>
        </p:nvSpPr>
        <p:spPr>
          <a:xfrm>
            <a:off x="38792" y="-5006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Modelo Elegido - R² detallado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597B97-224C-4D28-9D22-58EF37562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39565"/>
              </p:ext>
            </p:extLst>
          </p:nvPr>
        </p:nvGraphicFramePr>
        <p:xfrm>
          <a:off x="4360311" y="1406857"/>
          <a:ext cx="3919052" cy="2590800"/>
        </p:xfrm>
        <a:graphic>
          <a:graphicData uri="http://schemas.openxmlformats.org/drawingml/2006/table">
            <a:tbl>
              <a:tblPr>
                <a:tableStyleId>{1EEBF86E-766B-49E1-8B75-8E8A296BB214}</a:tableStyleId>
              </a:tblPr>
              <a:tblGrid>
                <a:gridCol w="1837448">
                  <a:extLst>
                    <a:ext uri="{9D8B030D-6E8A-4147-A177-3AD203B41FA5}">
                      <a16:colId xmlns:a16="http://schemas.microsoft.com/office/drawing/2014/main" val="309932291"/>
                    </a:ext>
                  </a:extLst>
                </a:gridCol>
                <a:gridCol w="831028">
                  <a:extLst>
                    <a:ext uri="{9D8B030D-6E8A-4147-A177-3AD203B41FA5}">
                      <a16:colId xmlns:a16="http://schemas.microsoft.com/office/drawing/2014/main" val="2909042337"/>
                    </a:ext>
                  </a:extLst>
                </a:gridCol>
                <a:gridCol w="1250576">
                  <a:extLst>
                    <a:ext uri="{9D8B030D-6E8A-4147-A177-3AD203B41FA5}">
                      <a16:colId xmlns:a16="http://schemas.microsoft.com/office/drawing/2014/main" val="868972888"/>
                    </a:ext>
                  </a:extLst>
                </a:gridCol>
              </a:tblGrid>
              <a:tr h="6147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1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Producto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1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% </a:t>
                      </a:r>
                      <a:r>
                        <a:rPr lang="es-AR" sz="1000" b="1" i="0" u="none" strike="noStrike" cap="none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Claims</a:t>
                      </a:r>
                      <a:endParaRPr lang="es-AR" sz="1000" b="1" i="0" u="none" strike="noStrike" cap="none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1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R² Test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64311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Lavarropas / </a:t>
                      </a:r>
                      <a:r>
                        <a:rPr lang="es-AR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Lavasecarropas</a:t>
                      </a:r>
                      <a:endParaRPr lang="es-AR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26,4%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82%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1323707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a-DK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Tv / LCD / LED / Smart / 3D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22,2%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80%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3688945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Celulares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21,2%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79%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67069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Notebook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6,9%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70%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5719033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Heladeras y Freezers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4,4%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87%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6249989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Tablets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4,4%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80%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238168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Audio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4,2%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75%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4652802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Aire acondicionado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3,3%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81%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7746097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Pequeños electrodomésticos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1,5%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44%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2936960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Consolas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1,2%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71%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5035934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Computación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1,1%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79%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3215316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Lavaplatos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0,6%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80%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6845644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Anafes - Cocinas - Hornos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0,6%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44%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8805142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Secarropas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0,4%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54%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3774033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Microondas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0,3%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25%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809355"/>
                  </a:ext>
                </a:extLst>
              </a:tr>
              <a:tr h="138118">
                <a:tc>
                  <a:txBody>
                    <a:bodyPr/>
                    <a:lstStyle/>
                    <a:p>
                      <a:pPr algn="ctr" fontAlgn="ctr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u="none" strike="noStrike" dirty="0">
                          <a:effectLst/>
                          <a:latin typeface="Trebuchet MS" panose="020B0603020202020204" pitchFamily="34" charset="0"/>
                        </a:rPr>
                        <a:t>98,8%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73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C2296ED-5287-4C65-8FED-0F879B727D3E}"/>
              </a:ext>
            </a:extLst>
          </p:cNvPr>
          <p:cNvSpPr txBox="1"/>
          <p:nvPr/>
        </p:nvSpPr>
        <p:spPr>
          <a:xfrm>
            <a:off x="429326" y="2094696"/>
            <a:ext cx="29535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b="1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Score por tipo de productos: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99% de los datos en 15 categorías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Diversidad de scores según tipo de producto.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0F462C-496F-47FD-91F4-B2300B6AF0CB}"/>
              </a:ext>
            </a:extLst>
          </p:cNvPr>
          <p:cNvSpPr/>
          <p:nvPr/>
        </p:nvSpPr>
        <p:spPr>
          <a:xfrm>
            <a:off x="745067" y="1083733"/>
            <a:ext cx="1140177" cy="32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092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/>
        </p:nvSpPr>
        <p:spPr>
          <a:xfrm>
            <a:off x="38792" y="-5006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Comparativa con metodología actual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7CFB01-D920-47EC-9991-C42F3BBAB895}"/>
              </a:ext>
            </a:extLst>
          </p:cNvPr>
          <p:cNvSpPr/>
          <p:nvPr/>
        </p:nvSpPr>
        <p:spPr>
          <a:xfrm>
            <a:off x="517890" y="1157162"/>
            <a:ext cx="1286633" cy="33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Google Shape;233;p5">
            <a:extLst>
              <a:ext uri="{FF2B5EF4-FFF2-40B4-BE49-F238E27FC236}">
                <a16:creationId xmlns:a16="http://schemas.microsoft.com/office/drawing/2014/main" id="{B6738266-674D-4243-A024-EE32EC1BF332}"/>
              </a:ext>
            </a:extLst>
          </p:cNvPr>
          <p:cNvSpPr txBox="1"/>
          <p:nvPr/>
        </p:nvSpPr>
        <p:spPr>
          <a:xfrm>
            <a:off x="322979" y="925186"/>
            <a:ext cx="7404213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buSzPts val="1400"/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Promedio lineal</a:t>
            </a:r>
          </a:p>
          <a:p>
            <a:pPr marL="285750" lvl="2" indent="-285750">
              <a:buSzPts val="1400"/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Sin distinción por tipo de producto</a:t>
            </a:r>
          </a:p>
          <a:p>
            <a:pPr marL="285750" lvl="2" indent="-285750">
              <a:buSzPts val="1400"/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Actualizado por trimestre</a:t>
            </a:r>
          </a:p>
          <a:p>
            <a:pPr marL="285750" lvl="2" indent="-285750">
              <a:buSzPts val="1400"/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No captura saltos inflacionarios</a:t>
            </a:r>
          </a:p>
          <a:p>
            <a:pPr marL="285750" lvl="2" indent="-285750">
              <a:buSzPts val="1400"/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Siempre estará atrasado y reflejando lo que sucedió el trimestre anterior. </a:t>
            </a:r>
          </a:p>
          <a:p>
            <a:pPr marL="285750" lvl="2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ü"/>
              <a:defRPr/>
            </a:pPr>
            <a:endParaRPr lang="es-ES" sz="18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endParaRPr kumimoji="0" lang="es-ES" sz="1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AB60D-26EF-4AC9-95E2-84EBAEA9D5DF}"/>
              </a:ext>
            </a:extLst>
          </p:cNvPr>
          <p:cNvSpPr txBox="1"/>
          <p:nvPr/>
        </p:nvSpPr>
        <p:spPr>
          <a:xfrm>
            <a:off x="7028981" y="1157020"/>
            <a:ext cx="461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R²: 4,5%</a:t>
            </a:r>
            <a:endParaRPr lang="es-AR" dirty="0">
              <a:solidFill>
                <a:schemeClr val="bg2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AE36C-1E20-4A26-8FB5-1F749EB6A35E}"/>
              </a:ext>
            </a:extLst>
          </p:cNvPr>
          <p:cNvSpPr/>
          <p:nvPr/>
        </p:nvSpPr>
        <p:spPr>
          <a:xfrm>
            <a:off x="6548480" y="1035780"/>
            <a:ext cx="1784294" cy="5502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1592E-23C2-41E6-8E0C-497E2A2F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95" y="2321571"/>
            <a:ext cx="4157157" cy="2521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BCB4D9-26FA-4DC2-9086-FF68FD31A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8" y="2380637"/>
            <a:ext cx="4135733" cy="24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/>
        </p:nvSpPr>
        <p:spPr>
          <a:xfrm>
            <a:off x="38792" y="-5006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Conclusión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7CFB01-D920-47EC-9991-C42F3BBAB895}"/>
              </a:ext>
            </a:extLst>
          </p:cNvPr>
          <p:cNvSpPr/>
          <p:nvPr/>
        </p:nvSpPr>
        <p:spPr>
          <a:xfrm>
            <a:off x="517890" y="1157162"/>
            <a:ext cx="1286633" cy="33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AF193-034B-4FCA-B2AC-4FBFC7C742D1}"/>
              </a:ext>
            </a:extLst>
          </p:cNvPr>
          <p:cNvSpPr txBox="1"/>
          <p:nvPr/>
        </p:nvSpPr>
        <p:spPr>
          <a:xfrm>
            <a:off x="1290320" y="1327094"/>
            <a:ext cx="695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i="1" dirty="0">
                <a:solidFill>
                  <a:schemeClr val="bg1">
                    <a:lumMod val="50000"/>
                  </a:schemeClr>
                </a:solidFill>
                <a:latin typeface="Trebuchet"/>
              </a:rPr>
              <a:t>Machine </a:t>
            </a:r>
            <a:r>
              <a:rPr lang="es-ES" sz="2000" i="1" dirty="0" err="1">
                <a:solidFill>
                  <a:schemeClr val="bg1">
                    <a:lumMod val="50000"/>
                  </a:schemeClr>
                </a:solidFill>
                <a:latin typeface="Trebuchet"/>
              </a:rPr>
              <a:t>Learning</a:t>
            </a:r>
            <a:r>
              <a:rPr lang="es-ES" sz="2000" i="1" dirty="0">
                <a:solidFill>
                  <a:schemeClr val="bg1">
                    <a:lumMod val="50000"/>
                  </a:schemeClr>
                </a:solidFill>
                <a:latin typeface="Trebuchet"/>
              </a:rPr>
              <a:t> aporta significativas mejoras en este problema</a:t>
            </a:r>
          </a:p>
          <a:p>
            <a:pPr marL="285750" indent="-285750">
              <a:buFontTx/>
              <a:buChar char="-"/>
            </a:pPr>
            <a:r>
              <a:rPr lang="es-ES" sz="2000" i="1" dirty="0" err="1">
                <a:solidFill>
                  <a:schemeClr val="bg1">
                    <a:lumMod val="50000"/>
                  </a:schemeClr>
                </a:solidFill>
                <a:latin typeface="Trebuchet"/>
              </a:rPr>
              <a:t>XGBoost</a:t>
            </a:r>
            <a:r>
              <a:rPr lang="es-ES" sz="2000" i="1" dirty="0">
                <a:solidFill>
                  <a:schemeClr val="bg1">
                    <a:lumMod val="50000"/>
                  </a:schemeClr>
                </a:solidFill>
                <a:latin typeface="Trebuchet"/>
              </a:rPr>
              <a:t> </a:t>
            </a:r>
            <a:r>
              <a:rPr lang="es-ES" sz="2000" i="1" dirty="0" err="1">
                <a:solidFill>
                  <a:schemeClr val="bg1">
                    <a:lumMod val="50000"/>
                  </a:schemeClr>
                </a:solidFill>
                <a:latin typeface="Trebuchet"/>
              </a:rPr>
              <a:t>performa</a:t>
            </a:r>
            <a:r>
              <a:rPr lang="es-ES" sz="2000" i="1" dirty="0">
                <a:solidFill>
                  <a:schemeClr val="bg1">
                    <a:lumMod val="50000"/>
                  </a:schemeClr>
                </a:solidFill>
                <a:latin typeface="Trebuchet"/>
              </a:rPr>
              <a:t> con buenos scores sin demorar tanto tiempo de entrenamiento.</a:t>
            </a:r>
          </a:p>
          <a:p>
            <a:pPr marL="285750" indent="-285750">
              <a:buFontTx/>
              <a:buChar char="-"/>
            </a:pPr>
            <a:r>
              <a:rPr lang="es-AR" sz="2000" i="1" dirty="0">
                <a:solidFill>
                  <a:schemeClr val="bg1">
                    <a:lumMod val="50000"/>
                  </a:schemeClr>
                </a:solidFill>
                <a:latin typeface="Trebuchet"/>
              </a:rPr>
              <a:t>Los reemplazos tienden a </a:t>
            </a:r>
            <a:r>
              <a:rPr lang="es-AR" sz="2000" i="1" dirty="0" err="1">
                <a:solidFill>
                  <a:schemeClr val="bg1">
                    <a:lumMod val="50000"/>
                  </a:schemeClr>
                </a:solidFill>
                <a:latin typeface="Trebuchet"/>
              </a:rPr>
              <a:t>performar</a:t>
            </a:r>
            <a:r>
              <a:rPr lang="es-AR" sz="2000" i="1" dirty="0">
                <a:solidFill>
                  <a:schemeClr val="bg1">
                    <a:lumMod val="50000"/>
                  </a:schemeClr>
                </a:solidFill>
                <a:latin typeface="Trebuchet"/>
              </a:rPr>
              <a:t> mejor dado que disponen del dato del precio</a:t>
            </a:r>
          </a:p>
          <a:p>
            <a:pPr marL="285750" indent="-285750">
              <a:buFontTx/>
              <a:buChar char="-"/>
            </a:pPr>
            <a:r>
              <a:rPr lang="es-AR" sz="2000" i="1" dirty="0">
                <a:solidFill>
                  <a:schemeClr val="bg1">
                    <a:lumMod val="50000"/>
                  </a:schemeClr>
                </a:solidFill>
                <a:latin typeface="Trebuchet"/>
              </a:rPr>
              <a:t>Existen oportunidades de mejora para modelar la reparación, para ello habría que profundizar en obtener más datos que permitan enriquecer el modelo</a:t>
            </a:r>
          </a:p>
        </p:txBody>
      </p:sp>
    </p:spTree>
    <p:extLst>
      <p:ext uri="{BB962C8B-B14F-4D97-AF65-F5344CB8AC3E}">
        <p14:creationId xmlns:p14="http://schemas.microsoft.com/office/powerpoint/2010/main" val="55699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76300-A24B-475E-A4EB-6173ED861554}"/>
              </a:ext>
            </a:extLst>
          </p:cNvPr>
          <p:cNvSpPr/>
          <p:nvPr/>
        </p:nvSpPr>
        <p:spPr>
          <a:xfrm>
            <a:off x="355204" y="712048"/>
            <a:ext cx="1403671" cy="82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9" name="Google Shape;229;p5"/>
          <p:cNvSpPr txBox="1"/>
          <p:nvPr/>
        </p:nvSpPr>
        <p:spPr>
          <a:xfrm>
            <a:off x="206487" y="4026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s-ES" sz="1800" b="1" dirty="0">
                <a:latin typeface="Trebuchet MS" panose="020B0603020202020204" pitchFamily="34" charset="0"/>
                <a:ea typeface="Raleway"/>
                <a:cs typeface="Raleway"/>
                <a:sym typeface="Raleway"/>
              </a:rPr>
              <a:t>Presentación del problema</a:t>
            </a: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166;p2">
            <a:extLst>
              <a:ext uri="{FF2B5EF4-FFF2-40B4-BE49-F238E27FC236}">
                <a16:creationId xmlns:a16="http://schemas.microsoft.com/office/drawing/2014/main" id="{5F098840-3707-44B4-AD8D-95BB2268C184}"/>
              </a:ext>
            </a:extLst>
          </p:cNvPr>
          <p:cNvSpPr/>
          <p:nvPr/>
        </p:nvSpPr>
        <p:spPr>
          <a:xfrm>
            <a:off x="116249" y="1583813"/>
            <a:ext cx="8687744" cy="169917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8;p2">
            <a:extLst>
              <a:ext uri="{FF2B5EF4-FFF2-40B4-BE49-F238E27FC236}">
                <a16:creationId xmlns:a16="http://schemas.microsoft.com/office/drawing/2014/main" id="{4ABDFB3B-6F53-48D9-98F4-9C9E415804C8}"/>
              </a:ext>
            </a:extLst>
          </p:cNvPr>
          <p:cNvSpPr/>
          <p:nvPr/>
        </p:nvSpPr>
        <p:spPr>
          <a:xfrm>
            <a:off x="344639" y="1389064"/>
            <a:ext cx="3706048" cy="41256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9;p2">
            <a:extLst>
              <a:ext uri="{FF2B5EF4-FFF2-40B4-BE49-F238E27FC236}">
                <a16:creationId xmlns:a16="http://schemas.microsoft.com/office/drawing/2014/main" id="{A5A05514-07E1-4C9D-8AD6-B63DF3EAEC98}"/>
              </a:ext>
            </a:extLst>
          </p:cNvPr>
          <p:cNvSpPr txBox="1"/>
          <p:nvPr/>
        </p:nvSpPr>
        <p:spPr>
          <a:xfrm>
            <a:off x="562264" y="1389924"/>
            <a:ext cx="3706047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Lato" panose="020B0604020202020204" charset="0"/>
                <a:ea typeface="Lato"/>
                <a:cs typeface="Lato" panose="020B0604020202020204" charset="0"/>
                <a:sym typeface="Lato"/>
              </a:rPr>
              <a:t>¿En qué consiste este seguro?</a:t>
            </a:r>
            <a:endParaRPr sz="1800" b="0" i="0" u="none" strike="noStrike" cap="none" dirty="0">
              <a:solidFill>
                <a:schemeClr val="lt1"/>
              </a:solidFill>
              <a:latin typeface="Lato" panose="020B0604020202020204" charset="0"/>
              <a:ea typeface="Lato"/>
              <a:cs typeface="Lato" panose="020B0604020202020204" charset="0"/>
              <a:sym typeface="Lato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1439540" y="642371"/>
            <a:ext cx="74839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Lato"/>
                <a:cs typeface="Lato"/>
                <a:sym typeface="Lato"/>
              </a:rPr>
              <a:t>Proponer un modelo que mejore la estimación de las reservas de siniestros pendientes de un seguro de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Lato"/>
                <a:cs typeface="Lato"/>
                <a:sym typeface="Lato"/>
              </a:rPr>
              <a:t>garantía extendida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Lato"/>
                <a:cs typeface="Lato"/>
                <a:sym typeface="Lato"/>
              </a:rPr>
              <a:t>de una compañía se seguros en Argentina.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 rot="5400000">
            <a:off x="502277" y="363849"/>
            <a:ext cx="412612" cy="1084336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102416" y="688237"/>
            <a:ext cx="11926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Objetivo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8;p5">
            <a:extLst>
              <a:ext uri="{FF2B5EF4-FFF2-40B4-BE49-F238E27FC236}">
                <a16:creationId xmlns:a16="http://schemas.microsoft.com/office/drawing/2014/main" id="{C4FA9793-F4F1-4149-B461-2717213B8F39}"/>
              </a:ext>
            </a:extLst>
          </p:cNvPr>
          <p:cNvSpPr txBox="1"/>
          <p:nvPr/>
        </p:nvSpPr>
        <p:spPr>
          <a:xfrm>
            <a:off x="48128" y="2274793"/>
            <a:ext cx="11926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2C7DEB8-E46F-44F3-9BED-F82017FF4CC5}"/>
              </a:ext>
            </a:extLst>
          </p:cNvPr>
          <p:cNvGrpSpPr/>
          <p:nvPr/>
        </p:nvGrpSpPr>
        <p:grpSpPr>
          <a:xfrm>
            <a:off x="5000813" y="1955906"/>
            <a:ext cx="525828" cy="407903"/>
            <a:chOff x="6680200" y="5210175"/>
            <a:chExt cx="823913" cy="736600"/>
          </a:xfrm>
        </p:grpSpPr>
        <p:sp>
          <p:nvSpPr>
            <p:cNvPr id="55" name="Freeform 223">
              <a:extLst>
                <a:ext uri="{FF2B5EF4-FFF2-40B4-BE49-F238E27FC236}">
                  <a16:creationId xmlns:a16="http://schemas.microsoft.com/office/drawing/2014/main" id="{4B54D062-BA7C-4676-87D3-CB2C3F8D4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5210175"/>
              <a:ext cx="823913" cy="736600"/>
            </a:xfrm>
            <a:custGeom>
              <a:avLst/>
              <a:gdLst>
                <a:gd name="T0" fmla="*/ 71 w 569"/>
                <a:gd name="T1" fmla="*/ 510 h 510"/>
                <a:gd name="T2" fmla="*/ 22 w 569"/>
                <a:gd name="T3" fmla="*/ 488 h 510"/>
                <a:gd name="T4" fmla="*/ 1 w 569"/>
                <a:gd name="T5" fmla="*/ 430 h 510"/>
                <a:gd name="T6" fmla="*/ 18 w 569"/>
                <a:gd name="T7" fmla="*/ 387 h 510"/>
                <a:gd name="T8" fmla="*/ 19 w 569"/>
                <a:gd name="T9" fmla="*/ 386 h 510"/>
                <a:gd name="T10" fmla="*/ 282 w 569"/>
                <a:gd name="T11" fmla="*/ 190 h 510"/>
                <a:gd name="T12" fmla="*/ 310 w 569"/>
                <a:gd name="T13" fmla="*/ 51 h 510"/>
                <a:gd name="T14" fmla="*/ 465 w 569"/>
                <a:gd name="T15" fmla="*/ 34 h 510"/>
                <a:gd name="T16" fmla="*/ 467 w 569"/>
                <a:gd name="T17" fmla="*/ 38 h 510"/>
                <a:gd name="T18" fmla="*/ 465 w 569"/>
                <a:gd name="T19" fmla="*/ 43 h 510"/>
                <a:gd name="T20" fmla="*/ 399 w 569"/>
                <a:gd name="T21" fmla="*/ 101 h 510"/>
                <a:gd name="T22" fmla="*/ 409 w 569"/>
                <a:gd name="T23" fmla="*/ 154 h 510"/>
                <a:gd name="T24" fmla="*/ 456 w 569"/>
                <a:gd name="T25" fmla="*/ 165 h 510"/>
                <a:gd name="T26" fmla="*/ 523 w 569"/>
                <a:gd name="T27" fmla="*/ 108 h 510"/>
                <a:gd name="T28" fmla="*/ 527 w 569"/>
                <a:gd name="T29" fmla="*/ 107 h 510"/>
                <a:gd name="T30" fmla="*/ 531 w 569"/>
                <a:gd name="T31" fmla="*/ 109 h 510"/>
                <a:gd name="T32" fmla="*/ 502 w 569"/>
                <a:gd name="T33" fmla="*/ 262 h 510"/>
                <a:gd name="T34" fmla="*/ 355 w 569"/>
                <a:gd name="T35" fmla="*/ 274 h 510"/>
                <a:gd name="T36" fmla="*/ 114 w 569"/>
                <a:gd name="T37" fmla="*/ 495 h 510"/>
                <a:gd name="T38" fmla="*/ 71 w 569"/>
                <a:gd name="T39" fmla="*/ 510 h 510"/>
                <a:gd name="T40" fmla="*/ 26 w 569"/>
                <a:gd name="T41" fmla="*/ 396 h 510"/>
                <a:gd name="T42" fmla="*/ 13 w 569"/>
                <a:gd name="T43" fmla="*/ 431 h 510"/>
                <a:gd name="T44" fmla="*/ 30 w 569"/>
                <a:gd name="T45" fmla="*/ 480 h 510"/>
                <a:gd name="T46" fmla="*/ 106 w 569"/>
                <a:gd name="T47" fmla="*/ 486 h 510"/>
                <a:gd name="T48" fmla="*/ 350 w 569"/>
                <a:gd name="T49" fmla="*/ 262 h 510"/>
                <a:gd name="T50" fmla="*/ 357 w 569"/>
                <a:gd name="T51" fmla="*/ 261 h 510"/>
                <a:gd name="T52" fmla="*/ 494 w 569"/>
                <a:gd name="T53" fmla="*/ 253 h 510"/>
                <a:gd name="T54" fmla="*/ 525 w 569"/>
                <a:gd name="T55" fmla="*/ 122 h 510"/>
                <a:gd name="T56" fmla="*/ 463 w 569"/>
                <a:gd name="T57" fmla="*/ 174 h 510"/>
                <a:gd name="T58" fmla="*/ 462 w 569"/>
                <a:gd name="T59" fmla="*/ 175 h 510"/>
                <a:gd name="T60" fmla="*/ 400 w 569"/>
                <a:gd name="T61" fmla="*/ 162 h 510"/>
                <a:gd name="T62" fmla="*/ 390 w 569"/>
                <a:gd name="T63" fmla="*/ 93 h 510"/>
                <a:gd name="T64" fmla="*/ 390 w 569"/>
                <a:gd name="T65" fmla="*/ 92 h 510"/>
                <a:gd name="T66" fmla="*/ 452 w 569"/>
                <a:gd name="T67" fmla="*/ 38 h 510"/>
                <a:gd name="T68" fmla="*/ 318 w 569"/>
                <a:gd name="T69" fmla="*/ 60 h 510"/>
                <a:gd name="T70" fmla="*/ 294 w 569"/>
                <a:gd name="T71" fmla="*/ 190 h 510"/>
                <a:gd name="T72" fmla="*/ 292 w 569"/>
                <a:gd name="T73" fmla="*/ 197 h 510"/>
                <a:gd name="T74" fmla="*/ 26 w 569"/>
                <a:gd name="T75" fmla="*/ 396 h 510"/>
                <a:gd name="T76" fmla="*/ 459 w 569"/>
                <a:gd name="T77" fmla="*/ 170 h 510"/>
                <a:gd name="T78" fmla="*/ 459 w 569"/>
                <a:gd name="T79" fmla="*/ 17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9" h="510">
                  <a:moveTo>
                    <a:pt x="71" y="510"/>
                  </a:moveTo>
                  <a:cubicBezTo>
                    <a:pt x="55" y="510"/>
                    <a:pt x="37" y="504"/>
                    <a:pt x="22" y="488"/>
                  </a:cubicBezTo>
                  <a:cubicBezTo>
                    <a:pt x="8" y="474"/>
                    <a:pt x="0" y="453"/>
                    <a:pt x="1" y="430"/>
                  </a:cubicBezTo>
                  <a:cubicBezTo>
                    <a:pt x="2" y="412"/>
                    <a:pt x="8" y="395"/>
                    <a:pt x="18" y="387"/>
                  </a:cubicBezTo>
                  <a:cubicBezTo>
                    <a:pt x="18" y="386"/>
                    <a:pt x="18" y="386"/>
                    <a:pt x="19" y="386"/>
                  </a:cubicBezTo>
                  <a:cubicBezTo>
                    <a:pt x="282" y="190"/>
                    <a:pt x="282" y="190"/>
                    <a:pt x="282" y="190"/>
                  </a:cubicBezTo>
                  <a:cubicBezTo>
                    <a:pt x="261" y="135"/>
                    <a:pt x="271" y="87"/>
                    <a:pt x="310" y="51"/>
                  </a:cubicBezTo>
                  <a:cubicBezTo>
                    <a:pt x="366" y="0"/>
                    <a:pt x="433" y="2"/>
                    <a:pt x="465" y="34"/>
                  </a:cubicBezTo>
                  <a:cubicBezTo>
                    <a:pt x="466" y="35"/>
                    <a:pt x="467" y="37"/>
                    <a:pt x="467" y="38"/>
                  </a:cubicBezTo>
                  <a:cubicBezTo>
                    <a:pt x="467" y="40"/>
                    <a:pt x="466" y="41"/>
                    <a:pt x="465" y="43"/>
                  </a:cubicBezTo>
                  <a:cubicBezTo>
                    <a:pt x="399" y="101"/>
                    <a:pt x="399" y="101"/>
                    <a:pt x="399" y="101"/>
                  </a:cubicBezTo>
                  <a:cubicBezTo>
                    <a:pt x="397" y="104"/>
                    <a:pt x="382" y="126"/>
                    <a:pt x="409" y="154"/>
                  </a:cubicBezTo>
                  <a:cubicBezTo>
                    <a:pt x="431" y="177"/>
                    <a:pt x="453" y="167"/>
                    <a:pt x="456" y="165"/>
                  </a:cubicBezTo>
                  <a:cubicBezTo>
                    <a:pt x="523" y="108"/>
                    <a:pt x="523" y="108"/>
                    <a:pt x="523" y="108"/>
                  </a:cubicBezTo>
                  <a:cubicBezTo>
                    <a:pt x="524" y="107"/>
                    <a:pt x="526" y="107"/>
                    <a:pt x="527" y="107"/>
                  </a:cubicBezTo>
                  <a:cubicBezTo>
                    <a:pt x="529" y="107"/>
                    <a:pt x="530" y="108"/>
                    <a:pt x="531" y="109"/>
                  </a:cubicBezTo>
                  <a:cubicBezTo>
                    <a:pt x="569" y="159"/>
                    <a:pt x="538" y="230"/>
                    <a:pt x="502" y="262"/>
                  </a:cubicBezTo>
                  <a:cubicBezTo>
                    <a:pt x="461" y="298"/>
                    <a:pt x="408" y="302"/>
                    <a:pt x="355" y="274"/>
                  </a:cubicBezTo>
                  <a:cubicBezTo>
                    <a:pt x="114" y="495"/>
                    <a:pt x="114" y="495"/>
                    <a:pt x="114" y="495"/>
                  </a:cubicBezTo>
                  <a:cubicBezTo>
                    <a:pt x="104" y="503"/>
                    <a:pt x="89" y="510"/>
                    <a:pt x="71" y="510"/>
                  </a:cubicBezTo>
                  <a:close/>
                  <a:moveTo>
                    <a:pt x="26" y="396"/>
                  </a:moveTo>
                  <a:cubicBezTo>
                    <a:pt x="19" y="402"/>
                    <a:pt x="14" y="416"/>
                    <a:pt x="13" y="431"/>
                  </a:cubicBezTo>
                  <a:cubicBezTo>
                    <a:pt x="12" y="450"/>
                    <a:pt x="19" y="468"/>
                    <a:pt x="30" y="480"/>
                  </a:cubicBezTo>
                  <a:cubicBezTo>
                    <a:pt x="57" y="507"/>
                    <a:pt x="90" y="500"/>
                    <a:pt x="106" y="486"/>
                  </a:cubicBezTo>
                  <a:cubicBezTo>
                    <a:pt x="350" y="262"/>
                    <a:pt x="350" y="262"/>
                    <a:pt x="350" y="262"/>
                  </a:cubicBezTo>
                  <a:cubicBezTo>
                    <a:pt x="352" y="260"/>
                    <a:pt x="355" y="260"/>
                    <a:pt x="357" y="261"/>
                  </a:cubicBezTo>
                  <a:cubicBezTo>
                    <a:pt x="407" y="289"/>
                    <a:pt x="457" y="286"/>
                    <a:pt x="494" y="253"/>
                  </a:cubicBezTo>
                  <a:cubicBezTo>
                    <a:pt x="525" y="226"/>
                    <a:pt x="552" y="165"/>
                    <a:pt x="525" y="122"/>
                  </a:cubicBezTo>
                  <a:cubicBezTo>
                    <a:pt x="463" y="174"/>
                    <a:pt x="463" y="174"/>
                    <a:pt x="463" y="174"/>
                  </a:cubicBezTo>
                  <a:cubicBezTo>
                    <a:pt x="463" y="175"/>
                    <a:pt x="462" y="175"/>
                    <a:pt x="462" y="175"/>
                  </a:cubicBezTo>
                  <a:cubicBezTo>
                    <a:pt x="462" y="175"/>
                    <a:pt x="430" y="194"/>
                    <a:pt x="400" y="162"/>
                  </a:cubicBezTo>
                  <a:cubicBezTo>
                    <a:pt x="364" y="125"/>
                    <a:pt x="389" y="93"/>
                    <a:pt x="390" y="93"/>
                  </a:cubicBezTo>
                  <a:cubicBezTo>
                    <a:pt x="390" y="93"/>
                    <a:pt x="390" y="92"/>
                    <a:pt x="390" y="92"/>
                  </a:cubicBezTo>
                  <a:cubicBezTo>
                    <a:pt x="452" y="38"/>
                    <a:pt x="452" y="38"/>
                    <a:pt x="452" y="38"/>
                  </a:cubicBezTo>
                  <a:cubicBezTo>
                    <a:pt x="425" y="18"/>
                    <a:pt x="371" y="12"/>
                    <a:pt x="318" y="60"/>
                  </a:cubicBezTo>
                  <a:cubicBezTo>
                    <a:pt x="272" y="102"/>
                    <a:pt x="280" y="154"/>
                    <a:pt x="294" y="190"/>
                  </a:cubicBezTo>
                  <a:cubicBezTo>
                    <a:pt x="295" y="193"/>
                    <a:pt x="295" y="196"/>
                    <a:pt x="292" y="197"/>
                  </a:cubicBezTo>
                  <a:lnTo>
                    <a:pt x="26" y="396"/>
                  </a:lnTo>
                  <a:close/>
                  <a:moveTo>
                    <a:pt x="459" y="170"/>
                  </a:moveTo>
                  <a:cubicBezTo>
                    <a:pt x="459" y="170"/>
                    <a:pt x="459" y="170"/>
                    <a:pt x="459" y="170"/>
                  </a:cubicBezTo>
                  <a:close/>
                </a:path>
              </a:pathLst>
            </a:custGeom>
            <a:solidFill>
              <a:srgbClr val="7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4">
              <a:extLst>
                <a:ext uri="{FF2B5EF4-FFF2-40B4-BE49-F238E27FC236}">
                  <a16:creationId xmlns:a16="http://schemas.microsoft.com/office/drawing/2014/main" id="{59748B7C-914C-4ECF-AEDF-4D87AC955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2750" y="5791200"/>
              <a:ext cx="73025" cy="69850"/>
            </a:xfrm>
            <a:custGeom>
              <a:avLst/>
              <a:gdLst>
                <a:gd name="T0" fmla="*/ 24 w 50"/>
                <a:gd name="T1" fmla="*/ 49 h 49"/>
                <a:gd name="T2" fmla="*/ 6 w 50"/>
                <a:gd name="T3" fmla="*/ 42 h 49"/>
                <a:gd name="T4" fmla="*/ 0 w 50"/>
                <a:gd name="T5" fmla="*/ 24 h 49"/>
                <a:gd name="T6" fmla="*/ 8 w 50"/>
                <a:gd name="T7" fmla="*/ 8 h 49"/>
                <a:gd name="T8" fmla="*/ 41 w 50"/>
                <a:gd name="T9" fmla="*/ 10 h 49"/>
                <a:gd name="T10" fmla="*/ 39 w 50"/>
                <a:gd name="T11" fmla="*/ 44 h 49"/>
                <a:gd name="T12" fmla="*/ 24 w 50"/>
                <a:gd name="T13" fmla="*/ 49 h 49"/>
                <a:gd name="T14" fmla="*/ 24 w 50"/>
                <a:gd name="T15" fmla="*/ 14 h 49"/>
                <a:gd name="T16" fmla="*/ 16 w 50"/>
                <a:gd name="T17" fmla="*/ 17 h 49"/>
                <a:gd name="T18" fmla="*/ 15 w 50"/>
                <a:gd name="T19" fmla="*/ 34 h 49"/>
                <a:gd name="T20" fmla="*/ 31 w 50"/>
                <a:gd name="T21" fmla="*/ 35 h 49"/>
                <a:gd name="T22" fmla="*/ 32 w 50"/>
                <a:gd name="T23" fmla="*/ 18 h 49"/>
                <a:gd name="T24" fmla="*/ 32 w 50"/>
                <a:gd name="T25" fmla="*/ 18 h 49"/>
                <a:gd name="T26" fmla="*/ 24 w 50"/>
                <a:gd name="T2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49">
                  <a:moveTo>
                    <a:pt x="24" y="49"/>
                  </a:moveTo>
                  <a:cubicBezTo>
                    <a:pt x="17" y="49"/>
                    <a:pt x="11" y="47"/>
                    <a:pt x="6" y="42"/>
                  </a:cubicBezTo>
                  <a:cubicBezTo>
                    <a:pt x="2" y="37"/>
                    <a:pt x="0" y="31"/>
                    <a:pt x="0" y="24"/>
                  </a:cubicBezTo>
                  <a:cubicBezTo>
                    <a:pt x="1" y="18"/>
                    <a:pt x="3" y="12"/>
                    <a:pt x="8" y="8"/>
                  </a:cubicBezTo>
                  <a:cubicBezTo>
                    <a:pt x="18" y="0"/>
                    <a:pt x="33" y="1"/>
                    <a:pt x="41" y="10"/>
                  </a:cubicBezTo>
                  <a:cubicBezTo>
                    <a:pt x="50" y="20"/>
                    <a:pt x="49" y="35"/>
                    <a:pt x="39" y="44"/>
                  </a:cubicBezTo>
                  <a:cubicBezTo>
                    <a:pt x="35" y="48"/>
                    <a:pt x="29" y="49"/>
                    <a:pt x="24" y="49"/>
                  </a:cubicBezTo>
                  <a:close/>
                  <a:moveTo>
                    <a:pt x="24" y="14"/>
                  </a:moveTo>
                  <a:cubicBezTo>
                    <a:pt x="21" y="14"/>
                    <a:pt x="18" y="15"/>
                    <a:pt x="16" y="17"/>
                  </a:cubicBezTo>
                  <a:cubicBezTo>
                    <a:pt x="11" y="21"/>
                    <a:pt x="11" y="29"/>
                    <a:pt x="15" y="34"/>
                  </a:cubicBezTo>
                  <a:cubicBezTo>
                    <a:pt x="19" y="38"/>
                    <a:pt x="27" y="39"/>
                    <a:pt x="31" y="35"/>
                  </a:cubicBezTo>
                  <a:cubicBezTo>
                    <a:pt x="36" y="30"/>
                    <a:pt x="37" y="23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6"/>
                    <a:pt x="27" y="14"/>
                    <a:pt x="24" y="14"/>
                  </a:cubicBezTo>
                  <a:close/>
                </a:path>
              </a:pathLst>
            </a:custGeom>
            <a:solidFill>
              <a:srgbClr val="7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9F0547-5D79-4923-821A-39C6EF999423}"/>
              </a:ext>
            </a:extLst>
          </p:cNvPr>
          <p:cNvGrpSpPr/>
          <p:nvPr/>
        </p:nvGrpSpPr>
        <p:grpSpPr>
          <a:xfrm>
            <a:off x="5852256" y="1948877"/>
            <a:ext cx="650364" cy="495252"/>
            <a:chOff x="3062288" y="5338764"/>
            <a:chExt cx="830263" cy="715963"/>
          </a:xfrm>
        </p:grpSpPr>
        <p:sp>
          <p:nvSpPr>
            <p:cNvPr id="73" name="Freeform 85">
              <a:extLst>
                <a:ext uri="{FF2B5EF4-FFF2-40B4-BE49-F238E27FC236}">
                  <a16:creationId xmlns:a16="http://schemas.microsoft.com/office/drawing/2014/main" id="{66F925B6-A53B-46D7-B6CE-7AAF6B98A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76" y="5483226"/>
              <a:ext cx="827088" cy="441325"/>
            </a:xfrm>
            <a:custGeom>
              <a:avLst/>
              <a:gdLst>
                <a:gd name="T0" fmla="*/ 195 w 560"/>
                <a:gd name="T1" fmla="*/ 299 h 299"/>
                <a:gd name="T2" fmla="*/ 192 w 560"/>
                <a:gd name="T3" fmla="*/ 298 h 299"/>
                <a:gd name="T4" fmla="*/ 4 w 560"/>
                <a:gd name="T5" fmla="*/ 199 h 299"/>
                <a:gd name="T6" fmla="*/ 0 w 560"/>
                <a:gd name="T7" fmla="*/ 194 h 299"/>
                <a:gd name="T8" fmla="*/ 4 w 560"/>
                <a:gd name="T9" fmla="*/ 189 h 299"/>
                <a:gd name="T10" fmla="*/ 362 w 560"/>
                <a:gd name="T11" fmla="*/ 1 h 299"/>
                <a:gd name="T12" fmla="*/ 368 w 560"/>
                <a:gd name="T13" fmla="*/ 1 h 299"/>
                <a:gd name="T14" fmla="*/ 557 w 560"/>
                <a:gd name="T15" fmla="*/ 100 h 299"/>
                <a:gd name="T16" fmla="*/ 560 w 560"/>
                <a:gd name="T17" fmla="*/ 105 h 299"/>
                <a:gd name="T18" fmla="*/ 557 w 560"/>
                <a:gd name="T19" fmla="*/ 110 h 299"/>
                <a:gd name="T20" fmla="*/ 198 w 560"/>
                <a:gd name="T21" fmla="*/ 298 h 299"/>
                <a:gd name="T22" fmla="*/ 195 w 560"/>
                <a:gd name="T23" fmla="*/ 299 h 299"/>
                <a:gd name="T24" fmla="*/ 19 w 560"/>
                <a:gd name="T25" fmla="*/ 194 h 299"/>
                <a:gd name="T26" fmla="*/ 195 w 560"/>
                <a:gd name="T27" fmla="*/ 286 h 299"/>
                <a:gd name="T28" fmla="*/ 541 w 560"/>
                <a:gd name="T29" fmla="*/ 105 h 299"/>
                <a:gd name="T30" fmla="*/ 365 w 560"/>
                <a:gd name="T31" fmla="*/ 13 h 299"/>
                <a:gd name="T32" fmla="*/ 19 w 560"/>
                <a:gd name="T33" fmla="*/ 19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0" h="299">
                  <a:moveTo>
                    <a:pt x="195" y="299"/>
                  </a:moveTo>
                  <a:cubicBezTo>
                    <a:pt x="194" y="299"/>
                    <a:pt x="193" y="299"/>
                    <a:pt x="192" y="298"/>
                  </a:cubicBezTo>
                  <a:cubicBezTo>
                    <a:pt x="4" y="199"/>
                    <a:pt x="4" y="199"/>
                    <a:pt x="4" y="199"/>
                  </a:cubicBezTo>
                  <a:cubicBezTo>
                    <a:pt x="2" y="198"/>
                    <a:pt x="0" y="196"/>
                    <a:pt x="0" y="194"/>
                  </a:cubicBezTo>
                  <a:cubicBezTo>
                    <a:pt x="0" y="192"/>
                    <a:pt x="2" y="190"/>
                    <a:pt x="4" y="189"/>
                  </a:cubicBezTo>
                  <a:cubicBezTo>
                    <a:pt x="362" y="1"/>
                    <a:pt x="362" y="1"/>
                    <a:pt x="362" y="1"/>
                  </a:cubicBezTo>
                  <a:cubicBezTo>
                    <a:pt x="364" y="0"/>
                    <a:pt x="366" y="0"/>
                    <a:pt x="368" y="1"/>
                  </a:cubicBezTo>
                  <a:cubicBezTo>
                    <a:pt x="557" y="100"/>
                    <a:pt x="557" y="100"/>
                    <a:pt x="557" y="100"/>
                  </a:cubicBezTo>
                  <a:cubicBezTo>
                    <a:pt x="559" y="101"/>
                    <a:pt x="560" y="103"/>
                    <a:pt x="560" y="105"/>
                  </a:cubicBezTo>
                  <a:cubicBezTo>
                    <a:pt x="560" y="107"/>
                    <a:pt x="559" y="109"/>
                    <a:pt x="557" y="110"/>
                  </a:cubicBezTo>
                  <a:cubicBezTo>
                    <a:pt x="198" y="298"/>
                    <a:pt x="198" y="298"/>
                    <a:pt x="198" y="298"/>
                  </a:cubicBezTo>
                  <a:cubicBezTo>
                    <a:pt x="197" y="299"/>
                    <a:pt x="196" y="299"/>
                    <a:pt x="195" y="299"/>
                  </a:cubicBezTo>
                  <a:close/>
                  <a:moveTo>
                    <a:pt x="19" y="194"/>
                  </a:moveTo>
                  <a:cubicBezTo>
                    <a:pt x="195" y="286"/>
                    <a:pt x="195" y="286"/>
                    <a:pt x="195" y="286"/>
                  </a:cubicBezTo>
                  <a:cubicBezTo>
                    <a:pt x="541" y="105"/>
                    <a:pt x="541" y="105"/>
                    <a:pt x="541" y="105"/>
                  </a:cubicBezTo>
                  <a:cubicBezTo>
                    <a:pt x="365" y="13"/>
                    <a:pt x="365" y="13"/>
                    <a:pt x="365" y="13"/>
                  </a:cubicBezTo>
                  <a:lnTo>
                    <a:pt x="19" y="194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6">
              <a:extLst>
                <a:ext uri="{FF2B5EF4-FFF2-40B4-BE49-F238E27FC236}">
                  <a16:creationId xmlns:a16="http://schemas.microsoft.com/office/drawing/2014/main" id="{1E23EE0E-0923-4E58-AD54-2F2ABA04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288" y="5692776"/>
              <a:ext cx="830263" cy="296863"/>
            </a:xfrm>
            <a:custGeom>
              <a:avLst/>
              <a:gdLst>
                <a:gd name="T0" fmla="*/ 196 w 562"/>
                <a:gd name="T1" fmla="*/ 201 h 201"/>
                <a:gd name="T2" fmla="*/ 193 w 562"/>
                <a:gd name="T3" fmla="*/ 200 h 201"/>
                <a:gd name="T4" fmla="*/ 5 w 562"/>
                <a:gd name="T5" fmla="*/ 101 h 201"/>
                <a:gd name="T6" fmla="*/ 2 w 562"/>
                <a:gd name="T7" fmla="*/ 93 h 201"/>
                <a:gd name="T8" fmla="*/ 10 w 562"/>
                <a:gd name="T9" fmla="*/ 90 h 201"/>
                <a:gd name="T10" fmla="*/ 196 w 562"/>
                <a:gd name="T11" fmla="*/ 188 h 201"/>
                <a:gd name="T12" fmla="*/ 552 w 562"/>
                <a:gd name="T13" fmla="*/ 1 h 201"/>
                <a:gd name="T14" fmla="*/ 560 w 562"/>
                <a:gd name="T15" fmla="*/ 4 h 201"/>
                <a:gd name="T16" fmla="*/ 558 w 562"/>
                <a:gd name="T17" fmla="*/ 12 h 201"/>
                <a:gd name="T18" fmla="*/ 199 w 562"/>
                <a:gd name="T19" fmla="*/ 200 h 201"/>
                <a:gd name="T20" fmla="*/ 196 w 562"/>
                <a:gd name="T2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2" h="201">
                  <a:moveTo>
                    <a:pt x="196" y="201"/>
                  </a:moveTo>
                  <a:cubicBezTo>
                    <a:pt x="195" y="201"/>
                    <a:pt x="194" y="201"/>
                    <a:pt x="193" y="200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" y="100"/>
                    <a:pt x="0" y="96"/>
                    <a:pt x="2" y="93"/>
                  </a:cubicBezTo>
                  <a:cubicBezTo>
                    <a:pt x="4" y="90"/>
                    <a:pt x="7" y="89"/>
                    <a:pt x="10" y="90"/>
                  </a:cubicBezTo>
                  <a:cubicBezTo>
                    <a:pt x="196" y="188"/>
                    <a:pt x="196" y="188"/>
                    <a:pt x="196" y="188"/>
                  </a:cubicBezTo>
                  <a:cubicBezTo>
                    <a:pt x="552" y="1"/>
                    <a:pt x="552" y="1"/>
                    <a:pt x="552" y="1"/>
                  </a:cubicBezTo>
                  <a:cubicBezTo>
                    <a:pt x="555" y="0"/>
                    <a:pt x="559" y="1"/>
                    <a:pt x="560" y="4"/>
                  </a:cubicBezTo>
                  <a:cubicBezTo>
                    <a:pt x="562" y="7"/>
                    <a:pt x="560" y="10"/>
                    <a:pt x="558" y="12"/>
                  </a:cubicBezTo>
                  <a:cubicBezTo>
                    <a:pt x="199" y="200"/>
                    <a:pt x="199" y="200"/>
                    <a:pt x="199" y="200"/>
                  </a:cubicBezTo>
                  <a:cubicBezTo>
                    <a:pt x="198" y="201"/>
                    <a:pt x="197" y="201"/>
                    <a:pt x="196" y="201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">
              <a:extLst>
                <a:ext uri="{FF2B5EF4-FFF2-40B4-BE49-F238E27FC236}">
                  <a16:creationId xmlns:a16="http://schemas.microsoft.com/office/drawing/2014/main" id="{4FFB3DFE-5054-4172-B566-D97ABC98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288" y="5757864"/>
              <a:ext cx="830263" cy="296863"/>
            </a:xfrm>
            <a:custGeom>
              <a:avLst/>
              <a:gdLst>
                <a:gd name="T0" fmla="*/ 196 w 562"/>
                <a:gd name="T1" fmla="*/ 201 h 201"/>
                <a:gd name="T2" fmla="*/ 193 w 562"/>
                <a:gd name="T3" fmla="*/ 200 h 201"/>
                <a:gd name="T4" fmla="*/ 5 w 562"/>
                <a:gd name="T5" fmla="*/ 101 h 201"/>
                <a:gd name="T6" fmla="*/ 2 w 562"/>
                <a:gd name="T7" fmla="*/ 93 h 201"/>
                <a:gd name="T8" fmla="*/ 10 w 562"/>
                <a:gd name="T9" fmla="*/ 90 h 201"/>
                <a:gd name="T10" fmla="*/ 196 w 562"/>
                <a:gd name="T11" fmla="*/ 188 h 201"/>
                <a:gd name="T12" fmla="*/ 552 w 562"/>
                <a:gd name="T13" fmla="*/ 1 h 201"/>
                <a:gd name="T14" fmla="*/ 560 w 562"/>
                <a:gd name="T15" fmla="*/ 4 h 201"/>
                <a:gd name="T16" fmla="*/ 558 w 562"/>
                <a:gd name="T17" fmla="*/ 12 h 201"/>
                <a:gd name="T18" fmla="*/ 199 w 562"/>
                <a:gd name="T19" fmla="*/ 200 h 201"/>
                <a:gd name="T20" fmla="*/ 196 w 562"/>
                <a:gd name="T2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2" h="201">
                  <a:moveTo>
                    <a:pt x="196" y="201"/>
                  </a:moveTo>
                  <a:cubicBezTo>
                    <a:pt x="195" y="201"/>
                    <a:pt x="194" y="200"/>
                    <a:pt x="193" y="200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" y="99"/>
                    <a:pt x="0" y="96"/>
                    <a:pt x="2" y="93"/>
                  </a:cubicBezTo>
                  <a:cubicBezTo>
                    <a:pt x="4" y="90"/>
                    <a:pt x="7" y="89"/>
                    <a:pt x="10" y="90"/>
                  </a:cubicBezTo>
                  <a:cubicBezTo>
                    <a:pt x="196" y="188"/>
                    <a:pt x="196" y="188"/>
                    <a:pt x="196" y="188"/>
                  </a:cubicBezTo>
                  <a:cubicBezTo>
                    <a:pt x="552" y="1"/>
                    <a:pt x="552" y="1"/>
                    <a:pt x="552" y="1"/>
                  </a:cubicBezTo>
                  <a:cubicBezTo>
                    <a:pt x="555" y="0"/>
                    <a:pt x="559" y="1"/>
                    <a:pt x="560" y="4"/>
                  </a:cubicBezTo>
                  <a:cubicBezTo>
                    <a:pt x="562" y="7"/>
                    <a:pt x="560" y="10"/>
                    <a:pt x="558" y="12"/>
                  </a:cubicBezTo>
                  <a:cubicBezTo>
                    <a:pt x="199" y="200"/>
                    <a:pt x="199" y="200"/>
                    <a:pt x="199" y="200"/>
                  </a:cubicBezTo>
                  <a:cubicBezTo>
                    <a:pt x="198" y="200"/>
                    <a:pt x="197" y="201"/>
                    <a:pt x="196" y="201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">
              <a:extLst>
                <a:ext uri="{FF2B5EF4-FFF2-40B4-BE49-F238E27FC236}">
                  <a16:creationId xmlns:a16="http://schemas.microsoft.com/office/drawing/2014/main" id="{6962B2F7-6352-4B71-B75A-EF9A5F2127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3101" y="5561014"/>
              <a:ext cx="528638" cy="287338"/>
            </a:xfrm>
            <a:custGeom>
              <a:avLst/>
              <a:gdLst>
                <a:gd name="T0" fmla="*/ 119 w 358"/>
                <a:gd name="T1" fmla="*/ 193 h 194"/>
                <a:gd name="T2" fmla="*/ 116 w 358"/>
                <a:gd name="T3" fmla="*/ 193 h 194"/>
                <a:gd name="T4" fmla="*/ 84 w 358"/>
                <a:gd name="T5" fmla="*/ 193 h 194"/>
                <a:gd name="T6" fmla="*/ 79 w 358"/>
                <a:gd name="T7" fmla="*/ 193 h 194"/>
                <a:gd name="T8" fmla="*/ 3 w 358"/>
                <a:gd name="T9" fmla="*/ 153 h 194"/>
                <a:gd name="T10" fmla="*/ 0 w 358"/>
                <a:gd name="T11" fmla="*/ 148 h 194"/>
                <a:gd name="T12" fmla="*/ 3 w 358"/>
                <a:gd name="T13" fmla="*/ 142 h 194"/>
                <a:gd name="T14" fmla="*/ 9 w 358"/>
                <a:gd name="T15" fmla="*/ 138 h 194"/>
                <a:gd name="T16" fmla="*/ 3 w 358"/>
                <a:gd name="T17" fmla="*/ 133 h 194"/>
                <a:gd name="T18" fmla="*/ 0 w 358"/>
                <a:gd name="T19" fmla="*/ 128 h 194"/>
                <a:gd name="T20" fmla="*/ 3 w 358"/>
                <a:gd name="T21" fmla="*/ 123 h 194"/>
                <a:gd name="T22" fmla="*/ 236 w 358"/>
                <a:gd name="T23" fmla="*/ 0 h 194"/>
                <a:gd name="T24" fmla="*/ 242 w 358"/>
                <a:gd name="T25" fmla="*/ 0 h 194"/>
                <a:gd name="T26" fmla="*/ 274 w 358"/>
                <a:gd name="T27" fmla="*/ 0 h 194"/>
                <a:gd name="T28" fmla="*/ 279 w 358"/>
                <a:gd name="T29" fmla="*/ 0 h 194"/>
                <a:gd name="T30" fmla="*/ 355 w 358"/>
                <a:gd name="T31" fmla="*/ 40 h 194"/>
                <a:gd name="T32" fmla="*/ 358 w 358"/>
                <a:gd name="T33" fmla="*/ 45 h 194"/>
                <a:gd name="T34" fmla="*/ 355 w 358"/>
                <a:gd name="T35" fmla="*/ 51 h 194"/>
                <a:gd name="T36" fmla="*/ 349 w 358"/>
                <a:gd name="T37" fmla="*/ 55 h 194"/>
                <a:gd name="T38" fmla="*/ 355 w 358"/>
                <a:gd name="T39" fmla="*/ 60 h 194"/>
                <a:gd name="T40" fmla="*/ 358 w 358"/>
                <a:gd name="T41" fmla="*/ 65 h 194"/>
                <a:gd name="T42" fmla="*/ 355 w 358"/>
                <a:gd name="T43" fmla="*/ 70 h 194"/>
                <a:gd name="T44" fmla="*/ 122 w 358"/>
                <a:gd name="T45" fmla="*/ 193 h 194"/>
                <a:gd name="T46" fmla="*/ 119 w 358"/>
                <a:gd name="T47" fmla="*/ 193 h 194"/>
                <a:gd name="T48" fmla="*/ 100 w 358"/>
                <a:gd name="T49" fmla="*/ 177 h 194"/>
                <a:gd name="T50" fmla="*/ 119 w 358"/>
                <a:gd name="T51" fmla="*/ 181 h 194"/>
                <a:gd name="T52" fmla="*/ 341 w 358"/>
                <a:gd name="T53" fmla="*/ 64 h 194"/>
                <a:gd name="T54" fmla="*/ 337 w 358"/>
                <a:gd name="T55" fmla="*/ 55 h 194"/>
                <a:gd name="T56" fmla="*/ 341 w 358"/>
                <a:gd name="T57" fmla="*/ 46 h 194"/>
                <a:gd name="T58" fmla="*/ 276 w 358"/>
                <a:gd name="T59" fmla="*/ 12 h 194"/>
                <a:gd name="T60" fmla="*/ 239 w 358"/>
                <a:gd name="T61" fmla="*/ 12 h 194"/>
                <a:gd name="T62" fmla="*/ 17 w 358"/>
                <a:gd name="T63" fmla="*/ 129 h 194"/>
                <a:gd name="T64" fmla="*/ 21 w 358"/>
                <a:gd name="T65" fmla="*/ 138 h 194"/>
                <a:gd name="T66" fmla="*/ 17 w 358"/>
                <a:gd name="T67" fmla="*/ 147 h 194"/>
                <a:gd name="T68" fmla="*/ 82 w 358"/>
                <a:gd name="T69" fmla="*/ 181 h 194"/>
                <a:gd name="T70" fmla="*/ 100 w 358"/>
                <a:gd name="T71" fmla="*/ 17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8" h="194">
                  <a:moveTo>
                    <a:pt x="119" y="193"/>
                  </a:moveTo>
                  <a:cubicBezTo>
                    <a:pt x="118" y="193"/>
                    <a:pt x="117" y="193"/>
                    <a:pt x="116" y="193"/>
                  </a:cubicBezTo>
                  <a:cubicBezTo>
                    <a:pt x="107" y="188"/>
                    <a:pt x="94" y="188"/>
                    <a:pt x="84" y="193"/>
                  </a:cubicBezTo>
                  <a:cubicBezTo>
                    <a:pt x="83" y="194"/>
                    <a:pt x="80" y="194"/>
                    <a:pt x="79" y="19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1" y="152"/>
                    <a:pt x="0" y="150"/>
                    <a:pt x="0" y="148"/>
                  </a:cubicBezTo>
                  <a:cubicBezTo>
                    <a:pt x="0" y="145"/>
                    <a:pt x="1" y="143"/>
                    <a:pt x="3" y="142"/>
                  </a:cubicBezTo>
                  <a:cubicBezTo>
                    <a:pt x="8" y="140"/>
                    <a:pt x="9" y="138"/>
                    <a:pt x="9" y="138"/>
                  </a:cubicBezTo>
                  <a:cubicBezTo>
                    <a:pt x="9" y="137"/>
                    <a:pt x="8" y="136"/>
                    <a:pt x="3" y="133"/>
                  </a:cubicBezTo>
                  <a:cubicBezTo>
                    <a:pt x="1" y="132"/>
                    <a:pt x="0" y="130"/>
                    <a:pt x="0" y="128"/>
                  </a:cubicBezTo>
                  <a:cubicBezTo>
                    <a:pt x="0" y="126"/>
                    <a:pt x="1" y="124"/>
                    <a:pt x="3" y="123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0"/>
                    <a:pt x="242" y="0"/>
                  </a:cubicBezTo>
                  <a:cubicBezTo>
                    <a:pt x="251" y="6"/>
                    <a:pt x="264" y="6"/>
                    <a:pt x="274" y="0"/>
                  </a:cubicBezTo>
                  <a:cubicBezTo>
                    <a:pt x="276" y="0"/>
                    <a:pt x="278" y="0"/>
                    <a:pt x="279" y="0"/>
                  </a:cubicBezTo>
                  <a:cubicBezTo>
                    <a:pt x="355" y="40"/>
                    <a:pt x="355" y="40"/>
                    <a:pt x="355" y="40"/>
                  </a:cubicBezTo>
                  <a:cubicBezTo>
                    <a:pt x="357" y="41"/>
                    <a:pt x="358" y="43"/>
                    <a:pt x="358" y="45"/>
                  </a:cubicBezTo>
                  <a:cubicBezTo>
                    <a:pt x="358" y="48"/>
                    <a:pt x="357" y="50"/>
                    <a:pt x="355" y="51"/>
                  </a:cubicBezTo>
                  <a:cubicBezTo>
                    <a:pt x="350" y="53"/>
                    <a:pt x="349" y="55"/>
                    <a:pt x="349" y="55"/>
                  </a:cubicBezTo>
                  <a:cubicBezTo>
                    <a:pt x="349" y="56"/>
                    <a:pt x="350" y="58"/>
                    <a:pt x="355" y="60"/>
                  </a:cubicBezTo>
                  <a:cubicBezTo>
                    <a:pt x="357" y="61"/>
                    <a:pt x="358" y="63"/>
                    <a:pt x="358" y="65"/>
                  </a:cubicBezTo>
                  <a:cubicBezTo>
                    <a:pt x="358" y="67"/>
                    <a:pt x="357" y="69"/>
                    <a:pt x="355" y="70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1" y="193"/>
                    <a:pt x="120" y="193"/>
                    <a:pt x="119" y="193"/>
                  </a:cubicBezTo>
                  <a:close/>
                  <a:moveTo>
                    <a:pt x="100" y="177"/>
                  </a:moveTo>
                  <a:cubicBezTo>
                    <a:pt x="107" y="177"/>
                    <a:pt x="113" y="178"/>
                    <a:pt x="119" y="181"/>
                  </a:cubicBezTo>
                  <a:cubicBezTo>
                    <a:pt x="341" y="64"/>
                    <a:pt x="341" y="64"/>
                    <a:pt x="341" y="64"/>
                  </a:cubicBezTo>
                  <a:cubicBezTo>
                    <a:pt x="338" y="61"/>
                    <a:pt x="337" y="58"/>
                    <a:pt x="337" y="55"/>
                  </a:cubicBezTo>
                  <a:cubicBezTo>
                    <a:pt x="337" y="53"/>
                    <a:pt x="338" y="50"/>
                    <a:pt x="341" y="46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65" y="18"/>
                    <a:pt x="251" y="18"/>
                    <a:pt x="239" y="12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0" y="132"/>
                    <a:pt x="21" y="135"/>
                    <a:pt x="21" y="138"/>
                  </a:cubicBezTo>
                  <a:cubicBezTo>
                    <a:pt x="21" y="140"/>
                    <a:pt x="20" y="143"/>
                    <a:pt x="17" y="147"/>
                  </a:cubicBezTo>
                  <a:cubicBezTo>
                    <a:pt x="82" y="181"/>
                    <a:pt x="82" y="181"/>
                    <a:pt x="82" y="181"/>
                  </a:cubicBezTo>
                  <a:cubicBezTo>
                    <a:pt x="87" y="178"/>
                    <a:pt x="94" y="177"/>
                    <a:pt x="100" y="177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A2D89C44-7DAC-45F4-8467-0304B6948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5614989"/>
              <a:ext cx="19050" cy="44450"/>
            </a:xfrm>
            <a:custGeom>
              <a:avLst/>
              <a:gdLst>
                <a:gd name="T0" fmla="*/ 6 w 12"/>
                <a:gd name="T1" fmla="*/ 30 h 30"/>
                <a:gd name="T2" fmla="*/ 0 w 12"/>
                <a:gd name="T3" fmla="*/ 24 h 30"/>
                <a:gd name="T4" fmla="*/ 0 w 12"/>
                <a:gd name="T5" fmla="*/ 6 h 30"/>
                <a:gd name="T6" fmla="*/ 6 w 12"/>
                <a:gd name="T7" fmla="*/ 0 h 30"/>
                <a:gd name="T8" fmla="*/ 12 w 12"/>
                <a:gd name="T9" fmla="*/ 6 h 30"/>
                <a:gd name="T10" fmla="*/ 12 w 12"/>
                <a:gd name="T11" fmla="*/ 24 h 30"/>
                <a:gd name="T12" fmla="*/ 6 w 1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0">
                  <a:moveTo>
                    <a:pt x="6" y="30"/>
                  </a:move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9" y="30"/>
                    <a:pt x="6" y="3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0">
              <a:extLst>
                <a:ext uri="{FF2B5EF4-FFF2-40B4-BE49-F238E27FC236}">
                  <a16:creationId xmlns:a16="http://schemas.microsoft.com/office/drawing/2014/main" id="{20B47858-889A-48B6-93C5-59637232C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6" y="5746751"/>
              <a:ext cx="17463" cy="44450"/>
            </a:xfrm>
            <a:custGeom>
              <a:avLst/>
              <a:gdLst>
                <a:gd name="T0" fmla="*/ 6 w 12"/>
                <a:gd name="T1" fmla="*/ 30 h 30"/>
                <a:gd name="T2" fmla="*/ 0 w 12"/>
                <a:gd name="T3" fmla="*/ 24 h 30"/>
                <a:gd name="T4" fmla="*/ 0 w 12"/>
                <a:gd name="T5" fmla="*/ 6 h 30"/>
                <a:gd name="T6" fmla="*/ 6 w 12"/>
                <a:gd name="T7" fmla="*/ 0 h 30"/>
                <a:gd name="T8" fmla="*/ 12 w 12"/>
                <a:gd name="T9" fmla="*/ 6 h 30"/>
                <a:gd name="T10" fmla="*/ 12 w 12"/>
                <a:gd name="T11" fmla="*/ 24 h 30"/>
                <a:gd name="T12" fmla="*/ 6 w 1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0">
                  <a:moveTo>
                    <a:pt x="6" y="30"/>
                  </a:move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9" y="30"/>
                    <a:pt x="6" y="3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1">
              <a:extLst>
                <a:ext uri="{FF2B5EF4-FFF2-40B4-BE49-F238E27FC236}">
                  <a16:creationId xmlns:a16="http://schemas.microsoft.com/office/drawing/2014/main" id="{AF030A2E-5C7A-4CCE-BE13-5B0D156EC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6" y="5583239"/>
              <a:ext cx="431800" cy="395288"/>
            </a:xfrm>
            <a:custGeom>
              <a:avLst/>
              <a:gdLst>
                <a:gd name="T0" fmla="*/ 182 w 272"/>
                <a:gd name="T1" fmla="*/ 145 h 249"/>
                <a:gd name="T2" fmla="*/ 0 w 272"/>
                <a:gd name="T3" fmla="*/ 42 h 249"/>
                <a:gd name="T4" fmla="*/ 83 w 272"/>
                <a:gd name="T5" fmla="*/ 0 h 249"/>
                <a:gd name="T6" fmla="*/ 272 w 272"/>
                <a:gd name="T7" fmla="*/ 100 h 249"/>
                <a:gd name="T8" fmla="*/ 272 w 272"/>
                <a:gd name="T9" fmla="*/ 200 h 249"/>
                <a:gd name="T10" fmla="*/ 182 w 272"/>
                <a:gd name="T11" fmla="*/ 249 h 249"/>
                <a:gd name="T12" fmla="*/ 182 w 272"/>
                <a:gd name="T13" fmla="*/ 1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49">
                  <a:moveTo>
                    <a:pt x="182" y="145"/>
                  </a:moveTo>
                  <a:lnTo>
                    <a:pt x="0" y="42"/>
                  </a:lnTo>
                  <a:lnTo>
                    <a:pt x="83" y="0"/>
                  </a:lnTo>
                  <a:lnTo>
                    <a:pt x="272" y="100"/>
                  </a:lnTo>
                  <a:lnTo>
                    <a:pt x="272" y="200"/>
                  </a:lnTo>
                  <a:lnTo>
                    <a:pt x="182" y="249"/>
                  </a:lnTo>
                  <a:lnTo>
                    <a:pt x="182" y="1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2">
              <a:extLst>
                <a:ext uri="{FF2B5EF4-FFF2-40B4-BE49-F238E27FC236}">
                  <a16:creationId xmlns:a16="http://schemas.microsoft.com/office/drawing/2014/main" id="{CDA485BA-3CE8-4E3F-ABCD-6E9FBB331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4851" y="5575301"/>
              <a:ext cx="450850" cy="411163"/>
            </a:xfrm>
            <a:custGeom>
              <a:avLst/>
              <a:gdLst>
                <a:gd name="T0" fmla="*/ 202 w 305"/>
                <a:gd name="T1" fmla="*/ 279 h 279"/>
                <a:gd name="T2" fmla="*/ 198 w 305"/>
                <a:gd name="T3" fmla="*/ 278 h 279"/>
                <a:gd name="T4" fmla="*/ 196 w 305"/>
                <a:gd name="T5" fmla="*/ 273 h 279"/>
                <a:gd name="T6" fmla="*/ 196 w 305"/>
                <a:gd name="T7" fmla="*/ 165 h 279"/>
                <a:gd name="T8" fmla="*/ 3 w 305"/>
                <a:gd name="T9" fmla="*/ 56 h 279"/>
                <a:gd name="T10" fmla="*/ 0 w 305"/>
                <a:gd name="T11" fmla="*/ 51 h 279"/>
                <a:gd name="T12" fmla="*/ 3 w 305"/>
                <a:gd name="T13" fmla="*/ 45 h 279"/>
                <a:gd name="T14" fmla="*/ 92 w 305"/>
                <a:gd name="T15" fmla="*/ 1 h 279"/>
                <a:gd name="T16" fmla="*/ 98 w 305"/>
                <a:gd name="T17" fmla="*/ 1 h 279"/>
                <a:gd name="T18" fmla="*/ 302 w 305"/>
                <a:gd name="T19" fmla="*/ 107 h 279"/>
                <a:gd name="T20" fmla="*/ 305 w 305"/>
                <a:gd name="T21" fmla="*/ 113 h 279"/>
                <a:gd name="T22" fmla="*/ 305 w 305"/>
                <a:gd name="T23" fmla="*/ 221 h 279"/>
                <a:gd name="T24" fmla="*/ 302 w 305"/>
                <a:gd name="T25" fmla="*/ 226 h 279"/>
                <a:gd name="T26" fmla="*/ 204 w 305"/>
                <a:gd name="T27" fmla="*/ 278 h 279"/>
                <a:gd name="T28" fmla="*/ 202 w 305"/>
                <a:gd name="T29" fmla="*/ 279 h 279"/>
                <a:gd name="T30" fmla="*/ 19 w 305"/>
                <a:gd name="T31" fmla="*/ 51 h 279"/>
                <a:gd name="T32" fmla="*/ 204 w 305"/>
                <a:gd name="T33" fmla="*/ 156 h 279"/>
                <a:gd name="T34" fmla="*/ 208 w 305"/>
                <a:gd name="T35" fmla="*/ 162 h 279"/>
                <a:gd name="T36" fmla="*/ 208 w 305"/>
                <a:gd name="T37" fmla="*/ 263 h 279"/>
                <a:gd name="T38" fmla="*/ 293 w 305"/>
                <a:gd name="T39" fmla="*/ 217 h 279"/>
                <a:gd name="T40" fmla="*/ 293 w 305"/>
                <a:gd name="T41" fmla="*/ 116 h 279"/>
                <a:gd name="T42" fmla="*/ 95 w 305"/>
                <a:gd name="T43" fmla="*/ 13 h 279"/>
                <a:gd name="T44" fmla="*/ 19 w 305"/>
                <a:gd name="T45" fmla="*/ 5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5" h="279">
                  <a:moveTo>
                    <a:pt x="202" y="279"/>
                  </a:moveTo>
                  <a:cubicBezTo>
                    <a:pt x="200" y="279"/>
                    <a:pt x="199" y="279"/>
                    <a:pt x="198" y="278"/>
                  </a:cubicBezTo>
                  <a:cubicBezTo>
                    <a:pt x="197" y="277"/>
                    <a:pt x="196" y="275"/>
                    <a:pt x="196" y="273"/>
                  </a:cubicBezTo>
                  <a:cubicBezTo>
                    <a:pt x="196" y="165"/>
                    <a:pt x="196" y="165"/>
                    <a:pt x="196" y="1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4" y="0"/>
                    <a:pt x="96" y="0"/>
                    <a:pt x="98" y="1"/>
                  </a:cubicBezTo>
                  <a:cubicBezTo>
                    <a:pt x="302" y="107"/>
                    <a:pt x="302" y="107"/>
                    <a:pt x="302" y="107"/>
                  </a:cubicBezTo>
                  <a:cubicBezTo>
                    <a:pt x="304" y="109"/>
                    <a:pt x="305" y="111"/>
                    <a:pt x="305" y="113"/>
                  </a:cubicBezTo>
                  <a:cubicBezTo>
                    <a:pt x="305" y="221"/>
                    <a:pt x="305" y="221"/>
                    <a:pt x="305" y="221"/>
                  </a:cubicBezTo>
                  <a:cubicBezTo>
                    <a:pt x="305" y="223"/>
                    <a:pt x="304" y="225"/>
                    <a:pt x="302" y="226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3" y="279"/>
                    <a:pt x="203" y="279"/>
                    <a:pt x="202" y="279"/>
                  </a:cubicBezTo>
                  <a:close/>
                  <a:moveTo>
                    <a:pt x="19" y="51"/>
                  </a:moveTo>
                  <a:cubicBezTo>
                    <a:pt x="204" y="156"/>
                    <a:pt x="204" y="156"/>
                    <a:pt x="204" y="156"/>
                  </a:cubicBezTo>
                  <a:cubicBezTo>
                    <a:pt x="206" y="157"/>
                    <a:pt x="208" y="159"/>
                    <a:pt x="208" y="162"/>
                  </a:cubicBezTo>
                  <a:cubicBezTo>
                    <a:pt x="208" y="263"/>
                    <a:pt x="208" y="263"/>
                    <a:pt x="208" y="263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116"/>
                    <a:pt x="293" y="116"/>
                    <a:pt x="293" y="116"/>
                  </a:cubicBezTo>
                  <a:cubicBezTo>
                    <a:pt x="95" y="13"/>
                    <a:pt x="95" y="13"/>
                    <a:pt x="95" y="13"/>
                  </a:cubicBezTo>
                  <a:lnTo>
                    <a:pt x="19" y="51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3">
              <a:extLst>
                <a:ext uri="{FF2B5EF4-FFF2-40B4-BE49-F238E27FC236}">
                  <a16:creationId xmlns:a16="http://schemas.microsoft.com/office/drawing/2014/main" id="{C686A4FA-E88D-4967-A347-3A72FB0DF6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0076" y="5338764"/>
              <a:ext cx="280988" cy="149225"/>
            </a:xfrm>
            <a:custGeom>
              <a:avLst/>
              <a:gdLst>
                <a:gd name="T0" fmla="*/ 95 w 190"/>
                <a:gd name="T1" fmla="*/ 101 h 101"/>
                <a:gd name="T2" fmla="*/ 0 w 190"/>
                <a:gd name="T3" fmla="*/ 51 h 101"/>
                <a:gd name="T4" fmla="*/ 95 w 190"/>
                <a:gd name="T5" fmla="*/ 0 h 101"/>
                <a:gd name="T6" fmla="*/ 190 w 190"/>
                <a:gd name="T7" fmla="*/ 51 h 101"/>
                <a:gd name="T8" fmla="*/ 95 w 190"/>
                <a:gd name="T9" fmla="*/ 101 h 101"/>
                <a:gd name="T10" fmla="*/ 95 w 190"/>
                <a:gd name="T11" fmla="*/ 12 h 101"/>
                <a:gd name="T12" fmla="*/ 12 w 190"/>
                <a:gd name="T13" fmla="*/ 51 h 101"/>
                <a:gd name="T14" fmla="*/ 95 w 190"/>
                <a:gd name="T15" fmla="*/ 89 h 101"/>
                <a:gd name="T16" fmla="*/ 178 w 190"/>
                <a:gd name="T17" fmla="*/ 51 h 101"/>
                <a:gd name="T18" fmla="*/ 95 w 190"/>
                <a:gd name="T19" fmla="*/ 1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01">
                  <a:moveTo>
                    <a:pt x="95" y="101"/>
                  </a:moveTo>
                  <a:cubicBezTo>
                    <a:pt x="41" y="101"/>
                    <a:pt x="0" y="79"/>
                    <a:pt x="0" y="51"/>
                  </a:cubicBezTo>
                  <a:cubicBezTo>
                    <a:pt x="0" y="22"/>
                    <a:pt x="41" y="0"/>
                    <a:pt x="95" y="0"/>
                  </a:cubicBezTo>
                  <a:cubicBezTo>
                    <a:pt x="148" y="0"/>
                    <a:pt x="190" y="22"/>
                    <a:pt x="190" y="51"/>
                  </a:cubicBezTo>
                  <a:cubicBezTo>
                    <a:pt x="190" y="79"/>
                    <a:pt x="148" y="101"/>
                    <a:pt x="95" y="101"/>
                  </a:cubicBezTo>
                  <a:close/>
                  <a:moveTo>
                    <a:pt x="95" y="12"/>
                  </a:moveTo>
                  <a:cubicBezTo>
                    <a:pt x="50" y="12"/>
                    <a:pt x="12" y="30"/>
                    <a:pt x="12" y="51"/>
                  </a:cubicBezTo>
                  <a:cubicBezTo>
                    <a:pt x="12" y="71"/>
                    <a:pt x="50" y="89"/>
                    <a:pt x="95" y="89"/>
                  </a:cubicBezTo>
                  <a:cubicBezTo>
                    <a:pt x="140" y="89"/>
                    <a:pt x="178" y="71"/>
                    <a:pt x="178" y="51"/>
                  </a:cubicBezTo>
                  <a:cubicBezTo>
                    <a:pt x="178" y="30"/>
                    <a:pt x="140" y="12"/>
                    <a:pt x="95" y="12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4">
              <a:extLst>
                <a:ext uri="{FF2B5EF4-FFF2-40B4-BE49-F238E27FC236}">
                  <a16:creationId xmlns:a16="http://schemas.microsoft.com/office/drawing/2014/main" id="{793B2404-86D3-4DD1-901B-9E0BC4A4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6" y="5405439"/>
              <a:ext cx="280988" cy="149225"/>
            </a:xfrm>
            <a:custGeom>
              <a:avLst/>
              <a:gdLst>
                <a:gd name="T0" fmla="*/ 95 w 190"/>
                <a:gd name="T1" fmla="*/ 101 h 101"/>
                <a:gd name="T2" fmla="*/ 0 w 190"/>
                <a:gd name="T3" fmla="*/ 50 h 101"/>
                <a:gd name="T4" fmla="*/ 0 w 190"/>
                <a:gd name="T5" fmla="*/ 6 h 101"/>
                <a:gd name="T6" fmla="*/ 6 w 190"/>
                <a:gd name="T7" fmla="*/ 0 h 101"/>
                <a:gd name="T8" fmla="*/ 12 w 190"/>
                <a:gd name="T9" fmla="*/ 6 h 101"/>
                <a:gd name="T10" fmla="*/ 12 w 190"/>
                <a:gd name="T11" fmla="*/ 50 h 101"/>
                <a:gd name="T12" fmla="*/ 95 w 190"/>
                <a:gd name="T13" fmla="*/ 89 h 101"/>
                <a:gd name="T14" fmla="*/ 178 w 190"/>
                <a:gd name="T15" fmla="*/ 50 h 101"/>
                <a:gd name="T16" fmla="*/ 178 w 190"/>
                <a:gd name="T17" fmla="*/ 6 h 101"/>
                <a:gd name="T18" fmla="*/ 184 w 190"/>
                <a:gd name="T19" fmla="*/ 0 h 101"/>
                <a:gd name="T20" fmla="*/ 190 w 190"/>
                <a:gd name="T21" fmla="*/ 6 h 101"/>
                <a:gd name="T22" fmla="*/ 190 w 190"/>
                <a:gd name="T23" fmla="*/ 50 h 101"/>
                <a:gd name="T24" fmla="*/ 95 w 190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1">
                  <a:moveTo>
                    <a:pt x="95" y="101"/>
                  </a:moveTo>
                  <a:cubicBezTo>
                    <a:pt x="41" y="101"/>
                    <a:pt x="0" y="78"/>
                    <a:pt x="0" y="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71"/>
                    <a:pt x="50" y="89"/>
                    <a:pt x="95" y="89"/>
                  </a:cubicBezTo>
                  <a:cubicBezTo>
                    <a:pt x="140" y="89"/>
                    <a:pt x="178" y="71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2"/>
                    <a:pt x="180" y="0"/>
                    <a:pt x="184" y="0"/>
                  </a:cubicBezTo>
                  <a:cubicBezTo>
                    <a:pt x="187" y="0"/>
                    <a:pt x="190" y="2"/>
                    <a:pt x="190" y="6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78"/>
                    <a:pt x="148" y="101"/>
                    <a:pt x="95" y="101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5">
              <a:extLst>
                <a:ext uri="{FF2B5EF4-FFF2-40B4-BE49-F238E27FC236}">
                  <a16:creationId xmlns:a16="http://schemas.microsoft.com/office/drawing/2014/main" id="{948BFEF4-DF5B-49F3-8EF8-A5D6957FB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5470526"/>
              <a:ext cx="17463" cy="84138"/>
            </a:xfrm>
            <a:custGeom>
              <a:avLst/>
              <a:gdLst>
                <a:gd name="T0" fmla="*/ 6 w 12"/>
                <a:gd name="T1" fmla="*/ 57 h 57"/>
                <a:gd name="T2" fmla="*/ 0 w 12"/>
                <a:gd name="T3" fmla="*/ 51 h 57"/>
                <a:gd name="T4" fmla="*/ 0 w 12"/>
                <a:gd name="T5" fmla="*/ 6 h 57"/>
                <a:gd name="T6" fmla="*/ 6 w 12"/>
                <a:gd name="T7" fmla="*/ 0 h 57"/>
                <a:gd name="T8" fmla="*/ 12 w 12"/>
                <a:gd name="T9" fmla="*/ 6 h 57"/>
                <a:gd name="T10" fmla="*/ 12 w 12"/>
                <a:gd name="T11" fmla="*/ 51 h 57"/>
                <a:gd name="T12" fmla="*/ 6 w 12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7">
                  <a:moveTo>
                    <a:pt x="6" y="57"/>
                  </a:moveTo>
                  <a:cubicBezTo>
                    <a:pt x="2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4"/>
                    <a:pt x="9" y="57"/>
                    <a:pt x="6" y="57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6">
              <a:extLst>
                <a:ext uri="{FF2B5EF4-FFF2-40B4-BE49-F238E27FC236}">
                  <a16:creationId xmlns:a16="http://schemas.microsoft.com/office/drawing/2014/main" id="{CFC2D992-DECC-4081-ADBF-09E27C69A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6" y="5470526"/>
              <a:ext cx="109538" cy="146050"/>
            </a:xfrm>
            <a:custGeom>
              <a:avLst/>
              <a:gdLst>
                <a:gd name="T0" fmla="*/ 68 w 74"/>
                <a:gd name="T1" fmla="*/ 99 h 99"/>
                <a:gd name="T2" fmla="*/ 67 w 74"/>
                <a:gd name="T3" fmla="*/ 99 h 99"/>
                <a:gd name="T4" fmla="*/ 0 w 74"/>
                <a:gd name="T5" fmla="*/ 51 h 99"/>
                <a:gd name="T6" fmla="*/ 0 w 74"/>
                <a:gd name="T7" fmla="*/ 6 h 99"/>
                <a:gd name="T8" fmla="*/ 6 w 74"/>
                <a:gd name="T9" fmla="*/ 0 h 99"/>
                <a:gd name="T10" fmla="*/ 12 w 74"/>
                <a:gd name="T11" fmla="*/ 6 h 99"/>
                <a:gd name="T12" fmla="*/ 12 w 74"/>
                <a:gd name="T13" fmla="*/ 51 h 99"/>
                <a:gd name="T14" fmla="*/ 69 w 74"/>
                <a:gd name="T15" fmla="*/ 87 h 99"/>
                <a:gd name="T16" fmla="*/ 74 w 74"/>
                <a:gd name="T17" fmla="*/ 94 h 99"/>
                <a:gd name="T18" fmla="*/ 68 w 74"/>
                <a:gd name="T1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99">
                  <a:moveTo>
                    <a:pt x="68" y="99"/>
                  </a:moveTo>
                  <a:cubicBezTo>
                    <a:pt x="68" y="99"/>
                    <a:pt x="67" y="99"/>
                    <a:pt x="67" y="99"/>
                  </a:cubicBezTo>
                  <a:cubicBezTo>
                    <a:pt x="27" y="93"/>
                    <a:pt x="0" y="73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67"/>
                    <a:pt x="36" y="82"/>
                    <a:pt x="69" y="87"/>
                  </a:cubicBezTo>
                  <a:cubicBezTo>
                    <a:pt x="72" y="88"/>
                    <a:pt x="74" y="91"/>
                    <a:pt x="74" y="94"/>
                  </a:cubicBezTo>
                  <a:cubicBezTo>
                    <a:pt x="73" y="97"/>
                    <a:pt x="71" y="99"/>
                    <a:pt x="68" y="99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224CB1A7-6C60-41E7-A66B-CD610D063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6" y="5537201"/>
              <a:ext cx="57150" cy="128588"/>
            </a:xfrm>
            <a:custGeom>
              <a:avLst/>
              <a:gdLst>
                <a:gd name="T0" fmla="*/ 32 w 39"/>
                <a:gd name="T1" fmla="*/ 88 h 88"/>
                <a:gd name="T2" fmla="*/ 30 w 39"/>
                <a:gd name="T3" fmla="*/ 87 h 88"/>
                <a:gd name="T4" fmla="*/ 0 w 39"/>
                <a:gd name="T5" fmla="*/ 50 h 88"/>
                <a:gd name="T6" fmla="*/ 0 w 39"/>
                <a:gd name="T7" fmla="*/ 6 h 88"/>
                <a:gd name="T8" fmla="*/ 6 w 39"/>
                <a:gd name="T9" fmla="*/ 0 h 88"/>
                <a:gd name="T10" fmla="*/ 12 w 39"/>
                <a:gd name="T11" fmla="*/ 6 h 88"/>
                <a:gd name="T12" fmla="*/ 12 w 39"/>
                <a:gd name="T13" fmla="*/ 50 h 88"/>
                <a:gd name="T14" fmla="*/ 35 w 39"/>
                <a:gd name="T15" fmla="*/ 76 h 88"/>
                <a:gd name="T16" fmla="*/ 38 w 39"/>
                <a:gd name="T17" fmla="*/ 84 h 88"/>
                <a:gd name="T18" fmla="*/ 32 w 39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88">
                  <a:moveTo>
                    <a:pt x="32" y="88"/>
                  </a:moveTo>
                  <a:cubicBezTo>
                    <a:pt x="31" y="88"/>
                    <a:pt x="30" y="88"/>
                    <a:pt x="30" y="87"/>
                  </a:cubicBezTo>
                  <a:cubicBezTo>
                    <a:pt x="10" y="78"/>
                    <a:pt x="0" y="65"/>
                    <a:pt x="0" y="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60"/>
                    <a:pt x="20" y="69"/>
                    <a:pt x="35" y="76"/>
                  </a:cubicBezTo>
                  <a:cubicBezTo>
                    <a:pt x="38" y="78"/>
                    <a:pt x="39" y="81"/>
                    <a:pt x="38" y="84"/>
                  </a:cubicBezTo>
                  <a:cubicBezTo>
                    <a:pt x="37" y="87"/>
                    <a:pt x="34" y="88"/>
                    <a:pt x="32" y="88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8">
              <a:extLst>
                <a:ext uri="{FF2B5EF4-FFF2-40B4-BE49-F238E27FC236}">
                  <a16:creationId xmlns:a16="http://schemas.microsoft.com/office/drawing/2014/main" id="{5ABC2AC9-DBBF-470C-93D8-DF4766B19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6" y="5537201"/>
              <a:ext cx="17463" cy="160338"/>
            </a:xfrm>
            <a:custGeom>
              <a:avLst/>
              <a:gdLst>
                <a:gd name="T0" fmla="*/ 6 w 12"/>
                <a:gd name="T1" fmla="*/ 109 h 109"/>
                <a:gd name="T2" fmla="*/ 0 w 12"/>
                <a:gd name="T3" fmla="*/ 103 h 109"/>
                <a:gd name="T4" fmla="*/ 0 w 12"/>
                <a:gd name="T5" fmla="*/ 6 h 109"/>
                <a:gd name="T6" fmla="*/ 6 w 12"/>
                <a:gd name="T7" fmla="*/ 0 h 109"/>
                <a:gd name="T8" fmla="*/ 12 w 12"/>
                <a:gd name="T9" fmla="*/ 6 h 109"/>
                <a:gd name="T10" fmla="*/ 12 w 12"/>
                <a:gd name="T11" fmla="*/ 103 h 109"/>
                <a:gd name="T12" fmla="*/ 6 w 12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9">
                  <a:moveTo>
                    <a:pt x="6" y="109"/>
                  </a:moveTo>
                  <a:cubicBezTo>
                    <a:pt x="2" y="109"/>
                    <a:pt x="0" y="107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7"/>
                    <a:pt x="9" y="109"/>
                    <a:pt x="6" y="109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9">
              <a:extLst>
                <a:ext uri="{FF2B5EF4-FFF2-40B4-BE49-F238E27FC236}">
                  <a16:creationId xmlns:a16="http://schemas.microsoft.com/office/drawing/2014/main" id="{8FBC4D1C-B264-4115-9FA2-60759E75F7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488" y="5649914"/>
              <a:ext cx="168275" cy="101600"/>
            </a:xfrm>
            <a:custGeom>
              <a:avLst/>
              <a:gdLst>
                <a:gd name="T0" fmla="*/ 61 w 114"/>
                <a:gd name="T1" fmla="*/ 69 h 69"/>
                <a:gd name="T2" fmla="*/ 19 w 114"/>
                <a:gd name="T3" fmla="*/ 60 h 69"/>
                <a:gd name="T4" fmla="*/ 0 w 114"/>
                <a:gd name="T5" fmla="*/ 34 h 69"/>
                <a:gd name="T6" fmla="*/ 16 w 114"/>
                <a:gd name="T7" fmla="*/ 11 h 69"/>
                <a:gd name="T8" fmla="*/ 94 w 114"/>
                <a:gd name="T9" fmla="*/ 13 h 69"/>
                <a:gd name="T10" fmla="*/ 114 w 114"/>
                <a:gd name="T11" fmla="*/ 39 h 69"/>
                <a:gd name="T12" fmla="*/ 97 w 114"/>
                <a:gd name="T13" fmla="*/ 62 h 69"/>
                <a:gd name="T14" fmla="*/ 61 w 114"/>
                <a:gd name="T15" fmla="*/ 69 h 69"/>
                <a:gd name="T16" fmla="*/ 52 w 114"/>
                <a:gd name="T17" fmla="*/ 16 h 69"/>
                <a:gd name="T18" fmla="*/ 22 w 114"/>
                <a:gd name="T19" fmla="*/ 22 h 69"/>
                <a:gd name="T20" fmla="*/ 12 w 114"/>
                <a:gd name="T21" fmla="*/ 34 h 69"/>
                <a:gd name="T22" fmla="*/ 25 w 114"/>
                <a:gd name="T23" fmla="*/ 49 h 69"/>
                <a:gd name="T24" fmla="*/ 92 w 114"/>
                <a:gd name="T25" fmla="*/ 51 h 69"/>
                <a:gd name="T26" fmla="*/ 102 w 114"/>
                <a:gd name="T27" fmla="*/ 39 h 69"/>
                <a:gd name="T28" fmla="*/ 89 w 114"/>
                <a:gd name="T29" fmla="*/ 24 h 69"/>
                <a:gd name="T30" fmla="*/ 52 w 114"/>
                <a:gd name="T31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69">
                  <a:moveTo>
                    <a:pt x="61" y="69"/>
                  </a:moveTo>
                  <a:cubicBezTo>
                    <a:pt x="46" y="69"/>
                    <a:pt x="31" y="66"/>
                    <a:pt x="19" y="60"/>
                  </a:cubicBezTo>
                  <a:cubicBezTo>
                    <a:pt x="7" y="53"/>
                    <a:pt x="0" y="44"/>
                    <a:pt x="0" y="34"/>
                  </a:cubicBezTo>
                  <a:cubicBezTo>
                    <a:pt x="0" y="25"/>
                    <a:pt x="5" y="17"/>
                    <a:pt x="16" y="11"/>
                  </a:cubicBezTo>
                  <a:cubicBezTo>
                    <a:pt x="37" y="0"/>
                    <a:pt x="71" y="1"/>
                    <a:pt x="94" y="13"/>
                  </a:cubicBezTo>
                  <a:cubicBezTo>
                    <a:pt x="107" y="20"/>
                    <a:pt x="114" y="29"/>
                    <a:pt x="114" y="39"/>
                  </a:cubicBezTo>
                  <a:cubicBezTo>
                    <a:pt x="114" y="48"/>
                    <a:pt x="108" y="56"/>
                    <a:pt x="97" y="62"/>
                  </a:cubicBezTo>
                  <a:cubicBezTo>
                    <a:pt x="87" y="67"/>
                    <a:pt x="74" y="69"/>
                    <a:pt x="61" y="69"/>
                  </a:cubicBezTo>
                  <a:close/>
                  <a:moveTo>
                    <a:pt x="52" y="16"/>
                  </a:moveTo>
                  <a:cubicBezTo>
                    <a:pt x="41" y="16"/>
                    <a:pt x="30" y="18"/>
                    <a:pt x="22" y="22"/>
                  </a:cubicBezTo>
                  <a:cubicBezTo>
                    <a:pt x="15" y="26"/>
                    <a:pt x="12" y="30"/>
                    <a:pt x="12" y="34"/>
                  </a:cubicBezTo>
                  <a:cubicBezTo>
                    <a:pt x="12" y="39"/>
                    <a:pt x="17" y="45"/>
                    <a:pt x="25" y="49"/>
                  </a:cubicBezTo>
                  <a:cubicBezTo>
                    <a:pt x="44" y="59"/>
                    <a:pt x="74" y="60"/>
                    <a:pt x="92" y="51"/>
                  </a:cubicBezTo>
                  <a:cubicBezTo>
                    <a:pt x="98" y="48"/>
                    <a:pt x="102" y="43"/>
                    <a:pt x="102" y="39"/>
                  </a:cubicBezTo>
                  <a:cubicBezTo>
                    <a:pt x="102" y="34"/>
                    <a:pt x="97" y="28"/>
                    <a:pt x="89" y="24"/>
                  </a:cubicBezTo>
                  <a:cubicBezTo>
                    <a:pt x="78" y="18"/>
                    <a:pt x="65" y="16"/>
                    <a:pt x="52" y="1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Graphic 4" descr="Sad face outline outline">
            <a:extLst>
              <a:ext uri="{FF2B5EF4-FFF2-40B4-BE49-F238E27FC236}">
                <a16:creationId xmlns:a16="http://schemas.microsoft.com/office/drawing/2014/main" id="{51B31973-6A00-4CF7-BB83-AA16C7134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2079" y="2619885"/>
            <a:ext cx="568909" cy="568909"/>
          </a:xfrm>
          <a:prstGeom prst="rect">
            <a:avLst/>
          </a:prstGeom>
        </p:spPr>
      </p:pic>
      <p:pic>
        <p:nvPicPr>
          <p:cNvPr id="7" name="Graphic 6" descr="Smiling face outline outline">
            <a:extLst>
              <a:ext uri="{FF2B5EF4-FFF2-40B4-BE49-F238E27FC236}">
                <a16:creationId xmlns:a16="http://schemas.microsoft.com/office/drawing/2014/main" id="{10BCB21E-9007-40A7-80A8-FE58FBF51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4651" y="1867880"/>
            <a:ext cx="568908" cy="5689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D8B6A6-67C3-4F06-AB67-ACC383E69FC9}"/>
              </a:ext>
            </a:extLst>
          </p:cNvPr>
          <p:cNvCxnSpPr>
            <a:cxnSpLocks/>
          </p:cNvCxnSpPr>
          <p:nvPr/>
        </p:nvCxnSpPr>
        <p:spPr>
          <a:xfrm flipV="1">
            <a:off x="1304895" y="2273116"/>
            <a:ext cx="555793" cy="2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6E4BC8E-5459-4ED4-98B1-301DD95DA354}"/>
              </a:ext>
            </a:extLst>
          </p:cNvPr>
          <p:cNvCxnSpPr>
            <a:cxnSpLocks/>
          </p:cNvCxnSpPr>
          <p:nvPr/>
        </p:nvCxnSpPr>
        <p:spPr>
          <a:xfrm>
            <a:off x="1296248" y="2563351"/>
            <a:ext cx="544433" cy="32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1F52911-2D2E-4DF3-8AF9-509BD4175A64}"/>
              </a:ext>
            </a:extLst>
          </p:cNvPr>
          <p:cNvCxnSpPr>
            <a:cxnSpLocks/>
          </p:cNvCxnSpPr>
          <p:nvPr/>
        </p:nvCxnSpPr>
        <p:spPr>
          <a:xfrm flipV="1">
            <a:off x="2820360" y="2185078"/>
            <a:ext cx="533414" cy="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90789B-499E-4DE4-8403-01D06E00A124}"/>
              </a:ext>
            </a:extLst>
          </p:cNvPr>
          <p:cNvCxnSpPr/>
          <p:nvPr/>
        </p:nvCxnSpPr>
        <p:spPr>
          <a:xfrm flipH="1">
            <a:off x="5516209" y="1887386"/>
            <a:ext cx="239337" cy="52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BA4525F-F3CE-444A-B945-003F77DBCDA6}"/>
              </a:ext>
            </a:extLst>
          </p:cNvPr>
          <p:cNvCxnSpPr>
            <a:cxnSpLocks/>
          </p:cNvCxnSpPr>
          <p:nvPr/>
        </p:nvCxnSpPr>
        <p:spPr>
          <a:xfrm flipV="1">
            <a:off x="6713781" y="2162595"/>
            <a:ext cx="688222" cy="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DD9B40-D5CF-4F0D-94F6-9EB84A954C23}"/>
              </a:ext>
            </a:extLst>
          </p:cNvPr>
          <p:cNvCxnSpPr>
            <a:cxnSpLocks/>
          </p:cNvCxnSpPr>
          <p:nvPr/>
        </p:nvCxnSpPr>
        <p:spPr>
          <a:xfrm flipV="1">
            <a:off x="4196454" y="2185078"/>
            <a:ext cx="570532" cy="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Graphic 230" descr="Checkbox Crossed outline">
            <a:extLst>
              <a:ext uri="{FF2B5EF4-FFF2-40B4-BE49-F238E27FC236}">
                <a16:creationId xmlns:a16="http://schemas.microsoft.com/office/drawing/2014/main" id="{4239B17A-757C-435C-97CC-5B674FC0C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6414" y="2582288"/>
            <a:ext cx="576158" cy="576158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544CAF5-4FB8-43D9-817D-8808E3C0952C}"/>
              </a:ext>
            </a:extLst>
          </p:cNvPr>
          <p:cNvCxnSpPr>
            <a:cxnSpLocks/>
          </p:cNvCxnSpPr>
          <p:nvPr/>
        </p:nvCxnSpPr>
        <p:spPr>
          <a:xfrm flipV="1">
            <a:off x="2879712" y="2886911"/>
            <a:ext cx="533414" cy="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6FB369B-64A4-4A2E-B65A-07DD8C963500}"/>
              </a:ext>
            </a:extLst>
          </p:cNvPr>
          <p:cNvCxnSpPr>
            <a:cxnSpLocks/>
          </p:cNvCxnSpPr>
          <p:nvPr/>
        </p:nvCxnSpPr>
        <p:spPr>
          <a:xfrm flipV="1">
            <a:off x="4251914" y="2898415"/>
            <a:ext cx="570532" cy="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o 9">
            <a:extLst>
              <a:ext uri="{FF2B5EF4-FFF2-40B4-BE49-F238E27FC236}">
                <a16:creationId xmlns:a16="http://schemas.microsoft.com/office/drawing/2014/main" id="{0CF40EFB-B821-406C-8505-FE41285DA4B5}"/>
              </a:ext>
            </a:extLst>
          </p:cNvPr>
          <p:cNvGrpSpPr/>
          <p:nvPr/>
        </p:nvGrpSpPr>
        <p:grpSpPr>
          <a:xfrm>
            <a:off x="597128" y="2228289"/>
            <a:ext cx="444500" cy="639740"/>
            <a:chOff x="9696091" y="5262585"/>
            <a:chExt cx="444500" cy="639740"/>
          </a:xfrm>
        </p:grpSpPr>
        <p:grpSp>
          <p:nvGrpSpPr>
            <p:cNvPr id="136" name="Group 1483">
              <a:extLst>
                <a:ext uri="{FF2B5EF4-FFF2-40B4-BE49-F238E27FC236}">
                  <a16:creationId xmlns:a16="http://schemas.microsoft.com/office/drawing/2014/main" id="{E69CAB1F-BE3A-44D6-8A21-E6B0A9D57B79}"/>
                </a:ext>
              </a:extLst>
            </p:cNvPr>
            <p:cNvGrpSpPr/>
            <p:nvPr/>
          </p:nvGrpSpPr>
          <p:grpSpPr>
            <a:xfrm>
              <a:off x="9696091" y="5578475"/>
              <a:ext cx="444500" cy="323850"/>
              <a:chOff x="8164513" y="4037013"/>
              <a:chExt cx="444500" cy="323850"/>
            </a:xfrm>
          </p:grpSpPr>
          <p:sp>
            <p:nvSpPr>
              <p:cNvPr id="143" name="Freeform 165">
                <a:extLst>
                  <a:ext uri="{FF2B5EF4-FFF2-40B4-BE49-F238E27FC236}">
                    <a16:creationId xmlns:a16="http://schemas.microsoft.com/office/drawing/2014/main" id="{85A3BF80-9ABB-4900-BA32-A4A55BDA0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6263" y="4119563"/>
                <a:ext cx="69850" cy="17462"/>
              </a:xfrm>
              <a:custGeom>
                <a:avLst/>
                <a:gdLst>
                  <a:gd name="T0" fmla="*/ 42 w 48"/>
                  <a:gd name="T1" fmla="*/ 12 h 12"/>
                  <a:gd name="T2" fmla="*/ 6 w 48"/>
                  <a:gd name="T3" fmla="*/ 12 h 12"/>
                  <a:gd name="T4" fmla="*/ 0 w 48"/>
                  <a:gd name="T5" fmla="*/ 6 h 12"/>
                  <a:gd name="T6" fmla="*/ 6 w 48"/>
                  <a:gd name="T7" fmla="*/ 0 h 12"/>
                  <a:gd name="T8" fmla="*/ 42 w 48"/>
                  <a:gd name="T9" fmla="*/ 0 h 12"/>
                  <a:gd name="T10" fmla="*/ 48 w 48"/>
                  <a:gd name="T11" fmla="*/ 6 h 12"/>
                  <a:gd name="T12" fmla="*/ 42 w 4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2">
                    <a:moveTo>
                      <a:pt x="4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3"/>
                      <a:pt x="48" y="6"/>
                    </a:cubicBezTo>
                    <a:cubicBezTo>
                      <a:pt x="48" y="9"/>
                      <a:pt x="45" y="12"/>
                      <a:pt x="42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66">
                <a:extLst>
                  <a:ext uri="{FF2B5EF4-FFF2-40B4-BE49-F238E27FC236}">
                    <a16:creationId xmlns:a16="http://schemas.microsoft.com/office/drawing/2014/main" id="{5BCE2D9A-4AA0-4248-9D9F-80A54041F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513" y="4119563"/>
                <a:ext cx="33338" cy="17462"/>
              </a:xfrm>
              <a:custGeom>
                <a:avLst/>
                <a:gdLst>
                  <a:gd name="T0" fmla="*/ 16 w 22"/>
                  <a:gd name="T1" fmla="*/ 12 h 12"/>
                  <a:gd name="T2" fmla="*/ 6 w 22"/>
                  <a:gd name="T3" fmla="*/ 12 h 12"/>
                  <a:gd name="T4" fmla="*/ 0 w 22"/>
                  <a:gd name="T5" fmla="*/ 6 h 12"/>
                  <a:gd name="T6" fmla="*/ 6 w 22"/>
                  <a:gd name="T7" fmla="*/ 0 h 12"/>
                  <a:gd name="T8" fmla="*/ 16 w 22"/>
                  <a:gd name="T9" fmla="*/ 0 h 12"/>
                  <a:gd name="T10" fmla="*/ 22 w 22"/>
                  <a:gd name="T11" fmla="*/ 6 h 12"/>
                  <a:gd name="T12" fmla="*/ 16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1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2" y="3"/>
                      <a:pt x="22" y="6"/>
                    </a:cubicBezTo>
                    <a:cubicBezTo>
                      <a:pt x="22" y="9"/>
                      <a:pt x="20" y="12"/>
                      <a:pt x="16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67">
                <a:extLst>
                  <a:ext uri="{FF2B5EF4-FFF2-40B4-BE49-F238E27FC236}">
                    <a16:creationId xmlns:a16="http://schemas.microsoft.com/office/drawing/2014/main" id="{2F8501F2-9F37-4032-A496-9B263DF6C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513" y="4037013"/>
                <a:ext cx="150813" cy="144462"/>
              </a:xfrm>
              <a:custGeom>
                <a:avLst/>
                <a:gdLst>
                  <a:gd name="T0" fmla="*/ 97 w 103"/>
                  <a:gd name="T1" fmla="*/ 99 h 99"/>
                  <a:gd name="T2" fmla="*/ 91 w 103"/>
                  <a:gd name="T3" fmla="*/ 95 h 99"/>
                  <a:gd name="T4" fmla="*/ 54 w 103"/>
                  <a:gd name="T5" fmla="*/ 12 h 99"/>
                  <a:gd name="T6" fmla="*/ 6 w 103"/>
                  <a:gd name="T7" fmla="*/ 12 h 99"/>
                  <a:gd name="T8" fmla="*/ 0 w 103"/>
                  <a:gd name="T9" fmla="*/ 6 h 99"/>
                  <a:gd name="T10" fmla="*/ 6 w 103"/>
                  <a:gd name="T11" fmla="*/ 0 h 99"/>
                  <a:gd name="T12" fmla="*/ 57 w 103"/>
                  <a:gd name="T13" fmla="*/ 0 h 99"/>
                  <a:gd name="T14" fmla="*/ 63 w 103"/>
                  <a:gd name="T15" fmla="*/ 3 h 99"/>
                  <a:gd name="T16" fmla="*/ 102 w 103"/>
                  <a:gd name="T17" fmla="*/ 90 h 99"/>
                  <a:gd name="T18" fmla="*/ 99 w 103"/>
                  <a:gd name="T19" fmla="*/ 98 h 99"/>
                  <a:gd name="T20" fmla="*/ 97 w 103"/>
                  <a:gd name="T2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99">
                    <a:moveTo>
                      <a:pt x="97" y="99"/>
                    </a:moveTo>
                    <a:cubicBezTo>
                      <a:pt x="94" y="99"/>
                      <a:pt x="92" y="97"/>
                      <a:pt x="91" y="95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2" y="1"/>
                      <a:pt x="63" y="3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3" y="93"/>
                      <a:pt x="102" y="97"/>
                      <a:pt x="99" y="98"/>
                    </a:cubicBezTo>
                    <a:cubicBezTo>
                      <a:pt x="98" y="98"/>
                      <a:pt x="97" y="99"/>
                      <a:pt x="97" y="99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68">
                <a:extLst>
                  <a:ext uri="{FF2B5EF4-FFF2-40B4-BE49-F238E27FC236}">
                    <a16:creationId xmlns:a16="http://schemas.microsoft.com/office/drawing/2014/main" id="{C2742747-7282-4F83-B8F7-80A6B55EF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163" y="4065588"/>
                <a:ext cx="323850" cy="176212"/>
              </a:xfrm>
              <a:custGeom>
                <a:avLst/>
                <a:gdLst>
                  <a:gd name="T0" fmla="*/ 165 w 222"/>
                  <a:gd name="T1" fmla="*/ 120 h 120"/>
                  <a:gd name="T2" fmla="*/ 32 w 222"/>
                  <a:gd name="T3" fmla="*/ 120 h 120"/>
                  <a:gd name="T4" fmla="*/ 26 w 222"/>
                  <a:gd name="T5" fmla="*/ 114 h 120"/>
                  <a:gd name="T6" fmla="*/ 32 w 222"/>
                  <a:gd name="T7" fmla="*/ 108 h 120"/>
                  <a:gd name="T8" fmla="*/ 165 w 222"/>
                  <a:gd name="T9" fmla="*/ 108 h 120"/>
                  <a:gd name="T10" fmla="*/ 183 w 222"/>
                  <a:gd name="T11" fmla="*/ 95 h 120"/>
                  <a:gd name="T12" fmla="*/ 209 w 222"/>
                  <a:gd name="T13" fmla="*/ 15 h 120"/>
                  <a:gd name="T14" fmla="*/ 209 w 222"/>
                  <a:gd name="T15" fmla="*/ 14 h 120"/>
                  <a:gd name="T16" fmla="*/ 206 w 222"/>
                  <a:gd name="T17" fmla="*/ 12 h 120"/>
                  <a:gd name="T18" fmla="*/ 6 w 222"/>
                  <a:gd name="T19" fmla="*/ 12 h 120"/>
                  <a:gd name="T20" fmla="*/ 0 w 222"/>
                  <a:gd name="T21" fmla="*/ 6 h 120"/>
                  <a:gd name="T22" fmla="*/ 6 w 222"/>
                  <a:gd name="T23" fmla="*/ 0 h 120"/>
                  <a:gd name="T24" fmla="*/ 206 w 222"/>
                  <a:gd name="T25" fmla="*/ 0 h 120"/>
                  <a:gd name="T26" fmla="*/ 218 w 222"/>
                  <a:gd name="T27" fmla="*/ 7 h 120"/>
                  <a:gd name="T28" fmla="*/ 220 w 222"/>
                  <a:gd name="T29" fmla="*/ 19 h 120"/>
                  <a:gd name="T30" fmla="*/ 194 w 222"/>
                  <a:gd name="T31" fmla="*/ 98 h 120"/>
                  <a:gd name="T32" fmla="*/ 165 w 222"/>
                  <a:gd name="T3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20">
                    <a:moveTo>
                      <a:pt x="165" y="120"/>
                    </a:moveTo>
                    <a:cubicBezTo>
                      <a:pt x="32" y="120"/>
                      <a:pt x="32" y="120"/>
                      <a:pt x="32" y="120"/>
                    </a:cubicBezTo>
                    <a:cubicBezTo>
                      <a:pt x="28" y="120"/>
                      <a:pt x="26" y="117"/>
                      <a:pt x="26" y="114"/>
                    </a:cubicBezTo>
                    <a:cubicBezTo>
                      <a:pt x="26" y="110"/>
                      <a:pt x="28" y="108"/>
                      <a:pt x="32" y="108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73" y="108"/>
                      <a:pt x="180" y="102"/>
                      <a:pt x="183" y="95"/>
                    </a:cubicBezTo>
                    <a:cubicBezTo>
                      <a:pt x="209" y="15"/>
                      <a:pt x="209" y="15"/>
                      <a:pt x="209" y="15"/>
                    </a:cubicBezTo>
                    <a:cubicBezTo>
                      <a:pt x="209" y="15"/>
                      <a:pt x="209" y="14"/>
                      <a:pt x="209" y="14"/>
                    </a:cubicBezTo>
                    <a:cubicBezTo>
                      <a:pt x="208" y="13"/>
                      <a:pt x="207" y="12"/>
                      <a:pt x="20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11" y="0"/>
                      <a:pt x="215" y="3"/>
                      <a:pt x="218" y="7"/>
                    </a:cubicBezTo>
                    <a:cubicBezTo>
                      <a:pt x="221" y="11"/>
                      <a:pt x="222" y="15"/>
                      <a:pt x="220" y="19"/>
                    </a:cubicBezTo>
                    <a:cubicBezTo>
                      <a:pt x="194" y="98"/>
                      <a:pt x="194" y="98"/>
                      <a:pt x="194" y="98"/>
                    </a:cubicBezTo>
                    <a:cubicBezTo>
                      <a:pt x="190" y="111"/>
                      <a:pt x="178" y="120"/>
                      <a:pt x="165" y="120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69">
                <a:extLst>
                  <a:ext uri="{FF2B5EF4-FFF2-40B4-BE49-F238E27FC236}">
                    <a16:creationId xmlns:a16="http://schemas.microsoft.com/office/drawing/2014/main" id="{806B9FC4-65E1-412A-AB03-4DB9DF225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4164013"/>
                <a:ext cx="138113" cy="17462"/>
              </a:xfrm>
              <a:custGeom>
                <a:avLst/>
                <a:gdLst>
                  <a:gd name="T0" fmla="*/ 88 w 94"/>
                  <a:gd name="T1" fmla="*/ 12 h 12"/>
                  <a:gd name="T2" fmla="*/ 6 w 94"/>
                  <a:gd name="T3" fmla="*/ 12 h 12"/>
                  <a:gd name="T4" fmla="*/ 0 w 94"/>
                  <a:gd name="T5" fmla="*/ 6 h 12"/>
                  <a:gd name="T6" fmla="*/ 6 w 94"/>
                  <a:gd name="T7" fmla="*/ 0 h 12"/>
                  <a:gd name="T8" fmla="*/ 88 w 94"/>
                  <a:gd name="T9" fmla="*/ 0 h 12"/>
                  <a:gd name="T10" fmla="*/ 94 w 94"/>
                  <a:gd name="T11" fmla="*/ 6 h 12"/>
                  <a:gd name="T12" fmla="*/ 88 w 9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">
                    <a:moveTo>
                      <a:pt x="8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1" y="0"/>
                      <a:pt x="94" y="2"/>
                      <a:pt x="94" y="6"/>
                    </a:cubicBezTo>
                    <a:cubicBezTo>
                      <a:pt x="94" y="9"/>
                      <a:pt x="91" y="12"/>
                      <a:pt x="88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70">
                <a:extLst>
                  <a:ext uri="{FF2B5EF4-FFF2-40B4-BE49-F238E27FC236}">
                    <a16:creationId xmlns:a16="http://schemas.microsoft.com/office/drawing/2014/main" id="{4204B116-8DD3-495A-8F0E-EF5387DB4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388" y="4208463"/>
                <a:ext cx="100013" cy="17462"/>
              </a:xfrm>
              <a:custGeom>
                <a:avLst/>
                <a:gdLst>
                  <a:gd name="T0" fmla="*/ 63 w 69"/>
                  <a:gd name="T1" fmla="*/ 12 h 12"/>
                  <a:gd name="T2" fmla="*/ 6 w 69"/>
                  <a:gd name="T3" fmla="*/ 12 h 12"/>
                  <a:gd name="T4" fmla="*/ 0 w 69"/>
                  <a:gd name="T5" fmla="*/ 6 h 12"/>
                  <a:gd name="T6" fmla="*/ 6 w 69"/>
                  <a:gd name="T7" fmla="*/ 0 h 12"/>
                  <a:gd name="T8" fmla="*/ 63 w 69"/>
                  <a:gd name="T9" fmla="*/ 0 h 12"/>
                  <a:gd name="T10" fmla="*/ 69 w 69"/>
                  <a:gd name="T11" fmla="*/ 6 h 12"/>
                  <a:gd name="T12" fmla="*/ 63 w 6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2">
                    <a:moveTo>
                      <a:pt x="63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69" y="3"/>
                      <a:pt x="69" y="6"/>
                    </a:cubicBezTo>
                    <a:cubicBezTo>
                      <a:pt x="69" y="10"/>
                      <a:pt x="66" y="12"/>
                      <a:pt x="63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71">
                <a:extLst>
                  <a:ext uri="{FF2B5EF4-FFF2-40B4-BE49-F238E27FC236}">
                    <a16:creationId xmlns:a16="http://schemas.microsoft.com/office/drawing/2014/main" id="{EB77FA7F-E540-410E-BC54-066FEFA4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7713" y="4087813"/>
                <a:ext cx="17463" cy="122237"/>
              </a:xfrm>
              <a:custGeom>
                <a:avLst/>
                <a:gdLst>
                  <a:gd name="T0" fmla="*/ 6 w 12"/>
                  <a:gd name="T1" fmla="*/ 84 h 84"/>
                  <a:gd name="T2" fmla="*/ 0 w 12"/>
                  <a:gd name="T3" fmla="*/ 78 h 84"/>
                  <a:gd name="T4" fmla="*/ 0 w 12"/>
                  <a:gd name="T5" fmla="*/ 6 h 84"/>
                  <a:gd name="T6" fmla="*/ 6 w 12"/>
                  <a:gd name="T7" fmla="*/ 0 h 84"/>
                  <a:gd name="T8" fmla="*/ 12 w 12"/>
                  <a:gd name="T9" fmla="*/ 6 h 84"/>
                  <a:gd name="T10" fmla="*/ 12 w 12"/>
                  <a:gd name="T11" fmla="*/ 78 h 84"/>
                  <a:gd name="T12" fmla="*/ 6 w 12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4">
                    <a:moveTo>
                      <a:pt x="6" y="84"/>
                    </a:moveTo>
                    <a:cubicBezTo>
                      <a:pt x="3" y="84"/>
                      <a:pt x="0" y="81"/>
                      <a:pt x="0" y="7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81"/>
                      <a:pt x="10" y="84"/>
                      <a:pt x="6" y="84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72">
                <a:extLst>
                  <a:ext uri="{FF2B5EF4-FFF2-40B4-BE49-F238E27FC236}">
                    <a16:creationId xmlns:a16="http://schemas.microsoft.com/office/drawing/2014/main" id="{EE7D8513-883D-4DBC-BBC0-9C30D6AC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4087813"/>
                <a:ext cx="17463" cy="122237"/>
              </a:xfrm>
              <a:custGeom>
                <a:avLst/>
                <a:gdLst>
                  <a:gd name="T0" fmla="*/ 6 w 12"/>
                  <a:gd name="T1" fmla="*/ 84 h 84"/>
                  <a:gd name="T2" fmla="*/ 0 w 12"/>
                  <a:gd name="T3" fmla="*/ 78 h 84"/>
                  <a:gd name="T4" fmla="*/ 0 w 12"/>
                  <a:gd name="T5" fmla="*/ 6 h 84"/>
                  <a:gd name="T6" fmla="*/ 6 w 12"/>
                  <a:gd name="T7" fmla="*/ 0 h 84"/>
                  <a:gd name="T8" fmla="*/ 12 w 12"/>
                  <a:gd name="T9" fmla="*/ 6 h 84"/>
                  <a:gd name="T10" fmla="*/ 12 w 12"/>
                  <a:gd name="T11" fmla="*/ 78 h 84"/>
                  <a:gd name="T12" fmla="*/ 6 w 12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4">
                    <a:moveTo>
                      <a:pt x="6" y="84"/>
                    </a:moveTo>
                    <a:cubicBezTo>
                      <a:pt x="3" y="84"/>
                      <a:pt x="0" y="81"/>
                      <a:pt x="0" y="7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81"/>
                      <a:pt x="10" y="84"/>
                      <a:pt x="6" y="84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73">
                <a:extLst>
                  <a:ext uri="{FF2B5EF4-FFF2-40B4-BE49-F238E27FC236}">
                    <a16:creationId xmlns:a16="http://schemas.microsoft.com/office/drawing/2014/main" id="{56163AA9-8BA6-482B-B1FC-1619635E5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776" y="4087813"/>
                <a:ext cx="17463" cy="122237"/>
              </a:xfrm>
              <a:custGeom>
                <a:avLst/>
                <a:gdLst>
                  <a:gd name="T0" fmla="*/ 6 w 12"/>
                  <a:gd name="T1" fmla="*/ 84 h 84"/>
                  <a:gd name="T2" fmla="*/ 0 w 12"/>
                  <a:gd name="T3" fmla="*/ 78 h 84"/>
                  <a:gd name="T4" fmla="*/ 0 w 12"/>
                  <a:gd name="T5" fmla="*/ 6 h 84"/>
                  <a:gd name="T6" fmla="*/ 6 w 12"/>
                  <a:gd name="T7" fmla="*/ 0 h 84"/>
                  <a:gd name="T8" fmla="*/ 12 w 12"/>
                  <a:gd name="T9" fmla="*/ 6 h 84"/>
                  <a:gd name="T10" fmla="*/ 12 w 12"/>
                  <a:gd name="T11" fmla="*/ 78 h 84"/>
                  <a:gd name="T12" fmla="*/ 6 w 12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4">
                    <a:moveTo>
                      <a:pt x="6" y="84"/>
                    </a:moveTo>
                    <a:cubicBezTo>
                      <a:pt x="3" y="84"/>
                      <a:pt x="0" y="81"/>
                      <a:pt x="0" y="7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81"/>
                      <a:pt x="10" y="84"/>
                      <a:pt x="6" y="84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74">
                <a:extLst>
                  <a:ext uri="{FF2B5EF4-FFF2-40B4-BE49-F238E27FC236}">
                    <a16:creationId xmlns:a16="http://schemas.microsoft.com/office/drawing/2014/main" id="{1CF49B77-14D3-4488-9BF4-A376B0A14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551" y="4164013"/>
                <a:ext cx="204788" cy="17462"/>
              </a:xfrm>
              <a:custGeom>
                <a:avLst/>
                <a:gdLst>
                  <a:gd name="T0" fmla="*/ 134 w 140"/>
                  <a:gd name="T1" fmla="*/ 12 h 12"/>
                  <a:gd name="T2" fmla="*/ 6 w 140"/>
                  <a:gd name="T3" fmla="*/ 12 h 12"/>
                  <a:gd name="T4" fmla="*/ 0 w 140"/>
                  <a:gd name="T5" fmla="*/ 6 h 12"/>
                  <a:gd name="T6" fmla="*/ 6 w 140"/>
                  <a:gd name="T7" fmla="*/ 0 h 12"/>
                  <a:gd name="T8" fmla="*/ 134 w 140"/>
                  <a:gd name="T9" fmla="*/ 0 h 12"/>
                  <a:gd name="T10" fmla="*/ 140 w 140"/>
                  <a:gd name="T11" fmla="*/ 6 h 12"/>
                  <a:gd name="T12" fmla="*/ 134 w 14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2">
                    <a:moveTo>
                      <a:pt x="134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7" y="0"/>
                      <a:pt x="140" y="2"/>
                      <a:pt x="140" y="6"/>
                    </a:cubicBezTo>
                    <a:cubicBezTo>
                      <a:pt x="140" y="9"/>
                      <a:pt x="137" y="12"/>
                      <a:pt x="134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75">
                <a:extLst>
                  <a:ext uri="{FF2B5EF4-FFF2-40B4-BE49-F238E27FC236}">
                    <a16:creationId xmlns:a16="http://schemas.microsoft.com/office/drawing/2014/main" id="{801B34CA-73E1-42C8-8C07-B3299B9BE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263" y="4119563"/>
                <a:ext cx="233363" cy="17462"/>
              </a:xfrm>
              <a:custGeom>
                <a:avLst/>
                <a:gdLst>
                  <a:gd name="T0" fmla="*/ 154 w 160"/>
                  <a:gd name="T1" fmla="*/ 12 h 12"/>
                  <a:gd name="T2" fmla="*/ 6 w 160"/>
                  <a:gd name="T3" fmla="*/ 12 h 12"/>
                  <a:gd name="T4" fmla="*/ 0 w 160"/>
                  <a:gd name="T5" fmla="*/ 6 h 12"/>
                  <a:gd name="T6" fmla="*/ 6 w 160"/>
                  <a:gd name="T7" fmla="*/ 0 h 12"/>
                  <a:gd name="T8" fmla="*/ 154 w 160"/>
                  <a:gd name="T9" fmla="*/ 0 h 12"/>
                  <a:gd name="T10" fmla="*/ 160 w 160"/>
                  <a:gd name="T11" fmla="*/ 6 h 12"/>
                  <a:gd name="T12" fmla="*/ 154 w 16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12">
                    <a:moveTo>
                      <a:pt x="154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7" y="0"/>
                      <a:pt x="160" y="3"/>
                      <a:pt x="160" y="6"/>
                    </a:cubicBezTo>
                    <a:cubicBezTo>
                      <a:pt x="160" y="9"/>
                      <a:pt x="157" y="12"/>
                      <a:pt x="154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76">
                <a:extLst>
                  <a:ext uri="{FF2B5EF4-FFF2-40B4-BE49-F238E27FC236}">
                    <a16:creationId xmlns:a16="http://schemas.microsoft.com/office/drawing/2014/main" id="{AFA2A80A-1044-4C28-9EAC-C4C50153B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8" y="4184651"/>
                <a:ext cx="242888" cy="107950"/>
              </a:xfrm>
              <a:custGeom>
                <a:avLst/>
                <a:gdLst>
                  <a:gd name="T0" fmla="*/ 160 w 166"/>
                  <a:gd name="T1" fmla="*/ 74 h 74"/>
                  <a:gd name="T2" fmla="*/ 42 w 166"/>
                  <a:gd name="T3" fmla="*/ 74 h 74"/>
                  <a:gd name="T4" fmla="*/ 22 w 166"/>
                  <a:gd name="T5" fmla="*/ 61 h 74"/>
                  <a:gd name="T6" fmla="*/ 1 w 166"/>
                  <a:gd name="T7" fmla="*/ 9 h 74"/>
                  <a:gd name="T8" fmla="*/ 4 w 166"/>
                  <a:gd name="T9" fmla="*/ 1 h 74"/>
                  <a:gd name="T10" fmla="*/ 12 w 166"/>
                  <a:gd name="T11" fmla="*/ 5 h 74"/>
                  <a:gd name="T12" fmla="*/ 32 w 166"/>
                  <a:gd name="T13" fmla="*/ 56 h 74"/>
                  <a:gd name="T14" fmla="*/ 42 w 166"/>
                  <a:gd name="T15" fmla="*/ 62 h 74"/>
                  <a:gd name="T16" fmla="*/ 160 w 166"/>
                  <a:gd name="T17" fmla="*/ 62 h 74"/>
                  <a:gd name="T18" fmla="*/ 166 w 166"/>
                  <a:gd name="T19" fmla="*/ 68 h 74"/>
                  <a:gd name="T20" fmla="*/ 160 w 166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6" h="74">
                    <a:moveTo>
                      <a:pt x="160" y="74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33" y="74"/>
                      <a:pt x="26" y="69"/>
                      <a:pt x="22" y="61"/>
                    </a:cubicBezTo>
                    <a:cubicBezTo>
                      <a:pt x="17" y="52"/>
                      <a:pt x="2" y="11"/>
                      <a:pt x="1" y="9"/>
                    </a:cubicBezTo>
                    <a:cubicBezTo>
                      <a:pt x="0" y="6"/>
                      <a:pt x="1" y="3"/>
                      <a:pt x="4" y="1"/>
                    </a:cubicBezTo>
                    <a:cubicBezTo>
                      <a:pt x="7" y="0"/>
                      <a:pt x="11" y="2"/>
                      <a:pt x="12" y="5"/>
                    </a:cubicBezTo>
                    <a:cubicBezTo>
                      <a:pt x="12" y="5"/>
                      <a:pt x="28" y="47"/>
                      <a:pt x="32" y="56"/>
                    </a:cubicBezTo>
                    <a:cubicBezTo>
                      <a:pt x="34" y="60"/>
                      <a:pt x="38" y="62"/>
                      <a:pt x="42" y="62"/>
                    </a:cubicBezTo>
                    <a:cubicBezTo>
                      <a:pt x="160" y="62"/>
                      <a:pt x="160" y="62"/>
                      <a:pt x="160" y="62"/>
                    </a:cubicBezTo>
                    <a:cubicBezTo>
                      <a:pt x="163" y="62"/>
                      <a:pt x="166" y="65"/>
                      <a:pt x="166" y="68"/>
                    </a:cubicBezTo>
                    <a:cubicBezTo>
                      <a:pt x="166" y="72"/>
                      <a:pt x="163" y="74"/>
                      <a:pt x="160" y="74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77">
                <a:extLst>
                  <a:ext uri="{FF2B5EF4-FFF2-40B4-BE49-F238E27FC236}">
                    <a16:creationId xmlns:a16="http://schemas.microsoft.com/office/drawing/2014/main" id="{484D7B6F-5A25-4CDA-B1D8-1FB0B22B8C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3263" y="4298951"/>
                <a:ext cx="63500" cy="61912"/>
              </a:xfrm>
              <a:custGeom>
                <a:avLst/>
                <a:gdLst>
                  <a:gd name="T0" fmla="*/ 21 w 43"/>
                  <a:gd name="T1" fmla="*/ 43 h 43"/>
                  <a:gd name="T2" fmla="*/ 0 w 43"/>
                  <a:gd name="T3" fmla="*/ 21 h 43"/>
                  <a:gd name="T4" fmla="*/ 21 w 43"/>
                  <a:gd name="T5" fmla="*/ 0 h 43"/>
                  <a:gd name="T6" fmla="*/ 43 w 43"/>
                  <a:gd name="T7" fmla="*/ 21 h 43"/>
                  <a:gd name="T8" fmla="*/ 21 w 43"/>
                  <a:gd name="T9" fmla="*/ 43 h 43"/>
                  <a:gd name="T10" fmla="*/ 21 w 43"/>
                  <a:gd name="T11" fmla="*/ 12 h 43"/>
                  <a:gd name="T12" fmla="*/ 12 w 43"/>
                  <a:gd name="T13" fmla="*/ 21 h 43"/>
                  <a:gd name="T14" fmla="*/ 21 w 43"/>
                  <a:gd name="T15" fmla="*/ 31 h 43"/>
                  <a:gd name="T16" fmla="*/ 31 w 43"/>
                  <a:gd name="T17" fmla="*/ 21 h 43"/>
                  <a:gd name="T18" fmla="*/ 21 w 43"/>
                  <a:gd name="T1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1" y="43"/>
                    </a:moveTo>
                    <a:cubicBezTo>
                      <a:pt x="9" y="43"/>
                      <a:pt x="0" y="33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3" y="0"/>
                      <a:pt x="43" y="9"/>
                      <a:pt x="43" y="21"/>
                    </a:cubicBezTo>
                    <a:cubicBezTo>
                      <a:pt x="43" y="33"/>
                      <a:pt x="33" y="43"/>
                      <a:pt x="21" y="43"/>
                    </a:cubicBezTo>
                    <a:close/>
                    <a:moveTo>
                      <a:pt x="21" y="12"/>
                    </a:moveTo>
                    <a:cubicBezTo>
                      <a:pt x="16" y="12"/>
                      <a:pt x="12" y="16"/>
                      <a:pt x="12" y="21"/>
                    </a:cubicBezTo>
                    <a:cubicBezTo>
                      <a:pt x="12" y="26"/>
                      <a:pt x="16" y="31"/>
                      <a:pt x="21" y="31"/>
                    </a:cubicBezTo>
                    <a:cubicBezTo>
                      <a:pt x="26" y="31"/>
                      <a:pt x="31" y="26"/>
                      <a:pt x="31" y="21"/>
                    </a:cubicBezTo>
                    <a:cubicBezTo>
                      <a:pt x="31" y="16"/>
                      <a:pt x="26" y="12"/>
                      <a:pt x="21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78">
                <a:extLst>
                  <a:ext uri="{FF2B5EF4-FFF2-40B4-BE49-F238E27FC236}">
                    <a16:creationId xmlns:a16="http://schemas.microsoft.com/office/drawing/2014/main" id="{EDE5F594-91FD-4548-8A11-A212EB5F6A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96301" y="4298951"/>
                <a:ext cx="61913" cy="61912"/>
              </a:xfrm>
              <a:custGeom>
                <a:avLst/>
                <a:gdLst>
                  <a:gd name="T0" fmla="*/ 21 w 43"/>
                  <a:gd name="T1" fmla="*/ 43 h 43"/>
                  <a:gd name="T2" fmla="*/ 0 w 43"/>
                  <a:gd name="T3" fmla="*/ 21 h 43"/>
                  <a:gd name="T4" fmla="*/ 21 w 43"/>
                  <a:gd name="T5" fmla="*/ 0 h 43"/>
                  <a:gd name="T6" fmla="*/ 43 w 43"/>
                  <a:gd name="T7" fmla="*/ 21 h 43"/>
                  <a:gd name="T8" fmla="*/ 21 w 43"/>
                  <a:gd name="T9" fmla="*/ 43 h 43"/>
                  <a:gd name="T10" fmla="*/ 21 w 43"/>
                  <a:gd name="T11" fmla="*/ 12 h 43"/>
                  <a:gd name="T12" fmla="*/ 12 w 43"/>
                  <a:gd name="T13" fmla="*/ 21 h 43"/>
                  <a:gd name="T14" fmla="*/ 21 w 43"/>
                  <a:gd name="T15" fmla="*/ 31 h 43"/>
                  <a:gd name="T16" fmla="*/ 31 w 43"/>
                  <a:gd name="T17" fmla="*/ 21 h 43"/>
                  <a:gd name="T18" fmla="*/ 21 w 43"/>
                  <a:gd name="T1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1" y="43"/>
                    </a:moveTo>
                    <a:cubicBezTo>
                      <a:pt x="9" y="43"/>
                      <a:pt x="0" y="33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3" y="0"/>
                      <a:pt x="43" y="9"/>
                      <a:pt x="43" y="21"/>
                    </a:cubicBezTo>
                    <a:cubicBezTo>
                      <a:pt x="43" y="33"/>
                      <a:pt x="33" y="43"/>
                      <a:pt x="21" y="43"/>
                    </a:cubicBezTo>
                    <a:close/>
                    <a:moveTo>
                      <a:pt x="21" y="12"/>
                    </a:moveTo>
                    <a:cubicBezTo>
                      <a:pt x="16" y="12"/>
                      <a:pt x="12" y="16"/>
                      <a:pt x="12" y="21"/>
                    </a:cubicBezTo>
                    <a:cubicBezTo>
                      <a:pt x="12" y="26"/>
                      <a:pt x="16" y="31"/>
                      <a:pt x="21" y="31"/>
                    </a:cubicBezTo>
                    <a:cubicBezTo>
                      <a:pt x="26" y="31"/>
                      <a:pt x="31" y="26"/>
                      <a:pt x="31" y="21"/>
                    </a:cubicBezTo>
                    <a:cubicBezTo>
                      <a:pt x="31" y="16"/>
                      <a:pt x="26" y="12"/>
                      <a:pt x="21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7" name="Group 1480">
              <a:extLst>
                <a:ext uri="{FF2B5EF4-FFF2-40B4-BE49-F238E27FC236}">
                  <a16:creationId xmlns:a16="http://schemas.microsoft.com/office/drawing/2014/main" id="{F8596416-BAE5-422F-B70F-A84F858A5363}"/>
                </a:ext>
              </a:extLst>
            </p:cNvPr>
            <p:cNvGrpSpPr/>
            <p:nvPr/>
          </p:nvGrpSpPr>
          <p:grpSpPr>
            <a:xfrm rot="1390678">
              <a:off x="9879745" y="5262585"/>
              <a:ext cx="225178" cy="390525"/>
              <a:chOff x="3249613" y="1204913"/>
              <a:chExt cx="419100" cy="806450"/>
            </a:xfrm>
          </p:grpSpPr>
          <p:sp>
            <p:nvSpPr>
              <p:cNvPr id="138" name="Freeform 192">
                <a:extLst>
                  <a:ext uri="{FF2B5EF4-FFF2-40B4-BE49-F238E27FC236}">
                    <a16:creationId xmlns:a16="http://schemas.microsoft.com/office/drawing/2014/main" id="{AB897543-0876-4C9F-94FA-942186E5D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9613" y="1204913"/>
                <a:ext cx="419100" cy="806450"/>
              </a:xfrm>
              <a:custGeom>
                <a:avLst/>
                <a:gdLst>
                  <a:gd name="T0" fmla="*/ 268 w 287"/>
                  <a:gd name="T1" fmla="*/ 552 h 552"/>
                  <a:gd name="T2" fmla="*/ 20 w 287"/>
                  <a:gd name="T3" fmla="*/ 552 h 552"/>
                  <a:gd name="T4" fmla="*/ 0 w 287"/>
                  <a:gd name="T5" fmla="*/ 532 h 552"/>
                  <a:gd name="T6" fmla="*/ 0 w 287"/>
                  <a:gd name="T7" fmla="*/ 20 h 552"/>
                  <a:gd name="T8" fmla="*/ 20 w 287"/>
                  <a:gd name="T9" fmla="*/ 0 h 552"/>
                  <a:gd name="T10" fmla="*/ 268 w 287"/>
                  <a:gd name="T11" fmla="*/ 0 h 552"/>
                  <a:gd name="T12" fmla="*/ 287 w 287"/>
                  <a:gd name="T13" fmla="*/ 20 h 552"/>
                  <a:gd name="T14" fmla="*/ 287 w 287"/>
                  <a:gd name="T15" fmla="*/ 532 h 552"/>
                  <a:gd name="T16" fmla="*/ 268 w 287"/>
                  <a:gd name="T17" fmla="*/ 552 h 552"/>
                  <a:gd name="T18" fmla="*/ 20 w 287"/>
                  <a:gd name="T19" fmla="*/ 12 h 552"/>
                  <a:gd name="T20" fmla="*/ 12 w 287"/>
                  <a:gd name="T21" fmla="*/ 20 h 552"/>
                  <a:gd name="T22" fmla="*/ 12 w 287"/>
                  <a:gd name="T23" fmla="*/ 532 h 552"/>
                  <a:gd name="T24" fmla="*/ 20 w 287"/>
                  <a:gd name="T25" fmla="*/ 540 h 552"/>
                  <a:gd name="T26" fmla="*/ 268 w 287"/>
                  <a:gd name="T27" fmla="*/ 540 h 552"/>
                  <a:gd name="T28" fmla="*/ 275 w 287"/>
                  <a:gd name="T29" fmla="*/ 532 h 552"/>
                  <a:gd name="T30" fmla="*/ 275 w 287"/>
                  <a:gd name="T31" fmla="*/ 20 h 552"/>
                  <a:gd name="T32" fmla="*/ 268 w 287"/>
                  <a:gd name="T33" fmla="*/ 12 h 552"/>
                  <a:gd name="T34" fmla="*/ 20 w 287"/>
                  <a:gd name="T35" fmla="*/ 1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7" h="552">
                    <a:moveTo>
                      <a:pt x="268" y="552"/>
                    </a:moveTo>
                    <a:cubicBezTo>
                      <a:pt x="20" y="552"/>
                      <a:pt x="20" y="552"/>
                      <a:pt x="20" y="552"/>
                    </a:cubicBezTo>
                    <a:cubicBezTo>
                      <a:pt x="9" y="552"/>
                      <a:pt x="0" y="543"/>
                      <a:pt x="0" y="5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279" y="0"/>
                      <a:pt x="287" y="9"/>
                      <a:pt x="287" y="20"/>
                    </a:cubicBezTo>
                    <a:cubicBezTo>
                      <a:pt x="287" y="532"/>
                      <a:pt x="287" y="532"/>
                      <a:pt x="287" y="532"/>
                    </a:cubicBezTo>
                    <a:cubicBezTo>
                      <a:pt x="287" y="543"/>
                      <a:pt x="279" y="552"/>
                      <a:pt x="268" y="552"/>
                    </a:cubicBezTo>
                    <a:close/>
                    <a:moveTo>
                      <a:pt x="20" y="12"/>
                    </a:moveTo>
                    <a:cubicBezTo>
                      <a:pt x="16" y="12"/>
                      <a:pt x="12" y="16"/>
                      <a:pt x="12" y="20"/>
                    </a:cubicBezTo>
                    <a:cubicBezTo>
                      <a:pt x="12" y="532"/>
                      <a:pt x="12" y="532"/>
                      <a:pt x="12" y="532"/>
                    </a:cubicBezTo>
                    <a:cubicBezTo>
                      <a:pt x="12" y="536"/>
                      <a:pt x="16" y="540"/>
                      <a:pt x="20" y="540"/>
                    </a:cubicBezTo>
                    <a:cubicBezTo>
                      <a:pt x="268" y="540"/>
                      <a:pt x="268" y="540"/>
                      <a:pt x="268" y="540"/>
                    </a:cubicBezTo>
                    <a:cubicBezTo>
                      <a:pt x="272" y="540"/>
                      <a:pt x="275" y="536"/>
                      <a:pt x="275" y="532"/>
                    </a:cubicBezTo>
                    <a:cubicBezTo>
                      <a:pt x="275" y="20"/>
                      <a:pt x="275" y="20"/>
                      <a:pt x="275" y="20"/>
                    </a:cubicBezTo>
                    <a:cubicBezTo>
                      <a:pt x="275" y="16"/>
                      <a:pt x="272" y="12"/>
                      <a:pt x="268" y="12"/>
                    </a:cubicBezTo>
                    <a:lnTo>
                      <a:pt x="20" y="12"/>
                    </a:ln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93">
                <a:extLst>
                  <a:ext uri="{FF2B5EF4-FFF2-40B4-BE49-F238E27FC236}">
                    <a16:creationId xmlns:a16="http://schemas.microsoft.com/office/drawing/2014/main" id="{594F3CBB-4E41-4E74-9B1D-B146CA33B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613" y="1285876"/>
                <a:ext cx="419100" cy="17462"/>
              </a:xfrm>
              <a:custGeom>
                <a:avLst/>
                <a:gdLst>
                  <a:gd name="T0" fmla="*/ 281 w 287"/>
                  <a:gd name="T1" fmla="*/ 12 h 12"/>
                  <a:gd name="T2" fmla="*/ 6 w 287"/>
                  <a:gd name="T3" fmla="*/ 12 h 12"/>
                  <a:gd name="T4" fmla="*/ 0 w 287"/>
                  <a:gd name="T5" fmla="*/ 6 h 12"/>
                  <a:gd name="T6" fmla="*/ 6 w 287"/>
                  <a:gd name="T7" fmla="*/ 0 h 12"/>
                  <a:gd name="T8" fmla="*/ 281 w 287"/>
                  <a:gd name="T9" fmla="*/ 0 h 12"/>
                  <a:gd name="T10" fmla="*/ 287 w 287"/>
                  <a:gd name="T11" fmla="*/ 6 h 12"/>
                  <a:gd name="T12" fmla="*/ 281 w 28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12">
                    <a:moveTo>
                      <a:pt x="281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85" y="0"/>
                      <a:pt x="287" y="3"/>
                      <a:pt x="287" y="6"/>
                    </a:cubicBezTo>
                    <a:cubicBezTo>
                      <a:pt x="287" y="9"/>
                      <a:pt x="285" y="12"/>
                      <a:pt x="281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94">
                <a:extLst>
                  <a:ext uri="{FF2B5EF4-FFF2-40B4-BE49-F238E27FC236}">
                    <a16:creationId xmlns:a16="http://schemas.microsoft.com/office/drawing/2014/main" id="{FDEBA980-927F-4005-9533-6E5C28A76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613" y="1871663"/>
                <a:ext cx="419100" cy="17462"/>
              </a:xfrm>
              <a:custGeom>
                <a:avLst/>
                <a:gdLst>
                  <a:gd name="T0" fmla="*/ 281 w 287"/>
                  <a:gd name="T1" fmla="*/ 12 h 12"/>
                  <a:gd name="T2" fmla="*/ 6 w 287"/>
                  <a:gd name="T3" fmla="*/ 12 h 12"/>
                  <a:gd name="T4" fmla="*/ 0 w 287"/>
                  <a:gd name="T5" fmla="*/ 6 h 12"/>
                  <a:gd name="T6" fmla="*/ 6 w 287"/>
                  <a:gd name="T7" fmla="*/ 0 h 12"/>
                  <a:gd name="T8" fmla="*/ 281 w 287"/>
                  <a:gd name="T9" fmla="*/ 0 h 12"/>
                  <a:gd name="T10" fmla="*/ 287 w 287"/>
                  <a:gd name="T11" fmla="*/ 6 h 12"/>
                  <a:gd name="T12" fmla="*/ 281 w 28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12">
                    <a:moveTo>
                      <a:pt x="281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85" y="0"/>
                      <a:pt x="287" y="2"/>
                      <a:pt x="287" y="6"/>
                    </a:cubicBezTo>
                    <a:cubicBezTo>
                      <a:pt x="287" y="9"/>
                      <a:pt x="285" y="12"/>
                      <a:pt x="281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95">
                <a:extLst>
                  <a:ext uri="{FF2B5EF4-FFF2-40B4-BE49-F238E27FC236}">
                    <a16:creationId xmlns:a16="http://schemas.microsoft.com/office/drawing/2014/main" id="{82ADA644-F7AB-4F4D-A007-4684ACEEFF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7413" y="1900238"/>
                <a:ext cx="73025" cy="73025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96">
                <a:extLst>
                  <a:ext uri="{FF2B5EF4-FFF2-40B4-BE49-F238E27FC236}">
                    <a16:creationId xmlns:a16="http://schemas.microsoft.com/office/drawing/2014/main" id="{8B50E261-6780-4012-BEE9-CAA2B41B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9476" y="1244601"/>
                <a:ext cx="79375" cy="17462"/>
              </a:xfrm>
              <a:custGeom>
                <a:avLst/>
                <a:gdLst>
                  <a:gd name="T0" fmla="*/ 48 w 54"/>
                  <a:gd name="T1" fmla="*/ 12 h 12"/>
                  <a:gd name="T2" fmla="*/ 6 w 54"/>
                  <a:gd name="T3" fmla="*/ 12 h 12"/>
                  <a:gd name="T4" fmla="*/ 0 w 54"/>
                  <a:gd name="T5" fmla="*/ 6 h 12"/>
                  <a:gd name="T6" fmla="*/ 6 w 54"/>
                  <a:gd name="T7" fmla="*/ 0 h 12"/>
                  <a:gd name="T8" fmla="*/ 48 w 54"/>
                  <a:gd name="T9" fmla="*/ 0 h 12"/>
                  <a:gd name="T10" fmla="*/ 54 w 54"/>
                  <a:gd name="T11" fmla="*/ 6 h 12"/>
                  <a:gd name="T12" fmla="*/ 48 w 5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2">
                    <a:moveTo>
                      <a:pt x="4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1" y="0"/>
                      <a:pt x="54" y="3"/>
                      <a:pt x="54" y="6"/>
                    </a:cubicBezTo>
                    <a:cubicBezTo>
                      <a:pt x="54" y="10"/>
                      <a:pt x="51" y="12"/>
                      <a:pt x="48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7" name="Grupo 5">
            <a:extLst>
              <a:ext uri="{FF2B5EF4-FFF2-40B4-BE49-F238E27FC236}">
                <a16:creationId xmlns:a16="http://schemas.microsoft.com/office/drawing/2014/main" id="{453EC848-6495-4103-A19C-FF200378FF1A}"/>
              </a:ext>
            </a:extLst>
          </p:cNvPr>
          <p:cNvGrpSpPr/>
          <p:nvPr/>
        </p:nvGrpSpPr>
        <p:grpSpPr>
          <a:xfrm>
            <a:off x="3495252" y="2010217"/>
            <a:ext cx="555793" cy="1071464"/>
            <a:chOff x="427941" y="1669801"/>
            <a:chExt cx="1056045" cy="2084052"/>
          </a:xfrm>
        </p:grpSpPr>
        <p:grpSp>
          <p:nvGrpSpPr>
            <p:cNvPr id="158" name="Group 1480">
              <a:extLst>
                <a:ext uri="{FF2B5EF4-FFF2-40B4-BE49-F238E27FC236}">
                  <a16:creationId xmlns:a16="http://schemas.microsoft.com/office/drawing/2014/main" id="{3B52CA21-9A9F-4F97-B469-4581CC61D6DA}"/>
                </a:ext>
              </a:extLst>
            </p:cNvPr>
            <p:cNvGrpSpPr/>
            <p:nvPr/>
          </p:nvGrpSpPr>
          <p:grpSpPr>
            <a:xfrm>
              <a:off x="427941" y="1669801"/>
              <a:ext cx="1056045" cy="2084052"/>
              <a:chOff x="3249613" y="1204913"/>
              <a:chExt cx="419100" cy="806450"/>
            </a:xfrm>
          </p:grpSpPr>
          <p:sp>
            <p:nvSpPr>
              <p:cNvPr id="162" name="Freeform 192">
                <a:extLst>
                  <a:ext uri="{FF2B5EF4-FFF2-40B4-BE49-F238E27FC236}">
                    <a16:creationId xmlns:a16="http://schemas.microsoft.com/office/drawing/2014/main" id="{45C92666-7A37-4A6F-AE45-229899FC3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9613" y="1204913"/>
                <a:ext cx="419100" cy="806450"/>
              </a:xfrm>
              <a:custGeom>
                <a:avLst/>
                <a:gdLst>
                  <a:gd name="T0" fmla="*/ 268 w 287"/>
                  <a:gd name="T1" fmla="*/ 552 h 552"/>
                  <a:gd name="T2" fmla="*/ 20 w 287"/>
                  <a:gd name="T3" fmla="*/ 552 h 552"/>
                  <a:gd name="T4" fmla="*/ 0 w 287"/>
                  <a:gd name="T5" fmla="*/ 532 h 552"/>
                  <a:gd name="T6" fmla="*/ 0 w 287"/>
                  <a:gd name="T7" fmla="*/ 20 h 552"/>
                  <a:gd name="T8" fmla="*/ 20 w 287"/>
                  <a:gd name="T9" fmla="*/ 0 h 552"/>
                  <a:gd name="T10" fmla="*/ 268 w 287"/>
                  <a:gd name="T11" fmla="*/ 0 h 552"/>
                  <a:gd name="T12" fmla="*/ 287 w 287"/>
                  <a:gd name="T13" fmla="*/ 20 h 552"/>
                  <a:gd name="T14" fmla="*/ 287 w 287"/>
                  <a:gd name="T15" fmla="*/ 532 h 552"/>
                  <a:gd name="T16" fmla="*/ 268 w 287"/>
                  <a:gd name="T17" fmla="*/ 552 h 552"/>
                  <a:gd name="T18" fmla="*/ 20 w 287"/>
                  <a:gd name="T19" fmla="*/ 12 h 552"/>
                  <a:gd name="T20" fmla="*/ 12 w 287"/>
                  <a:gd name="T21" fmla="*/ 20 h 552"/>
                  <a:gd name="T22" fmla="*/ 12 w 287"/>
                  <a:gd name="T23" fmla="*/ 532 h 552"/>
                  <a:gd name="T24" fmla="*/ 20 w 287"/>
                  <a:gd name="T25" fmla="*/ 540 h 552"/>
                  <a:gd name="T26" fmla="*/ 268 w 287"/>
                  <a:gd name="T27" fmla="*/ 540 h 552"/>
                  <a:gd name="T28" fmla="*/ 275 w 287"/>
                  <a:gd name="T29" fmla="*/ 532 h 552"/>
                  <a:gd name="T30" fmla="*/ 275 w 287"/>
                  <a:gd name="T31" fmla="*/ 20 h 552"/>
                  <a:gd name="T32" fmla="*/ 268 w 287"/>
                  <a:gd name="T33" fmla="*/ 12 h 552"/>
                  <a:gd name="T34" fmla="*/ 20 w 287"/>
                  <a:gd name="T35" fmla="*/ 1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7" h="552">
                    <a:moveTo>
                      <a:pt x="268" y="552"/>
                    </a:moveTo>
                    <a:cubicBezTo>
                      <a:pt x="20" y="552"/>
                      <a:pt x="20" y="552"/>
                      <a:pt x="20" y="552"/>
                    </a:cubicBezTo>
                    <a:cubicBezTo>
                      <a:pt x="9" y="552"/>
                      <a:pt x="0" y="543"/>
                      <a:pt x="0" y="5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279" y="0"/>
                      <a:pt x="287" y="9"/>
                      <a:pt x="287" y="20"/>
                    </a:cubicBezTo>
                    <a:cubicBezTo>
                      <a:pt x="287" y="532"/>
                      <a:pt x="287" y="532"/>
                      <a:pt x="287" y="532"/>
                    </a:cubicBezTo>
                    <a:cubicBezTo>
                      <a:pt x="287" y="543"/>
                      <a:pt x="279" y="552"/>
                      <a:pt x="268" y="552"/>
                    </a:cubicBezTo>
                    <a:close/>
                    <a:moveTo>
                      <a:pt x="20" y="12"/>
                    </a:moveTo>
                    <a:cubicBezTo>
                      <a:pt x="16" y="12"/>
                      <a:pt x="12" y="16"/>
                      <a:pt x="12" y="20"/>
                    </a:cubicBezTo>
                    <a:cubicBezTo>
                      <a:pt x="12" y="532"/>
                      <a:pt x="12" y="532"/>
                      <a:pt x="12" y="532"/>
                    </a:cubicBezTo>
                    <a:cubicBezTo>
                      <a:pt x="12" y="536"/>
                      <a:pt x="16" y="540"/>
                      <a:pt x="20" y="540"/>
                    </a:cubicBezTo>
                    <a:cubicBezTo>
                      <a:pt x="268" y="540"/>
                      <a:pt x="268" y="540"/>
                      <a:pt x="268" y="540"/>
                    </a:cubicBezTo>
                    <a:cubicBezTo>
                      <a:pt x="272" y="540"/>
                      <a:pt x="275" y="536"/>
                      <a:pt x="275" y="532"/>
                    </a:cubicBezTo>
                    <a:cubicBezTo>
                      <a:pt x="275" y="20"/>
                      <a:pt x="275" y="20"/>
                      <a:pt x="275" y="20"/>
                    </a:cubicBezTo>
                    <a:cubicBezTo>
                      <a:pt x="275" y="16"/>
                      <a:pt x="272" y="12"/>
                      <a:pt x="268" y="12"/>
                    </a:cubicBezTo>
                    <a:lnTo>
                      <a:pt x="20" y="12"/>
                    </a:ln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93">
                <a:extLst>
                  <a:ext uri="{FF2B5EF4-FFF2-40B4-BE49-F238E27FC236}">
                    <a16:creationId xmlns:a16="http://schemas.microsoft.com/office/drawing/2014/main" id="{2794F33B-F892-4180-A775-67EFF4C2D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613" y="1285876"/>
                <a:ext cx="419100" cy="17462"/>
              </a:xfrm>
              <a:custGeom>
                <a:avLst/>
                <a:gdLst>
                  <a:gd name="T0" fmla="*/ 281 w 287"/>
                  <a:gd name="T1" fmla="*/ 12 h 12"/>
                  <a:gd name="T2" fmla="*/ 6 w 287"/>
                  <a:gd name="T3" fmla="*/ 12 h 12"/>
                  <a:gd name="T4" fmla="*/ 0 w 287"/>
                  <a:gd name="T5" fmla="*/ 6 h 12"/>
                  <a:gd name="T6" fmla="*/ 6 w 287"/>
                  <a:gd name="T7" fmla="*/ 0 h 12"/>
                  <a:gd name="T8" fmla="*/ 281 w 287"/>
                  <a:gd name="T9" fmla="*/ 0 h 12"/>
                  <a:gd name="T10" fmla="*/ 287 w 287"/>
                  <a:gd name="T11" fmla="*/ 6 h 12"/>
                  <a:gd name="T12" fmla="*/ 281 w 28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12">
                    <a:moveTo>
                      <a:pt x="281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85" y="0"/>
                      <a:pt x="287" y="3"/>
                      <a:pt x="287" y="6"/>
                    </a:cubicBezTo>
                    <a:cubicBezTo>
                      <a:pt x="287" y="9"/>
                      <a:pt x="285" y="12"/>
                      <a:pt x="281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94">
                <a:extLst>
                  <a:ext uri="{FF2B5EF4-FFF2-40B4-BE49-F238E27FC236}">
                    <a16:creationId xmlns:a16="http://schemas.microsoft.com/office/drawing/2014/main" id="{39ED806C-F4AE-4459-A370-D7281D41F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613" y="1871663"/>
                <a:ext cx="419100" cy="17462"/>
              </a:xfrm>
              <a:custGeom>
                <a:avLst/>
                <a:gdLst>
                  <a:gd name="T0" fmla="*/ 281 w 287"/>
                  <a:gd name="T1" fmla="*/ 12 h 12"/>
                  <a:gd name="T2" fmla="*/ 6 w 287"/>
                  <a:gd name="T3" fmla="*/ 12 h 12"/>
                  <a:gd name="T4" fmla="*/ 0 w 287"/>
                  <a:gd name="T5" fmla="*/ 6 h 12"/>
                  <a:gd name="T6" fmla="*/ 6 w 287"/>
                  <a:gd name="T7" fmla="*/ 0 h 12"/>
                  <a:gd name="T8" fmla="*/ 281 w 287"/>
                  <a:gd name="T9" fmla="*/ 0 h 12"/>
                  <a:gd name="T10" fmla="*/ 287 w 287"/>
                  <a:gd name="T11" fmla="*/ 6 h 12"/>
                  <a:gd name="T12" fmla="*/ 281 w 28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12">
                    <a:moveTo>
                      <a:pt x="281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85" y="0"/>
                      <a:pt x="287" y="2"/>
                      <a:pt x="287" y="6"/>
                    </a:cubicBezTo>
                    <a:cubicBezTo>
                      <a:pt x="287" y="9"/>
                      <a:pt x="285" y="12"/>
                      <a:pt x="281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95">
                <a:extLst>
                  <a:ext uri="{FF2B5EF4-FFF2-40B4-BE49-F238E27FC236}">
                    <a16:creationId xmlns:a16="http://schemas.microsoft.com/office/drawing/2014/main" id="{BD9684BA-BC79-48F6-BF1D-8C94A26752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7413" y="1900238"/>
                <a:ext cx="73025" cy="73025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96">
                <a:extLst>
                  <a:ext uri="{FF2B5EF4-FFF2-40B4-BE49-F238E27FC236}">
                    <a16:creationId xmlns:a16="http://schemas.microsoft.com/office/drawing/2014/main" id="{A28D16E4-1F88-494A-AFBD-630D812A7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9476" y="1244601"/>
                <a:ext cx="79375" cy="17462"/>
              </a:xfrm>
              <a:custGeom>
                <a:avLst/>
                <a:gdLst>
                  <a:gd name="T0" fmla="*/ 48 w 54"/>
                  <a:gd name="T1" fmla="*/ 12 h 12"/>
                  <a:gd name="T2" fmla="*/ 6 w 54"/>
                  <a:gd name="T3" fmla="*/ 12 h 12"/>
                  <a:gd name="T4" fmla="*/ 0 w 54"/>
                  <a:gd name="T5" fmla="*/ 6 h 12"/>
                  <a:gd name="T6" fmla="*/ 6 w 54"/>
                  <a:gd name="T7" fmla="*/ 0 h 12"/>
                  <a:gd name="T8" fmla="*/ 48 w 54"/>
                  <a:gd name="T9" fmla="*/ 0 h 12"/>
                  <a:gd name="T10" fmla="*/ 54 w 54"/>
                  <a:gd name="T11" fmla="*/ 6 h 12"/>
                  <a:gd name="T12" fmla="*/ 48 w 5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2">
                    <a:moveTo>
                      <a:pt x="4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1" y="0"/>
                      <a:pt x="54" y="3"/>
                      <a:pt x="54" y="6"/>
                    </a:cubicBezTo>
                    <a:cubicBezTo>
                      <a:pt x="54" y="10"/>
                      <a:pt x="51" y="12"/>
                      <a:pt x="48" y="12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9" name="Signo más 3">
              <a:extLst>
                <a:ext uri="{FF2B5EF4-FFF2-40B4-BE49-F238E27FC236}">
                  <a16:creationId xmlns:a16="http://schemas.microsoft.com/office/drawing/2014/main" id="{49BE83FE-D082-4D72-8EC9-B1FDEFB2D1EA}"/>
                </a:ext>
              </a:extLst>
            </p:cNvPr>
            <p:cNvSpPr/>
            <p:nvPr/>
          </p:nvSpPr>
          <p:spPr>
            <a:xfrm rot="18983526">
              <a:off x="568551" y="2093130"/>
              <a:ext cx="350589" cy="352156"/>
            </a:xfrm>
            <a:prstGeom prst="mathPlus">
              <a:avLst>
                <a:gd name="adj1" fmla="val 729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0" name="Signo más 327">
              <a:extLst>
                <a:ext uri="{FF2B5EF4-FFF2-40B4-BE49-F238E27FC236}">
                  <a16:creationId xmlns:a16="http://schemas.microsoft.com/office/drawing/2014/main" id="{323C8CE5-8F58-4C26-B371-8FA8994ABC9A}"/>
                </a:ext>
              </a:extLst>
            </p:cNvPr>
            <p:cNvSpPr/>
            <p:nvPr/>
          </p:nvSpPr>
          <p:spPr>
            <a:xfrm rot="18983526">
              <a:off x="1004697" y="2101775"/>
              <a:ext cx="350589" cy="352156"/>
            </a:xfrm>
            <a:prstGeom prst="mathPlus">
              <a:avLst>
                <a:gd name="adj1" fmla="val 729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1" name="Arco de bloque 4">
              <a:extLst>
                <a:ext uri="{FF2B5EF4-FFF2-40B4-BE49-F238E27FC236}">
                  <a16:creationId xmlns:a16="http://schemas.microsoft.com/office/drawing/2014/main" id="{EACB771A-1AE1-4160-85BE-D99834E7AF5D}"/>
                </a:ext>
              </a:extLst>
            </p:cNvPr>
            <p:cNvSpPr/>
            <p:nvPr/>
          </p:nvSpPr>
          <p:spPr>
            <a:xfrm rot="21057338">
              <a:off x="563035" y="2637040"/>
              <a:ext cx="772449" cy="685645"/>
            </a:xfrm>
            <a:prstGeom prst="blockArc">
              <a:avLst>
                <a:gd name="adj1" fmla="val 11678712"/>
                <a:gd name="adj2" fmla="val 356154"/>
                <a:gd name="adj3" fmla="val 54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0A552646-7FDE-4994-8F43-D7CBE0DA08D1}"/>
              </a:ext>
            </a:extLst>
          </p:cNvPr>
          <p:cNvSpPr txBox="1"/>
          <p:nvPr/>
        </p:nvSpPr>
        <p:spPr>
          <a:xfrm>
            <a:off x="1979413" y="2346931"/>
            <a:ext cx="124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>
                <a:solidFill>
                  <a:schemeClr val="bg1">
                    <a:lumMod val="50000"/>
                  </a:schemeClr>
                </a:solidFill>
              </a:rPr>
              <a:t>con Seguro</a:t>
            </a:r>
            <a:endParaRPr lang="es-AR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41C70C6-A972-4E7D-B7D2-FC28F6C52AB1}"/>
              </a:ext>
            </a:extLst>
          </p:cNvPr>
          <p:cNvSpPr txBox="1"/>
          <p:nvPr/>
        </p:nvSpPr>
        <p:spPr>
          <a:xfrm>
            <a:off x="1982117" y="3004985"/>
            <a:ext cx="124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>
                <a:solidFill>
                  <a:schemeClr val="bg1">
                    <a:lumMod val="50000"/>
                  </a:schemeClr>
                </a:solidFill>
              </a:rPr>
              <a:t>sin Seguro</a:t>
            </a:r>
            <a:endParaRPr lang="es-AR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1" name="Graphic 240" descr="Checkmark outline">
            <a:extLst>
              <a:ext uri="{FF2B5EF4-FFF2-40B4-BE49-F238E27FC236}">
                <a16:creationId xmlns:a16="http://schemas.microsoft.com/office/drawing/2014/main" id="{49A8E1B8-B1F0-4059-A9C9-D9C03AEF0C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1252" y="2015085"/>
            <a:ext cx="299683" cy="299683"/>
          </a:xfrm>
          <a:prstGeom prst="rect">
            <a:avLst/>
          </a:prstGeom>
        </p:spPr>
      </p:pic>
      <p:sp>
        <p:nvSpPr>
          <p:cNvPr id="194" name="Rectángulo 2">
            <a:extLst>
              <a:ext uri="{FF2B5EF4-FFF2-40B4-BE49-F238E27FC236}">
                <a16:creationId xmlns:a16="http://schemas.microsoft.com/office/drawing/2014/main" id="{1AFBD493-5049-4922-B408-65E5FE64B28A}"/>
              </a:ext>
            </a:extLst>
          </p:cNvPr>
          <p:cNvSpPr/>
          <p:nvPr/>
        </p:nvSpPr>
        <p:spPr>
          <a:xfrm>
            <a:off x="2198230" y="2015084"/>
            <a:ext cx="340660" cy="284335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EC3E306-3AFF-4693-9D85-DB787D54C883}"/>
              </a:ext>
            </a:extLst>
          </p:cNvPr>
          <p:cNvSpPr txBox="1"/>
          <p:nvPr/>
        </p:nvSpPr>
        <p:spPr>
          <a:xfrm>
            <a:off x="4866558" y="2399105"/>
            <a:ext cx="200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>
                <a:solidFill>
                  <a:schemeClr val="bg1">
                    <a:lumMod val="50000"/>
                  </a:schemeClr>
                </a:solidFill>
              </a:rPr>
              <a:t>Reparación/Reemplazo</a:t>
            </a:r>
            <a:endParaRPr lang="es-AR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7" name="Google Shape;166;p2">
            <a:extLst>
              <a:ext uri="{FF2B5EF4-FFF2-40B4-BE49-F238E27FC236}">
                <a16:creationId xmlns:a16="http://schemas.microsoft.com/office/drawing/2014/main" id="{555D359D-079F-4A07-90E2-5AC1ACA7050A}"/>
              </a:ext>
            </a:extLst>
          </p:cNvPr>
          <p:cNvSpPr/>
          <p:nvPr/>
        </p:nvSpPr>
        <p:spPr>
          <a:xfrm>
            <a:off x="206218" y="3584310"/>
            <a:ext cx="8687744" cy="148156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168;p2">
            <a:extLst>
              <a:ext uri="{FF2B5EF4-FFF2-40B4-BE49-F238E27FC236}">
                <a16:creationId xmlns:a16="http://schemas.microsoft.com/office/drawing/2014/main" id="{778E7684-FA7A-414D-8B36-0FEAEA916874}"/>
              </a:ext>
            </a:extLst>
          </p:cNvPr>
          <p:cNvSpPr/>
          <p:nvPr/>
        </p:nvSpPr>
        <p:spPr>
          <a:xfrm rot="10800000">
            <a:off x="5053497" y="3388115"/>
            <a:ext cx="3706048" cy="41256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169;p2">
            <a:extLst>
              <a:ext uri="{FF2B5EF4-FFF2-40B4-BE49-F238E27FC236}">
                <a16:creationId xmlns:a16="http://schemas.microsoft.com/office/drawing/2014/main" id="{7AA89011-6914-4535-9464-22406A6D32FE}"/>
              </a:ext>
            </a:extLst>
          </p:cNvPr>
          <p:cNvSpPr txBox="1"/>
          <p:nvPr/>
        </p:nvSpPr>
        <p:spPr>
          <a:xfrm>
            <a:off x="5263727" y="3391233"/>
            <a:ext cx="3706047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¿Por qué la reserva de siniestros?</a:t>
            </a:r>
            <a:endParaRPr sz="16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5898D37-ED82-4FE7-804C-6702952BDA3F}"/>
              </a:ext>
            </a:extLst>
          </p:cNvPr>
          <p:cNvSpPr txBox="1"/>
          <p:nvPr/>
        </p:nvSpPr>
        <p:spPr>
          <a:xfrm>
            <a:off x="402539" y="3800677"/>
            <a:ext cx="83389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La apertura de la reserva de siniestro pendiente refleja el compromiso técnico de la aseguradora para con el asegurado, ante la denuncia del siniestro.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Son auditadas periódicamente por entidades de control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Su incorrecto cálculo puede derivar en insuficiencia de fondos/desaprovechamiento de recursos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Metodología actual no eficiente</a:t>
            </a:r>
            <a:endParaRPr lang="es-AR" i="1" dirty="0">
              <a:solidFill>
                <a:schemeClr val="bg1">
                  <a:lumMod val="50000"/>
                </a:schemeClr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4693f33e8_0_18"/>
          <p:cNvSpPr txBox="1">
            <a:spLocks noGrp="1"/>
          </p:cNvSpPr>
          <p:nvPr>
            <p:ph type="title" idx="4294967295"/>
          </p:nvPr>
        </p:nvSpPr>
        <p:spPr>
          <a:xfrm>
            <a:off x="157531" y="22442"/>
            <a:ext cx="88289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 dirty="0">
                <a:latin typeface="Trebuchet MS" panose="020B0603020202020204" pitchFamily="34" charset="0"/>
              </a:rPr>
              <a:t>Descripción del </a:t>
            </a:r>
            <a:r>
              <a:rPr lang="es-ES" sz="1800" dirty="0" err="1">
                <a:latin typeface="Trebuchet MS" panose="020B0603020202020204" pitchFamily="34" charset="0"/>
              </a:rPr>
              <a:t>Dataset</a:t>
            </a:r>
            <a:endParaRPr sz="1800" b="0" dirty="0"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F7F99-E0D2-4AED-B480-EBF27BE101A2}"/>
              </a:ext>
            </a:extLst>
          </p:cNvPr>
          <p:cNvSpPr/>
          <p:nvPr/>
        </p:nvSpPr>
        <p:spPr>
          <a:xfrm>
            <a:off x="735806" y="992981"/>
            <a:ext cx="1035844" cy="38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Google Shape;181;gb4693f33e8_0_18">
            <a:extLst>
              <a:ext uri="{FF2B5EF4-FFF2-40B4-BE49-F238E27FC236}">
                <a16:creationId xmlns:a16="http://schemas.microsoft.com/office/drawing/2014/main" id="{6D9C5547-2356-4248-9506-E81D036F1627}"/>
              </a:ext>
            </a:extLst>
          </p:cNvPr>
          <p:cNvSpPr txBox="1"/>
          <p:nvPr/>
        </p:nvSpPr>
        <p:spPr>
          <a:xfrm>
            <a:off x="137631" y="744791"/>
            <a:ext cx="2402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Análisis correlacion</a:t>
            </a:r>
            <a:r>
              <a:rPr lang="es-ES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33;p5">
            <a:extLst>
              <a:ext uri="{FF2B5EF4-FFF2-40B4-BE49-F238E27FC236}">
                <a16:creationId xmlns:a16="http://schemas.microsoft.com/office/drawing/2014/main" id="{80C5029D-3052-4A25-B9EF-2773EA6BEF85}"/>
              </a:ext>
            </a:extLst>
          </p:cNvPr>
          <p:cNvSpPr txBox="1"/>
          <p:nvPr/>
        </p:nvSpPr>
        <p:spPr>
          <a:xfrm>
            <a:off x="238215" y="623669"/>
            <a:ext cx="689535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Cantidad de Observaciones: </a:t>
            </a:r>
            <a:r>
              <a:rPr kumimoji="0" lang="es-ES" sz="140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26.587 siniestros denunciados entre 2017 y 2020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Features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 originales: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13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Features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 totales</a:t>
            </a:r>
            <a:r>
              <a:rPr kumimoji="0" lang="es-ES" sz="1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: 17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  <p:sp>
        <p:nvSpPr>
          <p:cNvPr id="30" name="Google Shape;233;p5">
            <a:extLst>
              <a:ext uri="{FF2B5EF4-FFF2-40B4-BE49-F238E27FC236}">
                <a16:creationId xmlns:a16="http://schemas.microsoft.com/office/drawing/2014/main" id="{6D6137BC-5FD7-4C73-A084-9F6937418CA5}"/>
              </a:ext>
            </a:extLst>
          </p:cNvPr>
          <p:cNvSpPr txBox="1"/>
          <p:nvPr/>
        </p:nvSpPr>
        <p:spPr>
          <a:xfrm>
            <a:off x="1580418" y="1553838"/>
            <a:ext cx="2837833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Variables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cs typeface="Lato" panose="020B0604020202020204" charset="0"/>
              </a:rPr>
              <a:t>:</a:t>
            </a:r>
          </a:p>
          <a:p>
            <a:pPr marL="171450" indent="-171450">
              <a:buSzPts val="1400"/>
              <a:buFont typeface="Arial" panose="020B0604020202020204" pitchFamily="34" charset="0"/>
              <a:buChar char="•"/>
              <a:defRPr/>
            </a:pP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Retailer</a:t>
            </a:r>
            <a:endParaRPr lang="es-ES" sz="1100" i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indent="-171450">
              <a:buSzPts val="1400"/>
              <a:buFont typeface="Arial" panose="020B0604020202020204" pitchFamily="34" charset="0"/>
              <a:buChar char="•"/>
              <a:defRPr/>
            </a:pP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Product_Group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Product_SubGroup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  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Product_Code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Manufacturer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Model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Insurance_Term_months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Product_Purchase_Price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tx1"/>
                </a:solidFill>
                <a:latin typeface="Trebuchet MS" panose="020B0603020202020204" pitchFamily="34" charset="0"/>
                <a:cs typeface="Lato" panose="020B0604020202020204" charset="0"/>
              </a:rPr>
              <a:t>FX_Sales_Date</a:t>
            </a:r>
            <a:endParaRPr lang="en-US" sz="1100" i="1" dirty="0">
              <a:solidFill>
                <a:schemeClr val="tx1"/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tx1"/>
                </a:solidFill>
                <a:latin typeface="Trebuchet MS" panose="020B0603020202020204" pitchFamily="34" charset="0"/>
                <a:cs typeface="Lato" panose="020B0604020202020204" charset="0"/>
              </a:rPr>
              <a:t>FX_Sales_Date_Blue</a:t>
            </a:r>
            <a:endParaRPr lang="en-US" sz="1100" i="1" dirty="0">
              <a:solidFill>
                <a:schemeClr val="tx1"/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Solution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Cost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tx1"/>
                </a:solidFill>
                <a:latin typeface="Trebuchet MS" panose="020B0603020202020204" pitchFamily="34" charset="0"/>
                <a:cs typeface="Lato" panose="020B0604020202020204" charset="0"/>
              </a:rPr>
              <a:t>FX_Loss_Date_prev</a:t>
            </a:r>
            <a:endParaRPr lang="en-US" sz="1100" i="1" dirty="0">
              <a:solidFill>
                <a:schemeClr val="tx1"/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tx1"/>
                </a:solidFill>
                <a:latin typeface="Trebuchet MS" panose="020B0603020202020204" pitchFamily="34" charset="0"/>
                <a:cs typeface="Lato" panose="020B0604020202020204" charset="0"/>
              </a:rPr>
              <a:t>FX_Loss_Date_prev_Blue</a:t>
            </a:r>
            <a:endParaRPr lang="en-US" sz="1100" i="1" dirty="0">
              <a:solidFill>
                <a:schemeClr val="tx1"/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Service_Center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Manufacturer_Warranty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Lato" panose="020B0604020202020204" charset="0"/>
              </a:rPr>
              <a:t>Months_at_loss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b="1" dirty="0">
              <a:solidFill>
                <a:schemeClr val="bg1">
                  <a:lumMod val="50000"/>
                </a:schemeClr>
              </a:solidFill>
              <a:latin typeface="Lato" panose="020B0604020202020204" charset="0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s-ES" b="1" dirty="0">
              <a:solidFill>
                <a:schemeClr val="bg1">
                  <a:lumMod val="50000"/>
                </a:schemeClr>
              </a:solidFill>
              <a:latin typeface="Lato" panose="020B0604020202020204" charset="0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kumimoji="0" lang="es-ES" sz="1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5BA637-5BC2-4911-812D-2E6652D9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3" y="1683143"/>
            <a:ext cx="3571588" cy="2391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4693f33e8_0_18"/>
          <p:cNvSpPr txBox="1">
            <a:spLocks noGrp="1"/>
          </p:cNvSpPr>
          <p:nvPr>
            <p:ph type="title" idx="4294967295"/>
          </p:nvPr>
        </p:nvSpPr>
        <p:spPr>
          <a:xfrm>
            <a:off x="157531" y="22442"/>
            <a:ext cx="88289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 dirty="0">
                <a:latin typeface="Trebuchet MS" panose="020B0603020202020204" pitchFamily="34" charset="0"/>
              </a:rPr>
              <a:t>Descripción del </a:t>
            </a:r>
            <a:r>
              <a:rPr lang="es-ES" sz="1800" dirty="0" err="1">
                <a:latin typeface="Trebuchet MS" panose="020B0603020202020204" pitchFamily="34" charset="0"/>
              </a:rPr>
              <a:t>Dataset</a:t>
            </a:r>
            <a:endParaRPr sz="1800" b="0" dirty="0"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F7F99-E0D2-4AED-B480-EBF27BE101A2}"/>
              </a:ext>
            </a:extLst>
          </p:cNvPr>
          <p:cNvSpPr/>
          <p:nvPr/>
        </p:nvSpPr>
        <p:spPr>
          <a:xfrm>
            <a:off x="735806" y="992981"/>
            <a:ext cx="1035844" cy="38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Google Shape;181;gb4693f33e8_0_18">
            <a:extLst>
              <a:ext uri="{FF2B5EF4-FFF2-40B4-BE49-F238E27FC236}">
                <a16:creationId xmlns:a16="http://schemas.microsoft.com/office/drawing/2014/main" id="{6D9C5547-2356-4248-9506-E81D036F1627}"/>
              </a:ext>
            </a:extLst>
          </p:cNvPr>
          <p:cNvSpPr txBox="1"/>
          <p:nvPr/>
        </p:nvSpPr>
        <p:spPr>
          <a:xfrm>
            <a:off x="137631" y="744791"/>
            <a:ext cx="2402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Análisis correlacion</a:t>
            </a:r>
            <a:r>
              <a:rPr lang="es-ES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296C3-025D-4A70-809F-2A35DD28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02" y="1183181"/>
            <a:ext cx="3607875" cy="3025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1A839-68D7-40AF-AE9A-4A033B9E9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17"/>
          <a:stretch/>
        </p:blipFill>
        <p:spPr>
          <a:xfrm>
            <a:off x="464873" y="1161390"/>
            <a:ext cx="3986463" cy="28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4693f33e8_0_18"/>
          <p:cNvSpPr txBox="1">
            <a:spLocks noGrp="1"/>
          </p:cNvSpPr>
          <p:nvPr>
            <p:ph type="title" idx="4294967295"/>
          </p:nvPr>
        </p:nvSpPr>
        <p:spPr>
          <a:xfrm>
            <a:off x="157531" y="22442"/>
            <a:ext cx="88289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 dirty="0"/>
              <a:t>Análisis </a:t>
            </a:r>
            <a:r>
              <a:rPr lang="es-ES" sz="1800" dirty="0" err="1"/>
              <a:t>Dataset</a:t>
            </a:r>
            <a:endParaRPr sz="18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F7F99-E0D2-4AED-B480-EBF27BE101A2}"/>
              </a:ext>
            </a:extLst>
          </p:cNvPr>
          <p:cNvSpPr/>
          <p:nvPr/>
        </p:nvSpPr>
        <p:spPr>
          <a:xfrm>
            <a:off x="735806" y="992981"/>
            <a:ext cx="1035844" cy="38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Google Shape;181;gb4693f33e8_0_18">
            <a:extLst>
              <a:ext uri="{FF2B5EF4-FFF2-40B4-BE49-F238E27FC236}">
                <a16:creationId xmlns:a16="http://schemas.microsoft.com/office/drawing/2014/main" id="{6D9C5547-2356-4248-9506-E81D036F1627}"/>
              </a:ext>
            </a:extLst>
          </p:cNvPr>
          <p:cNvSpPr txBox="1"/>
          <p:nvPr/>
        </p:nvSpPr>
        <p:spPr>
          <a:xfrm>
            <a:off x="137631" y="744791"/>
            <a:ext cx="2402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Análisis correlacion</a:t>
            </a:r>
            <a:r>
              <a:rPr lang="es-ES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184;gb4693f33e8_0_18">
            <a:extLst>
              <a:ext uri="{FF2B5EF4-FFF2-40B4-BE49-F238E27FC236}">
                <a16:creationId xmlns:a16="http://schemas.microsoft.com/office/drawing/2014/main" id="{80280D6F-74D5-4224-A37E-1E2AA88CB1BA}"/>
              </a:ext>
            </a:extLst>
          </p:cNvPr>
          <p:cNvSpPr txBox="1"/>
          <p:nvPr/>
        </p:nvSpPr>
        <p:spPr>
          <a:xfrm>
            <a:off x="157531" y="4159526"/>
            <a:ext cx="960518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1150" lvl="0" indent="-171450" algn="just">
              <a:buSzPts val="1400"/>
              <a:buFont typeface="Arial" panose="020B0604020202020204" pitchFamily="34" charset="0"/>
              <a:buChar char="•"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Reemplazos correlación positiva de 0,70 con el precio del producto</a:t>
            </a:r>
          </a:p>
          <a:p>
            <a:pPr marL="311150" lvl="0" indent="-171450" algn="just">
              <a:buSzPts val="1400"/>
              <a:buFont typeface="Arial" panose="020B0604020202020204" pitchFamily="34" charset="0"/>
              <a:buChar char="•"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Pequeña diferencia de correlación con el tipo de cambio oficial que con el no oficial. </a:t>
            </a:r>
          </a:p>
          <a:p>
            <a:pPr marL="311150" lvl="0" indent="-171450" algn="just">
              <a:buSzPts val="1400"/>
              <a:buFont typeface="Arial" panose="020B0604020202020204" pitchFamily="34" charset="0"/>
              <a:buChar char="•"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Antigüedad del producto (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Months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 at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loss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) importante correlación negativa con el tipo de cambio.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endParaRPr dirty="0">
              <a:solidFill>
                <a:schemeClr val="bg2">
                  <a:lumMod val="75000"/>
                  <a:lumOff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2EFC8-327C-45D8-9321-C59BBF87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1" y="664630"/>
            <a:ext cx="3222521" cy="3246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F3DDD-C94A-4B1D-A8A1-91183919A4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59" b="2078"/>
          <a:stretch/>
        </p:blipFill>
        <p:spPr>
          <a:xfrm>
            <a:off x="3529045" y="690838"/>
            <a:ext cx="2085910" cy="3097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0E4A1C-3939-4614-A393-F055B5BAF8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17"/>
          <a:stretch/>
        </p:blipFill>
        <p:spPr>
          <a:xfrm>
            <a:off x="5994399" y="739674"/>
            <a:ext cx="2204098" cy="30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2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F7F99-E0D2-4AED-B480-EBF27BE101A2}"/>
              </a:ext>
            </a:extLst>
          </p:cNvPr>
          <p:cNvSpPr/>
          <p:nvPr/>
        </p:nvSpPr>
        <p:spPr>
          <a:xfrm>
            <a:off x="735806" y="992981"/>
            <a:ext cx="1035844" cy="38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Google Shape;237;p5">
            <a:extLst>
              <a:ext uri="{FF2B5EF4-FFF2-40B4-BE49-F238E27FC236}">
                <a16:creationId xmlns:a16="http://schemas.microsoft.com/office/drawing/2014/main" id="{10D7E0C5-7DE8-4CE0-BFFC-CA786DDC5B03}"/>
              </a:ext>
            </a:extLst>
          </p:cNvPr>
          <p:cNvSpPr/>
          <p:nvPr/>
        </p:nvSpPr>
        <p:spPr>
          <a:xfrm rot="5400000">
            <a:off x="810661" y="168014"/>
            <a:ext cx="380400" cy="1686661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b4693f33e8_0_18"/>
          <p:cNvSpPr txBox="1">
            <a:spLocks noGrp="1"/>
          </p:cNvSpPr>
          <p:nvPr>
            <p:ph type="title" idx="4294967295"/>
          </p:nvPr>
        </p:nvSpPr>
        <p:spPr>
          <a:xfrm>
            <a:off x="157531" y="22442"/>
            <a:ext cx="88289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 dirty="0"/>
              <a:t>Análisis </a:t>
            </a:r>
            <a:r>
              <a:rPr lang="es-ES" sz="1800" dirty="0" err="1"/>
              <a:t>Dataset</a:t>
            </a:r>
            <a:r>
              <a:rPr lang="es-ES" sz="1800" dirty="0"/>
              <a:t> – continuación </a:t>
            </a:r>
            <a:endParaRPr sz="18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dirty="0"/>
          </a:p>
        </p:txBody>
      </p:sp>
      <p:sp>
        <p:nvSpPr>
          <p:cNvPr id="20" name="Google Shape;184;gb4693f33e8_0_18">
            <a:extLst>
              <a:ext uri="{FF2B5EF4-FFF2-40B4-BE49-F238E27FC236}">
                <a16:creationId xmlns:a16="http://schemas.microsoft.com/office/drawing/2014/main" id="{80280D6F-74D5-4224-A37E-1E2AA88CB1BA}"/>
              </a:ext>
            </a:extLst>
          </p:cNvPr>
          <p:cNvSpPr txBox="1"/>
          <p:nvPr/>
        </p:nvSpPr>
        <p:spPr>
          <a:xfrm>
            <a:off x="829169" y="4236798"/>
            <a:ext cx="960518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1150" lvl="0" indent="-171450" algn="just">
              <a:buSzPts val="1400"/>
              <a:buFont typeface="Arial" panose="020B0604020202020204" pitchFamily="34" charset="0"/>
              <a:buChar char="•"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1029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outliers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 eliminados (&lt;4% del </a:t>
            </a:r>
            <a:r>
              <a:rPr lang="es-ES" sz="1100" i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dataset</a:t>
            </a: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)</a:t>
            </a:r>
          </a:p>
          <a:p>
            <a:pPr marL="311150" lvl="0" indent="-171450" algn="just">
              <a:buSzPts val="1400"/>
              <a:buFont typeface="Arial" panose="020B0604020202020204" pitchFamily="34" charset="0"/>
              <a:buChar char="•"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Costos de reparación tienden a ser inferiores a los 300 dólares.</a:t>
            </a:r>
          </a:p>
          <a:p>
            <a:pPr marL="311150" lvl="0" indent="-171450" algn="just">
              <a:buSzPts val="1400"/>
              <a:buFont typeface="Arial" panose="020B0604020202020204" pitchFamily="34" charset="0"/>
              <a:buChar char="•"/>
            </a:pPr>
            <a:r>
              <a:rPr lang="es-ES" sz="11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Lato"/>
              </a:rPr>
              <a:t>Costos de reemplazo parecen tener mayor dispersión, probablemente por tipo de producto asociado,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endParaRPr dirty="0">
              <a:solidFill>
                <a:schemeClr val="bg2">
                  <a:lumMod val="75000"/>
                  <a:lumOff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33;p5">
            <a:extLst>
              <a:ext uri="{FF2B5EF4-FFF2-40B4-BE49-F238E27FC236}">
                <a16:creationId xmlns:a16="http://schemas.microsoft.com/office/drawing/2014/main" id="{92A916D9-73E4-4E0B-BD06-C8EF4BA7CE3C}"/>
              </a:ext>
            </a:extLst>
          </p:cNvPr>
          <p:cNvSpPr txBox="1"/>
          <p:nvPr/>
        </p:nvSpPr>
        <p:spPr>
          <a:xfrm>
            <a:off x="157530" y="770618"/>
            <a:ext cx="68953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Análisis de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Outliers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 panose="020B0604020202020204" charset="0"/>
                <a:cs typeface="Lato" panose="020B0604020202020204" charset="0"/>
                <a:sym typeface="Arial"/>
              </a:rPr>
              <a:t>: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A7048-4137-43E7-AC3E-FED6CB4983C3}"/>
              </a:ext>
            </a:extLst>
          </p:cNvPr>
          <p:cNvSpPr txBox="1"/>
          <p:nvPr/>
        </p:nvSpPr>
        <p:spPr>
          <a:xfrm>
            <a:off x="1844192" y="761190"/>
            <a:ext cx="4879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1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cs typeface="Lato" panose="020B0604020202020204" charset="0"/>
                <a:sym typeface="Arial"/>
              </a:rPr>
              <a:t>por línea de producto &amp; solución</a:t>
            </a:r>
            <a:r>
              <a:rPr kumimoji="0" lang="es-ES" sz="140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cs typeface="Lato" panose="020B0604020202020204" charset="0"/>
                <a:sym typeface="Arial"/>
              </a:rPr>
              <a:t> </a:t>
            </a:r>
            <a:r>
              <a:rPr kumimoji="0" lang="es-ES" sz="110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cs typeface="Lato" panose="020B0604020202020204" charset="0"/>
                <a:sym typeface="Arial"/>
              </a:rPr>
              <a:t>(en USD oficial) </a:t>
            </a:r>
            <a:endParaRPr lang="es-AR" sz="1100" i="1" dirty="0">
              <a:latin typeface="Trebuchet MS" panose="020B0603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F6E7D2-34A2-4FAC-948B-089755A7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7363"/>
              </p:ext>
            </p:extLst>
          </p:nvPr>
        </p:nvGraphicFramePr>
        <p:xfrm>
          <a:off x="1134488" y="1495645"/>
          <a:ext cx="2671383" cy="2411787"/>
        </p:xfrm>
        <a:graphic>
          <a:graphicData uri="http://schemas.openxmlformats.org/drawingml/2006/table">
            <a:tbl>
              <a:tblPr>
                <a:tableStyleId>{1EEBF86E-766B-49E1-8B75-8E8A296BB214}</a:tableStyleId>
              </a:tblPr>
              <a:tblGrid>
                <a:gridCol w="890461">
                  <a:extLst>
                    <a:ext uri="{9D8B030D-6E8A-4147-A177-3AD203B41FA5}">
                      <a16:colId xmlns:a16="http://schemas.microsoft.com/office/drawing/2014/main" val="1371727068"/>
                    </a:ext>
                  </a:extLst>
                </a:gridCol>
                <a:gridCol w="989401">
                  <a:extLst>
                    <a:ext uri="{9D8B030D-6E8A-4147-A177-3AD203B41FA5}">
                      <a16:colId xmlns:a16="http://schemas.microsoft.com/office/drawing/2014/main" val="728754446"/>
                    </a:ext>
                  </a:extLst>
                </a:gridCol>
                <a:gridCol w="791521">
                  <a:extLst>
                    <a:ext uri="{9D8B030D-6E8A-4147-A177-3AD203B41FA5}">
                      <a16:colId xmlns:a16="http://schemas.microsoft.com/office/drawing/2014/main" val="2415428515"/>
                    </a:ext>
                  </a:extLst>
                </a:gridCol>
              </a:tblGrid>
              <a:tr h="2020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 err="1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</a:rPr>
                        <a:t>Linea</a:t>
                      </a:r>
                      <a:endParaRPr lang="es-AR" sz="1200" b="1" i="0" u="none" strike="noStrik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</a:rPr>
                        <a:t>Solución</a:t>
                      </a:r>
                      <a:endParaRPr lang="es-AR" sz="1200" b="1" i="0" u="none" strike="noStrik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 err="1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</a:rPr>
                        <a:t>Outliers</a:t>
                      </a:r>
                      <a:endParaRPr lang="es-AR" sz="1200" b="1" i="0" u="none" strike="noStrik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2368766"/>
                  </a:ext>
                </a:extLst>
              </a:tr>
              <a:tr h="202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AR" sz="1100" b="1" u="none" strike="noStrike" dirty="0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</a:rPr>
                        <a:t>Reparación</a:t>
                      </a:r>
                      <a:endParaRPr lang="es-AR" sz="1100" b="1" i="0" u="none" strike="noStrik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Brown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363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08077"/>
                  </a:ext>
                </a:extLst>
              </a:tr>
              <a:tr h="19427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Grey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1" u="none" strike="noStrike">
                          <a:effectLst/>
                          <a:latin typeface="Trebuchet"/>
                        </a:rPr>
                        <a:t>166</a:t>
                      </a:r>
                      <a:endParaRPr lang="es-AR" sz="1200" b="0" i="1" u="none" strike="noStrike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53286"/>
                  </a:ext>
                </a:extLst>
              </a:tr>
              <a:tr h="20204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White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1" u="none" strike="noStrike">
                          <a:effectLst/>
                          <a:latin typeface="Trebuchet"/>
                        </a:rPr>
                        <a:t>158</a:t>
                      </a:r>
                      <a:endParaRPr lang="es-AR" sz="1200" b="0" i="1" u="none" strike="noStrike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04135"/>
                  </a:ext>
                </a:extLst>
              </a:tr>
              <a:tr h="20204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White Little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12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4833"/>
                  </a:ext>
                </a:extLst>
              </a:tr>
              <a:tr h="20204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200" b="0" i="1" u="none" strike="noStrike" dirty="0" err="1">
                          <a:effectLst/>
                          <a:latin typeface="Trebuchet"/>
                        </a:rPr>
                        <a:t>Others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2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79315"/>
                  </a:ext>
                </a:extLst>
              </a:tr>
              <a:tr h="202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AR" sz="1100" b="1" u="none" strike="noStrike" dirty="0">
                          <a:solidFill>
                            <a:schemeClr val="accent1"/>
                          </a:solidFill>
                          <a:effectLst/>
                          <a:latin typeface="Trebuchet MS" panose="020B0603020202020204" pitchFamily="34" charset="0"/>
                        </a:rPr>
                        <a:t>Reemplazo</a:t>
                      </a:r>
                      <a:endParaRPr lang="es-AR" sz="1100" b="1" i="0" u="none" strike="noStrik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1" u="none" strike="noStrike">
                          <a:effectLst/>
                          <a:latin typeface="Trebuchet"/>
                        </a:rPr>
                        <a:t>Brown</a:t>
                      </a:r>
                      <a:endParaRPr lang="es-AR" sz="1200" b="0" i="1" u="none" strike="noStrike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185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36825"/>
                  </a:ext>
                </a:extLst>
              </a:tr>
              <a:tr h="20204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1" u="none" strike="noStrike">
                          <a:effectLst/>
                          <a:latin typeface="Trebuchet"/>
                        </a:rPr>
                        <a:t>Grey</a:t>
                      </a:r>
                      <a:endParaRPr lang="es-AR" sz="1200" b="0" i="1" u="none" strike="noStrike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82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80998"/>
                  </a:ext>
                </a:extLst>
              </a:tr>
              <a:tr h="20204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1" u="none" strike="noStrike">
                          <a:effectLst/>
                          <a:latin typeface="Trebuchet"/>
                        </a:rPr>
                        <a:t>White</a:t>
                      </a:r>
                      <a:endParaRPr lang="es-AR" sz="1200" b="0" i="1" u="none" strike="noStrike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1" u="none" strike="noStrike" dirty="0">
                          <a:effectLst/>
                          <a:latin typeface="Trebuchet"/>
                        </a:rPr>
                        <a:t>46</a:t>
                      </a:r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94372"/>
                  </a:ext>
                </a:extLst>
              </a:tr>
              <a:tr h="20204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1" u="none" strike="noStrike">
                          <a:effectLst/>
                          <a:latin typeface="Trebuchet"/>
                        </a:rPr>
                        <a:t>White Little</a:t>
                      </a:r>
                      <a:endParaRPr lang="es-AR" sz="1200" b="0" i="1" u="none" strike="noStrike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6740"/>
                  </a:ext>
                </a:extLst>
              </a:tr>
              <a:tr h="20204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1" u="none" strike="noStrike">
                          <a:effectLst/>
                          <a:latin typeface="Trebuchet"/>
                        </a:rPr>
                        <a:t>Others</a:t>
                      </a:r>
                      <a:endParaRPr lang="es-AR" sz="1200" b="0" i="1" u="none" strike="noStrike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3740"/>
                  </a:ext>
                </a:extLst>
              </a:tr>
              <a:tr h="197063"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1" u="none" strike="noStrike" dirty="0">
                        <a:solidFill>
                          <a:srgbClr val="000000"/>
                        </a:solidFill>
                        <a:effectLst/>
                        <a:latin typeface="Trebuche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"/>
                          <a:cs typeface="Arial"/>
                          <a:sym typeface="Arial"/>
                        </a:rPr>
                        <a:t>1029</a:t>
                      </a:r>
                      <a:endParaRPr lang="es-AR" sz="1200" b="1" i="1" u="none" strike="noStrike" cap="none" dirty="0">
                        <a:solidFill>
                          <a:schemeClr val="dk1"/>
                        </a:solidFill>
                        <a:effectLst/>
                        <a:latin typeface="Trebuchet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7166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29707B2-9DF7-4FF2-8C0C-BE5072A9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38" y="1406511"/>
            <a:ext cx="3429499" cy="26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F7F99-E0D2-4AED-B480-EBF27BE101A2}"/>
              </a:ext>
            </a:extLst>
          </p:cNvPr>
          <p:cNvSpPr/>
          <p:nvPr/>
        </p:nvSpPr>
        <p:spPr>
          <a:xfrm>
            <a:off x="735806" y="992981"/>
            <a:ext cx="1035844" cy="38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8" name="Google Shape;178;gb4693f33e8_0_18"/>
          <p:cNvSpPr txBox="1">
            <a:spLocks noGrp="1"/>
          </p:cNvSpPr>
          <p:nvPr>
            <p:ph type="title" idx="4294967295"/>
          </p:nvPr>
        </p:nvSpPr>
        <p:spPr>
          <a:xfrm>
            <a:off x="157531" y="22442"/>
            <a:ext cx="88289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 dirty="0"/>
              <a:t>Análisis </a:t>
            </a:r>
            <a:r>
              <a:rPr lang="es-ES" sz="1800" dirty="0" err="1"/>
              <a:t>Dataset</a:t>
            </a:r>
            <a:r>
              <a:rPr lang="es-ES" sz="1800" dirty="0"/>
              <a:t> – continuación </a:t>
            </a:r>
            <a:endParaRPr sz="18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dirty="0"/>
          </a:p>
        </p:txBody>
      </p:sp>
      <p:sp>
        <p:nvSpPr>
          <p:cNvPr id="20" name="Google Shape;184;gb4693f33e8_0_18">
            <a:extLst>
              <a:ext uri="{FF2B5EF4-FFF2-40B4-BE49-F238E27FC236}">
                <a16:creationId xmlns:a16="http://schemas.microsoft.com/office/drawing/2014/main" id="{80280D6F-74D5-4224-A37E-1E2AA88CB1BA}"/>
              </a:ext>
            </a:extLst>
          </p:cNvPr>
          <p:cNvSpPr txBox="1"/>
          <p:nvPr/>
        </p:nvSpPr>
        <p:spPr>
          <a:xfrm>
            <a:off x="0" y="875600"/>
            <a:ext cx="117856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s-ES" i="1" dirty="0">
                <a:solidFill>
                  <a:schemeClr val="tx1"/>
                </a:solidFill>
                <a:latin typeface="Trebuchet"/>
                <a:ea typeface="Lato"/>
                <a:cs typeface="Lato"/>
                <a:sym typeface="Lato"/>
              </a:rPr>
              <a:t>Gran diferencia de costos según tipo de solución</a:t>
            </a:r>
            <a:endParaRPr i="1" dirty="0">
              <a:solidFill>
                <a:schemeClr val="tx1"/>
              </a:solidFill>
              <a:latin typeface="Trebuchet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922B6-F137-4E9E-93A9-462BAAF37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1" b="1"/>
          <a:stretch/>
        </p:blipFill>
        <p:spPr>
          <a:xfrm>
            <a:off x="1178560" y="595142"/>
            <a:ext cx="2690407" cy="1913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D4257-B3AD-424A-92DD-D5FA08E1F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28" y="2835371"/>
            <a:ext cx="2690407" cy="1913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68410-1442-4754-9BFF-C9C1CC2565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945"/>
          <a:stretch/>
        </p:blipFill>
        <p:spPr>
          <a:xfrm>
            <a:off x="5460503" y="977477"/>
            <a:ext cx="2368973" cy="1704001"/>
          </a:xfrm>
          <a:prstGeom prst="rect">
            <a:avLst/>
          </a:prstGeom>
        </p:spPr>
      </p:pic>
      <p:sp>
        <p:nvSpPr>
          <p:cNvPr id="18" name="Google Shape;184;gb4693f33e8_0_18">
            <a:extLst>
              <a:ext uri="{FF2B5EF4-FFF2-40B4-BE49-F238E27FC236}">
                <a16:creationId xmlns:a16="http://schemas.microsoft.com/office/drawing/2014/main" id="{A053BC5A-4DEF-456C-A1AE-6D1E24055704}"/>
              </a:ext>
            </a:extLst>
          </p:cNvPr>
          <p:cNvSpPr txBox="1"/>
          <p:nvPr/>
        </p:nvSpPr>
        <p:spPr>
          <a:xfrm>
            <a:off x="0" y="3081203"/>
            <a:ext cx="117856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s-ES" sz="1100" i="1" dirty="0">
                <a:solidFill>
                  <a:schemeClr val="tx1"/>
                </a:solidFill>
                <a:latin typeface="Trebuchet"/>
                <a:ea typeface="Lato"/>
                <a:cs typeface="Lato"/>
                <a:sym typeface="Lato"/>
              </a:rPr>
              <a:t>Las diferencias dentro del mismo tipo de solución se deben al producto en cuestión</a:t>
            </a:r>
            <a:endParaRPr sz="1100" i="1" dirty="0">
              <a:solidFill>
                <a:schemeClr val="tx1"/>
              </a:solidFill>
              <a:latin typeface="Trebuchet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942544-9369-4E92-A196-A9E55DE225A4}"/>
              </a:ext>
            </a:extLst>
          </p:cNvPr>
          <p:cNvCxnSpPr>
            <a:cxnSpLocks/>
          </p:cNvCxnSpPr>
          <p:nvPr/>
        </p:nvCxnSpPr>
        <p:spPr>
          <a:xfrm>
            <a:off x="4450080" y="595142"/>
            <a:ext cx="0" cy="42278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84;gb4693f33e8_0_18">
            <a:extLst>
              <a:ext uri="{FF2B5EF4-FFF2-40B4-BE49-F238E27FC236}">
                <a16:creationId xmlns:a16="http://schemas.microsoft.com/office/drawing/2014/main" id="{2ABD9C7D-7FA1-4A56-A809-172C5AC2DA92}"/>
              </a:ext>
            </a:extLst>
          </p:cNvPr>
          <p:cNvSpPr txBox="1"/>
          <p:nvPr/>
        </p:nvSpPr>
        <p:spPr>
          <a:xfrm>
            <a:off x="3868967" y="521931"/>
            <a:ext cx="406011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s-ES" i="1" dirty="0">
                <a:solidFill>
                  <a:schemeClr val="tx1"/>
                </a:solidFill>
                <a:latin typeface="Trebuchet"/>
                <a:ea typeface="Lato"/>
                <a:cs typeface="Lato"/>
                <a:sym typeface="Lato"/>
              </a:rPr>
              <a:t>Principales líneas de productos:</a:t>
            </a:r>
            <a:endParaRPr i="1" dirty="0">
              <a:solidFill>
                <a:schemeClr val="tx1"/>
              </a:solidFill>
              <a:latin typeface="Trebuchet"/>
              <a:ea typeface="Lato"/>
              <a:cs typeface="Lato"/>
              <a:sym typeface="Lato"/>
            </a:endParaRPr>
          </a:p>
        </p:txBody>
      </p:sp>
      <p:sp>
        <p:nvSpPr>
          <p:cNvPr id="25" name="Google Shape;184;gb4693f33e8_0_18">
            <a:extLst>
              <a:ext uri="{FF2B5EF4-FFF2-40B4-BE49-F238E27FC236}">
                <a16:creationId xmlns:a16="http://schemas.microsoft.com/office/drawing/2014/main" id="{36BE6947-B5FD-4B93-B306-64A27F1C8D75}"/>
              </a:ext>
            </a:extLst>
          </p:cNvPr>
          <p:cNvSpPr txBox="1"/>
          <p:nvPr/>
        </p:nvSpPr>
        <p:spPr>
          <a:xfrm>
            <a:off x="4627566" y="4561408"/>
            <a:ext cx="4516434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1150" lvl="0" indent="-171450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s-ES" sz="1100" i="1" dirty="0">
                <a:solidFill>
                  <a:schemeClr val="tx1"/>
                </a:solidFill>
                <a:latin typeface="Trebuchet"/>
                <a:ea typeface="Lato"/>
                <a:cs typeface="Lato"/>
                <a:sym typeface="Lato"/>
              </a:rPr>
              <a:t>Medianas diferentes entre líneas de producto y entre solución</a:t>
            </a:r>
          </a:p>
          <a:p>
            <a:pPr marL="311150" lvl="0" indent="-171450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s-ES" sz="1100" i="1" dirty="0">
                <a:solidFill>
                  <a:schemeClr val="tx1"/>
                </a:solidFill>
                <a:latin typeface="Trebuchet"/>
                <a:ea typeface="Lato"/>
                <a:cs typeface="Lato"/>
                <a:sym typeface="Lato"/>
              </a:rPr>
              <a:t>Reparaciones concentradas en costos bajos.</a:t>
            </a:r>
            <a:endParaRPr sz="1100" i="1" dirty="0">
              <a:solidFill>
                <a:schemeClr val="tx1"/>
              </a:solidFill>
              <a:latin typeface="Trebuchet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ABB7E-9470-45B9-BFBE-EE9D8773A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467" y="2835371"/>
            <a:ext cx="2378805" cy="17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4693f33e8_0_18"/>
          <p:cNvSpPr txBox="1">
            <a:spLocks noGrp="1"/>
          </p:cNvSpPr>
          <p:nvPr>
            <p:ph type="title" idx="4294967295"/>
          </p:nvPr>
        </p:nvSpPr>
        <p:spPr>
          <a:xfrm>
            <a:off x="157531" y="22442"/>
            <a:ext cx="88289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 dirty="0"/>
              <a:t>Planteo de Modelo de Regresión</a:t>
            </a:r>
            <a:endParaRPr sz="18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6A2A8-1AE3-4252-89BF-8948F2479D7F}"/>
              </a:ext>
            </a:extLst>
          </p:cNvPr>
          <p:cNvSpPr/>
          <p:nvPr/>
        </p:nvSpPr>
        <p:spPr>
          <a:xfrm>
            <a:off x="345044" y="833968"/>
            <a:ext cx="1403671" cy="82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8DADD-6862-459A-81A3-1ED5328680E4}"/>
              </a:ext>
            </a:extLst>
          </p:cNvPr>
          <p:cNvSpPr txBox="1"/>
          <p:nvPr/>
        </p:nvSpPr>
        <p:spPr>
          <a:xfrm>
            <a:off x="548638" y="895514"/>
            <a:ext cx="8828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1"/>
                </a:solidFill>
                <a:latin typeface="Trebuchet"/>
              </a:rPr>
              <a:t>Abordaje inflación</a:t>
            </a:r>
          </a:p>
          <a:p>
            <a:r>
              <a:rPr lang="es-ES" sz="1600" dirty="0">
                <a:solidFill>
                  <a:schemeClr val="accent1"/>
                </a:solidFill>
                <a:latin typeface="Trebuchet"/>
              </a:rPr>
              <a:t>	Precio del producto &amp; Costo siniestral en AR$</a:t>
            </a:r>
          </a:p>
          <a:p>
            <a:r>
              <a:rPr lang="es-ES" sz="1600" dirty="0">
                <a:solidFill>
                  <a:schemeClr val="accent1"/>
                </a:solidFill>
                <a:latin typeface="Trebuchet"/>
              </a:rPr>
              <a:t>	Nuevas </a:t>
            </a:r>
            <a:r>
              <a:rPr lang="es-ES" sz="1600" dirty="0" err="1">
                <a:solidFill>
                  <a:schemeClr val="accent1"/>
                </a:solidFill>
                <a:latin typeface="Trebuchet"/>
              </a:rPr>
              <a:t>features</a:t>
            </a:r>
            <a:r>
              <a:rPr lang="es-ES" sz="1600" dirty="0">
                <a:solidFill>
                  <a:schemeClr val="accent1"/>
                </a:solidFill>
                <a:latin typeface="Trebuchet"/>
              </a:rPr>
              <a:t>: </a:t>
            </a:r>
          </a:p>
          <a:p>
            <a:r>
              <a:rPr lang="es-ES" sz="1600" dirty="0">
                <a:solidFill>
                  <a:schemeClr val="accent1"/>
                </a:solidFill>
                <a:latin typeface="Trebuchet"/>
              </a:rPr>
              <a:t>		</a:t>
            </a:r>
            <a:r>
              <a:rPr lang="es-ES" sz="1600" i="1" dirty="0">
                <a:solidFill>
                  <a:schemeClr val="accent1"/>
                </a:solidFill>
                <a:latin typeface="Trebuchet"/>
              </a:rPr>
              <a:t>FX oficial</a:t>
            </a:r>
            <a:endParaRPr lang="es-ES" sz="1600" dirty="0">
              <a:solidFill>
                <a:schemeClr val="accent1"/>
              </a:solidFill>
              <a:latin typeface="Trebuchet"/>
            </a:endParaRPr>
          </a:p>
          <a:p>
            <a:r>
              <a:rPr lang="es-ES" sz="1600" dirty="0">
                <a:solidFill>
                  <a:schemeClr val="accent1"/>
                </a:solidFill>
                <a:latin typeface="Trebuchet"/>
              </a:rPr>
              <a:t>		FX no oficial </a:t>
            </a:r>
          </a:p>
          <a:p>
            <a:endParaRPr lang="es-ES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A05D-D1A0-4F13-9A09-943FC955C59B}"/>
              </a:ext>
            </a:extLst>
          </p:cNvPr>
          <p:cNvSpPr txBox="1"/>
          <p:nvPr/>
        </p:nvSpPr>
        <p:spPr>
          <a:xfrm>
            <a:off x="3876416" y="1790090"/>
            <a:ext cx="525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i="1" dirty="0">
                <a:solidFill>
                  <a:schemeClr val="accent1"/>
                </a:solidFill>
                <a:latin typeface="Trebuchet MS" panose="020B0603020202020204" pitchFamily="34" charset="0"/>
              </a:rPr>
              <a:t>Al momento de adquisición del producto/día anterior a la denuncia</a:t>
            </a:r>
            <a:endParaRPr lang="es-AR" sz="1100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EAFA3EE-6038-43A2-93AF-6B9802F808A1}"/>
              </a:ext>
            </a:extLst>
          </p:cNvPr>
          <p:cNvSpPr/>
          <p:nvPr/>
        </p:nvSpPr>
        <p:spPr>
          <a:xfrm>
            <a:off x="3632680" y="1656153"/>
            <a:ext cx="243735" cy="5294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C98A-EB0F-47E7-9257-5B6449039AC7}"/>
              </a:ext>
            </a:extLst>
          </p:cNvPr>
          <p:cNvSpPr txBox="1"/>
          <p:nvPr/>
        </p:nvSpPr>
        <p:spPr>
          <a:xfrm>
            <a:off x="548638" y="2214996"/>
            <a:ext cx="84378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1"/>
                </a:solidFill>
                <a:latin typeface="Trebuchet"/>
              </a:rPr>
              <a:t>Utilización de </a:t>
            </a:r>
            <a:r>
              <a:rPr lang="es-ES" sz="1600" b="1" dirty="0">
                <a:solidFill>
                  <a:schemeClr val="accent1"/>
                </a:solidFill>
                <a:latin typeface="Trebuchet"/>
              </a:rPr>
              <a:t>pipelines + </a:t>
            </a:r>
            <a:r>
              <a:rPr lang="es-ES" sz="1600" b="1" dirty="0" err="1">
                <a:solidFill>
                  <a:schemeClr val="accent1"/>
                </a:solidFill>
                <a:latin typeface="Trebuchet"/>
              </a:rPr>
              <a:t>Grid</a:t>
            </a:r>
            <a:r>
              <a:rPr lang="es-ES" sz="1600" b="1" dirty="0">
                <a:solidFill>
                  <a:schemeClr val="accent1"/>
                </a:solidFill>
                <a:latin typeface="Trebuchet"/>
              </a:rPr>
              <a:t> </a:t>
            </a:r>
            <a:r>
              <a:rPr lang="es-ES" sz="1600" b="1" dirty="0" err="1">
                <a:solidFill>
                  <a:schemeClr val="accent1"/>
                </a:solidFill>
                <a:latin typeface="Trebuchet"/>
              </a:rPr>
              <a:t>Search</a:t>
            </a:r>
            <a:r>
              <a:rPr lang="es-ES" sz="1600" b="1" dirty="0">
                <a:solidFill>
                  <a:schemeClr val="accent1"/>
                </a:solidFill>
                <a:latin typeface="Trebuchet"/>
              </a:rPr>
              <a:t> CV </a:t>
            </a:r>
            <a:r>
              <a:rPr lang="es-ES" sz="1600" dirty="0">
                <a:solidFill>
                  <a:schemeClr val="accent1"/>
                </a:solidFill>
                <a:latin typeface="Trebuchet"/>
              </a:rPr>
              <a:t>donde el propio algoritmo indique que ajustes/variables son las óptimas en cada modelo testeado.</a:t>
            </a:r>
            <a:br>
              <a:rPr lang="es-ES" sz="1600" dirty="0">
                <a:solidFill>
                  <a:schemeClr val="accent1"/>
                </a:solidFill>
                <a:latin typeface="Trebuchet"/>
              </a:rPr>
            </a:br>
            <a:endParaRPr lang="es-ES" sz="1600" dirty="0">
              <a:solidFill>
                <a:schemeClr val="accent1"/>
              </a:solidFill>
              <a:latin typeface="Trebuch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accent1"/>
                </a:solidFill>
                <a:latin typeface="Trebuchet"/>
              </a:rPr>
              <a:t>Scoring</a:t>
            </a:r>
            <a:r>
              <a:rPr lang="es-ES" sz="1600" dirty="0">
                <a:solidFill>
                  <a:schemeClr val="accent1"/>
                </a:solidFill>
                <a:latin typeface="Trebuchet"/>
              </a:rPr>
              <a:t> de modelos a través de </a:t>
            </a:r>
            <a:r>
              <a:rPr lang="es-ES" sz="1600" b="1" dirty="0">
                <a:solidFill>
                  <a:schemeClr val="accent1"/>
                </a:solidFill>
                <a:latin typeface="Trebuchet"/>
              </a:rPr>
              <a:t>R²</a:t>
            </a:r>
            <a:br>
              <a:rPr lang="es-ES" sz="1600" b="1" dirty="0">
                <a:solidFill>
                  <a:schemeClr val="accent1"/>
                </a:solidFill>
                <a:latin typeface="Trebuchet"/>
              </a:rPr>
            </a:br>
            <a:r>
              <a:rPr lang="es-ES" sz="1600" b="1" dirty="0">
                <a:solidFill>
                  <a:schemeClr val="accent1"/>
                </a:solidFill>
                <a:latin typeface="Trebuchet"/>
              </a:rPr>
              <a:t>	</a:t>
            </a:r>
            <a:r>
              <a:rPr lang="es-ES" sz="1600" dirty="0">
                <a:solidFill>
                  <a:schemeClr val="accent1"/>
                </a:solidFill>
                <a:latin typeface="Trebuchet"/>
              </a:rPr>
              <a:t>en </a:t>
            </a:r>
            <a:r>
              <a:rPr lang="es-ES" sz="1600" dirty="0" err="1">
                <a:solidFill>
                  <a:schemeClr val="accent1"/>
                </a:solidFill>
                <a:latin typeface="Trebuchet"/>
              </a:rPr>
              <a:t>train</a:t>
            </a:r>
            <a:r>
              <a:rPr lang="es-ES" sz="1600" dirty="0">
                <a:solidFill>
                  <a:schemeClr val="accent1"/>
                </a:solidFill>
                <a:latin typeface="Trebuchet"/>
              </a:rPr>
              <a:t> y test</a:t>
            </a:r>
            <a:br>
              <a:rPr lang="es-ES" sz="1600" dirty="0">
                <a:solidFill>
                  <a:schemeClr val="accent1"/>
                </a:solidFill>
                <a:latin typeface="Trebuchet"/>
              </a:rPr>
            </a:br>
            <a:r>
              <a:rPr lang="es-ES" sz="1600" dirty="0">
                <a:solidFill>
                  <a:schemeClr val="accent1"/>
                </a:solidFill>
                <a:latin typeface="Trebuchet"/>
              </a:rPr>
              <a:t>	entre reparaciones/reemplazos</a:t>
            </a:r>
            <a:br>
              <a:rPr lang="es-ES" sz="1600" dirty="0">
                <a:solidFill>
                  <a:schemeClr val="accent1"/>
                </a:solidFill>
                <a:latin typeface="Trebuchet"/>
              </a:rPr>
            </a:br>
            <a:endParaRPr lang="es-ES" sz="1600" dirty="0">
              <a:solidFill>
                <a:schemeClr val="accent1"/>
              </a:solidFill>
              <a:latin typeface="Trebuch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Trebuchet"/>
              </a:rPr>
              <a:t>Entendimiento de </a:t>
            </a:r>
            <a:r>
              <a:rPr lang="es-ES" sz="1400" b="1" dirty="0">
                <a:solidFill>
                  <a:schemeClr val="accent1"/>
                </a:solidFill>
                <a:latin typeface="Trebuchet"/>
              </a:rPr>
              <a:t>variables relevantes </a:t>
            </a:r>
            <a:r>
              <a:rPr lang="es-ES" sz="1400" dirty="0">
                <a:solidFill>
                  <a:schemeClr val="accent1"/>
                </a:solidFill>
                <a:latin typeface="Trebuchet"/>
              </a:rPr>
              <a:t>para el modelo</a:t>
            </a:r>
            <a:endParaRPr lang="es-A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D91946-7FE5-4D0E-B435-4AFE4945BD66}"/>
              </a:ext>
            </a:extLst>
          </p:cNvPr>
          <p:cNvCxnSpPr/>
          <p:nvPr/>
        </p:nvCxnSpPr>
        <p:spPr>
          <a:xfrm>
            <a:off x="1066800" y="1249680"/>
            <a:ext cx="0" cy="3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56C146-89F7-4B47-AEB5-748913B1D2F8}"/>
              </a:ext>
            </a:extLst>
          </p:cNvPr>
          <p:cNvCxnSpPr/>
          <p:nvPr/>
        </p:nvCxnSpPr>
        <p:spPr>
          <a:xfrm>
            <a:off x="1066800" y="1330960"/>
            <a:ext cx="314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3AA6D5-A990-465E-9B20-BCBFDB5260BE}"/>
              </a:ext>
            </a:extLst>
          </p:cNvPr>
          <p:cNvCxnSpPr/>
          <p:nvPr/>
        </p:nvCxnSpPr>
        <p:spPr>
          <a:xfrm>
            <a:off x="1066800" y="1574800"/>
            <a:ext cx="314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07BAE-9D47-46BB-9767-DD945D7D01D4}"/>
              </a:ext>
            </a:extLst>
          </p:cNvPr>
          <p:cNvCxnSpPr/>
          <p:nvPr/>
        </p:nvCxnSpPr>
        <p:spPr>
          <a:xfrm>
            <a:off x="2052320" y="1726580"/>
            <a:ext cx="0" cy="3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4FC9A9-E628-4AFD-A62B-E4D809546F32}"/>
              </a:ext>
            </a:extLst>
          </p:cNvPr>
          <p:cNvCxnSpPr/>
          <p:nvPr/>
        </p:nvCxnSpPr>
        <p:spPr>
          <a:xfrm>
            <a:off x="2052320" y="1807860"/>
            <a:ext cx="314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C9D69-3107-4576-B56B-AA056F6C10E4}"/>
              </a:ext>
            </a:extLst>
          </p:cNvPr>
          <p:cNvCxnSpPr/>
          <p:nvPr/>
        </p:nvCxnSpPr>
        <p:spPr>
          <a:xfrm>
            <a:off x="2052320" y="2051700"/>
            <a:ext cx="314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378607-A704-460F-A694-58309A89C946}"/>
              </a:ext>
            </a:extLst>
          </p:cNvPr>
          <p:cNvCxnSpPr/>
          <p:nvPr/>
        </p:nvCxnSpPr>
        <p:spPr>
          <a:xfrm>
            <a:off x="1195493" y="3303638"/>
            <a:ext cx="0" cy="3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4DC85F-9193-4D66-A41C-D740CB978B8A}"/>
              </a:ext>
            </a:extLst>
          </p:cNvPr>
          <p:cNvCxnSpPr/>
          <p:nvPr/>
        </p:nvCxnSpPr>
        <p:spPr>
          <a:xfrm>
            <a:off x="1195493" y="3384918"/>
            <a:ext cx="314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FDD2FF-CE3E-40C5-9462-560F083D8D00}"/>
              </a:ext>
            </a:extLst>
          </p:cNvPr>
          <p:cNvCxnSpPr/>
          <p:nvPr/>
        </p:nvCxnSpPr>
        <p:spPr>
          <a:xfrm>
            <a:off x="1195493" y="3628758"/>
            <a:ext cx="314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92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/>
        </p:nvSpPr>
        <p:spPr>
          <a:xfrm>
            <a:off x="38792" y="-5006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Modelos analizados</a:t>
            </a:r>
            <a:endParaRPr dirty="0"/>
          </a:p>
        </p:txBody>
      </p:sp>
      <p:sp>
        <p:nvSpPr>
          <p:cNvPr id="249" name="Google Shape;249;p6"/>
          <p:cNvSpPr/>
          <p:nvPr/>
        </p:nvSpPr>
        <p:spPr>
          <a:xfrm>
            <a:off x="807932" y="1179890"/>
            <a:ext cx="870155" cy="1829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33;p5">
            <a:extLst>
              <a:ext uri="{FF2B5EF4-FFF2-40B4-BE49-F238E27FC236}">
                <a16:creationId xmlns:a16="http://schemas.microsoft.com/office/drawing/2014/main" id="{E287AA06-232D-4969-A8D9-C4E906077275}"/>
              </a:ext>
            </a:extLst>
          </p:cNvPr>
          <p:cNvSpPr txBox="1"/>
          <p:nvPr/>
        </p:nvSpPr>
        <p:spPr>
          <a:xfrm>
            <a:off x="825195" y="1241915"/>
            <a:ext cx="3123991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2400" b="1" i="0" u="sng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"/>
                <a:cs typeface="Lato" panose="020B0604020202020204" charset="0"/>
                <a:sym typeface="Arial"/>
              </a:rPr>
              <a:t>Modelos Testados</a:t>
            </a:r>
            <a:r>
              <a:rPr lang="es-ES" sz="2400" b="1" u="sng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:</a:t>
            </a:r>
          </a:p>
          <a:p>
            <a:pPr lvl="1" algn="ctr">
              <a:buSzPts val="1400"/>
              <a:defRPr/>
            </a:pPr>
            <a:endParaRPr lang="es-ES" sz="1600" dirty="0">
              <a:solidFill>
                <a:schemeClr val="bg1">
                  <a:lumMod val="50000"/>
                </a:schemeClr>
              </a:solidFill>
              <a:latin typeface="Lato" panose="020B0604020202020204" charset="0"/>
              <a:cs typeface="Lato" panose="020B0604020202020204" charset="0"/>
            </a:endParaRPr>
          </a:p>
          <a:p>
            <a:pPr lvl="1">
              <a:lnSpc>
                <a:spcPct val="150000"/>
              </a:lnSpc>
              <a:buSzPts val="1400"/>
              <a:defRPr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1.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Baseline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: Linear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Reggression</a:t>
            </a:r>
            <a:endParaRPr lang="es-ES" sz="1600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lvl="2">
              <a:lnSpc>
                <a:spcPct val="150000"/>
              </a:lnSpc>
              <a:buSzPts val="1400"/>
              <a:defRPr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2.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XGBoost</a:t>
            </a:r>
            <a:endParaRPr lang="es-ES" sz="1600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lvl="2">
              <a:lnSpc>
                <a:spcPct val="150000"/>
              </a:lnSpc>
              <a:buSzPts val="1400"/>
              <a:defRPr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3.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Random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Forest</a:t>
            </a:r>
          </a:p>
          <a:p>
            <a:pPr lvl="2">
              <a:lnSpc>
                <a:spcPct val="150000"/>
              </a:lnSpc>
              <a:buSzPts val="1400"/>
              <a:defRPr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4. S</a:t>
            </a:r>
            <a:r>
              <a:rPr lang="es-AR" sz="1600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upport</a:t>
            </a:r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Vector </a:t>
            </a:r>
            <a:r>
              <a:rPr lang="es-AR" sz="1600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Regression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lvl="2">
              <a:lnSpc>
                <a:spcPct val="150000"/>
              </a:lnSpc>
              <a:buSzPts val="1400"/>
              <a:defRPr/>
            </a:pPr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5. Ada </a:t>
            </a:r>
            <a:r>
              <a:rPr lang="es-AR" sz="1600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Boosting</a:t>
            </a:r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</a:t>
            </a:r>
            <a:r>
              <a:rPr lang="es-AR" sz="1600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Reggressor</a:t>
            </a:r>
            <a:endParaRPr lang="es-ES" sz="1600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kumimoji="0" lang="es-ES" sz="1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panose="020B0604020202020204" charset="0"/>
              <a:cs typeface="Lato" panose="020B0604020202020204" charset="0"/>
              <a:sym typeface="Arial"/>
            </a:endParaRPr>
          </a:p>
        </p:txBody>
      </p:sp>
      <p:sp>
        <p:nvSpPr>
          <p:cNvPr id="7" name="Google Shape;233;p5">
            <a:extLst>
              <a:ext uri="{FF2B5EF4-FFF2-40B4-BE49-F238E27FC236}">
                <a16:creationId xmlns:a16="http://schemas.microsoft.com/office/drawing/2014/main" id="{8F345211-10B5-48C2-B0A7-A44EB62A7DFB}"/>
              </a:ext>
            </a:extLst>
          </p:cNvPr>
          <p:cNvSpPr txBox="1"/>
          <p:nvPr/>
        </p:nvSpPr>
        <p:spPr>
          <a:xfrm>
            <a:off x="4890101" y="1480916"/>
            <a:ext cx="3872899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"/>
                <a:cs typeface="Lato" panose="020B0604020202020204" charset="0"/>
                <a:sym typeface="Arial"/>
              </a:rPr>
              <a:t>Utilizando: </a:t>
            </a:r>
            <a:b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"/>
                <a:cs typeface="Lato" panose="020B0604020202020204" charset="0"/>
                <a:sym typeface="Arial"/>
              </a:rPr>
            </a:br>
            <a:r>
              <a:rPr lang="es-ES" sz="700" b="1" dirty="0">
                <a:solidFill>
                  <a:schemeClr val="bg1"/>
                </a:solidFill>
                <a:latin typeface="Trebuchet"/>
                <a:cs typeface="Lato" panose="020B0604020202020204" charset="0"/>
              </a:rPr>
              <a:t>-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"/>
              <a:cs typeface="Lato" panose="020B0604020202020204" charset="0"/>
              <a:sym typeface="Arial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Pipeline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r>
              <a:rPr lang="es-ES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GridSearch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Cross </a:t>
            </a:r>
            <a:r>
              <a:rPr lang="es-ES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Validation</a:t>
            </a:r>
            <a:endParaRPr lang="es-ES" i="1" dirty="0">
              <a:solidFill>
                <a:schemeClr val="bg1">
                  <a:lumMod val="50000"/>
                </a:schemeClr>
              </a:solidFill>
              <a:latin typeface="Trebuchet"/>
              <a:cs typeface="Lato" panose="020B060402020202020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Optimización de </a:t>
            </a:r>
            <a:r>
              <a:rPr lang="es-ES" i="1" dirty="0" err="1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hiperparámetros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 propios de cada modelo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Que el propio algoritmo decida como considerar la inflación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Modelo único (aplicable a reemplazos/reparaciones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r>
              <a:rPr lang="es-ES" i="1" dirty="0">
                <a:solidFill>
                  <a:schemeClr val="bg1">
                    <a:lumMod val="50000"/>
                  </a:schemeClr>
                </a:solidFill>
                <a:latin typeface="Trebuchet"/>
                <a:cs typeface="Lato" panose="020B0604020202020204" charset="0"/>
              </a:rPr>
              <a:t>Modelos individuales para reemplazos/reparaciones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2CC64-1254-4522-9509-2C5651820428}"/>
              </a:ext>
            </a:extLst>
          </p:cNvPr>
          <p:cNvSpPr/>
          <p:nvPr/>
        </p:nvSpPr>
        <p:spPr>
          <a:xfrm>
            <a:off x="436598" y="890186"/>
            <a:ext cx="3796885" cy="347340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1122</Words>
  <Application>Microsoft Office PowerPoint</Application>
  <PresentationFormat>On-screen Show (16:9)</PresentationFormat>
  <Paragraphs>270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Trebuchet MS</vt:lpstr>
      <vt:lpstr>Wingdings</vt:lpstr>
      <vt:lpstr>Lato</vt:lpstr>
      <vt:lpstr>Trebuchet</vt:lpstr>
      <vt:lpstr>Raleway</vt:lpstr>
      <vt:lpstr>1_Streamline</vt:lpstr>
      <vt:lpstr>Streamline</vt:lpstr>
      <vt:lpstr>PowerPoint Presentation</vt:lpstr>
      <vt:lpstr>PowerPoint Presentation</vt:lpstr>
      <vt:lpstr>Descripción del Dataset </vt:lpstr>
      <vt:lpstr>Descripción del Dataset </vt:lpstr>
      <vt:lpstr>Análisis Dataset </vt:lpstr>
      <vt:lpstr>Análisis Dataset – continuación  </vt:lpstr>
      <vt:lpstr>Análisis Dataset – continuación  </vt:lpstr>
      <vt:lpstr>Planteo de Modelo de Regresión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Suchecki</dc:creator>
  <cp:lastModifiedBy>Rocio Suchecki</cp:lastModifiedBy>
  <cp:revision>121</cp:revision>
  <dcterms:modified xsi:type="dcterms:W3CDTF">2021-04-14T18:32:19Z</dcterms:modified>
</cp:coreProperties>
</file>