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5E86B-A5C1-45AB-9431-76E750A11E91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7EBBC-FCDA-4535-B3F2-0F731985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6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M.maripaludis</a:t>
            </a:r>
            <a:r>
              <a:rPr lang="en-US" dirty="0" smtClean="0"/>
              <a:t>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8,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our contact person?</a:t>
            </a:r>
          </a:p>
          <a:p>
            <a:endParaRPr lang="en-US" dirty="0" smtClean="0"/>
          </a:p>
          <a:p>
            <a:r>
              <a:rPr lang="en-US" dirty="0" smtClean="0"/>
              <a:t>How often can/should we meet?</a:t>
            </a:r>
          </a:p>
          <a:p>
            <a:endParaRPr lang="en-US" dirty="0" smtClean="0"/>
          </a:p>
          <a:p>
            <a:r>
              <a:rPr lang="en-US" dirty="0" smtClean="0"/>
              <a:t>How do we foresee the details of our collaboration?</a:t>
            </a:r>
          </a:p>
        </p:txBody>
      </p:sp>
    </p:spTree>
    <p:extLst>
      <p:ext uri="{BB962C8B-B14F-4D97-AF65-F5344CB8AC3E}">
        <p14:creationId xmlns:p14="http://schemas.microsoft.com/office/powerpoint/2010/main" val="26084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Statistics</a:t>
            </a:r>
          </a:p>
          <a:p>
            <a:endParaRPr lang="en-US" dirty="0"/>
          </a:p>
          <a:p>
            <a:r>
              <a:rPr lang="en-US" dirty="0" smtClean="0"/>
              <a:t>Notable Pathways</a:t>
            </a:r>
          </a:p>
          <a:p>
            <a:endParaRPr lang="en-US" dirty="0"/>
          </a:p>
          <a:p>
            <a:r>
              <a:rPr lang="en-US" dirty="0" smtClean="0"/>
              <a:t>Model Shortcomings</a:t>
            </a:r>
          </a:p>
          <a:p>
            <a:endParaRPr lang="en-US" dirty="0"/>
          </a:p>
          <a:p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Statistics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362200"/>
          </a:xfrm>
        </p:spPr>
        <p:txBody>
          <a:bodyPr/>
          <a:lstStyle/>
          <a:p>
            <a:r>
              <a:rPr lang="en-US" dirty="0" smtClean="0"/>
              <a:t>Draft model</a:t>
            </a:r>
          </a:p>
          <a:p>
            <a:pPr lvl="1"/>
            <a:r>
              <a:rPr lang="en-US" dirty="0" smtClean="0"/>
              <a:t>724 Metabolites</a:t>
            </a:r>
          </a:p>
          <a:p>
            <a:pPr lvl="1"/>
            <a:r>
              <a:rPr lang="en-US" dirty="0" smtClean="0"/>
              <a:t>708 Reactions</a:t>
            </a:r>
          </a:p>
          <a:p>
            <a:pPr lvl="1"/>
            <a:r>
              <a:rPr lang="en-US" dirty="0" smtClean="0"/>
              <a:t>388 Genes</a:t>
            </a:r>
          </a:p>
          <a:p>
            <a:pPr lvl="1"/>
            <a:r>
              <a:rPr lang="en-US" dirty="0" smtClean="0"/>
              <a:t>Model overall reaction: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514600"/>
          </a:xfrm>
        </p:spPr>
        <p:txBody>
          <a:bodyPr/>
          <a:lstStyle/>
          <a:p>
            <a:r>
              <a:rPr lang="en-US" dirty="0" smtClean="0"/>
              <a:t>Current Model</a:t>
            </a:r>
          </a:p>
          <a:p>
            <a:pPr lvl="1"/>
            <a:r>
              <a:rPr lang="en-US" dirty="0" smtClean="0"/>
              <a:t>735 Metabolites</a:t>
            </a:r>
            <a:endParaRPr lang="en-US" dirty="0"/>
          </a:p>
          <a:p>
            <a:pPr lvl="1"/>
            <a:r>
              <a:rPr lang="en-US" dirty="0" smtClean="0"/>
              <a:t>730 Reactions</a:t>
            </a:r>
            <a:endParaRPr lang="en-US" dirty="0"/>
          </a:p>
          <a:p>
            <a:pPr lvl="1"/>
            <a:r>
              <a:rPr lang="en-US" dirty="0" smtClean="0"/>
              <a:t>412 Genes</a:t>
            </a:r>
            <a:endParaRPr lang="en-US" dirty="0"/>
          </a:p>
          <a:p>
            <a:pPr lvl="1"/>
            <a:r>
              <a:rPr lang="en-US" dirty="0"/>
              <a:t>Model overall </a:t>
            </a:r>
            <a:r>
              <a:rPr lang="en-US" dirty="0" smtClean="0"/>
              <a:t>reaction: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6200" y="4114800"/>
            <a:ext cx="4800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pt-BR" sz="2000" dirty="0" smtClean="0"/>
              <a:t>1.07 CO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+ 4 H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 smtClean="0">
                <a:sym typeface="Wingdings" panose="05000000000000000000" pitchFamily="2" charset="2"/>
              </a:rPr>
              <a:t></a:t>
            </a:r>
            <a:r>
              <a:rPr lang="pt-BR" sz="2000" dirty="0" smtClean="0"/>
              <a:t> 2.05 H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O + CH</a:t>
            </a:r>
            <a:r>
              <a:rPr lang="pt-BR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0" y="4114800"/>
            <a:ext cx="4495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pt-BR" sz="2000" dirty="0" smtClean="0"/>
              <a:t>1.11 CO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+ 5 H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 smtClean="0">
                <a:sym typeface="Wingdings" panose="05000000000000000000" pitchFamily="2" charset="2"/>
              </a:rPr>
              <a:t></a:t>
            </a:r>
            <a:r>
              <a:rPr lang="pt-BR" sz="2000" dirty="0" smtClean="0"/>
              <a:t> 2.08 H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O + CH</a:t>
            </a:r>
            <a:r>
              <a:rPr lang="pt-BR" sz="2000" baseline="-25000" dirty="0" smtClean="0"/>
              <a:t>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4152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 Added Reactions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Amino acid biosynthesis (9)</a:t>
            </a:r>
          </a:p>
          <a:p>
            <a:r>
              <a:rPr lang="en-US" dirty="0" smtClean="0"/>
              <a:t>Cofactors/Prosthetic Groups/Electron </a:t>
            </a:r>
            <a:r>
              <a:rPr lang="en-US" dirty="0"/>
              <a:t>Carriers </a:t>
            </a:r>
            <a:r>
              <a:rPr lang="en-US" dirty="0" smtClean="0"/>
              <a:t>Biosynthesis (6)</a:t>
            </a:r>
          </a:p>
          <a:p>
            <a:r>
              <a:rPr lang="en-US" dirty="0" smtClean="0"/>
              <a:t>Anaerobic respiration (5)</a:t>
            </a:r>
          </a:p>
          <a:p>
            <a:r>
              <a:rPr lang="en-US" dirty="0" smtClean="0"/>
              <a:t>Glycolysis (2)</a:t>
            </a:r>
          </a:p>
          <a:p>
            <a:r>
              <a:rPr lang="en-US" dirty="0" smtClean="0"/>
              <a:t>Methanogenesis from CO2 (1)</a:t>
            </a:r>
          </a:p>
          <a:p>
            <a:r>
              <a:rPr lang="en-US" dirty="0" smtClean="0"/>
              <a:t>Nitrogen fixation (1)</a:t>
            </a:r>
          </a:p>
          <a:p>
            <a:r>
              <a:rPr lang="en-US" dirty="0" smtClean="0"/>
              <a:t>Fermentation (1)</a:t>
            </a:r>
          </a:p>
        </p:txBody>
      </p:sp>
    </p:spTree>
    <p:extLst>
      <p:ext uri="{BB962C8B-B14F-4D97-AF65-F5344CB8AC3E}">
        <p14:creationId xmlns:p14="http://schemas.microsoft.com/office/powerpoint/2010/main" val="36646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End Reactions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152 single dead end reactions (159 metabolites)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32 double dead end reactions (65 metabolites)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3531230" y="2343912"/>
            <a:ext cx="3021970" cy="1389888"/>
            <a:chOff x="3105912" y="2343912"/>
            <a:chExt cx="3021970" cy="138988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105912" y="3284627"/>
              <a:ext cx="533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105912" y="2343912"/>
              <a:ext cx="3021970" cy="1389888"/>
              <a:chOff x="3105912" y="2343912"/>
              <a:chExt cx="3021970" cy="13898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639312" y="23439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4613034" y="2644255"/>
                <a:ext cx="18288" cy="1014756"/>
              </a:xfrm>
              <a:prstGeom prst="curvedConnector3">
                <a:avLst>
                  <a:gd name="adj1" fmla="val -102428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5400000" flipH="1" flipV="1">
                <a:off x="4602472" y="2244966"/>
                <a:ext cx="18288" cy="1014756"/>
              </a:xfrm>
              <a:prstGeom prst="curvedConnector3">
                <a:avLst>
                  <a:gd name="adj1" fmla="val -102428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657600" y="30297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105400" y="23439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118994" y="30297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105912" y="2589864"/>
                <a:ext cx="533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5580888" y="2589864"/>
                <a:ext cx="533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5594482" y="3284627"/>
                <a:ext cx="533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124200" y="2718137"/>
                <a:ext cx="5389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531230" y="4782312"/>
            <a:ext cx="3021970" cy="1389888"/>
            <a:chOff x="3105912" y="2343912"/>
            <a:chExt cx="3021970" cy="138988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105912" y="3284627"/>
              <a:ext cx="533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05912" y="2343912"/>
              <a:ext cx="3021970" cy="1389888"/>
              <a:chOff x="3105912" y="2343912"/>
              <a:chExt cx="3021970" cy="138988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639312" y="23439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16200000" flipH="1">
                <a:off x="4613034" y="2644255"/>
                <a:ext cx="18288" cy="1014756"/>
              </a:xfrm>
              <a:prstGeom prst="curvedConnector3">
                <a:avLst>
                  <a:gd name="adj1" fmla="val -102428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5400000" flipH="1" flipV="1">
                <a:off x="4602472" y="2244966"/>
                <a:ext cx="18288" cy="1014756"/>
              </a:xfrm>
              <a:prstGeom prst="curvedConnector3">
                <a:avLst>
                  <a:gd name="adj1" fmla="val -102428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657600" y="30297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105400" y="23439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118994" y="30297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3105912" y="2589864"/>
                <a:ext cx="533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580888" y="2589864"/>
                <a:ext cx="533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594482" y="3284627"/>
                <a:ext cx="533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124200" y="2718137"/>
                <a:ext cx="5389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5974324" y="4470737"/>
            <a:ext cx="538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554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3810000"/>
            <a:ext cx="457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Methanogenesis</a:t>
            </a:r>
            <a:br>
              <a:rPr lang="en-US" dirty="0" smtClean="0"/>
            </a:br>
            <a:r>
              <a:rPr lang="en-US" dirty="0" smtClean="0"/>
              <a:t> (CO</a:t>
            </a:r>
            <a:r>
              <a:rPr lang="en-US" baseline="-25000" dirty="0" smtClean="0"/>
              <a:t>2</a:t>
            </a:r>
            <a:r>
              <a:rPr lang="en-US" dirty="0" smtClean="0"/>
              <a:t>+H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5125" r="15273" b="11655"/>
          <a:stretch/>
        </p:blipFill>
        <p:spPr>
          <a:xfrm>
            <a:off x="2812131" y="0"/>
            <a:ext cx="6199790" cy="68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57400"/>
            <a:ext cx="42672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Methionine Synthesis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9" b="40274"/>
          <a:stretch/>
        </p:blipFill>
        <p:spPr>
          <a:xfrm>
            <a:off x="4114800" y="137272"/>
            <a:ext cx="4724400" cy="67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Current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CO-dehydrogenase: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Cannot utilize acetate for biomass or CH</a:t>
            </a:r>
            <a:r>
              <a:rPr lang="en-US" baseline="-25000" dirty="0" smtClean="0"/>
              <a:t>4</a:t>
            </a:r>
            <a:r>
              <a:rPr lang="en-US" dirty="0" smtClean="0"/>
              <a:t> production</a:t>
            </a:r>
          </a:p>
          <a:p>
            <a:endParaRPr lang="en-US" dirty="0"/>
          </a:p>
          <a:p>
            <a:r>
              <a:rPr lang="en-US" dirty="0" smtClean="0"/>
              <a:t>Formate pathway either produces biomass OR makes CH</a:t>
            </a:r>
            <a:r>
              <a:rPr lang="en-US" baseline="-25000" dirty="0" smtClean="0"/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438400"/>
            <a:ext cx="7991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 + CoA + CH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-H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MPT </a:t>
            </a:r>
            <a:r>
              <a:rPr lang="en-US" sz="3200" dirty="0" smtClean="0">
                <a:sym typeface="Wingdings" panose="05000000000000000000" pitchFamily="2" charset="2"/>
              </a:rPr>
              <a:t> H</a:t>
            </a:r>
            <a:r>
              <a:rPr lang="en-US" sz="3200" baseline="-25000" dirty="0" smtClean="0">
                <a:sym typeface="Wingdings" panose="05000000000000000000" pitchFamily="2" charset="2"/>
              </a:rPr>
              <a:t>4</a:t>
            </a:r>
            <a:r>
              <a:rPr lang="en-US" sz="3200" dirty="0" smtClean="0">
                <a:sym typeface="Wingdings" panose="05000000000000000000" pitchFamily="2" charset="2"/>
              </a:rPr>
              <a:t>MPT + Acetyl-CoA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20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Formulations</a:t>
            </a:r>
          </a:p>
          <a:p>
            <a:pPr lvl="1"/>
            <a:r>
              <a:rPr lang="en-US" dirty="0" smtClean="0"/>
              <a:t>How many different defined media do we have</a:t>
            </a:r>
          </a:p>
          <a:p>
            <a:pPr lvl="1"/>
            <a:r>
              <a:rPr lang="en-US" dirty="0" smtClean="0"/>
              <a:t>Cannot grow on acetate alone?</a:t>
            </a:r>
          </a:p>
          <a:p>
            <a:r>
              <a:rPr lang="en-US" dirty="0" smtClean="0"/>
              <a:t>Validation data</a:t>
            </a:r>
          </a:p>
          <a:p>
            <a:pPr lvl="1"/>
            <a:r>
              <a:rPr lang="en-US" dirty="0" smtClean="0"/>
              <a:t>Gene knockout data</a:t>
            </a:r>
          </a:p>
          <a:p>
            <a:pPr lvl="1"/>
            <a:r>
              <a:rPr lang="en-US" dirty="0" smtClean="0"/>
              <a:t>Growth rates, product yields, uptake rates</a:t>
            </a:r>
          </a:p>
          <a:p>
            <a:r>
              <a:rPr lang="en-US" dirty="0" smtClean="0"/>
              <a:t>Verification of crucial pathways</a:t>
            </a:r>
          </a:p>
          <a:p>
            <a:pPr lvl="1"/>
            <a:r>
              <a:rPr lang="en-US" dirty="0" smtClean="0"/>
              <a:t>Best method of representation?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231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Initial M.maripaludis Meeting</vt:lpstr>
      <vt:lpstr>Overview</vt:lpstr>
      <vt:lpstr>Model Statistics</vt:lpstr>
      <vt:lpstr>25 Added Reactions</vt:lpstr>
      <vt:lpstr>Dead End Reactions</vt:lpstr>
      <vt:lpstr>Methanogenesis  (CO2+H2)</vt:lpstr>
      <vt:lpstr>Methionine Synthesis</vt:lpstr>
      <vt:lpstr>Some Current Shortcomings</vt:lpstr>
      <vt:lpstr>Future Directions </vt:lpstr>
      <vt:lpstr>Logistics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M.maripaludis Meeting</dc:title>
  <dc:creator>Juan Zhang</dc:creator>
  <cp:lastModifiedBy>Matt</cp:lastModifiedBy>
  <cp:revision>16</cp:revision>
  <dcterms:created xsi:type="dcterms:W3CDTF">2006-08-16T00:00:00Z</dcterms:created>
  <dcterms:modified xsi:type="dcterms:W3CDTF">2014-05-09T18:23:58Z</dcterms:modified>
</cp:coreProperties>
</file>