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0"/>
  </p:notesMasterIdLst>
  <p:sldIdLst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A6A2-2D9F-4B10-9C1A-89C15BF2AB87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2F792-F837-49AC-B14A-DDB49DEF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baseline="0" dirty="0" smtClean="0"/>
              <a:t> now shown to predict growth data close to or within 95% confidence interval </a:t>
            </a:r>
            <a:r>
              <a:rPr lang="en-US" baseline="0" smtClean="0"/>
              <a:t>of measured values.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2F792-F837-49AC-B14A-DDB49DEF93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96438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5053572"/>
            <a:ext cx="2689942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/>
            </a:lvl1pPr>
          </a:lstStyle>
          <a:p>
            <a:pPr defTabSz="457200"/>
            <a:fld id="{169A6192-71DD-164E-9ED0-2A7A546A9DED}" type="datetime4">
              <a:rPr lang="en-US" smtClean="0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C06428A-09CD-364C-AE09-0CD2992B2FAC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1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A25E7F-AC0A-D84A-A7E2-BA0E92419464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6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96438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5053572"/>
            <a:ext cx="2689942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/>
            </a:lvl1pPr>
          </a:lstStyle>
          <a:p>
            <a:pPr defTabSz="457200"/>
            <a:fld id="{169A6192-71DD-164E-9ED0-2A7A546A9DED}" type="datetime4">
              <a:rPr lang="en-US" smtClean="0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4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35" y="67341"/>
            <a:ext cx="8488517" cy="824352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35" y="1062182"/>
            <a:ext cx="8488517" cy="4811307"/>
          </a:xfrm>
        </p:spPr>
        <p:txBody>
          <a:bodyPr lIns="0" tIns="0" rIns="0" bIns="0">
            <a:normAutofit/>
          </a:bodyPr>
          <a:lstStyle>
            <a:lvl1pPr marL="256032" indent="-256032">
              <a:spcBef>
                <a:spcPts val="600"/>
              </a:spcBef>
              <a:buClr>
                <a:schemeClr val="accent2"/>
              </a:buClr>
              <a:buSzPct val="120000"/>
              <a:buFont typeface="Lucida Grande"/>
              <a:buChar char="‣"/>
              <a:defRPr sz="2400"/>
            </a:lvl1pPr>
            <a:lvl2pPr>
              <a:buClr>
                <a:schemeClr val="accent2"/>
              </a:buClr>
              <a:defRPr sz="2400"/>
            </a:lvl2pPr>
            <a:lvl3pPr>
              <a:buClr>
                <a:schemeClr val="accent2"/>
              </a:buCl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6194" y="6318383"/>
            <a:ext cx="688258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5935" y="926888"/>
            <a:ext cx="8488517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75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4406900"/>
            <a:ext cx="832628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16" y="2906713"/>
            <a:ext cx="832628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9D1E66E-6098-0047-9B3B-57E40AD7E34C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1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274638"/>
            <a:ext cx="8390194" cy="1143000"/>
          </a:xfrm>
        </p:spPr>
        <p:txBody>
          <a:bodyPr lIns="0" tIns="0" rIns="0" bIns="0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516" y="1600200"/>
            <a:ext cx="4113161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968" y="1600200"/>
            <a:ext cx="4137742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97510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1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211E6469-1CA9-E747-A59C-E9BDF690280D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EE2A634-2E46-2346-A1F4-60B3891F9544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0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96E24C2-81E2-A24E-9E89-644074EF84A6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6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9F0798C-2D51-AC4F-B370-F9B16728B207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35" y="67341"/>
            <a:ext cx="8488517" cy="824352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35" y="1062182"/>
            <a:ext cx="8488517" cy="4811307"/>
          </a:xfrm>
        </p:spPr>
        <p:txBody>
          <a:bodyPr lIns="0" tIns="0" rIns="0" bIns="0">
            <a:normAutofit/>
          </a:bodyPr>
          <a:lstStyle>
            <a:lvl1pPr marL="256032" indent="-256032">
              <a:spcBef>
                <a:spcPts val="600"/>
              </a:spcBef>
              <a:buClr>
                <a:schemeClr val="accent2"/>
              </a:buClr>
              <a:buSzPct val="120000"/>
              <a:buFont typeface="Lucida Grande"/>
              <a:buChar char="‣"/>
              <a:defRPr sz="2400"/>
            </a:lvl1pPr>
            <a:lvl2pPr>
              <a:buClr>
                <a:schemeClr val="accent2"/>
              </a:buClr>
              <a:defRPr sz="2400"/>
            </a:lvl2pPr>
            <a:lvl3pPr>
              <a:buClr>
                <a:schemeClr val="accent2"/>
              </a:buCl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6194" y="6318383"/>
            <a:ext cx="688258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5935" y="926888"/>
            <a:ext cx="8488517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4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11B8516-7D11-9747-B20B-0FBB1408ED0E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35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C06428A-09CD-364C-AE09-0CD2992B2FAC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9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A25E7F-AC0A-D84A-A7E2-BA0E92419464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42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96438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5053572"/>
            <a:ext cx="2689942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/>
            </a:lvl1pPr>
          </a:lstStyle>
          <a:p>
            <a:pPr defTabSz="457200"/>
            <a:fld id="{169A6192-71DD-164E-9ED0-2A7A546A9DED}" type="datetime4">
              <a:rPr lang="en-US" smtClean="0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4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35" y="67341"/>
            <a:ext cx="8488517" cy="824352"/>
          </a:xfrm>
        </p:spPr>
        <p:txBody>
          <a:bodyPr lIns="0" tIns="0" rIns="0" bIns="0">
            <a:normAutofit/>
          </a:bodyPr>
          <a:lstStyle>
            <a:lvl1pPr algn="l">
              <a:defRPr sz="3200" b="1" i="0"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35" y="1062182"/>
            <a:ext cx="8488517" cy="4811307"/>
          </a:xfrm>
        </p:spPr>
        <p:txBody>
          <a:bodyPr lIns="0" tIns="0" rIns="0" bIns="0">
            <a:normAutofit/>
          </a:bodyPr>
          <a:lstStyle>
            <a:lvl1pPr marL="256032" indent="-256032">
              <a:spcBef>
                <a:spcPts val="600"/>
              </a:spcBef>
              <a:buClr>
                <a:schemeClr val="accent2"/>
              </a:buClr>
              <a:buSzPct val="120000"/>
              <a:buFont typeface="Lucida Grande"/>
              <a:buChar char="‣"/>
              <a:defRPr sz="2400"/>
            </a:lvl1pPr>
            <a:lvl2pPr>
              <a:buClr>
                <a:schemeClr val="accent2"/>
              </a:buClr>
              <a:defRPr sz="2400"/>
            </a:lvl2pPr>
            <a:lvl3pPr>
              <a:buClr>
                <a:schemeClr val="accent2"/>
              </a:buCl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6194" y="6318383"/>
            <a:ext cx="688258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5935" y="926888"/>
            <a:ext cx="8488517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6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4406900"/>
            <a:ext cx="832628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16" y="2906713"/>
            <a:ext cx="832628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9D1E66E-6098-0047-9B3B-57E40AD7E34C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274638"/>
            <a:ext cx="8390194" cy="1143000"/>
          </a:xfrm>
        </p:spPr>
        <p:txBody>
          <a:bodyPr lIns="0" tIns="0" rIns="0" bIns="0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516" y="1600200"/>
            <a:ext cx="4113161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968" y="1600200"/>
            <a:ext cx="4137742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97510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211E6469-1CA9-E747-A59C-E9BDF690280D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2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EE2A634-2E46-2346-A1F4-60B3891F9544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9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96E24C2-81E2-A24E-9E89-644074EF84A6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1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4406900"/>
            <a:ext cx="832628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16" y="2906713"/>
            <a:ext cx="832628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9D1E66E-6098-0047-9B3B-57E40AD7E34C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2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9F0798C-2D51-AC4F-B370-F9B16728B207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9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11B8516-7D11-9747-B20B-0FBB1408ED0E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24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C06428A-09CD-364C-AE09-0CD2992B2FAC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8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FA25E7F-AC0A-D84A-A7E2-BA0E92419464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1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6" y="274638"/>
            <a:ext cx="8390194" cy="1143000"/>
          </a:xfrm>
        </p:spPr>
        <p:txBody>
          <a:bodyPr lIns="0" tIns="0" rIns="0" bIns="0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516" y="1600200"/>
            <a:ext cx="4113161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968" y="1600200"/>
            <a:ext cx="4137742" cy="4525963"/>
          </a:xfrm>
        </p:spPr>
        <p:txBody>
          <a:bodyPr lIns="0" tIns="0" rIns="0" b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97510" cy="365125"/>
          </a:xfrm>
        </p:spPr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211E6469-1CA9-E747-A59C-E9BDF690280D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3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EE2A634-2E46-2346-A1F4-60B3891F9544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0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A96E24C2-81E2-A24E-9E89-644074EF84A6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3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C9F0798C-2D51-AC4F-B370-F9B16728B207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3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11B8516-7D11-9747-B20B-0FBB1408ED0E}" type="datetime4">
              <a:rPr lang="en-US">
                <a:solidFill>
                  <a:prstClr val="black"/>
                </a:solidFill>
              </a:rPr>
              <a:pPr defTabSz="457200"/>
              <a:t>January 15, 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ARPA-E Template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0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Subpage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6086899"/>
            <a:ext cx="9143391" cy="6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7" cy="25359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48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2825" y="6357403"/>
            <a:ext cx="4457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Design Workshop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74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Subpage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6086899"/>
            <a:ext cx="9143391" cy="6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7" cy="25359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48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2825" y="6357403"/>
            <a:ext cx="4457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Design Workshop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74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2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Subpage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" y="6086899"/>
            <a:ext cx="9143391" cy="6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7" cy="25359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48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2825" y="6357403"/>
            <a:ext cx="4457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Presentation Design Workshop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74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(sub-title if helpful)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</a:p>
          <a:p>
            <a:r>
              <a:rPr lang="en-US" dirty="0" smtClean="0"/>
              <a:t>PI Name and Email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9" y="5053572"/>
            <a:ext cx="6467475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Meeting Name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Date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5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Project Overview</a:t>
            </a:r>
            <a:endParaRPr lang="en-US" b="1" dirty="0">
              <a:solidFill>
                <a:srgbClr val="1AB0E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6602" y="2437868"/>
            <a:ext cx="5196841" cy="2031325"/>
          </a:xfrm>
          <a:prstGeom prst="rect">
            <a:avLst/>
          </a:prstGeom>
          <a:solidFill>
            <a:srgbClr val="FFFF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The purpose of the slide is to provide an overall description of the entire project. Please use graphics. </a:t>
            </a:r>
          </a:p>
          <a:p>
            <a:pPr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</a:rPr>
              <a:t>Key in on critical challenges and point out core technologies you are developing to overcome them.</a:t>
            </a:r>
          </a:p>
        </p:txBody>
      </p:sp>
    </p:spTree>
    <p:extLst>
      <p:ext uri="{BB962C8B-B14F-4D97-AF65-F5344CB8AC3E}">
        <p14:creationId xmlns:p14="http://schemas.microsoft.com/office/powerpoint/2010/main" val="11589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  <a:endParaRPr lang="en-US" b="1" dirty="0">
              <a:solidFill>
                <a:srgbClr val="1AB0E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6230" r="7778" b="2806"/>
          <a:stretch/>
        </p:blipFill>
        <p:spPr>
          <a:xfrm>
            <a:off x="584200" y="1349891"/>
            <a:ext cx="7721600" cy="48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  <a:endParaRPr lang="en-US" b="1" dirty="0">
              <a:solidFill>
                <a:srgbClr val="1AB0E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r="4356" b="3889"/>
          <a:stretch/>
        </p:blipFill>
        <p:spPr bwMode="auto">
          <a:xfrm>
            <a:off x="609600" y="1293257"/>
            <a:ext cx="7372667" cy="487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2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Progress on core technology development</a:t>
            </a:r>
            <a:endParaRPr lang="en-US" b="1" dirty="0">
              <a:solidFill>
                <a:srgbClr val="1AB0E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6602" y="2437868"/>
            <a:ext cx="5196841" cy="2031325"/>
          </a:xfrm>
          <a:prstGeom prst="rect">
            <a:avLst/>
          </a:prstGeom>
          <a:solidFill>
            <a:srgbClr val="FFFF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The purpose of the slide is to provide a technical update on core technology development. Since our last meeting, several groups have published and/or protected data/innovations. We expect that you will share information to the extent possible to inform other performers on your success.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9760" y="1996440"/>
            <a:ext cx="1526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</a:rPr>
              <a:t>DATA SLIDE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850" y="923925"/>
            <a:ext cx="5193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b="1" dirty="0">
                <a:solidFill>
                  <a:srgbClr val="1AB0E9"/>
                </a:solidFill>
              </a:rPr>
              <a:t>Steps toward commercialization </a:t>
            </a:r>
            <a:endParaRPr lang="en-US" b="1" dirty="0">
              <a:solidFill>
                <a:srgbClr val="1AB0E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3009" y="6322814"/>
            <a:ext cx="479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Protected Data – For DOE ARPA-E Use Only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6602" y="2437868"/>
            <a:ext cx="5196841" cy="2031325"/>
          </a:xfrm>
          <a:prstGeom prst="rect">
            <a:avLst/>
          </a:prstGeom>
          <a:solidFill>
            <a:srgbClr val="FFFF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The purpose of the slide is to share information on what if any actions the project team have implemented to push towards commercialization (e.g. </a:t>
            </a:r>
            <a:r>
              <a:rPr lang="en-US" dirty="0" err="1">
                <a:solidFill>
                  <a:prstClr val="black"/>
                </a:solidFill>
              </a:rPr>
              <a:t>newco</a:t>
            </a:r>
            <a:r>
              <a:rPr lang="en-US" dirty="0">
                <a:solidFill>
                  <a:prstClr val="black"/>
                </a:solidFill>
              </a:rPr>
              <a:t> formation). Please expand on what additional technical advancements or skills are necessary for development of the technology beyond ARPA-E.  </a:t>
            </a:r>
          </a:p>
        </p:txBody>
      </p:sp>
    </p:spTree>
    <p:extLst>
      <p:ext uri="{BB962C8B-B14F-4D97-AF65-F5344CB8AC3E}">
        <p14:creationId xmlns:p14="http://schemas.microsoft.com/office/powerpoint/2010/main" val="38737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ARPA E COLOR PALETTE 112012">
      <a:dk1>
        <a:sysClr val="windowText" lastClr="000000"/>
      </a:dk1>
      <a:lt1>
        <a:sysClr val="window" lastClr="FFFFFF"/>
      </a:lt1>
      <a:dk2>
        <a:srgbClr val="1AB0E9"/>
      </a:dk2>
      <a:lt2>
        <a:srgbClr val="E79B38"/>
      </a:lt2>
      <a:accent1>
        <a:srgbClr val="1AB0E9"/>
      </a:accent1>
      <a:accent2>
        <a:srgbClr val="106D96"/>
      </a:accent2>
      <a:accent3>
        <a:srgbClr val="E49C3D"/>
      </a:accent3>
      <a:accent4>
        <a:srgbClr val="E7862A"/>
      </a:accent4>
      <a:accent5>
        <a:srgbClr val="9DA0A3"/>
      </a:accent5>
      <a:accent6>
        <a:srgbClr val="DADADA"/>
      </a:accent6>
      <a:hlink>
        <a:srgbClr val="1AB0E9"/>
      </a:hlink>
      <a:folHlink>
        <a:srgbClr val="E49C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ARPA E COLOR PALETTE 112012">
      <a:dk1>
        <a:sysClr val="windowText" lastClr="000000"/>
      </a:dk1>
      <a:lt1>
        <a:sysClr val="window" lastClr="FFFFFF"/>
      </a:lt1>
      <a:dk2>
        <a:srgbClr val="1AB0E9"/>
      </a:dk2>
      <a:lt2>
        <a:srgbClr val="E79B38"/>
      </a:lt2>
      <a:accent1>
        <a:srgbClr val="1AB0E9"/>
      </a:accent1>
      <a:accent2>
        <a:srgbClr val="106D96"/>
      </a:accent2>
      <a:accent3>
        <a:srgbClr val="E49C3D"/>
      </a:accent3>
      <a:accent4>
        <a:srgbClr val="E7862A"/>
      </a:accent4>
      <a:accent5>
        <a:srgbClr val="9DA0A3"/>
      </a:accent5>
      <a:accent6>
        <a:srgbClr val="DADADA"/>
      </a:accent6>
      <a:hlink>
        <a:srgbClr val="1AB0E9"/>
      </a:hlink>
      <a:folHlink>
        <a:srgbClr val="E49C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ARPA E COLOR PALETTE 112012">
      <a:dk1>
        <a:sysClr val="windowText" lastClr="000000"/>
      </a:dk1>
      <a:lt1>
        <a:sysClr val="window" lastClr="FFFFFF"/>
      </a:lt1>
      <a:dk2>
        <a:srgbClr val="1AB0E9"/>
      </a:dk2>
      <a:lt2>
        <a:srgbClr val="E79B38"/>
      </a:lt2>
      <a:accent1>
        <a:srgbClr val="1AB0E9"/>
      </a:accent1>
      <a:accent2>
        <a:srgbClr val="106D96"/>
      </a:accent2>
      <a:accent3>
        <a:srgbClr val="E49C3D"/>
      </a:accent3>
      <a:accent4>
        <a:srgbClr val="E7862A"/>
      </a:accent4>
      <a:accent5>
        <a:srgbClr val="9DA0A3"/>
      </a:accent5>
      <a:accent6>
        <a:srgbClr val="DADADA"/>
      </a:accent6>
      <a:hlink>
        <a:srgbClr val="1AB0E9"/>
      </a:hlink>
      <a:folHlink>
        <a:srgbClr val="E49C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241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1_Office Theme</vt:lpstr>
      <vt:lpstr>2_Office Theme</vt:lpstr>
      <vt:lpstr>3_Office Theme</vt:lpstr>
      <vt:lpstr>Project Title (sub-title if helpful)</vt:lpstr>
      <vt:lpstr>Project title</vt:lpstr>
      <vt:lpstr>Project title</vt:lpstr>
      <vt:lpstr>Project title</vt:lpstr>
      <vt:lpstr>Project title</vt:lpstr>
      <vt:lpstr>Project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2016-01-15T16:54:45Z</dcterms:created>
  <dcterms:modified xsi:type="dcterms:W3CDTF">2016-01-15T22:28:40Z</dcterms:modified>
</cp:coreProperties>
</file>