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57" r:id="rId4"/>
    <p:sldId id="258" r:id="rId5"/>
    <p:sldId id="259" r:id="rId6"/>
    <p:sldId id="265"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4" autoAdjust="0"/>
    <p:restoredTop sz="87557" autoAdjust="0"/>
  </p:normalViewPr>
  <p:slideViewPr>
    <p:cSldViewPr>
      <p:cViewPr>
        <p:scale>
          <a:sx n="66" d="100"/>
          <a:sy n="66" d="100"/>
        </p:scale>
        <p:origin x="-1470" y="-8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richard\Documents\methanococcus\Paper\excel%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'Generalized Subsystems'!$G$2:$G$10</c:f>
              <c:strCache>
                <c:ptCount val="9"/>
                <c:pt idx="0">
                  <c:v>Unique Coenzyme Syntheses</c:v>
                </c:pt>
                <c:pt idx="1">
                  <c:v>Vitamin and Cofactor Synthesis</c:v>
                </c:pt>
                <c:pt idx="2">
                  <c:v>Amino Acid Biosynthesis/Degradation</c:v>
                </c:pt>
                <c:pt idx="3">
                  <c:v>Quinone Metabolism</c:v>
                </c:pt>
                <c:pt idx="4">
                  <c:v>Sulfur Assimilation</c:v>
                </c:pt>
                <c:pt idx="5">
                  <c:v>None</c:v>
                </c:pt>
                <c:pt idx="6">
                  <c:v>Archaeal Lipids and Carbohydrates</c:v>
                </c:pt>
                <c:pt idx="7">
                  <c:v>Nucelotide Conversions</c:v>
                </c:pt>
                <c:pt idx="8">
                  <c:v>Other</c:v>
                </c:pt>
              </c:strCache>
            </c:strRef>
          </c:cat>
          <c:val>
            <c:numRef>
              <c:f>'Generalized Subsystems'!$H$2:$H$10</c:f>
              <c:numCache>
                <c:formatCode>General</c:formatCode>
                <c:ptCount val="9"/>
                <c:pt idx="0">
                  <c:v>24</c:v>
                </c:pt>
                <c:pt idx="1">
                  <c:v>11</c:v>
                </c:pt>
                <c:pt idx="2">
                  <c:v>12</c:v>
                </c:pt>
                <c:pt idx="3">
                  <c:v>8</c:v>
                </c:pt>
                <c:pt idx="4">
                  <c:v>2</c:v>
                </c:pt>
                <c:pt idx="5">
                  <c:v>15</c:v>
                </c:pt>
                <c:pt idx="6">
                  <c:v>2</c:v>
                </c:pt>
                <c:pt idx="7">
                  <c:v>3</c:v>
                </c:pt>
                <c:pt idx="8">
                  <c:v>8</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5403239525614854"/>
          <c:y val="5.2853503221303402E-2"/>
          <c:w val="0.33670834548459222"/>
          <c:h val="0.93918929518425143"/>
        </c:manualLayout>
      </c:layout>
      <c:overlay val="0"/>
      <c:txPr>
        <a:bodyPr/>
        <a:lstStyle/>
        <a:p>
          <a:pPr>
            <a:defRPr sz="14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DE5B9-7B25-45F6-B0C5-1B47877B4AB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87A023D-A896-49D7-B1ED-E2EA7A3E474E}">
      <dgm:prSet phldrT="[Text]"/>
      <dgm:spPr/>
      <dgm:t>
        <a:bodyPr/>
        <a:lstStyle/>
        <a:p>
          <a:r>
            <a:rPr lang="en-US" dirty="0" err="1" smtClean="0"/>
            <a:t>SimOptStrain</a:t>
          </a:r>
          <a:r>
            <a:rPr lang="en-US" dirty="0" smtClean="0"/>
            <a:t> Design</a:t>
          </a:r>
        </a:p>
      </dgm:t>
    </dgm:pt>
    <dgm:pt modelId="{A95E801E-FBFF-4C05-9EC0-DF78B552889E}" type="parTrans" cxnId="{BCC027A6-8582-4A5D-955C-5E56DA3405C0}">
      <dgm:prSet/>
      <dgm:spPr/>
      <dgm:t>
        <a:bodyPr/>
        <a:lstStyle/>
        <a:p>
          <a:endParaRPr lang="en-US"/>
        </a:p>
      </dgm:t>
    </dgm:pt>
    <dgm:pt modelId="{5F151BCA-8586-4A21-B161-858C85B9A403}" type="sibTrans" cxnId="{BCC027A6-8582-4A5D-955C-5E56DA3405C0}">
      <dgm:prSet/>
      <dgm:spPr/>
      <dgm:t>
        <a:bodyPr/>
        <a:lstStyle/>
        <a:p>
          <a:endParaRPr lang="en-US"/>
        </a:p>
      </dgm:t>
    </dgm:pt>
    <dgm:pt modelId="{0D03A871-A93D-474A-ACE7-0CBF3F5276FA}">
      <dgm:prSet phldrT="[Text]"/>
      <dgm:spPr/>
      <dgm:t>
        <a:bodyPr/>
        <a:lstStyle/>
        <a:p>
          <a:r>
            <a:rPr lang="en-US" dirty="0" smtClean="0"/>
            <a:t>Evaluate Free Energy</a:t>
          </a:r>
          <a:endParaRPr lang="en-US" dirty="0"/>
        </a:p>
      </dgm:t>
    </dgm:pt>
    <dgm:pt modelId="{5CD16F0A-7CE4-4277-9882-B8A98F44A0B1}" type="parTrans" cxnId="{FF3EE57C-3CC0-4A7A-971C-A8D699902AE6}">
      <dgm:prSet/>
      <dgm:spPr/>
      <dgm:t>
        <a:bodyPr/>
        <a:lstStyle/>
        <a:p>
          <a:endParaRPr lang="en-US"/>
        </a:p>
      </dgm:t>
    </dgm:pt>
    <dgm:pt modelId="{205D2DF0-556A-4357-9D5A-DFE6957A3271}" type="sibTrans" cxnId="{FF3EE57C-3CC0-4A7A-971C-A8D699902AE6}">
      <dgm:prSet/>
      <dgm:spPr/>
      <dgm:t>
        <a:bodyPr/>
        <a:lstStyle/>
        <a:p>
          <a:endParaRPr lang="en-US"/>
        </a:p>
      </dgm:t>
    </dgm:pt>
    <dgm:pt modelId="{3FFD4959-B55E-487F-B28B-918DFD9AD23F}">
      <dgm:prSet phldrT="[Text]"/>
      <dgm:spPr/>
      <dgm:t>
        <a:bodyPr/>
        <a:lstStyle/>
        <a:p>
          <a:r>
            <a:rPr lang="en-US" dirty="0" smtClean="0"/>
            <a:t>Alter Reaction Database</a:t>
          </a:r>
          <a:endParaRPr lang="en-US" dirty="0"/>
        </a:p>
      </dgm:t>
    </dgm:pt>
    <dgm:pt modelId="{2725E72A-77EC-4B8F-BF81-510E83ED3D1F}" type="parTrans" cxnId="{8C6F7482-B160-4A1D-A1CB-FE769976E150}">
      <dgm:prSet/>
      <dgm:spPr/>
      <dgm:t>
        <a:bodyPr/>
        <a:lstStyle/>
        <a:p>
          <a:endParaRPr lang="en-US"/>
        </a:p>
      </dgm:t>
    </dgm:pt>
    <dgm:pt modelId="{09A28E80-6AF5-4C64-BA7F-F7241792F0EF}" type="sibTrans" cxnId="{8C6F7482-B160-4A1D-A1CB-FE769976E150}">
      <dgm:prSet/>
      <dgm:spPr/>
      <dgm:t>
        <a:bodyPr/>
        <a:lstStyle/>
        <a:p>
          <a:endParaRPr lang="en-US"/>
        </a:p>
      </dgm:t>
    </dgm:pt>
    <dgm:pt modelId="{468D6A39-A9E5-488B-9D1C-AB4EE65801C6}">
      <dgm:prSet phldrT="[Text]"/>
      <dgm:spPr/>
      <dgm:t>
        <a:bodyPr/>
        <a:lstStyle/>
        <a:p>
          <a:r>
            <a:rPr lang="en-US" dirty="0" smtClean="0"/>
            <a:t>Rank Strain Designs</a:t>
          </a:r>
          <a:endParaRPr lang="en-US" dirty="0"/>
        </a:p>
      </dgm:t>
    </dgm:pt>
    <dgm:pt modelId="{9CD2A66D-1260-4BBB-BC48-9DB7050B3307}" type="parTrans" cxnId="{5C9CE037-F017-4D62-83C8-B65D66F6FBB8}">
      <dgm:prSet/>
      <dgm:spPr/>
      <dgm:t>
        <a:bodyPr/>
        <a:lstStyle/>
        <a:p>
          <a:endParaRPr lang="en-US"/>
        </a:p>
      </dgm:t>
    </dgm:pt>
    <dgm:pt modelId="{E96A8FAD-8B3A-4C45-9341-E9BC5E8BE5F9}" type="sibTrans" cxnId="{5C9CE037-F017-4D62-83C8-B65D66F6FBB8}">
      <dgm:prSet/>
      <dgm:spPr/>
      <dgm:t>
        <a:bodyPr/>
        <a:lstStyle/>
        <a:p>
          <a:endParaRPr lang="en-US"/>
        </a:p>
      </dgm:t>
    </dgm:pt>
    <dgm:pt modelId="{128CF719-E213-4110-8063-FAF25CC50458}" type="pres">
      <dgm:prSet presAssocID="{C58DE5B9-7B25-45F6-B0C5-1B47877B4AB7}" presName="cycle" presStyleCnt="0">
        <dgm:presLayoutVars>
          <dgm:dir/>
          <dgm:resizeHandles val="exact"/>
        </dgm:presLayoutVars>
      </dgm:prSet>
      <dgm:spPr/>
    </dgm:pt>
    <dgm:pt modelId="{974DCCC6-AA2F-4A41-9E2C-9329F2F9FF6D}" type="pres">
      <dgm:prSet presAssocID="{087A023D-A896-49D7-B1ED-E2EA7A3E474E}" presName="dummy" presStyleCnt="0"/>
      <dgm:spPr/>
    </dgm:pt>
    <dgm:pt modelId="{3FC073F6-7A59-4C85-AC88-8371735EE9E7}" type="pres">
      <dgm:prSet presAssocID="{087A023D-A896-49D7-B1ED-E2EA7A3E474E}" presName="node" presStyleLbl="revTx" presStyleIdx="0" presStyleCnt="4" custRadScaleRad="98215" custRadScaleInc="3503">
        <dgm:presLayoutVars>
          <dgm:bulletEnabled val="1"/>
        </dgm:presLayoutVars>
      </dgm:prSet>
      <dgm:spPr/>
      <dgm:t>
        <a:bodyPr/>
        <a:lstStyle/>
        <a:p>
          <a:endParaRPr lang="en-US"/>
        </a:p>
      </dgm:t>
    </dgm:pt>
    <dgm:pt modelId="{BF10BEB0-6CF2-41E6-840F-8B96462454F4}" type="pres">
      <dgm:prSet presAssocID="{5F151BCA-8586-4A21-B161-858C85B9A403}" presName="sibTrans" presStyleLbl="node1" presStyleIdx="0" presStyleCnt="4"/>
      <dgm:spPr/>
    </dgm:pt>
    <dgm:pt modelId="{49C8363B-E0D0-4090-932F-C2E4FEF99869}" type="pres">
      <dgm:prSet presAssocID="{0D03A871-A93D-474A-ACE7-0CBF3F5276FA}" presName="dummy" presStyleCnt="0"/>
      <dgm:spPr/>
    </dgm:pt>
    <dgm:pt modelId="{79A603A7-E1E3-484C-A98D-646AAC9B7153}" type="pres">
      <dgm:prSet presAssocID="{0D03A871-A93D-474A-ACE7-0CBF3F5276FA}" presName="node" presStyleLbl="revTx" presStyleIdx="1" presStyleCnt="4" custRadScaleRad="97133" custRadScaleInc="-5723">
        <dgm:presLayoutVars>
          <dgm:bulletEnabled val="1"/>
        </dgm:presLayoutVars>
      </dgm:prSet>
      <dgm:spPr/>
      <dgm:t>
        <a:bodyPr/>
        <a:lstStyle/>
        <a:p>
          <a:endParaRPr lang="en-US"/>
        </a:p>
      </dgm:t>
    </dgm:pt>
    <dgm:pt modelId="{5DB64445-12AB-4E28-8AF8-905B197383B7}" type="pres">
      <dgm:prSet presAssocID="{205D2DF0-556A-4357-9D5A-DFE6957A3271}" presName="sibTrans" presStyleLbl="node1" presStyleIdx="1" presStyleCnt="4" custLinFactNeighborY="-1714"/>
      <dgm:spPr/>
    </dgm:pt>
    <dgm:pt modelId="{625E83BE-CFE7-470B-8B46-9115AFFAE2B1}" type="pres">
      <dgm:prSet presAssocID="{468D6A39-A9E5-488B-9D1C-AB4EE65801C6}" presName="dummy" presStyleCnt="0"/>
      <dgm:spPr/>
    </dgm:pt>
    <dgm:pt modelId="{5270F5FB-077A-4064-A67A-D159CBBD9C89}" type="pres">
      <dgm:prSet presAssocID="{468D6A39-A9E5-488B-9D1C-AB4EE65801C6}" presName="node" presStyleLbl="revTx" presStyleIdx="2" presStyleCnt="4" custRadScaleRad="97133" custRadScaleInc="5723">
        <dgm:presLayoutVars>
          <dgm:bulletEnabled val="1"/>
        </dgm:presLayoutVars>
      </dgm:prSet>
      <dgm:spPr/>
      <dgm:t>
        <a:bodyPr/>
        <a:lstStyle/>
        <a:p>
          <a:endParaRPr lang="en-US"/>
        </a:p>
      </dgm:t>
    </dgm:pt>
    <dgm:pt modelId="{399AECCD-3C57-4F2D-95BB-BEF6E14701CA}" type="pres">
      <dgm:prSet presAssocID="{E96A8FAD-8B3A-4C45-9341-E9BC5E8BE5F9}" presName="sibTrans" presStyleLbl="node1" presStyleIdx="2" presStyleCnt="4"/>
      <dgm:spPr/>
    </dgm:pt>
    <dgm:pt modelId="{6326F916-0BCD-4317-A128-6B6D446896FC}" type="pres">
      <dgm:prSet presAssocID="{3FFD4959-B55E-487F-B28B-918DFD9AD23F}" presName="dummy" presStyleCnt="0"/>
      <dgm:spPr/>
    </dgm:pt>
    <dgm:pt modelId="{AB0C1363-9CD7-46E2-9AFE-CA5E352E81F6}" type="pres">
      <dgm:prSet presAssocID="{3FFD4959-B55E-487F-B28B-918DFD9AD23F}" presName="node" presStyleLbl="revTx" presStyleIdx="3" presStyleCnt="4" custRadScaleRad="98215" custRadScaleInc="-3503">
        <dgm:presLayoutVars>
          <dgm:bulletEnabled val="1"/>
        </dgm:presLayoutVars>
      </dgm:prSet>
      <dgm:spPr/>
    </dgm:pt>
    <dgm:pt modelId="{9C4103EC-1EA4-42ED-BC43-C96EA34D6A5F}" type="pres">
      <dgm:prSet presAssocID="{09A28E80-6AF5-4C64-BA7F-F7241792F0EF}" presName="sibTrans" presStyleLbl="node1" presStyleIdx="3" presStyleCnt="4"/>
      <dgm:spPr/>
    </dgm:pt>
  </dgm:ptLst>
  <dgm:cxnLst>
    <dgm:cxn modelId="{21276688-F444-4DB3-B542-D3B556F9B0C7}" type="presOf" srcId="{C58DE5B9-7B25-45F6-B0C5-1B47877B4AB7}" destId="{128CF719-E213-4110-8063-FAF25CC50458}" srcOrd="0" destOrd="0" presId="urn:microsoft.com/office/officeart/2005/8/layout/cycle1"/>
    <dgm:cxn modelId="{BCC027A6-8582-4A5D-955C-5E56DA3405C0}" srcId="{C58DE5B9-7B25-45F6-B0C5-1B47877B4AB7}" destId="{087A023D-A896-49D7-B1ED-E2EA7A3E474E}" srcOrd="0" destOrd="0" parTransId="{A95E801E-FBFF-4C05-9EC0-DF78B552889E}" sibTransId="{5F151BCA-8586-4A21-B161-858C85B9A403}"/>
    <dgm:cxn modelId="{A956BF7A-3286-4D57-BEF1-6345611DCFE6}" type="presOf" srcId="{205D2DF0-556A-4357-9D5A-DFE6957A3271}" destId="{5DB64445-12AB-4E28-8AF8-905B197383B7}" srcOrd="0" destOrd="0" presId="urn:microsoft.com/office/officeart/2005/8/layout/cycle1"/>
    <dgm:cxn modelId="{7FAFA826-3FB7-400E-833A-BCD445C3BBD6}" type="presOf" srcId="{E96A8FAD-8B3A-4C45-9341-E9BC5E8BE5F9}" destId="{399AECCD-3C57-4F2D-95BB-BEF6E14701CA}" srcOrd="0" destOrd="0" presId="urn:microsoft.com/office/officeart/2005/8/layout/cycle1"/>
    <dgm:cxn modelId="{5C9CE037-F017-4D62-83C8-B65D66F6FBB8}" srcId="{C58DE5B9-7B25-45F6-B0C5-1B47877B4AB7}" destId="{468D6A39-A9E5-488B-9D1C-AB4EE65801C6}" srcOrd="2" destOrd="0" parTransId="{9CD2A66D-1260-4BBB-BC48-9DB7050B3307}" sibTransId="{E96A8FAD-8B3A-4C45-9341-E9BC5E8BE5F9}"/>
    <dgm:cxn modelId="{482FE7DC-2723-4DD6-95EE-73768BAB5E92}" type="presOf" srcId="{087A023D-A896-49D7-B1ED-E2EA7A3E474E}" destId="{3FC073F6-7A59-4C85-AC88-8371735EE9E7}" srcOrd="0" destOrd="0" presId="urn:microsoft.com/office/officeart/2005/8/layout/cycle1"/>
    <dgm:cxn modelId="{4DAE4412-9E26-43EF-B7EE-F3D82E4DB6B4}" type="presOf" srcId="{0D03A871-A93D-474A-ACE7-0CBF3F5276FA}" destId="{79A603A7-E1E3-484C-A98D-646AAC9B7153}" srcOrd="0" destOrd="0" presId="urn:microsoft.com/office/officeart/2005/8/layout/cycle1"/>
    <dgm:cxn modelId="{15D20831-01BE-4653-9356-F2F55A024178}" type="presOf" srcId="{3FFD4959-B55E-487F-B28B-918DFD9AD23F}" destId="{AB0C1363-9CD7-46E2-9AFE-CA5E352E81F6}" srcOrd="0" destOrd="0" presId="urn:microsoft.com/office/officeart/2005/8/layout/cycle1"/>
    <dgm:cxn modelId="{FF3EE57C-3CC0-4A7A-971C-A8D699902AE6}" srcId="{C58DE5B9-7B25-45F6-B0C5-1B47877B4AB7}" destId="{0D03A871-A93D-474A-ACE7-0CBF3F5276FA}" srcOrd="1" destOrd="0" parTransId="{5CD16F0A-7CE4-4277-9882-B8A98F44A0B1}" sibTransId="{205D2DF0-556A-4357-9D5A-DFE6957A3271}"/>
    <dgm:cxn modelId="{8234070F-23CE-4B77-B1C6-A6B882D31D82}" type="presOf" srcId="{5F151BCA-8586-4A21-B161-858C85B9A403}" destId="{BF10BEB0-6CF2-41E6-840F-8B96462454F4}" srcOrd="0" destOrd="0" presId="urn:microsoft.com/office/officeart/2005/8/layout/cycle1"/>
    <dgm:cxn modelId="{1B35B7AF-5930-4FB1-8C45-CFAC905C9065}" type="presOf" srcId="{468D6A39-A9E5-488B-9D1C-AB4EE65801C6}" destId="{5270F5FB-077A-4064-A67A-D159CBBD9C89}" srcOrd="0" destOrd="0" presId="urn:microsoft.com/office/officeart/2005/8/layout/cycle1"/>
    <dgm:cxn modelId="{8C6F7482-B160-4A1D-A1CB-FE769976E150}" srcId="{C58DE5B9-7B25-45F6-B0C5-1B47877B4AB7}" destId="{3FFD4959-B55E-487F-B28B-918DFD9AD23F}" srcOrd="3" destOrd="0" parTransId="{2725E72A-77EC-4B8F-BF81-510E83ED3D1F}" sibTransId="{09A28E80-6AF5-4C64-BA7F-F7241792F0EF}"/>
    <dgm:cxn modelId="{2AA70B66-3855-4F93-9054-EAA6258A0772}" type="presOf" srcId="{09A28E80-6AF5-4C64-BA7F-F7241792F0EF}" destId="{9C4103EC-1EA4-42ED-BC43-C96EA34D6A5F}" srcOrd="0" destOrd="0" presId="urn:microsoft.com/office/officeart/2005/8/layout/cycle1"/>
    <dgm:cxn modelId="{CA96C6D0-4887-4737-8CEE-D0919FC35D5C}" type="presParOf" srcId="{128CF719-E213-4110-8063-FAF25CC50458}" destId="{974DCCC6-AA2F-4A41-9E2C-9329F2F9FF6D}" srcOrd="0" destOrd="0" presId="urn:microsoft.com/office/officeart/2005/8/layout/cycle1"/>
    <dgm:cxn modelId="{63252141-0EEF-48C4-8C71-AD6CC592B57F}" type="presParOf" srcId="{128CF719-E213-4110-8063-FAF25CC50458}" destId="{3FC073F6-7A59-4C85-AC88-8371735EE9E7}" srcOrd="1" destOrd="0" presId="urn:microsoft.com/office/officeart/2005/8/layout/cycle1"/>
    <dgm:cxn modelId="{B64C35E6-3B28-42A8-B203-4944A9F6A67C}" type="presParOf" srcId="{128CF719-E213-4110-8063-FAF25CC50458}" destId="{BF10BEB0-6CF2-41E6-840F-8B96462454F4}" srcOrd="2" destOrd="0" presId="urn:microsoft.com/office/officeart/2005/8/layout/cycle1"/>
    <dgm:cxn modelId="{65974D0A-BB6A-41E7-B8E7-C1FDE172D363}" type="presParOf" srcId="{128CF719-E213-4110-8063-FAF25CC50458}" destId="{49C8363B-E0D0-4090-932F-C2E4FEF99869}" srcOrd="3" destOrd="0" presId="urn:microsoft.com/office/officeart/2005/8/layout/cycle1"/>
    <dgm:cxn modelId="{ACEE5C88-74D4-4696-982E-E1D63DC27B76}" type="presParOf" srcId="{128CF719-E213-4110-8063-FAF25CC50458}" destId="{79A603A7-E1E3-484C-A98D-646AAC9B7153}" srcOrd="4" destOrd="0" presId="urn:microsoft.com/office/officeart/2005/8/layout/cycle1"/>
    <dgm:cxn modelId="{CE6B49CC-6B9A-4F8F-8B88-22B6768AE1AB}" type="presParOf" srcId="{128CF719-E213-4110-8063-FAF25CC50458}" destId="{5DB64445-12AB-4E28-8AF8-905B197383B7}" srcOrd="5" destOrd="0" presId="urn:microsoft.com/office/officeart/2005/8/layout/cycle1"/>
    <dgm:cxn modelId="{07F3C0F1-A7C9-4BB4-A09E-764E36FA9554}" type="presParOf" srcId="{128CF719-E213-4110-8063-FAF25CC50458}" destId="{625E83BE-CFE7-470B-8B46-9115AFFAE2B1}" srcOrd="6" destOrd="0" presId="urn:microsoft.com/office/officeart/2005/8/layout/cycle1"/>
    <dgm:cxn modelId="{1020D061-9175-403D-9D00-3D959B2A01AA}" type="presParOf" srcId="{128CF719-E213-4110-8063-FAF25CC50458}" destId="{5270F5FB-077A-4064-A67A-D159CBBD9C89}" srcOrd="7" destOrd="0" presId="urn:microsoft.com/office/officeart/2005/8/layout/cycle1"/>
    <dgm:cxn modelId="{1740D252-F659-4113-8F75-6FC9C5FDC8DD}" type="presParOf" srcId="{128CF719-E213-4110-8063-FAF25CC50458}" destId="{399AECCD-3C57-4F2D-95BB-BEF6E14701CA}" srcOrd="8" destOrd="0" presId="urn:microsoft.com/office/officeart/2005/8/layout/cycle1"/>
    <dgm:cxn modelId="{173EE767-8B01-4A5E-8BF2-320832DBC434}" type="presParOf" srcId="{128CF719-E213-4110-8063-FAF25CC50458}" destId="{6326F916-0BCD-4317-A128-6B6D446896FC}" srcOrd="9" destOrd="0" presId="urn:microsoft.com/office/officeart/2005/8/layout/cycle1"/>
    <dgm:cxn modelId="{0D8C295E-2B0E-4E4D-BB13-9044E3A231C4}" type="presParOf" srcId="{128CF719-E213-4110-8063-FAF25CC50458}" destId="{AB0C1363-9CD7-46E2-9AFE-CA5E352E81F6}" srcOrd="10" destOrd="0" presId="urn:microsoft.com/office/officeart/2005/8/layout/cycle1"/>
    <dgm:cxn modelId="{57AAE776-6830-4A3F-B9E8-DEB92D689172}" type="presParOf" srcId="{128CF719-E213-4110-8063-FAF25CC50458}" destId="{9C4103EC-1EA4-42ED-BC43-C96EA34D6A5F}"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73F6-7A59-4C85-AC88-8371735EE9E7}">
      <dsp:nvSpPr>
        <dsp:cNvPr id="0" name=""/>
        <dsp:cNvSpPr/>
      </dsp:nvSpPr>
      <dsp:spPr>
        <a:xfrm>
          <a:off x="4674178" y="151284"/>
          <a:ext cx="1601316" cy="160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err="1" smtClean="0"/>
            <a:t>SimOptStrain</a:t>
          </a:r>
          <a:r>
            <a:rPr lang="en-US" sz="2200" kern="1200" dirty="0" smtClean="0"/>
            <a:t> Design</a:t>
          </a:r>
        </a:p>
      </dsp:txBody>
      <dsp:txXfrm>
        <a:off x="4674178" y="151284"/>
        <a:ext cx="1601316" cy="1601316"/>
      </dsp:txXfrm>
    </dsp:sp>
    <dsp:sp modelId="{BF10BEB0-6CF2-41E6-840F-8B96462454F4}">
      <dsp:nvSpPr>
        <dsp:cNvPr id="0" name=""/>
        <dsp:cNvSpPr/>
      </dsp:nvSpPr>
      <dsp:spPr>
        <a:xfrm>
          <a:off x="1806932" y="-38771"/>
          <a:ext cx="4523326" cy="4523326"/>
        </a:xfrm>
        <a:prstGeom prst="circularArrow">
          <a:avLst>
            <a:gd name="adj1" fmla="val 6903"/>
            <a:gd name="adj2" fmla="val 465447"/>
            <a:gd name="adj3" fmla="val 476249"/>
            <a:gd name="adj4" fmla="val 20750820"/>
            <a:gd name="adj5" fmla="val 80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603A7-E1E3-484C-A98D-646AAC9B7153}">
      <dsp:nvSpPr>
        <dsp:cNvPr id="0" name=""/>
        <dsp:cNvSpPr/>
      </dsp:nvSpPr>
      <dsp:spPr>
        <a:xfrm>
          <a:off x="4674175" y="2743196"/>
          <a:ext cx="1601316" cy="160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Evaluate Free Energy</a:t>
          </a:r>
          <a:endParaRPr lang="en-US" sz="2200" kern="1200" dirty="0"/>
        </a:p>
      </dsp:txBody>
      <dsp:txXfrm>
        <a:off x="4674175" y="2743196"/>
        <a:ext cx="1601316" cy="1601316"/>
      </dsp:txXfrm>
    </dsp:sp>
    <dsp:sp modelId="{5DB64445-12AB-4E28-8AF8-905B197383B7}">
      <dsp:nvSpPr>
        <dsp:cNvPr id="0" name=""/>
        <dsp:cNvSpPr/>
      </dsp:nvSpPr>
      <dsp:spPr>
        <a:xfrm>
          <a:off x="1853136" y="-133925"/>
          <a:ext cx="4523326" cy="4523326"/>
        </a:xfrm>
        <a:prstGeom prst="circularArrow">
          <a:avLst>
            <a:gd name="adj1" fmla="val 6903"/>
            <a:gd name="adj2" fmla="val 465447"/>
            <a:gd name="adj3" fmla="val 5949007"/>
            <a:gd name="adj4" fmla="val 4385546"/>
            <a:gd name="adj5" fmla="val 80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0F5FB-077A-4064-A67A-D159CBBD9C89}">
      <dsp:nvSpPr>
        <dsp:cNvPr id="0" name=""/>
        <dsp:cNvSpPr/>
      </dsp:nvSpPr>
      <dsp:spPr>
        <a:xfrm>
          <a:off x="1954108" y="2743196"/>
          <a:ext cx="1601316" cy="160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Rank Strain Designs</a:t>
          </a:r>
          <a:endParaRPr lang="en-US" sz="2200" kern="1200" dirty="0"/>
        </a:p>
      </dsp:txBody>
      <dsp:txXfrm>
        <a:off x="1954108" y="2743196"/>
        <a:ext cx="1601316" cy="1601316"/>
      </dsp:txXfrm>
    </dsp:sp>
    <dsp:sp modelId="{399AECCD-3C57-4F2D-95BB-BEF6E14701CA}">
      <dsp:nvSpPr>
        <dsp:cNvPr id="0" name=""/>
        <dsp:cNvSpPr/>
      </dsp:nvSpPr>
      <dsp:spPr>
        <a:xfrm>
          <a:off x="1899340" y="-38771"/>
          <a:ext cx="4523326" cy="4523326"/>
        </a:xfrm>
        <a:prstGeom prst="circularArrow">
          <a:avLst>
            <a:gd name="adj1" fmla="val 6903"/>
            <a:gd name="adj2" fmla="val 465447"/>
            <a:gd name="adj3" fmla="val 11183734"/>
            <a:gd name="adj4" fmla="val 9858305"/>
            <a:gd name="adj5" fmla="val 80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C1363-9CD7-46E2-9AFE-CA5E352E81F6}">
      <dsp:nvSpPr>
        <dsp:cNvPr id="0" name=""/>
        <dsp:cNvSpPr/>
      </dsp:nvSpPr>
      <dsp:spPr>
        <a:xfrm>
          <a:off x="1954105" y="151284"/>
          <a:ext cx="1601316" cy="1601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Alter Reaction Database</a:t>
          </a:r>
          <a:endParaRPr lang="en-US" sz="2200" kern="1200" dirty="0"/>
        </a:p>
      </dsp:txBody>
      <dsp:txXfrm>
        <a:off x="1954105" y="151284"/>
        <a:ext cx="1601316" cy="1601316"/>
      </dsp:txXfrm>
    </dsp:sp>
    <dsp:sp modelId="{9C4103EC-1EA4-42ED-BC43-C96EA34D6A5F}">
      <dsp:nvSpPr>
        <dsp:cNvPr id="0" name=""/>
        <dsp:cNvSpPr/>
      </dsp:nvSpPr>
      <dsp:spPr>
        <a:xfrm>
          <a:off x="1853136" y="37231"/>
          <a:ext cx="4523326" cy="4523326"/>
        </a:xfrm>
        <a:prstGeom prst="circularArrow">
          <a:avLst>
            <a:gd name="adj1" fmla="val 6903"/>
            <a:gd name="adj2" fmla="val 465447"/>
            <a:gd name="adj3" fmla="val 16749013"/>
            <a:gd name="adj4" fmla="val 15185541"/>
            <a:gd name="adj5" fmla="val 805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4E0F8-8776-4235-983B-747B8631226A}" type="datetimeFigureOut">
              <a:rPr lang="en-US" smtClean="0"/>
              <a:t>11/24/2015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F68E6-EC60-49BA-83B7-8C411C1C1A94}" type="slidenum">
              <a:rPr lang="en-US" smtClean="0"/>
              <a:t>‹#›</a:t>
            </a:fld>
            <a:endParaRPr lang="en-US"/>
          </a:p>
        </p:txBody>
      </p:sp>
    </p:spTree>
    <p:extLst>
      <p:ext uri="{BB962C8B-B14F-4D97-AF65-F5344CB8AC3E}">
        <p14:creationId xmlns:p14="http://schemas.microsoft.com/office/powerpoint/2010/main" val="11923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Back to the goals I outlined, it’s a pretty ambitious goal to</a:t>
            </a:r>
            <a:r>
              <a:rPr lang="en-US" sz="1200" kern="1200" baseline="0" dirty="0" smtClean="0">
                <a:solidFill>
                  <a:schemeClr val="tx1"/>
                </a:solidFill>
                <a:effectLst/>
                <a:latin typeface="+mn-lt"/>
                <a:ea typeface="+mn-ea"/>
                <a:cs typeface="+mn-cs"/>
              </a:rPr>
              <a:t> undertake</a:t>
            </a:r>
            <a:r>
              <a:rPr lang="en-US" sz="1200" kern="1200" dirty="0" smtClean="0">
                <a:solidFill>
                  <a:schemeClr val="tx1"/>
                </a:solidFill>
                <a:effectLst/>
                <a:latin typeface="+mn-lt"/>
                <a:ea typeface="+mn-ea"/>
                <a:cs typeface="+mn-cs"/>
              </a:rPr>
              <a:t>, so we’d like to have something to help guide us in this process, to hopefully speed it up a bit. Our solution is to build a metabolic model of MM that can assist us as we try to conduct our wet lab research. So now, after all this talk about energy and fuel, I’m going to shift gears now and focus a little more on metabolic modeling. I’ll try and do a thorough job of introducing all the concepts that go into creating and using a metabolic model, but please ask questions if there’s anything I’ve glossed over too quickly or that is confusing. I’ve started out here by showing a general outline that</a:t>
            </a:r>
            <a:r>
              <a:rPr lang="en-US" sz="1200" kern="1200" baseline="0" dirty="0" smtClean="0">
                <a:solidFill>
                  <a:schemeClr val="tx1"/>
                </a:solidFill>
                <a:effectLst/>
                <a:latin typeface="+mn-lt"/>
                <a:ea typeface="+mn-ea"/>
                <a:cs typeface="+mn-cs"/>
              </a:rPr>
              <a:t> I’ll mostly follow for the next handful of slides, and this shows the protocol we follow to build genome-scale metabolic models. So let’s dive right in to our first step here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1BF3D2-D4B9-41D1-8B38-7AB70CD7F3A9}" type="slidenum">
              <a:rPr lang="en-US" smtClean="0"/>
              <a:t>1</a:t>
            </a:fld>
            <a:endParaRPr lang="en-US"/>
          </a:p>
        </p:txBody>
      </p:sp>
    </p:spTree>
    <p:extLst>
      <p:ext uri="{BB962C8B-B14F-4D97-AF65-F5344CB8AC3E}">
        <p14:creationId xmlns:p14="http://schemas.microsoft.com/office/powerpoint/2010/main" val="2883714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here we see the importance of considering</a:t>
            </a:r>
            <a:r>
              <a:rPr lang="en-US" baseline="0" dirty="0" smtClean="0"/>
              <a:t> free energy. The aforementioned solution works really well with regard to stoichiometry, but predicts that we would have positive overall free energy. This goes against the 2</a:t>
            </a:r>
            <a:r>
              <a:rPr lang="en-US" baseline="30000" dirty="0" smtClean="0"/>
              <a:t>nd</a:t>
            </a:r>
            <a:r>
              <a:rPr lang="en-US" baseline="0" dirty="0" smtClean="0"/>
              <a:t> law of thermodynamics, which constrains overall free energy change to be less than or equal to 0. </a:t>
            </a:r>
          </a:p>
          <a:p>
            <a:endParaRPr lang="en-US" baseline="0" dirty="0" smtClean="0"/>
          </a:p>
          <a:p>
            <a:r>
              <a:rPr lang="en-US" baseline="0" dirty="0" smtClean="0"/>
              <a:t>For this system, in which all we’ve added is one reaction, we can do a sensitivity analysis on the model free energy prediction versus overall equilibrium quotient, Q. What we see is that not only is the free energy unfavorable when we assume 1 mM concentrations of our metabolites, it continues to be unfavorable all the way down to Q ~ 10^-142. For perspective, that’s more than Avogadro’s number to the 5</a:t>
            </a:r>
            <a:r>
              <a:rPr lang="en-US" baseline="30000" dirty="0" smtClean="0"/>
              <a:t>th</a:t>
            </a:r>
            <a:r>
              <a:rPr lang="en-US" baseline="0" dirty="0" smtClean="0"/>
              <a:t>. So what this tells us is that no matter what we do in terms of taking away product or flooding our system with substrate, this is very unlikely to work by itself, we need to pair with an electron sink to boost overall free energy</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10</a:t>
            </a:fld>
            <a:endParaRPr lang="en-US"/>
          </a:p>
        </p:txBody>
      </p:sp>
    </p:spTree>
    <p:extLst>
      <p:ext uri="{BB962C8B-B14F-4D97-AF65-F5344CB8AC3E}">
        <p14:creationId xmlns:p14="http://schemas.microsoft.com/office/powerpoint/2010/main" val="195336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approach going forward. We’re using </a:t>
            </a:r>
            <a:r>
              <a:rPr lang="en-US" dirty="0" err="1" smtClean="0"/>
              <a:t>SimOptStrain</a:t>
            </a:r>
            <a:r>
              <a:rPr lang="en-US" dirty="0" smtClean="0"/>
              <a:t>,</a:t>
            </a:r>
            <a:r>
              <a:rPr lang="en-US" baseline="0" dirty="0" smtClean="0"/>
              <a:t> a bi-level optimization program that allows us to design strains in our model by adding non-native pathways from a reaction database. Each time we generate a predicted stoichiometric strain design for making methanol from methane, our next step is to evaluate the free energy of that prediction using our model. Those predictions will allow us to rank our proposed strain designs. Based on how that prediction works, we can then alter the reaction database we’re inputting into the algorithm and repeat the process to generate more novel designs. </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11</a:t>
            </a:fld>
            <a:endParaRPr lang="en-US"/>
          </a:p>
        </p:txBody>
      </p:sp>
    </p:spTree>
    <p:extLst>
      <p:ext uri="{BB962C8B-B14F-4D97-AF65-F5344CB8AC3E}">
        <p14:creationId xmlns:p14="http://schemas.microsoft.com/office/powerpoint/2010/main" val="96151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piece of the model is what gives us the name “constraint-based modeling”; we know from mass conservation that every metabolite must ultimately be conserved. In our simplified scheme, anything created in this first reaction must be used up in the second reaction. Of course, we need to have inlets and outlets somewhere, right? If everything needs to be conserved, then the ends of the reaction pathways have to attach to something, so we make sink reactions for these. Sink reactions that run forwards allow metabolites to leave the model, sink reactions that run backwards allow metabolites to enter the model; they are produced compounds and media compounds, respectively. Because these essentially come from outside the cell through transport, we call these “external” metabolites and we generally know a great deal about what these are, so we set them pretty rigorously.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Okay, so we’ve represented our network as a matrix and said that the product of that matrix and the reaction fluxes must be zero, but we’re not done yet. As you might imagine, there are actually infinite ways to achieve this The other set of constraints that are usually applied are flow constraints; for instance, if we want a sink reaction to only produce a metabolite, we can restrict it to only move forward. These constraints are powerful because they change our solution space. Without any constraints on reactions, they can all run infinitely. For instance, if I gave an organism infinite nutrients, the model believes it could infinitely grow. In order to better match the biology, we are in the habit of restricting reaction fluxes by setting these artificial limits. We can do so on inner reactions and outer, but the outer ones have the most biological relevance because we can actually measure them; you can actually measure uptake rates.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527A3A1-0B48-41F7-9D98-2FB458BB5CF4}" type="slidenum">
              <a:rPr lang="en-US" smtClean="0"/>
              <a:pPr>
                <a:defRPr/>
              </a:pPr>
              <a:t>2</a:t>
            </a:fld>
            <a:endParaRPr lang="en-US"/>
          </a:p>
        </p:txBody>
      </p:sp>
    </p:spTree>
    <p:extLst>
      <p:ext uri="{BB962C8B-B14F-4D97-AF65-F5344CB8AC3E}">
        <p14:creationId xmlns:p14="http://schemas.microsoft.com/office/powerpoint/2010/main" val="171313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just basic statistics</a:t>
            </a:r>
            <a:r>
              <a:rPr lang="en-US" baseline="0" dirty="0" smtClean="0"/>
              <a:t> and compared to our last update, we’ve got more genes, reactions, and metabolites and fewer dead ends. There are still a lot of dead ends, but these aren’t necessarily a bad thing. All of them are associated with at least one gene, indicating that although we don’t have network connections for them yet, there is some evidence that they are part of a yet-unknown pathway. They represent opportunities for more experimental investigation</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3</a:t>
            </a:fld>
            <a:endParaRPr lang="en-US"/>
          </a:p>
        </p:txBody>
      </p:sp>
    </p:spTree>
    <p:extLst>
      <p:ext uri="{BB962C8B-B14F-4D97-AF65-F5344CB8AC3E}">
        <p14:creationId xmlns:p14="http://schemas.microsoft.com/office/powerpoint/2010/main" val="81921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a small portion (&lt; 15%) of our internal reactions lack genes, so here’s a look at those reactions grouped into subsystems. </a:t>
            </a:r>
            <a:r>
              <a:rPr lang="en-US" dirty="0" smtClean="0"/>
              <a:t>There’s a split here,</a:t>
            </a:r>
            <a:r>
              <a:rPr lang="en-US" baseline="0" dirty="0" smtClean="0"/>
              <a:t> because some of these are reactions from literature that we haven’t yet identified genes for, but others are just gap-filling reactions that have no basis in literature, they’re just there to fill a hole in the network. For example, the unique coenzyme syntheses are all manually-added reactions from literature, but in cases like the final step of Coenzyme M synthesis, we haven’t yet identified the enzyme that carries out a reaction. That’s distinct from things like vitamin and cofactor synthesis, which are more generic reactions that tie into e.g. Coenzyme B12 synthesis and don’t actually tie to a literature source. Overall, 54% of these reactions are “gap-fills”, the other 46% we would classify as “hypothetical literature reactions”. It’s worth noting that most subsystems came directly from the Model SEED database, which lacks subsystems for some reactions. Thus, we have a significant number of reactions with the “None” subsystem tag. </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4</a:t>
            </a:fld>
            <a:endParaRPr lang="en-US"/>
          </a:p>
        </p:txBody>
      </p:sp>
    </p:spTree>
    <p:extLst>
      <p:ext uri="{BB962C8B-B14F-4D97-AF65-F5344CB8AC3E}">
        <p14:creationId xmlns:p14="http://schemas.microsoft.com/office/powerpoint/2010/main" val="60637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a small set of actual wet lab knockouts, but we’re doing really well on them with over 90% accuracy and a fantastic correlation coefficient. For comparison on the MCC, the best yeast model clocks in around 0.67. As a caveat, we only have 30 data points and they have many more; however, this indicates excellent agreement with central carbon metabolism. </a:t>
            </a:r>
          </a:p>
          <a:p>
            <a:endParaRPr lang="en-US" baseline="0" dirty="0" smtClean="0"/>
          </a:p>
          <a:p>
            <a:r>
              <a:rPr lang="en-US" baseline="0" dirty="0" smtClean="0"/>
              <a:t>The two incorrect predictions can be traced back to acetyl-coA synthesis. Normally, acetyl-coA synthase is responsible, but we have an alternate pathway through glycine synthesis that can also produce acetyl-coA. This is important because when we knockout 5 or 6 hydrogenases, acetyl-coA synthase can work reversibly to replenish missing anaplerotic ferredoxin while the alternate pathway makes acetyl-coA. This raises interesting questions about the essentiality of acetyl-coA synthase, something we’re considering as a knockout target. </a:t>
            </a:r>
          </a:p>
        </p:txBody>
      </p:sp>
      <p:sp>
        <p:nvSpPr>
          <p:cNvPr id="4" name="Slide Number Placeholder 3"/>
          <p:cNvSpPr>
            <a:spLocks noGrp="1"/>
          </p:cNvSpPr>
          <p:nvPr>
            <p:ph type="sldNum" sz="quarter" idx="10"/>
          </p:nvPr>
        </p:nvSpPr>
        <p:spPr/>
        <p:txBody>
          <a:bodyPr/>
          <a:lstStyle/>
          <a:p>
            <a:fld id="{B3CF68E6-EC60-49BA-83B7-8C411C1C1A94}" type="slidenum">
              <a:rPr lang="en-US" smtClean="0"/>
              <a:t>5</a:t>
            </a:fld>
            <a:endParaRPr lang="en-US"/>
          </a:p>
        </p:txBody>
      </p:sp>
    </p:spTree>
    <p:extLst>
      <p:ext uri="{BB962C8B-B14F-4D97-AF65-F5344CB8AC3E}">
        <p14:creationId xmlns:p14="http://schemas.microsoft.com/office/powerpoint/2010/main" val="148661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been conducting</a:t>
            </a:r>
            <a:r>
              <a:rPr lang="en-US" baseline="0" dirty="0" smtClean="0"/>
              <a:t> experiments to measure ATP maintenance values for our model. Thus far, these are the values we’ve calculated. The GAM value here is actually quite high, so we’re looking at doing some more measurements to get more data points. The NGAM is pretty comparable to what we’ve seen in other models. </a:t>
            </a:r>
          </a:p>
          <a:p>
            <a:endParaRPr lang="en-US" baseline="0" dirty="0" smtClean="0"/>
          </a:p>
          <a:p>
            <a:r>
              <a:rPr lang="en-US" baseline="0" dirty="0" smtClean="0"/>
              <a:t>These values are helping us fit the our model, they’re our training data. Our measurements are quite distinct from what we found in the literature, so this is also giving us a way to look critically at those data in comparison with our own. </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6</a:t>
            </a:fld>
            <a:endParaRPr lang="en-US"/>
          </a:p>
        </p:txBody>
      </p:sp>
    </p:spTree>
    <p:extLst>
      <p:ext uri="{BB962C8B-B14F-4D97-AF65-F5344CB8AC3E}">
        <p14:creationId xmlns:p14="http://schemas.microsoft.com/office/powerpoint/2010/main" val="192544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used our model to predict consumption of methanol. Here, we’ve cut out the ion gradient generating step, so </a:t>
            </a:r>
            <a:r>
              <a:rPr lang="en-US" baseline="0" dirty="0" err="1" smtClean="0"/>
              <a:t>EhA</a:t>
            </a:r>
            <a:r>
              <a:rPr lang="en-US" baseline="0" dirty="0" smtClean="0"/>
              <a:t>/</a:t>
            </a:r>
            <a:r>
              <a:rPr lang="en-US" baseline="0" dirty="0" err="1" smtClean="0"/>
              <a:t>EhB</a:t>
            </a:r>
            <a:r>
              <a:rPr lang="en-US" baseline="0" dirty="0" smtClean="0"/>
              <a:t> takes over as our sodium pump. Not shown here is ATP synthase, which uses that sodium gradient to make ATP. This is pretty much exactly our model’s mechanistic prediction. </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7</a:t>
            </a:fld>
            <a:endParaRPr lang="en-US"/>
          </a:p>
        </p:txBody>
      </p:sp>
    </p:spTree>
    <p:extLst>
      <p:ext uri="{BB962C8B-B14F-4D97-AF65-F5344CB8AC3E}">
        <p14:creationId xmlns:p14="http://schemas.microsoft.com/office/powerpoint/2010/main" val="234347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comparison, we can look at </a:t>
            </a:r>
            <a:r>
              <a:rPr lang="en-US" dirty="0" err="1" smtClean="0"/>
              <a:t>Thauer’s</a:t>
            </a:r>
            <a:r>
              <a:rPr lang="en-US" dirty="0" smtClean="0"/>
              <a:t> review</a:t>
            </a:r>
            <a:r>
              <a:rPr lang="en-US" baseline="0" dirty="0" smtClean="0"/>
              <a:t> from 2008, in which he mapped out metabolism for </a:t>
            </a:r>
            <a:r>
              <a:rPr lang="en-US" i="1" baseline="0" dirty="0" smtClean="0"/>
              <a:t>M. </a:t>
            </a:r>
            <a:r>
              <a:rPr lang="en-US" i="1" baseline="0" dirty="0" err="1" smtClean="0"/>
              <a:t>stadtmanae</a:t>
            </a:r>
            <a:r>
              <a:rPr lang="en-US" i="1" baseline="0" dirty="0" smtClean="0"/>
              <a:t>, </a:t>
            </a:r>
            <a:r>
              <a:rPr lang="en-US" i="0" baseline="0" dirty="0" smtClean="0"/>
              <a:t>a cytochrome-lacking methanogen that consumes hydrogen and methanol to make methane. It actually looks pretty much exactly like our prediction, with the addition of showing ATP synthase and the sodium/proton antiporter. </a:t>
            </a:r>
            <a:endParaRPr lang="en-US" dirty="0"/>
          </a:p>
        </p:txBody>
      </p:sp>
      <p:sp>
        <p:nvSpPr>
          <p:cNvPr id="4" name="Slide Number Placeholder 3"/>
          <p:cNvSpPr>
            <a:spLocks noGrp="1"/>
          </p:cNvSpPr>
          <p:nvPr>
            <p:ph type="sldNum" sz="quarter" idx="10"/>
          </p:nvPr>
        </p:nvSpPr>
        <p:spPr/>
        <p:txBody>
          <a:bodyPr/>
          <a:lstStyle/>
          <a:p>
            <a:fld id="{B3CF68E6-EC60-49BA-83B7-8C411C1C1A94}" type="slidenum">
              <a:rPr lang="en-US" smtClean="0"/>
              <a:t>8</a:t>
            </a:fld>
            <a:endParaRPr lang="en-US"/>
          </a:p>
        </p:txBody>
      </p:sp>
    </p:spTree>
    <p:extLst>
      <p:ext uri="{BB962C8B-B14F-4D97-AF65-F5344CB8AC3E}">
        <p14:creationId xmlns:p14="http://schemas.microsoft.com/office/powerpoint/2010/main" val="105800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reversing methanogenesis, we’re basically just taking that pathway and working backwards, so the same set of reactions is relevant. The problem here is that HDR is now functioning backwards, so instead of providing reduced ferredoxin for pumping out sodium, it’s now a second big sink for reduced ferredoxin and it’s producing hydrogen. </a:t>
            </a:r>
          </a:p>
          <a:p>
            <a:endParaRPr lang="en-US" baseline="0" dirty="0" smtClean="0"/>
          </a:p>
          <a:p>
            <a:r>
              <a:rPr lang="en-US" baseline="0" dirty="0" smtClean="0"/>
              <a:t>The solution we’ve found so far is the most trivial: use hydrogen to reduce ferredoxin for both of these reactions. In the model, this actually allows us to predict methanol production from methane. </a:t>
            </a:r>
          </a:p>
        </p:txBody>
      </p:sp>
      <p:sp>
        <p:nvSpPr>
          <p:cNvPr id="4" name="Slide Number Placeholder 3"/>
          <p:cNvSpPr>
            <a:spLocks noGrp="1"/>
          </p:cNvSpPr>
          <p:nvPr>
            <p:ph type="sldNum" sz="quarter" idx="10"/>
          </p:nvPr>
        </p:nvSpPr>
        <p:spPr/>
        <p:txBody>
          <a:bodyPr/>
          <a:lstStyle/>
          <a:p>
            <a:fld id="{B3CF68E6-EC60-49BA-83B7-8C411C1C1A94}" type="slidenum">
              <a:rPr lang="en-US" smtClean="0"/>
              <a:t>9</a:t>
            </a:fld>
            <a:endParaRPr lang="en-US"/>
          </a:p>
        </p:txBody>
      </p:sp>
    </p:spTree>
    <p:extLst>
      <p:ext uri="{BB962C8B-B14F-4D97-AF65-F5344CB8AC3E}">
        <p14:creationId xmlns:p14="http://schemas.microsoft.com/office/powerpoint/2010/main" val="413891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5CD78-5259-4B0A-B3BD-44B97DF10AC9}"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382020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5CD78-5259-4B0A-B3BD-44B97DF10AC9}"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3231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5CD78-5259-4B0A-B3BD-44B97DF10AC9}"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288011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5CD78-5259-4B0A-B3BD-44B97DF10AC9}"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310211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5CD78-5259-4B0A-B3BD-44B97DF10AC9}"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13673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5CD78-5259-4B0A-B3BD-44B97DF10AC9}"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166683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5CD78-5259-4B0A-B3BD-44B97DF10AC9}"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159416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5CD78-5259-4B0A-B3BD-44B97DF10AC9}"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175205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5CD78-5259-4B0A-B3BD-44B97DF10AC9}"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27817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5CD78-5259-4B0A-B3BD-44B97DF10AC9}"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288641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5CD78-5259-4B0A-B3BD-44B97DF10AC9}"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3B15-04B7-4A52-8C78-64A4E5EC555C}" type="slidenum">
              <a:rPr lang="en-US" smtClean="0"/>
              <a:t>‹#›</a:t>
            </a:fld>
            <a:endParaRPr lang="en-US"/>
          </a:p>
        </p:txBody>
      </p:sp>
    </p:spTree>
    <p:extLst>
      <p:ext uri="{BB962C8B-B14F-4D97-AF65-F5344CB8AC3E}">
        <p14:creationId xmlns:p14="http://schemas.microsoft.com/office/powerpoint/2010/main" val="64823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5CD78-5259-4B0A-B3BD-44B97DF10AC9}" type="datetimeFigureOut">
              <a:rPr lang="en-US" smtClean="0"/>
              <a:t>11/24/2015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A3B15-04B7-4A52-8C78-64A4E5EC555C}" type="slidenum">
              <a:rPr lang="en-US" smtClean="0"/>
              <a:t>‹#›</a:t>
            </a:fld>
            <a:endParaRPr lang="en-US"/>
          </a:p>
        </p:txBody>
      </p:sp>
    </p:spTree>
    <p:extLst>
      <p:ext uri="{BB962C8B-B14F-4D97-AF65-F5344CB8AC3E}">
        <p14:creationId xmlns:p14="http://schemas.microsoft.com/office/powerpoint/2010/main" val="52130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Model-Building Protocol</a:t>
            </a:r>
            <a:endParaRPr lang="en-US" dirty="0"/>
          </a:p>
        </p:txBody>
      </p:sp>
      <p:grpSp>
        <p:nvGrpSpPr>
          <p:cNvPr id="4" name="Group 3"/>
          <p:cNvGrpSpPr/>
          <p:nvPr/>
        </p:nvGrpSpPr>
        <p:grpSpPr>
          <a:xfrm>
            <a:off x="228600" y="1715076"/>
            <a:ext cx="8763000" cy="3199247"/>
            <a:chOff x="228600" y="1715076"/>
            <a:chExt cx="8763000" cy="3199247"/>
          </a:xfrm>
        </p:grpSpPr>
        <p:grpSp>
          <p:nvGrpSpPr>
            <p:cNvPr id="5" name="Group 4"/>
            <p:cNvGrpSpPr/>
            <p:nvPr/>
          </p:nvGrpSpPr>
          <p:grpSpPr>
            <a:xfrm>
              <a:off x="228600" y="1715076"/>
              <a:ext cx="8763000" cy="3199247"/>
              <a:chOff x="304800" y="991753"/>
              <a:chExt cx="8763000" cy="3199247"/>
            </a:xfrm>
          </p:grpSpPr>
          <p:sp>
            <p:nvSpPr>
              <p:cNvPr id="7" name="Rectangle 6"/>
              <p:cNvSpPr/>
              <p:nvPr/>
            </p:nvSpPr>
            <p:spPr>
              <a:xfrm>
                <a:off x="304800" y="1295400"/>
                <a:ext cx="1524000" cy="762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991755"/>
                <a:ext cx="1524000" cy="228600"/>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Database sources</a:t>
                </a:r>
                <a:endParaRPr lang="en-US" sz="1200" b="1" dirty="0">
                  <a:solidFill>
                    <a:schemeClr val="tx1"/>
                  </a:solidFill>
                </a:endParaRPr>
              </a:p>
            </p:txBody>
          </p:sp>
          <p:sp>
            <p:nvSpPr>
              <p:cNvPr id="9" name="Rectangle 8"/>
              <p:cNvSpPr/>
              <p:nvPr/>
            </p:nvSpPr>
            <p:spPr>
              <a:xfrm>
                <a:off x="304800" y="2234046"/>
                <a:ext cx="1524000" cy="228600"/>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Literature sources</a:t>
                </a:r>
                <a:endParaRPr lang="en-US" sz="1200" b="1" dirty="0">
                  <a:solidFill>
                    <a:schemeClr val="tx1"/>
                  </a:solidFill>
                </a:endParaRPr>
              </a:p>
            </p:txBody>
          </p:sp>
          <p:sp>
            <p:nvSpPr>
              <p:cNvPr id="10" name="Rectangle 9"/>
              <p:cNvSpPr/>
              <p:nvPr/>
            </p:nvSpPr>
            <p:spPr>
              <a:xfrm>
                <a:off x="2286000" y="1295400"/>
                <a:ext cx="1524000" cy="20227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67200" y="1302327"/>
                <a:ext cx="2209800" cy="201237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67200" y="991756"/>
                <a:ext cx="2209800" cy="228600"/>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Constraint-based analysis</a:t>
                </a:r>
                <a:endParaRPr lang="en-US" sz="1200" b="1" dirty="0">
                  <a:solidFill>
                    <a:schemeClr val="tx1"/>
                  </a:solidFill>
                </a:endParaRPr>
              </a:p>
            </p:txBody>
          </p:sp>
          <p:sp>
            <p:nvSpPr>
              <p:cNvPr id="13" name="Rectangle 12"/>
              <p:cNvSpPr/>
              <p:nvPr/>
            </p:nvSpPr>
            <p:spPr>
              <a:xfrm>
                <a:off x="6934200" y="991753"/>
                <a:ext cx="2133600" cy="228603"/>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Experimental evaluation</a:t>
                </a:r>
                <a:endParaRPr lang="en-US" sz="1200" b="1" dirty="0">
                  <a:solidFill>
                    <a:schemeClr val="tx1"/>
                  </a:solidFill>
                </a:endParaRPr>
              </a:p>
            </p:txBody>
          </p:sp>
          <p:sp>
            <p:nvSpPr>
              <p:cNvPr id="14" name="Rectangle 13"/>
              <p:cNvSpPr/>
              <p:nvPr/>
            </p:nvSpPr>
            <p:spPr>
              <a:xfrm>
                <a:off x="2286000" y="991753"/>
                <a:ext cx="1524000" cy="228600"/>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Draft Network</a:t>
                </a:r>
                <a:endParaRPr lang="en-US" sz="1200" b="1" dirty="0">
                  <a:solidFill>
                    <a:schemeClr val="tx1"/>
                  </a:solidFill>
                </a:endParaRPr>
              </a:p>
            </p:txBody>
          </p:sp>
          <p:sp>
            <p:nvSpPr>
              <p:cNvPr id="15" name="Rectangle 14"/>
              <p:cNvSpPr/>
              <p:nvPr/>
            </p:nvSpPr>
            <p:spPr>
              <a:xfrm>
                <a:off x="304800" y="2556164"/>
                <a:ext cx="1524000" cy="762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bwMode="auto">
              <a:xfrm flipH="1" flipV="1">
                <a:off x="5172785" y="1597898"/>
                <a:ext cx="5835" cy="9097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bwMode="auto">
              <a:xfrm flipH="1">
                <a:off x="4495800" y="2507644"/>
                <a:ext cx="676985" cy="4295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bwMode="auto">
              <a:xfrm>
                <a:off x="5175702" y="2507644"/>
                <a:ext cx="110301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V="1">
                <a:off x="5172785" y="2158659"/>
                <a:ext cx="358919" cy="348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flipV="1">
                <a:off x="5178621" y="2158659"/>
                <a:ext cx="604034" cy="348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flipV="1">
                <a:off x="5172785" y="1881262"/>
                <a:ext cx="309311" cy="626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482097" y="1881262"/>
                <a:ext cx="49606" cy="313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flipV="1">
                <a:off x="5482097" y="2158659"/>
                <a:ext cx="300558" cy="35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482097" y="1881262"/>
                <a:ext cx="300558" cy="27739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36"/>
              <p:cNvSpPr txBox="1">
                <a:spLocks noChangeArrowheads="1"/>
              </p:cNvSpPr>
              <p:nvPr/>
            </p:nvSpPr>
            <p:spPr bwMode="auto">
              <a:xfrm>
                <a:off x="5006679" y="2818987"/>
                <a:ext cx="790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err="1" smtClean="0"/>
                  <a:t>S</a:t>
                </a:r>
                <a:r>
                  <a:rPr lang="en-US" sz="2000" b="1" dirty="0" err="1" smtClean="0"/>
                  <a:t>v</a:t>
                </a:r>
                <a:r>
                  <a:rPr lang="en-US" sz="2000" dirty="0" smtClean="0"/>
                  <a:t>=</a:t>
                </a:r>
                <a:r>
                  <a:rPr lang="en-US" sz="2000" b="1" dirty="0" smtClean="0"/>
                  <a:t>0</a:t>
                </a:r>
                <a:endParaRPr lang="en-US" sz="2000" b="1" dirty="0"/>
              </a:p>
            </p:txBody>
          </p:sp>
          <p:cxnSp>
            <p:nvCxnSpPr>
              <p:cNvPr id="26" name="Straight Connector 25"/>
              <p:cNvCxnSpPr/>
              <p:nvPr/>
            </p:nvCxnSpPr>
            <p:spPr bwMode="auto">
              <a:xfrm>
                <a:off x="5172785" y="2021452"/>
                <a:ext cx="618793" cy="4056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flipV="1">
                <a:off x="5178621" y="1672469"/>
                <a:ext cx="399771" cy="32512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flipH="1" flipV="1">
                <a:off x="5578391" y="1672469"/>
                <a:ext cx="364756" cy="29529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flipH="1">
                <a:off x="5791579" y="1967761"/>
                <a:ext cx="151568" cy="4593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bwMode="auto">
              <a:xfrm rot="2239846" flipV="1">
                <a:off x="5384584" y="2006795"/>
                <a:ext cx="394442" cy="197763"/>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Arrow Connector 30"/>
              <p:cNvCxnSpPr/>
              <p:nvPr/>
            </p:nvCxnSpPr>
            <p:spPr>
              <a:xfrm flipV="1">
                <a:off x="5327440" y="2462646"/>
                <a:ext cx="0" cy="4745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850" y="2580183"/>
                <a:ext cx="500801" cy="71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5" descr="http://upload.wikimedia.org/wikipedia/commons/thumb/f/fb/US-NLM-PubMed-Logo.svg/720px-US-NLM-PubMed-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509" y="2878332"/>
                <a:ext cx="791491" cy="28141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http://www.jbei.org/images/deconstruction/brenda.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610" y="2653376"/>
                <a:ext cx="786240" cy="1422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9" descr="KEG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931" y="1340111"/>
                <a:ext cx="547595" cy="39358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1" descr="http://pathway.gramene.org/gramene/MetaCyc.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9610" y="1720476"/>
                <a:ext cx="1216024" cy="33692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3" descr="The SEE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1295400"/>
                <a:ext cx="474114" cy="470522"/>
              </a:xfrm>
              <a:prstGeom prst="rect">
                <a:avLst/>
              </a:prstGeom>
              <a:noFill/>
              <a:extLst>
                <a:ext uri="{909E8E84-426E-40DD-AFC4-6F175D3DCCD1}">
                  <a14:hiddenFill xmlns:a14="http://schemas.microsoft.com/office/drawing/2010/main">
                    <a:solidFill>
                      <a:srgbClr val="FFFFFF"/>
                    </a:solidFill>
                  </a14:hiddenFill>
                </a:ext>
              </a:extLst>
            </p:spPr>
          </p:pic>
          <p:sp>
            <p:nvSpPr>
              <p:cNvPr id="38" name="Oval 37"/>
              <p:cNvSpPr/>
              <p:nvPr/>
            </p:nvSpPr>
            <p:spPr>
              <a:xfrm>
                <a:off x="2997200" y="1460912"/>
                <a:ext cx="152400" cy="139498"/>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97200" y="1983022"/>
                <a:ext cx="152400" cy="139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97200" y="2572289"/>
                <a:ext cx="152400" cy="139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997200" y="3019041"/>
                <a:ext cx="152400" cy="1394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38" idx="4"/>
                <a:endCxn id="39" idx="0"/>
              </p:cNvCxnSpPr>
              <p:nvPr/>
            </p:nvCxnSpPr>
            <p:spPr>
              <a:xfrm>
                <a:off x="3073400" y="1600410"/>
                <a:ext cx="0" cy="382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4"/>
                <a:endCxn id="41" idx="0"/>
              </p:cNvCxnSpPr>
              <p:nvPr/>
            </p:nvCxnSpPr>
            <p:spPr>
              <a:xfrm>
                <a:off x="3073400" y="2711787"/>
                <a:ext cx="0" cy="3072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54621" y="3643745"/>
                <a:ext cx="1524000" cy="228600"/>
              </a:xfrm>
              <a:prstGeom prst="rect">
                <a:avLst/>
              </a:prstGeom>
              <a:gradFill>
                <a:gsLst>
                  <a:gs pos="0">
                    <a:schemeClr val="accent6">
                      <a:lumMod val="40000"/>
                      <a:lumOff val="60000"/>
                    </a:schemeClr>
                  </a:gs>
                  <a:gs pos="100000">
                    <a:schemeClr val="accent6">
                      <a:lumMod val="20000"/>
                      <a:lumOff val="8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Refinement</a:t>
                </a:r>
                <a:endParaRPr lang="en-US" sz="1400" b="1" dirty="0">
                  <a:solidFill>
                    <a:schemeClr val="tx1"/>
                  </a:solidFill>
                </a:endParaRPr>
              </a:p>
            </p:txBody>
          </p:sp>
          <p:sp>
            <p:nvSpPr>
              <p:cNvPr id="45" name="Right Arrow 44"/>
              <p:cNvSpPr/>
              <p:nvPr/>
            </p:nvSpPr>
            <p:spPr>
              <a:xfrm>
                <a:off x="1905000" y="2021452"/>
                <a:ext cx="304800" cy="30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3886200" y="2057400"/>
                <a:ext cx="304800" cy="30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6553200" y="2028564"/>
                <a:ext cx="304800" cy="30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934200" y="1302327"/>
                <a:ext cx="2133600" cy="20227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Turn Arrow 48"/>
              <p:cNvSpPr/>
              <p:nvPr/>
            </p:nvSpPr>
            <p:spPr>
              <a:xfrm rot="10800000">
                <a:off x="1066800" y="3325090"/>
                <a:ext cx="6934200" cy="865910"/>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0971" y="2244218"/>
              <a:ext cx="2007658" cy="1471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5793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Energetic Considerations</a:t>
            </a:r>
            <a:endParaRPr lang="en-US" dirty="0"/>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4638" t="7917" r="4914" b="48958"/>
          <a:stretch/>
        </p:blipFill>
        <p:spPr bwMode="auto">
          <a:xfrm>
            <a:off x="205546" y="1371599"/>
            <a:ext cx="8713483" cy="5181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7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 Design 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3586254"/>
              </p:ext>
            </p:extLst>
          </p:nvPr>
        </p:nvGraphicFramePr>
        <p:xfrm>
          <a:off x="381000" y="19050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581400" y="1411069"/>
            <a:ext cx="1942391" cy="646331"/>
          </a:xfrm>
          <a:prstGeom prst="rect">
            <a:avLst/>
          </a:prstGeom>
          <a:noFill/>
        </p:spPr>
        <p:txBody>
          <a:bodyPr wrap="none" rtlCol="0">
            <a:spAutoFit/>
          </a:bodyPr>
          <a:lstStyle/>
          <a:p>
            <a:pPr algn="ctr"/>
            <a:r>
              <a:rPr lang="en-US" i="1" dirty="0" smtClean="0"/>
              <a:t>Model + </a:t>
            </a:r>
          </a:p>
          <a:p>
            <a:pPr algn="ctr"/>
            <a:r>
              <a:rPr lang="en-US" i="1" dirty="0" smtClean="0"/>
              <a:t>Reaction Database</a:t>
            </a:r>
            <a:endParaRPr lang="en-US" i="1" dirty="0"/>
          </a:p>
        </p:txBody>
      </p:sp>
      <p:sp>
        <p:nvSpPr>
          <p:cNvPr id="6" name="TextBox 5"/>
          <p:cNvSpPr txBox="1"/>
          <p:nvPr/>
        </p:nvSpPr>
        <p:spPr>
          <a:xfrm>
            <a:off x="6553200" y="3849468"/>
            <a:ext cx="2158347" cy="646331"/>
          </a:xfrm>
          <a:prstGeom prst="rect">
            <a:avLst/>
          </a:prstGeom>
          <a:noFill/>
        </p:spPr>
        <p:txBody>
          <a:bodyPr wrap="none" rtlCol="0">
            <a:spAutoFit/>
          </a:bodyPr>
          <a:lstStyle/>
          <a:p>
            <a:pPr algn="ctr"/>
            <a:r>
              <a:rPr lang="en-US" i="1" dirty="0" smtClean="0"/>
              <a:t>Methanol-Producing </a:t>
            </a:r>
          </a:p>
          <a:p>
            <a:pPr algn="ctr"/>
            <a:r>
              <a:rPr lang="en-US" i="1" dirty="0" smtClean="0"/>
              <a:t>Model </a:t>
            </a:r>
          </a:p>
        </p:txBody>
      </p:sp>
      <p:sp>
        <p:nvSpPr>
          <p:cNvPr id="7" name="TextBox 6"/>
          <p:cNvSpPr txBox="1"/>
          <p:nvPr/>
        </p:nvSpPr>
        <p:spPr>
          <a:xfrm>
            <a:off x="3886451" y="6211669"/>
            <a:ext cx="1332288" cy="646331"/>
          </a:xfrm>
          <a:prstGeom prst="rect">
            <a:avLst/>
          </a:prstGeom>
          <a:noFill/>
        </p:spPr>
        <p:txBody>
          <a:bodyPr wrap="none" rtlCol="0">
            <a:spAutoFit/>
          </a:bodyPr>
          <a:lstStyle/>
          <a:p>
            <a:pPr algn="ctr"/>
            <a:r>
              <a:rPr lang="en-US" i="1" dirty="0" smtClean="0"/>
              <a:t>Free Energy </a:t>
            </a:r>
          </a:p>
          <a:p>
            <a:pPr algn="ctr"/>
            <a:r>
              <a:rPr lang="en-US" i="1" dirty="0" smtClean="0"/>
              <a:t>Predictions</a:t>
            </a:r>
          </a:p>
        </p:txBody>
      </p:sp>
      <p:sp>
        <p:nvSpPr>
          <p:cNvPr id="8" name="TextBox 7"/>
          <p:cNvSpPr txBox="1"/>
          <p:nvPr/>
        </p:nvSpPr>
        <p:spPr>
          <a:xfrm>
            <a:off x="972044" y="3876235"/>
            <a:ext cx="1217000" cy="646331"/>
          </a:xfrm>
          <a:prstGeom prst="rect">
            <a:avLst/>
          </a:prstGeom>
          <a:noFill/>
        </p:spPr>
        <p:txBody>
          <a:bodyPr wrap="none" rtlCol="0">
            <a:spAutoFit/>
          </a:bodyPr>
          <a:lstStyle/>
          <a:p>
            <a:pPr algn="ctr"/>
            <a:r>
              <a:rPr lang="en-US" i="1" dirty="0" smtClean="0"/>
              <a:t>Evaluated</a:t>
            </a:r>
          </a:p>
          <a:p>
            <a:pPr algn="ctr"/>
            <a:r>
              <a:rPr lang="en-US" i="1" dirty="0" smtClean="0"/>
              <a:t>Predictions</a:t>
            </a:r>
          </a:p>
        </p:txBody>
      </p:sp>
    </p:spTree>
    <p:extLst>
      <p:ext uri="{BB962C8B-B14F-4D97-AF65-F5344CB8AC3E}">
        <p14:creationId xmlns:p14="http://schemas.microsoft.com/office/powerpoint/2010/main" val="23922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Constraints in Practice</a:t>
            </a:r>
            <a:endParaRPr lang="en-US" dirty="0"/>
          </a:p>
        </p:txBody>
      </p:sp>
      <p:grpSp>
        <p:nvGrpSpPr>
          <p:cNvPr id="6" name="Group 5"/>
          <p:cNvGrpSpPr/>
          <p:nvPr/>
        </p:nvGrpSpPr>
        <p:grpSpPr>
          <a:xfrm>
            <a:off x="627421" y="1154420"/>
            <a:ext cx="6474912" cy="1308801"/>
            <a:chOff x="1145966" y="4682811"/>
            <a:chExt cx="6852068" cy="1482493"/>
          </a:xfrm>
        </p:grpSpPr>
        <p:grpSp>
          <p:nvGrpSpPr>
            <p:cNvPr id="7" name="Group 6"/>
            <p:cNvGrpSpPr/>
            <p:nvPr/>
          </p:nvGrpSpPr>
          <p:grpSpPr>
            <a:xfrm>
              <a:off x="1145966" y="4940033"/>
              <a:ext cx="6852068" cy="1225271"/>
              <a:chOff x="1145966" y="4940033"/>
              <a:chExt cx="6852068" cy="1225271"/>
            </a:xfrm>
          </p:grpSpPr>
          <p:grpSp>
            <p:nvGrpSpPr>
              <p:cNvPr id="11" name="Group 10"/>
              <p:cNvGrpSpPr/>
              <p:nvPr/>
            </p:nvGrpSpPr>
            <p:grpSpPr>
              <a:xfrm>
                <a:off x="2051720" y="5142500"/>
                <a:ext cx="1008112" cy="676875"/>
                <a:chOff x="1763688" y="5805264"/>
                <a:chExt cx="1008112" cy="676875"/>
              </a:xfrm>
            </p:grpSpPr>
            <p:sp>
              <p:nvSpPr>
                <p:cNvPr id="23" name="Freeform 22"/>
                <p:cNvSpPr/>
                <p:nvPr/>
              </p:nvSpPr>
              <p:spPr>
                <a:xfrm>
                  <a:off x="1763688" y="5805264"/>
                  <a:ext cx="1008112" cy="576064"/>
                </a:xfrm>
                <a:custGeom>
                  <a:avLst/>
                  <a:gdLst>
                    <a:gd name="connsiteX0" fmla="*/ 0 w 747889"/>
                    <a:gd name="connsiteY0" fmla="*/ 366912 h 366912"/>
                    <a:gd name="connsiteX1" fmla="*/ 352778 w 747889"/>
                    <a:gd name="connsiteY1" fmla="*/ 23 h 366912"/>
                    <a:gd name="connsiteX2" fmla="*/ 747889 w 747889"/>
                    <a:gd name="connsiteY2" fmla="*/ 352801 h 366912"/>
                  </a:gdLst>
                  <a:ahLst/>
                  <a:cxnLst>
                    <a:cxn ang="0">
                      <a:pos x="connsiteX0" y="connsiteY0"/>
                    </a:cxn>
                    <a:cxn ang="0">
                      <a:pos x="connsiteX1" y="connsiteY1"/>
                    </a:cxn>
                    <a:cxn ang="0">
                      <a:pos x="connsiteX2" y="connsiteY2"/>
                    </a:cxn>
                  </a:cxnLst>
                  <a:rect l="l" t="t" r="r" b="b"/>
                  <a:pathLst>
                    <a:path w="747889" h="366912">
                      <a:moveTo>
                        <a:pt x="0" y="366912"/>
                      </a:moveTo>
                      <a:cubicBezTo>
                        <a:pt x="114065" y="184643"/>
                        <a:pt x="228130" y="2375"/>
                        <a:pt x="352778" y="23"/>
                      </a:cubicBezTo>
                      <a:cubicBezTo>
                        <a:pt x="477426" y="-2329"/>
                        <a:pt x="612657" y="175236"/>
                        <a:pt x="747889" y="352801"/>
                      </a:cubicBezTo>
                    </a:path>
                  </a:pathLst>
                </a:cu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ectangle 23"/>
                <p:cNvSpPr/>
                <p:nvPr/>
              </p:nvSpPr>
              <p:spPr>
                <a:xfrm>
                  <a:off x="2195736" y="5848469"/>
                  <a:ext cx="576064" cy="6336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Rounded Rectangle 11"/>
              <p:cNvSpPr/>
              <p:nvPr/>
            </p:nvSpPr>
            <p:spPr>
              <a:xfrm>
                <a:off x="1145966" y="4940033"/>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A</a:t>
                </a:r>
                <a:endParaRPr lang="en-US" dirty="0"/>
              </a:p>
            </p:txBody>
          </p:sp>
          <p:cxnSp>
            <p:nvCxnSpPr>
              <p:cNvPr id="13" name="Straight Arrow Connector 12"/>
              <p:cNvCxnSpPr>
                <a:stCxn id="12" idx="3"/>
                <a:endCxn id="14" idx="1"/>
              </p:cNvCxnSpPr>
              <p:nvPr/>
            </p:nvCxnSpPr>
            <p:spPr>
              <a:xfrm>
                <a:off x="2062432" y="5156436"/>
                <a:ext cx="986688" cy="378"/>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3049120" y="4940411"/>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B</a:t>
                </a:r>
                <a:endParaRPr lang="en-US" dirty="0"/>
              </a:p>
            </p:txBody>
          </p:sp>
          <p:sp>
            <p:nvSpPr>
              <p:cNvPr id="15" name="Rounded Rectangle 14"/>
              <p:cNvSpPr/>
              <p:nvPr/>
            </p:nvSpPr>
            <p:spPr>
              <a:xfrm>
                <a:off x="4921329" y="4940411"/>
                <a:ext cx="916465"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C</a:t>
                </a:r>
                <a:endParaRPr lang="en-US" dirty="0"/>
              </a:p>
            </p:txBody>
          </p:sp>
          <p:sp>
            <p:nvSpPr>
              <p:cNvPr id="16" name="Rounded Rectangle 15"/>
              <p:cNvSpPr/>
              <p:nvPr/>
            </p:nvSpPr>
            <p:spPr>
              <a:xfrm>
                <a:off x="7081569" y="4940411"/>
                <a:ext cx="916465"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D</a:t>
                </a:r>
                <a:endParaRPr lang="en-US" dirty="0"/>
              </a:p>
            </p:txBody>
          </p:sp>
          <p:cxnSp>
            <p:nvCxnSpPr>
              <p:cNvPr id="17" name="Straight Arrow Connector 16"/>
              <p:cNvCxnSpPr>
                <a:stCxn id="14" idx="3"/>
                <a:endCxn id="15" idx="1"/>
              </p:cNvCxnSpPr>
              <p:nvPr/>
            </p:nvCxnSpPr>
            <p:spPr>
              <a:xfrm>
                <a:off x="3965585" y="5156814"/>
                <a:ext cx="955744" cy="0"/>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5" idx="3"/>
                <a:endCxn id="16" idx="1"/>
              </p:cNvCxnSpPr>
              <p:nvPr/>
            </p:nvCxnSpPr>
            <p:spPr>
              <a:xfrm>
                <a:off x="5837794" y="5156814"/>
                <a:ext cx="1243775" cy="0"/>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5868144" y="5157192"/>
                <a:ext cx="1008112" cy="576064"/>
              </a:xfrm>
              <a:custGeom>
                <a:avLst/>
                <a:gdLst>
                  <a:gd name="connsiteX0" fmla="*/ 0 w 747889"/>
                  <a:gd name="connsiteY0" fmla="*/ 366912 h 366912"/>
                  <a:gd name="connsiteX1" fmla="*/ 352778 w 747889"/>
                  <a:gd name="connsiteY1" fmla="*/ 23 h 366912"/>
                  <a:gd name="connsiteX2" fmla="*/ 747889 w 747889"/>
                  <a:gd name="connsiteY2" fmla="*/ 352801 h 366912"/>
                </a:gdLst>
                <a:ahLst/>
                <a:cxnLst>
                  <a:cxn ang="0">
                    <a:pos x="connsiteX0" y="connsiteY0"/>
                  </a:cxn>
                  <a:cxn ang="0">
                    <a:pos x="connsiteX1" y="connsiteY1"/>
                  </a:cxn>
                  <a:cxn ang="0">
                    <a:pos x="connsiteX2" y="connsiteY2"/>
                  </a:cxn>
                </a:cxnLst>
                <a:rect l="l" t="t" r="r" b="b"/>
                <a:pathLst>
                  <a:path w="747889" h="366912">
                    <a:moveTo>
                      <a:pt x="0" y="366912"/>
                    </a:moveTo>
                    <a:cubicBezTo>
                      <a:pt x="114065" y="184643"/>
                      <a:pt x="228130" y="2375"/>
                      <a:pt x="352778" y="23"/>
                    </a:cubicBezTo>
                    <a:cubicBezTo>
                      <a:pt x="477426" y="-2329"/>
                      <a:pt x="612657" y="175236"/>
                      <a:pt x="747889" y="352801"/>
                    </a:cubicBezTo>
                  </a:path>
                </a:pathLst>
              </a:cu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ounded Rectangle 19"/>
              <p:cNvSpPr/>
              <p:nvPr/>
            </p:nvSpPr>
            <p:spPr>
              <a:xfrm>
                <a:off x="1176912" y="5517232"/>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E</a:t>
                </a:r>
                <a:endParaRPr lang="en-US" dirty="0"/>
              </a:p>
            </p:txBody>
          </p:sp>
          <p:sp>
            <p:nvSpPr>
              <p:cNvPr id="21" name="Hexagon 20"/>
              <p:cNvSpPr/>
              <p:nvPr/>
            </p:nvSpPr>
            <p:spPr>
              <a:xfrm>
                <a:off x="5428895" y="5799485"/>
                <a:ext cx="871297" cy="365819"/>
              </a:xfrm>
              <a:prstGeom prst="hexagon">
                <a:avLst/>
              </a:prstGeom>
              <a:gradFill flip="none" rotWithShape="1">
                <a:gsLst>
                  <a:gs pos="24000">
                    <a:schemeClr val="accent6">
                      <a:lumMod val="50000"/>
                    </a:schemeClr>
                  </a:gs>
                  <a:gs pos="100000">
                    <a:schemeClr val="accent6"/>
                  </a:gs>
                </a:gsLst>
                <a:lin ang="16200000" scaled="0"/>
                <a:tileRec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ATP</a:t>
                </a:r>
                <a:endParaRPr lang="en-US" dirty="0"/>
              </a:p>
            </p:txBody>
          </p:sp>
          <p:sp>
            <p:nvSpPr>
              <p:cNvPr id="22" name="Hexagon 21"/>
              <p:cNvSpPr/>
              <p:nvPr/>
            </p:nvSpPr>
            <p:spPr>
              <a:xfrm>
                <a:off x="6537459" y="5799485"/>
                <a:ext cx="958426" cy="365819"/>
              </a:xfrm>
              <a:prstGeom prst="hexagon">
                <a:avLst/>
              </a:prstGeom>
              <a:gradFill flip="none" rotWithShape="1">
                <a:gsLst>
                  <a:gs pos="24000">
                    <a:schemeClr val="accent6">
                      <a:lumMod val="50000"/>
                    </a:schemeClr>
                  </a:gs>
                  <a:gs pos="100000">
                    <a:schemeClr val="accent6"/>
                  </a:gs>
                </a:gsLst>
                <a:lin ang="16200000" scaled="0"/>
                <a:tileRec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ADP</a:t>
                </a:r>
                <a:endParaRPr lang="en-US" dirty="0"/>
              </a:p>
            </p:txBody>
          </p:sp>
        </p:grpSp>
        <p:sp>
          <p:nvSpPr>
            <p:cNvPr id="8" name="TextBox 7"/>
            <p:cNvSpPr txBox="1"/>
            <p:nvPr/>
          </p:nvSpPr>
          <p:spPr>
            <a:xfrm>
              <a:off x="2114034" y="4682811"/>
              <a:ext cx="787671" cy="369332"/>
            </a:xfrm>
            <a:prstGeom prst="rect">
              <a:avLst/>
            </a:prstGeom>
            <a:noFill/>
          </p:spPr>
          <p:txBody>
            <a:bodyPr wrap="none" rtlCol="0">
              <a:spAutoFit/>
            </a:bodyPr>
            <a:lstStyle/>
            <a:p>
              <a:r>
                <a:rPr lang="en-US" dirty="0" err="1" smtClean="0">
                  <a:solidFill>
                    <a:srgbClr val="000000"/>
                  </a:solidFill>
                </a:rPr>
                <a:t>Rxn</a:t>
              </a:r>
              <a:r>
                <a:rPr lang="en-US" dirty="0" smtClean="0">
                  <a:solidFill>
                    <a:srgbClr val="000000"/>
                  </a:solidFill>
                </a:rPr>
                <a:t> 1</a:t>
              </a:r>
            </a:p>
          </p:txBody>
        </p:sp>
        <p:sp>
          <p:nvSpPr>
            <p:cNvPr id="9" name="TextBox 8"/>
            <p:cNvSpPr txBox="1"/>
            <p:nvPr/>
          </p:nvSpPr>
          <p:spPr>
            <a:xfrm>
              <a:off x="3995936" y="4715852"/>
              <a:ext cx="787671" cy="369332"/>
            </a:xfrm>
            <a:prstGeom prst="rect">
              <a:avLst/>
            </a:prstGeom>
            <a:noFill/>
          </p:spPr>
          <p:txBody>
            <a:bodyPr wrap="none" rtlCol="0">
              <a:spAutoFit/>
            </a:bodyPr>
            <a:lstStyle/>
            <a:p>
              <a:r>
                <a:rPr lang="en-US" dirty="0" err="1" smtClean="0">
                  <a:solidFill>
                    <a:srgbClr val="000000"/>
                  </a:solidFill>
                </a:rPr>
                <a:t>Rxn</a:t>
              </a:r>
              <a:r>
                <a:rPr lang="en-US" dirty="0" smtClean="0">
                  <a:solidFill>
                    <a:srgbClr val="000000"/>
                  </a:solidFill>
                </a:rPr>
                <a:t> 2</a:t>
              </a:r>
            </a:p>
          </p:txBody>
        </p:sp>
        <p:sp>
          <p:nvSpPr>
            <p:cNvPr id="10" name="TextBox 9"/>
            <p:cNvSpPr txBox="1"/>
            <p:nvPr/>
          </p:nvSpPr>
          <p:spPr>
            <a:xfrm>
              <a:off x="5940152" y="4725144"/>
              <a:ext cx="787671" cy="369332"/>
            </a:xfrm>
            <a:prstGeom prst="rect">
              <a:avLst/>
            </a:prstGeom>
            <a:noFill/>
          </p:spPr>
          <p:txBody>
            <a:bodyPr wrap="none" rtlCol="0">
              <a:spAutoFit/>
            </a:bodyPr>
            <a:lstStyle/>
            <a:p>
              <a:r>
                <a:rPr lang="en-US" dirty="0" err="1" smtClean="0">
                  <a:solidFill>
                    <a:srgbClr val="000000"/>
                  </a:solidFill>
                </a:rPr>
                <a:t>Rxn</a:t>
              </a:r>
              <a:r>
                <a:rPr lang="en-US" dirty="0" smtClean="0">
                  <a:solidFill>
                    <a:srgbClr val="000000"/>
                  </a:solidFill>
                </a:rPr>
                <a:t> 3</a:t>
              </a:r>
            </a:p>
          </p:txBody>
        </p:sp>
      </p:grpSp>
      <p:graphicFrame>
        <p:nvGraphicFramePr>
          <p:cNvPr id="25" name="Table 24"/>
          <p:cNvGraphicFramePr>
            <a:graphicFrameLocks noGrp="1"/>
          </p:cNvGraphicFramePr>
          <p:nvPr>
            <p:extLst>
              <p:ext uri="{D42A27DB-BD31-4B8C-83A1-F6EECF244321}">
                <p14:modId xmlns:p14="http://schemas.microsoft.com/office/powerpoint/2010/main" val="917419653"/>
              </p:ext>
            </p:extLst>
          </p:nvPr>
        </p:nvGraphicFramePr>
        <p:xfrm>
          <a:off x="524179" y="2996952"/>
          <a:ext cx="2967700" cy="2682240"/>
        </p:xfrm>
        <a:graphic>
          <a:graphicData uri="http://schemas.openxmlformats.org/drawingml/2006/table">
            <a:tbl>
              <a:tblPr firstRow="1" bandRow="1">
                <a:tableStyleId>{46F890A9-2807-4EBB-B81D-B2AA78EC7F39}</a:tableStyleId>
              </a:tblPr>
              <a:tblGrid>
                <a:gridCol w="741925"/>
                <a:gridCol w="741925"/>
                <a:gridCol w="741925"/>
                <a:gridCol w="741925"/>
              </a:tblGrid>
              <a:tr h="315035">
                <a:tc>
                  <a:txBody>
                    <a:bodyPr/>
                    <a:lstStyle/>
                    <a:p>
                      <a:pPr algn="ctr"/>
                      <a:endParaRPr lang="en-US" sz="1600" dirty="0"/>
                    </a:p>
                  </a:txBody>
                  <a:tcPr/>
                </a:tc>
                <a:tc>
                  <a:txBody>
                    <a:bodyPr/>
                    <a:lstStyle/>
                    <a:p>
                      <a:pPr algn="ctr"/>
                      <a:r>
                        <a:rPr lang="en-US" sz="1600" dirty="0" err="1" smtClean="0"/>
                        <a:t>Rxn</a:t>
                      </a:r>
                      <a:r>
                        <a:rPr lang="en-US" sz="1600" dirty="0" smtClean="0"/>
                        <a:t> 1</a:t>
                      </a:r>
                      <a:endParaRPr lang="en-US" sz="1600" dirty="0"/>
                    </a:p>
                  </a:txBody>
                  <a:tcPr/>
                </a:tc>
                <a:tc>
                  <a:txBody>
                    <a:bodyPr/>
                    <a:lstStyle/>
                    <a:p>
                      <a:pPr algn="ctr"/>
                      <a:r>
                        <a:rPr lang="en-US" sz="1600" dirty="0" err="1" smtClean="0"/>
                        <a:t>Rxn</a:t>
                      </a:r>
                      <a:r>
                        <a:rPr lang="en-US" sz="1600" dirty="0" smtClean="0"/>
                        <a:t> 2</a:t>
                      </a:r>
                      <a:endParaRPr lang="en-US" sz="1600" dirty="0"/>
                    </a:p>
                  </a:txBody>
                  <a:tcPr/>
                </a:tc>
                <a:tc>
                  <a:txBody>
                    <a:bodyPr/>
                    <a:lstStyle/>
                    <a:p>
                      <a:pPr algn="ctr"/>
                      <a:r>
                        <a:rPr lang="en-US" sz="1600" dirty="0" err="1" smtClean="0"/>
                        <a:t>Rxn</a:t>
                      </a:r>
                      <a:r>
                        <a:rPr lang="en-US" sz="1600" dirty="0" smtClean="0"/>
                        <a:t> 3</a:t>
                      </a:r>
                      <a:endParaRPr lang="en-US" sz="1600" dirty="0"/>
                    </a:p>
                  </a:txBody>
                  <a:tcPr/>
                </a:tc>
              </a:tr>
              <a:tr h="315035">
                <a:tc>
                  <a:txBody>
                    <a:bodyPr/>
                    <a:lstStyle/>
                    <a:p>
                      <a:pPr algn="ctr"/>
                      <a:r>
                        <a:rPr lang="en-US" sz="1600" dirty="0" smtClean="0">
                          <a:solidFill>
                            <a:srgbClr val="000000"/>
                          </a:solidFill>
                        </a:rPr>
                        <a:t>Met</a:t>
                      </a:r>
                      <a:r>
                        <a:rPr lang="en-US" sz="1600" baseline="0" dirty="0" smtClean="0">
                          <a:solidFill>
                            <a:srgbClr val="000000"/>
                          </a:solidFill>
                        </a:rPr>
                        <a:t> A</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r>
              <a:tr h="315035">
                <a:tc>
                  <a:txBody>
                    <a:bodyPr/>
                    <a:lstStyle/>
                    <a:p>
                      <a:pPr algn="ctr"/>
                      <a:r>
                        <a:rPr lang="en-US" sz="1600" dirty="0" smtClean="0">
                          <a:solidFill>
                            <a:srgbClr val="000000"/>
                          </a:solidFill>
                        </a:rPr>
                        <a:t>Met</a:t>
                      </a:r>
                      <a:r>
                        <a:rPr lang="en-US" sz="1600" baseline="0" dirty="0" smtClean="0">
                          <a:solidFill>
                            <a:srgbClr val="000000"/>
                          </a:solidFill>
                        </a:rPr>
                        <a:t> B</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r>
              <a:tr h="315035">
                <a:tc>
                  <a:txBody>
                    <a:bodyPr/>
                    <a:lstStyle/>
                    <a:p>
                      <a:pPr algn="ctr"/>
                      <a:r>
                        <a:rPr lang="en-US" sz="1600" dirty="0" smtClean="0">
                          <a:solidFill>
                            <a:srgbClr val="000000"/>
                          </a:solidFill>
                        </a:rPr>
                        <a:t>Met C</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r>
              <a:tr h="315035">
                <a:tc>
                  <a:txBody>
                    <a:bodyPr/>
                    <a:lstStyle/>
                    <a:p>
                      <a:pPr algn="ctr"/>
                      <a:r>
                        <a:rPr lang="en-US" sz="1600" dirty="0" smtClean="0">
                          <a:solidFill>
                            <a:srgbClr val="000000"/>
                          </a:solidFill>
                        </a:rPr>
                        <a:t>Met D</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r>
              <a:tr h="315035">
                <a:tc>
                  <a:txBody>
                    <a:bodyPr/>
                    <a:lstStyle/>
                    <a:p>
                      <a:pPr algn="ctr"/>
                      <a:r>
                        <a:rPr lang="en-US" sz="1600" dirty="0" smtClean="0">
                          <a:solidFill>
                            <a:srgbClr val="000000"/>
                          </a:solidFill>
                        </a:rPr>
                        <a:t>Met E</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r>
              <a:tr h="315035">
                <a:tc>
                  <a:txBody>
                    <a:bodyPr/>
                    <a:lstStyle/>
                    <a:p>
                      <a:pPr algn="ctr"/>
                      <a:r>
                        <a:rPr lang="en-US" sz="1600" dirty="0" smtClean="0">
                          <a:solidFill>
                            <a:srgbClr val="000000"/>
                          </a:solidFill>
                        </a:rPr>
                        <a:t>ATP</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r>
              <a:tr h="315035">
                <a:tc>
                  <a:txBody>
                    <a:bodyPr/>
                    <a:lstStyle/>
                    <a:p>
                      <a:pPr algn="ctr"/>
                      <a:r>
                        <a:rPr lang="en-US" sz="1600" dirty="0" smtClean="0">
                          <a:solidFill>
                            <a:srgbClr val="000000"/>
                          </a:solidFill>
                        </a:rPr>
                        <a:t>ADP</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0</a:t>
                      </a:r>
                      <a:endParaRPr lang="en-US" sz="1600" dirty="0">
                        <a:solidFill>
                          <a:srgbClr val="000000"/>
                        </a:solidFill>
                      </a:endParaRPr>
                    </a:p>
                  </a:txBody>
                  <a:tcPr/>
                </a:tc>
                <a:tc>
                  <a:txBody>
                    <a:bodyPr/>
                    <a:lstStyle/>
                    <a:p>
                      <a:pPr algn="ctr"/>
                      <a:r>
                        <a:rPr lang="en-US" sz="1600" dirty="0" smtClean="0">
                          <a:solidFill>
                            <a:srgbClr val="000000"/>
                          </a:solidFill>
                        </a:rPr>
                        <a:t>1</a:t>
                      </a:r>
                      <a:endParaRPr lang="en-US" sz="1600" dirty="0">
                        <a:solidFill>
                          <a:srgbClr val="000000"/>
                        </a:solidFill>
                      </a:endParaRPr>
                    </a:p>
                  </a:txBody>
                  <a:tcPr/>
                </a:tc>
              </a:tr>
            </a:tbl>
          </a:graphicData>
        </a:graphic>
      </p:graphicFrame>
      <p:sp>
        <p:nvSpPr>
          <p:cNvPr id="26" name="Right Arrow 25"/>
          <p:cNvSpPr/>
          <p:nvPr/>
        </p:nvSpPr>
        <p:spPr>
          <a:xfrm rot="5400000">
            <a:off x="1724185" y="2341347"/>
            <a:ext cx="432047" cy="447113"/>
          </a:xfrm>
          <a:prstGeom prst="rightArrow">
            <a:avLst/>
          </a:prstGeom>
          <a:gradFill>
            <a:gsLst>
              <a:gs pos="0">
                <a:schemeClr val="accent4">
                  <a:lumMod val="50000"/>
                </a:schemeClr>
              </a:gs>
              <a:gs pos="80000">
                <a:schemeClr val="accent4">
                  <a:lumMod val="75000"/>
                </a:schemeClr>
              </a:gs>
              <a:gs pos="100000">
                <a:schemeClr val="accent4"/>
              </a:gs>
            </a:gsLst>
          </a:gra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00929" y="5661248"/>
            <a:ext cx="3650991" cy="430887"/>
          </a:xfrm>
          <a:prstGeom prst="rect">
            <a:avLst/>
          </a:prstGeom>
          <a:noFill/>
        </p:spPr>
        <p:txBody>
          <a:bodyPr wrap="square" rtlCol="0">
            <a:spAutoFit/>
          </a:bodyPr>
          <a:lstStyle/>
          <a:p>
            <a:pPr algn="ctr"/>
            <a:r>
              <a:rPr lang="en-US" sz="2200" dirty="0" smtClean="0">
                <a:solidFill>
                  <a:srgbClr val="000000"/>
                </a:solidFill>
              </a:rPr>
              <a:t>Stoichiometric Matrix (</a:t>
            </a:r>
            <a:r>
              <a:rPr lang="en-US" sz="2200" b="1" i="1" dirty="0" smtClean="0">
                <a:solidFill>
                  <a:srgbClr val="000000"/>
                </a:solidFill>
              </a:rPr>
              <a:t>S</a:t>
            </a:r>
            <a:r>
              <a:rPr lang="en-US" sz="2200" dirty="0" smtClean="0">
                <a:solidFill>
                  <a:srgbClr val="000000"/>
                </a:solidFill>
              </a:rPr>
              <a:t>)</a:t>
            </a:r>
          </a:p>
        </p:txBody>
      </p:sp>
      <p:sp>
        <p:nvSpPr>
          <p:cNvPr id="28" name="Text Placeholder 336"/>
          <p:cNvSpPr txBox="1">
            <a:spLocks/>
          </p:cNvSpPr>
          <p:nvPr/>
        </p:nvSpPr>
        <p:spPr bwMode="auto">
          <a:xfrm>
            <a:off x="231906" y="6577607"/>
            <a:ext cx="3621504" cy="276999"/>
          </a:xfrm>
          <a:prstGeom prst="rect">
            <a:avLst/>
          </a:prstGeom>
          <a:noFill/>
        </p:spPr>
        <p:txBody>
          <a:bodyPr wrap="none" rtlCol="0">
            <a:spAutoFit/>
          </a:bodyPr>
          <a:lstStyle>
            <a:defPPr>
              <a:defRPr lang="en-US"/>
            </a:defPPr>
            <a:lvl1pPr>
              <a:defRPr sz="1400"/>
            </a:lvl1pPr>
          </a:lstStyle>
          <a:p>
            <a:r>
              <a:rPr lang="en-US" sz="1200" dirty="0" smtClean="0"/>
              <a:t>Price N </a:t>
            </a:r>
            <a:r>
              <a:rPr lang="en-US" sz="1200" dirty="0"/>
              <a:t>et al. </a:t>
            </a:r>
            <a:r>
              <a:rPr lang="en-US" sz="1200" i="1" dirty="0" smtClean="0"/>
              <a:t>Nature Reviews Microbiology </a:t>
            </a:r>
            <a:r>
              <a:rPr lang="en-US" sz="1200" dirty="0"/>
              <a:t>(2004) </a:t>
            </a:r>
          </a:p>
        </p:txBody>
      </p:sp>
      <p:pic>
        <p:nvPicPr>
          <p:cNvPr id="4098"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5398" t="4929" r="14562" b="12236"/>
          <a:stretch/>
        </p:blipFill>
        <p:spPr bwMode="auto">
          <a:xfrm>
            <a:off x="6588224" y="3132864"/>
            <a:ext cx="2336885" cy="1808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3771287" y="3052990"/>
            <a:ext cx="2834430" cy="461665"/>
          </a:xfrm>
          <a:prstGeom prst="rect">
            <a:avLst/>
          </a:prstGeom>
          <a:noFill/>
        </p:spPr>
        <p:txBody>
          <a:bodyPr wrap="none" rtlCol="0">
            <a:spAutoFit/>
          </a:bodyPr>
          <a:lstStyle/>
          <a:p>
            <a:r>
              <a:rPr lang="en-US" sz="2400" b="1" dirty="0" smtClean="0">
                <a:solidFill>
                  <a:srgbClr val="000000"/>
                </a:solidFill>
              </a:rPr>
              <a:t>Apply Constraints</a:t>
            </a:r>
          </a:p>
        </p:txBody>
      </p:sp>
      <p:sp>
        <p:nvSpPr>
          <p:cNvPr id="31" name="TextBox 30"/>
          <p:cNvSpPr txBox="1"/>
          <p:nvPr/>
        </p:nvSpPr>
        <p:spPr>
          <a:xfrm>
            <a:off x="4003124" y="5057308"/>
            <a:ext cx="2393604" cy="769441"/>
          </a:xfrm>
          <a:prstGeom prst="rect">
            <a:avLst/>
          </a:prstGeom>
          <a:noFill/>
        </p:spPr>
        <p:txBody>
          <a:bodyPr wrap="none" rtlCol="0">
            <a:spAutoFit/>
          </a:bodyPr>
          <a:lstStyle/>
          <a:p>
            <a:pPr algn="ctr"/>
            <a:r>
              <a:rPr lang="en-US" sz="2200" dirty="0" smtClean="0">
                <a:solidFill>
                  <a:srgbClr val="000000"/>
                </a:solidFill>
              </a:rPr>
              <a:t>Regulation</a:t>
            </a:r>
          </a:p>
          <a:p>
            <a:pPr algn="ctr"/>
            <a:r>
              <a:rPr lang="en-US" sz="2200" i="1" dirty="0" err="1" smtClean="0">
                <a:solidFill>
                  <a:srgbClr val="000000"/>
                </a:solidFill>
              </a:rPr>
              <a:t>Vmin</a:t>
            </a:r>
            <a:r>
              <a:rPr lang="en-US" sz="2200" i="1" dirty="0" smtClean="0">
                <a:solidFill>
                  <a:srgbClr val="000000"/>
                </a:solidFill>
              </a:rPr>
              <a:t> ≤ v ≤ </a:t>
            </a:r>
            <a:r>
              <a:rPr lang="en-US" sz="2200" i="1" dirty="0" err="1" smtClean="0">
                <a:solidFill>
                  <a:srgbClr val="000000"/>
                </a:solidFill>
              </a:rPr>
              <a:t>Vmax</a:t>
            </a:r>
            <a:r>
              <a:rPr lang="en-US" sz="2200" dirty="0" smtClean="0">
                <a:solidFill>
                  <a:srgbClr val="000000"/>
                </a:solidFill>
              </a:rPr>
              <a:t> </a:t>
            </a:r>
          </a:p>
        </p:txBody>
      </p:sp>
      <p:sp>
        <p:nvSpPr>
          <p:cNvPr id="30" name="Rectangle 29"/>
          <p:cNvSpPr/>
          <p:nvPr/>
        </p:nvSpPr>
        <p:spPr>
          <a:xfrm>
            <a:off x="3842647" y="4096726"/>
            <a:ext cx="2580775" cy="1107996"/>
          </a:xfrm>
          <a:prstGeom prst="rect">
            <a:avLst/>
          </a:prstGeom>
        </p:spPr>
        <p:txBody>
          <a:bodyPr>
            <a:spAutoFit/>
          </a:bodyPr>
          <a:lstStyle/>
          <a:p>
            <a:pPr algn="ctr"/>
            <a:r>
              <a:rPr lang="en-US" sz="2200" dirty="0">
                <a:solidFill>
                  <a:srgbClr val="000000"/>
                </a:solidFill>
              </a:rPr>
              <a:t>Mass Conservation</a:t>
            </a:r>
          </a:p>
          <a:p>
            <a:pPr algn="ctr"/>
            <a:r>
              <a:rPr lang="en-US" sz="2200" b="1" i="1" dirty="0" err="1">
                <a:solidFill>
                  <a:srgbClr val="000000"/>
                </a:solidFill>
              </a:rPr>
              <a:t>S</a:t>
            </a:r>
            <a:r>
              <a:rPr lang="en-US" sz="2200" dirty="0" err="1">
                <a:solidFill>
                  <a:srgbClr val="000000"/>
                </a:solidFill>
              </a:rPr>
              <a:t>v</a:t>
            </a:r>
            <a:r>
              <a:rPr lang="en-US" sz="2200" dirty="0">
                <a:solidFill>
                  <a:srgbClr val="000000"/>
                </a:solidFill>
              </a:rPr>
              <a:t> = 0</a:t>
            </a:r>
          </a:p>
        </p:txBody>
      </p:sp>
      <p:sp>
        <p:nvSpPr>
          <p:cNvPr id="33" name="Rectangle 32"/>
          <p:cNvSpPr/>
          <p:nvPr/>
        </p:nvSpPr>
        <p:spPr>
          <a:xfrm>
            <a:off x="6777054" y="4913292"/>
            <a:ext cx="2273319" cy="1107996"/>
          </a:xfrm>
          <a:prstGeom prst="rect">
            <a:avLst/>
          </a:prstGeom>
        </p:spPr>
        <p:txBody>
          <a:bodyPr wrap="square">
            <a:spAutoFit/>
          </a:bodyPr>
          <a:lstStyle/>
          <a:p>
            <a:pPr algn="ctr"/>
            <a:r>
              <a:rPr lang="en-US" sz="2200" b="1" dirty="0" smtClean="0">
                <a:solidFill>
                  <a:srgbClr val="000000"/>
                </a:solidFill>
              </a:rPr>
              <a:t>Bounded</a:t>
            </a:r>
          </a:p>
          <a:p>
            <a:pPr algn="ctr"/>
            <a:r>
              <a:rPr lang="en-US" sz="2200" b="1" dirty="0" smtClean="0">
                <a:solidFill>
                  <a:srgbClr val="000000"/>
                </a:solidFill>
              </a:rPr>
              <a:t>Solution Space</a:t>
            </a:r>
            <a:endParaRPr lang="en-US" sz="2200" b="1" dirty="0">
              <a:solidFill>
                <a:srgbClr val="000000"/>
              </a:solidFill>
            </a:endParaRPr>
          </a:p>
        </p:txBody>
      </p:sp>
      <p:sp>
        <p:nvSpPr>
          <p:cNvPr id="35" name="Right Arrow 34"/>
          <p:cNvSpPr/>
          <p:nvPr/>
        </p:nvSpPr>
        <p:spPr>
          <a:xfrm>
            <a:off x="3974386" y="3537212"/>
            <a:ext cx="2393246" cy="447113"/>
          </a:xfrm>
          <a:prstGeom prst="rightArrow">
            <a:avLst/>
          </a:prstGeom>
          <a:gradFill>
            <a:gsLst>
              <a:gs pos="0">
                <a:schemeClr val="accent4">
                  <a:lumMod val="50000"/>
                </a:schemeClr>
              </a:gs>
              <a:gs pos="80000">
                <a:schemeClr val="accent4">
                  <a:lumMod val="75000"/>
                </a:schemeClr>
              </a:gs>
              <a:gs pos="100000">
                <a:schemeClr val="accent4"/>
              </a:gs>
            </a:gsLst>
          </a:gra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228600" y="6361583"/>
            <a:ext cx="4183005" cy="276999"/>
          </a:xfrm>
          <a:prstGeom prst="rect">
            <a:avLst/>
          </a:prstGeom>
          <a:noFill/>
        </p:spPr>
        <p:txBody>
          <a:bodyPr wrap="none" rtlCol="0">
            <a:spAutoFit/>
          </a:bodyPr>
          <a:lstStyle/>
          <a:p>
            <a:r>
              <a:rPr lang="en-US" sz="1200" dirty="0" smtClean="0"/>
              <a:t>Kauffman K </a:t>
            </a:r>
            <a:r>
              <a:rPr lang="en-US" sz="1200" dirty="0"/>
              <a:t>et al. </a:t>
            </a:r>
            <a:r>
              <a:rPr lang="en-US" sz="1200" i="1" dirty="0" smtClean="0"/>
              <a:t>Current Opinion in Biotechnology </a:t>
            </a:r>
            <a:r>
              <a:rPr lang="en-US" sz="1200" dirty="0"/>
              <a:t>(2003) </a:t>
            </a:r>
            <a:endParaRPr lang="en-US" sz="1200" i="1" dirty="0"/>
          </a:p>
        </p:txBody>
      </p:sp>
      <p:sp>
        <p:nvSpPr>
          <p:cNvPr id="34" name="TextBox 33"/>
          <p:cNvSpPr txBox="1"/>
          <p:nvPr/>
        </p:nvSpPr>
        <p:spPr>
          <a:xfrm>
            <a:off x="6743666" y="2710081"/>
            <a:ext cx="2416950" cy="430887"/>
          </a:xfrm>
          <a:prstGeom prst="rect">
            <a:avLst/>
          </a:prstGeom>
          <a:noFill/>
        </p:spPr>
        <p:txBody>
          <a:bodyPr wrap="square" rtlCol="0">
            <a:spAutoFit/>
          </a:bodyPr>
          <a:lstStyle/>
          <a:p>
            <a:pPr algn="ctr"/>
            <a:r>
              <a:rPr lang="en-US" sz="2200" dirty="0" smtClean="0">
                <a:solidFill>
                  <a:srgbClr val="000000"/>
                </a:solidFill>
              </a:rPr>
              <a:t>Reaction Flux (v)</a:t>
            </a:r>
          </a:p>
        </p:txBody>
      </p:sp>
    </p:spTree>
    <p:extLst>
      <p:ext uri="{BB962C8B-B14F-4D97-AF65-F5344CB8AC3E}">
        <p14:creationId xmlns:p14="http://schemas.microsoft.com/office/powerpoint/2010/main" val="277285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1225414"/>
              </p:ext>
            </p:extLst>
          </p:nvPr>
        </p:nvGraphicFramePr>
        <p:xfrm>
          <a:off x="1066800" y="1447800"/>
          <a:ext cx="6515100" cy="5029200"/>
        </p:xfrm>
        <a:graphic>
          <a:graphicData uri="http://schemas.openxmlformats.org/drawingml/2006/table">
            <a:tbl>
              <a:tblPr>
                <a:tableStyleId>{2D5ABB26-0587-4C30-8999-92F81FD0307C}</a:tableStyleId>
              </a:tblPr>
              <a:tblGrid>
                <a:gridCol w="3698908"/>
                <a:gridCol w="1408096"/>
                <a:gridCol w="1408096"/>
              </a:tblGrid>
              <a:tr h="558800">
                <a:tc>
                  <a:txBody>
                    <a:bodyPr/>
                    <a:lstStyle/>
                    <a:p>
                      <a:pPr algn="ctr" fontAlgn="b"/>
                      <a:r>
                        <a:rPr lang="en-US" sz="1600" b="1" i="0" u="none" strike="noStrike" dirty="0" smtClean="0">
                          <a:solidFill>
                            <a:srgbClr val="000000"/>
                          </a:solidFill>
                          <a:effectLst/>
                          <a:latin typeface="Arial" pitchFamily="34" charset="0"/>
                          <a:cs typeface="Arial" pitchFamily="34" charset="0"/>
                        </a:rPr>
                        <a:t>Feature</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1" i="0" u="none" strike="noStrike" dirty="0" smtClean="0">
                          <a:solidFill>
                            <a:srgbClr val="000000"/>
                          </a:solidFill>
                          <a:effectLst/>
                          <a:latin typeface="Arial" pitchFamily="34" charset="0"/>
                          <a:cs typeface="Arial" pitchFamily="34" charset="0"/>
                        </a:rPr>
                        <a:t>05/2015</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1" i="0" u="none" strike="noStrike" dirty="0" smtClean="0">
                          <a:solidFill>
                            <a:srgbClr val="000000"/>
                          </a:solidFill>
                          <a:effectLst/>
                          <a:latin typeface="Arial" pitchFamily="34" charset="0"/>
                          <a:cs typeface="Arial" pitchFamily="34" charset="0"/>
                        </a:rPr>
                        <a:t>11/2015</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u="none" strike="noStrike" dirty="0" smtClean="0">
                          <a:effectLst/>
                          <a:latin typeface="Arial" pitchFamily="34" charset="0"/>
                          <a:cs typeface="Arial" pitchFamily="34" charset="0"/>
                        </a:rPr>
                        <a:t>Protein Coding Genes</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524</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540</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i="0" u="none" strike="noStrike" dirty="0" smtClean="0">
                          <a:solidFill>
                            <a:srgbClr val="000000"/>
                          </a:solidFill>
                          <a:effectLst/>
                          <a:latin typeface="Arial" pitchFamily="34" charset="0"/>
                          <a:cs typeface="Arial" pitchFamily="34" charset="0"/>
                        </a:rPr>
                        <a:t>% ORF Coverage</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30.4 </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31.4 </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u="none" strike="noStrike" dirty="0" smtClean="0">
                          <a:effectLst/>
                          <a:latin typeface="Arial" pitchFamily="34" charset="0"/>
                          <a:cs typeface="Arial" pitchFamily="34" charset="0"/>
                        </a:rPr>
                        <a:t>Internal Reactions</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u="none" strike="noStrike" dirty="0" smtClean="0">
                          <a:effectLst/>
                          <a:latin typeface="Arial" pitchFamily="34" charset="0"/>
                          <a:cs typeface="Arial" pitchFamily="34" charset="0"/>
                        </a:rPr>
                        <a:t>545</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u="none" strike="noStrike" dirty="0" smtClean="0">
                          <a:effectLst/>
                          <a:latin typeface="Arial" pitchFamily="34" charset="0"/>
                          <a:cs typeface="Arial" pitchFamily="34" charset="0"/>
                        </a:rPr>
                        <a:t>586</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u="none" strike="noStrike" dirty="0" smtClean="0">
                          <a:effectLst/>
                          <a:latin typeface="Arial" pitchFamily="34" charset="0"/>
                          <a:cs typeface="Arial" pitchFamily="34" charset="0"/>
                        </a:rPr>
                        <a:t>Exchange/Transport </a:t>
                      </a:r>
                      <a:r>
                        <a:rPr lang="en-US" sz="1600" b="1" u="none" strike="noStrike" dirty="0" err="1" smtClean="0">
                          <a:effectLst/>
                          <a:latin typeface="Arial" pitchFamily="34" charset="0"/>
                          <a:cs typeface="Arial" pitchFamily="34" charset="0"/>
                        </a:rPr>
                        <a:t>Rxns</a:t>
                      </a:r>
                      <a:r>
                        <a:rPr lang="en-US" sz="1600" b="1" u="none" strike="noStrike" dirty="0" smtClean="0">
                          <a:effectLst/>
                          <a:latin typeface="Arial" pitchFamily="34" charset="0"/>
                          <a:cs typeface="Arial" pitchFamily="34" charset="0"/>
                        </a:rPr>
                        <a:t>.</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53/68</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59/49</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i="0" u="none" strike="noStrike" dirty="0" smtClean="0">
                          <a:solidFill>
                            <a:srgbClr val="000000"/>
                          </a:solidFill>
                          <a:effectLst/>
                          <a:latin typeface="Arial" pitchFamily="34" charset="0"/>
                          <a:cs typeface="Arial" pitchFamily="34" charset="0"/>
                        </a:rPr>
                        <a:t>Gene-Associated</a:t>
                      </a:r>
                      <a:r>
                        <a:rPr lang="en-US" sz="1600" b="1" i="0" u="none" strike="noStrike" baseline="0" dirty="0" smtClean="0">
                          <a:solidFill>
                            <a:srgbClr val="000000"/>
                          </a:solidFill>
                          <a:effectLst/>
                          <a:latin typeface="Arial" pitchFamily="34" charset="0"/>
                          <a:cs typeface="Arial" pitchFamily="34" charset="0"/>
                        </a:rPr>
                        <a:t> </a:t>
                      </a:r>
                      <a:r>
                        <a:rPr lang="en-US" sz="1600" b="1" i="0" u="none" strike="noStrike" baseline="0" dirty="0" err="1" smtClean="0">
                          <a:solidFill>
                            <a:srgbClr val="000000"/>
                          </a:solidFill>
                          <a:effectLst/>
                          <a:latin typeface="Arial" pitchFamily="34" charset="0"/>
                          <a:cs typeface="Arial" pitchFamily="34" charset="0"/>
                        </a:rPr>
                        <a:t>Rxns</a:t>
                      </a:r>
                      <a:r>
                        <a:rPr lang="en-US" sz="1600" b="1" i="0" u="none" strike="noStrike" baseline="0" dirty="0" smtClean="0">
                          <a:solidFill>
                            <a:srgbClr val="000000"/>
                          </a:solidFill>
                          <a:effectLst/>
                          <a:latin typeface="Arial" pitchFamily="34" charset="0"/>
                          <a:cs typeface="Arial" pitchFamily="34" charset="0"/>
                        </a:rPr>
                        <a:t>.</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489</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500</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i="0" u="none" strike="noStrike" dirty="0" smtClean="0">
                          <a:solidFill>
                            <a:srgbClr val="000000"/>
                          </a:solidFill>
                          <a:effectLst/>
                          <a:latin typeface="Arial" pitchFamily="34" charset="0"/>
                          <a:cs typeface="Arial" pitchFamily="34" charset="0"/>
                        </a:rPr>
                        <a:t>Dead End Reactions</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219</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206</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u="none" strike="noStrike" dirty="0" smtClean="0">
                          <a:effectLst/>
                          <a:latin typeface="Arial" pitchFamily="34" charset="0"/>
                          <a:cs typeface="Arial" pitchFamily="34" charset="0"/>
                        </a:rPr>
                        <a:t>Int./Ext. Metabolites</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646/45</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chemeClr val="tx1"/>
                          </a:solidFill>
                          <a:effectLst/>
                          <a:latin typeface="Arial" pitchFamily="34" charset="0"/>
                          <a:cs typeface="Arial" pitchFamily="34" charset="0"/>
                        </a:rPr>
                        <a:t>658/53</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558800">
                <a:tc>
                  <a:txBody>
                    <a:bodyPr/>
                    <a:lstStyle/>
                    <a:p>
                      <a:pPr algn="ctr" fontAlgn="b"/>
                      <a:r>
                        <a:rPr lang="en-US" sz="1600" b="1" i="0" u="none" strike="noStrike" dirty="0" smtClean="0">
                          <a:solidFill>
                            <a:srgbClr val="000000"/>
                          </a:solidFill>
                          <a:effectLst/>
                          <a:latin typeface="Arial" pitchFamily="34" charset="0"/>
                          <a:cs typeface="Arial" pitchFamily="34" charset="0"/>
                        </a:rPr>
                        <a:t>Dead End Metabolites</a:t>
                      </a:r>
                      <a:endParaRPr lang="en-US" sz="16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268</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600" b="0" i="0" u="none" strike="noStrike" dirty="0" smtClean="0">
                          <a:solidFill>
                            <a:srgbClr val="000000"/>
                          </a:solidFill>
                          <a:effectLst/>
                          <a:latin typeface="Arial" pitchFamily="34" charset="0"/>
                          <a:cs typeface="Arial" pitchFamily="34" charset="0"/>
                        </a:rPr>
                        <a:t>259</a:t>
                      </a:r>
                      <a:endParaRPr lang="en-US" sz="16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bl>
          </a:graphicData>
        </a:graphic>
      </p:graphicFrame>
    </p:spTree>
    <p:extLst>
      <p:ext uri="{BB962C8B-B14F-4D97-AF65-F5344CB8AC3E}">
        <p14:creationId xmlns:p14="http://schemas.microsoft.com/office/powerpoint/2010/main" val="17985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Reaction without Genes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4793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703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Knockout Validation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12346934"/>
              </p:ext>
            </p:extLst>
          </p:nvPr>
        </p:nvGraphicFramePr>
        <p:xfrm>
          <a:off x="228600" y="1524000"/>
          <a:ext cx="4343401" cy="4724404"/>
        </p:xfrm>
        <a:graphic>
          <a:graphicData uri="http://schemas.openxmlformats.org/drawingml/2006/table">
            <a:tbl>
              <a:tblPr/>
              <a:tblGrid>
                <a:gridCol w="1167289"/>
                <a:gridCol w="651510"/>
                <a:gridCol w="651510"/>
                <a:gridCol w="936546"/>
                <a:gridCol w="936546"/>
              </a:tblGrid>
              <a:tr h="223902">
                <a:tc>
                  <a:txBody>
                    <a:bodyPr/>
                    <a:lstStyle/>
                    <a:p>
                      <a:pPr algn="ctr" fontAlgn="b"/>
                      <a:r>
                        <a:rPr lang="en-US" sz="1100" b="0" i="0" u="none" strike="noStrike" dirty="0">
                          <a:solidFill>
                            <a:srgbClr val="000000"/>
                          </a:solidFill>
                          <a:effectLst/>
                          <a:latin typeface="Calibri"/>
                        </a:rPr>
                        <a:t>Genotype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Formate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H2 + Formate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Formate + CO</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424">
                <a:tc>
                  <a:txBody>
                    <a:bodyPr/>
                    <a:lstStyle/>
                    <a:p>
                      <a:pPr algn="ctr" fontAlgn="b"/>
                      <a:r>
                        <a:rPr lang="en-US" sz="1100" b="0" i="0" u="none" strike="noStrike">
                          <a:solidFill>
                            <a:srgbClr val="000000"/>
                          </a:solidFill>
                          <a:effectLst/>
                          <a:latin typeface="Calibri"/>
                        </a:rPr>
                        <a:t>∆hmd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32424">
                <a:tc>
                  <a:txBody>
                    <a:bodyPr/>
                    <a:lstStyle/>
                    <a:p>
                      <a:pPr algn="ctr" fontAlgn="b"/>
                      <a:r>
                        <a:rPr lang="en-US" sz="1100" b="0" i="0" u="none" strike="noStrike">
                          <a:solidFill>
                            <a:srgbClr val="000000"/>
                          </a:solidFill>
                          <a:effectLst/>
                          <a:latin typeface="Calibri"/>
                        </a:rPr>
                        <a:t>∆mtd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∆frcA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∆fruA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∆frcA∆fruA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∆vhcAU∆vhuA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∆hdrB2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∆fdhA1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∆fdhA2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∆fdhA1∆fdhA2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∆fdhA2∆fdhB2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∆ehbF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∆3H2ase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∆5H2ase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FF000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32424">
                <a:tc>
                  <a:txBody>
                    <a:bodyPr/>
                    <a:lstStyle/>
                    <a:p>
                      <a:pPr algn="ctr" fontAlgn="b"/>
                      <a:r>
                        <a:rPr lang="en-US" sz="1100" b="0" i="0" u="none" strike="noStrike">
                          <a:solidFill>
                            <a:srgbClr val="000000"/>
                          </a:solidFill>
                          <a:effectLst/>
                          <a:latin typeface="Calibri"/>
                        </a:rPr>
                        <a:t>∆6H2ase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FF000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232424">
                <a:tc>
                  <a:txBody>
                    <a:bodyPr/>
                    <a:lstStyle/>
                    <a:p>
                      <a:pPr algn="ctr" fontAlgn="b"/>
                      <a:r>
                        <a:rPr lang="en-US" sz="1100" b="0" i="0" u="none" strike="noStrike">
                          <a:solidFill>
                            <a:srgbClr val="000000"/>
                          </a:solidFill>
                          <a:effectLst/>
                          <a:latin typeface="Calibri"/>
                        </a:rPr>
                        <a:t>∆6H2ase∆cdh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L</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278908">
                <a:tc>
                  <a:txBody>
                    <a:bodyPr/>
                    <a:lstStyle/>
                    <a:p>
                      <a:pPr algn="ctr" fontAlgn="b"/>
                      <a:r>
                        <a:rPr lang="en-US" sz="1100" b="0" i="0" u="none" strike="noStrike">
                          <a:solidFill>
                            <a:srgbClr val="000000"/>
                          </a:solidFill>
                          <a:effectLst/>
                          <a:latin typeface="Calibri"/>
                        </a:rPr>
                        <a:t>∆6H2ase</a:t>
                      </a:r>
                      <a:r>
                        <a:rPr lang="en-US" sz="1100" b="0" i="0" u="none" strike="noStrike" baseline="-25000">
                          <a:solidFill>
                            <a:srgbClr val="000000"/>
                          </a:solidFill>
                          <a:effectLst/>
                          <a:latin typeface="Calibri"/>
                        </a:rPr>
                        <a:t>supp</a:t>
                      </a:r>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r>
              <a:tr h="278908">
                <a:tc>
                  <a:txBody>
                    <a:bodyPr/>
                    <a:lstStyle/>
                    <a:p>
                      <a:pPr algn="ctr" fontAlgn="b"/>
                      <a:r>
                        <a:rPr lang="en-US" sz="1100" b="0" i="0" u="none" strike="noStrike">
                          <a:solidFill>
                            <a:srgbClr val="000000"/>
                          </a:solidFill>
                          <a:effectLst/>
                          <a:latin typeface="Calibri"/>
                        </a:rPr>
                        <a:t>∆7H2ase</a:t>
                      </a:r>
                      <a:r>
                        <a:rPr lang="en-US" sz="1100" b="0" i="0" u="none" strike="noStrike" baseline="-25000">
                          <a:solidFill>
                            <a:srgbClr val="000000"/>
                          </a:solidFill>
                          <a:effectLst/>
                          <a:latin typeface="Calibri"/>
                        </a:rPr>
                        <a:t>supp</a:t>
                      </a:r>
                      <a:endParaRPr lang="en-US" sz="11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L</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23902">
                <a:tc>
                  <a:txBody>
                    <a:bodyPr/>
                    <a:lstStyle/>
                    <a:p>
                      <a:pPr algn="ctr" fontAlgn="b"/>
                      <a:r>
                        <a:rPr lang="en-US" sz="1100" b="1" i="0" u="none" strike="noStrike">
                          <a:solidFill>
                            <a:srgbClr val="000000"/>
                          </a:solidFill>
                          <a:effectLst/>
                          <a:latin typeface="Calibri"/>
                        </a:rPr>
                        <a:t>Total Correct: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10 </a:t>
                      </a:r>
                      <a:r>
                        <a:rPr lang="en-US" sz="1100" b="1" i="0" u="none" strike="noStrike" dirty="0">
                          <a:solidFill>
                            <a:srgbClr val="000000"/>
                          </a:solidFill>
                          <a:effectLst/>
                          <a:latin typeface="Calibri"/>
                        </a:rPr>
                        <a:t>of 10</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14 of 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2 of 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2 of 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2"/>
          <p:cNvSpPr>
            <a:spLocks noGrp="1"/>
          </p:cNvSpPr>
          <p:nvPr>
            <p:ph idx="1"/>
          </p:nvPr>
        </p:nvSpPr>
        <p:spPr>
          <a:xfrm>
            <a:off x="4648200" y="1600200"/>
            <a:ext cx="4191000" cy="4525963"/>
          </a:xfrm>
        </p:spPr>
        <p:txBody>
          <a:bodyPr/>
          <a:lstStyle/>
          <a:p>
            <a:r>
              <a:rPr lang="en-US" dirty="0" smtClean="0"/>
              <a:t>93.3% Accuracy</a:t>
            </a:r>
          </a:p>
          <a:p>
            <a:endParaRPr lang="en-US" dirty="0" smtClean="0"/>
          </a:p>
          <a:p>
            <a:endParaRPr lang="en-US" dirty="0"/>
          </a:p>
          <a:p>
            <a:r>
              <a:rPr lang="en-US" dirty="0" smtClean="0"/>
              <a:t>Matthews Correlation Coefficient: 0.78</a:t>
            </a:r>
            <a:endParaRPr lang="en-US" dirty="0"/>
          </a:p>
          <a:p>
            <a:endParaRPr lang="en-US" dirty="0"/>
          </a:p>
        </p:txBody>
      </p:sp>
    </p:spTree>
    <p:extLst>
      <p:ext uri="{BB962C8B-B14F-4D97-AF65-F5344CB8AC3E}">
        <p14:creationId xmlns:p14="http://schemas.microsoft.com/office/powerpoint/2010/main" val="3708049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ATP Maintenance Values</a:t>
            </a:r>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449" t="7000" r="3953" b="49288"/>
          <a:stretch/>
        </p:blipFill>
        <p:spPr bwMode="auto">
          <a:xfrm>
            <a:off x="615875" y="1631128"/>
            <a:ext cx="82105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1066800" y="4419600"/>
            <a:ext cx="609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648200" y="4229100"/>
            <a:ext cx="12192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37660" y="4229100"/>
            <a:ext cx="3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4518660" y="4050478"/>
            <a:ext cx="0" cy="178622"/>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867400" y="4844534"/>
            <a:ext cx="1233030" cy="369332"/>
          </a:xfrm>
          <a:prstGeom prst="rect">
            <a:avLst/>
          </a:prstGeom>
          <a:noFill/>
        </p:spPr>
        <p:txBody>
          <a:bodyPr wrap="none" rtlCol="0">
            <a:spAutoFit/>
          </a:bodyPr>
          <a:lstStyle/>
          <a:p>
            <a:r>
              <a:rPr lang="en-US" dirty="0" smtClean="0"/>
              <a:t>GAM = 115</a:t>
            </a:r>
            <a:endParaRPr lang="en-US" dirty="0"/>
          </a:p>
        </p:txBody>
      </p:sp>
      <p:sp>
        <p:nvSpPr>
          <p:cNvPr id="15" name="TextBox 14"/>
          <p:cNvSpPr txBox="1"/>
          <p:nvPr/>
        </p:nvSpPr>
        <p:spPr>
          <a:xfrm>
            <a:off x="1371600" y="4018107"/>
            <a:ext cx="1375698" cy="369332"/>
          </a:xfrm>
          <a:prstGeom prst="rect">
            <a:avLst/>
          </a:prstGeom>
          <a:noFill/>
        </p:spPr>
        <p:txBody>
          <a:bodyPr wrap="none" rtlCol="0">
            <a:spAutoFit/>
          </a:bodyPr>
          <a:lstStyle/>
          <a:p>
            <a:r>
              <a:rPr lang="en-US" dirty="0" smtClean="0"/>
              <a:t>NGAM = 3.8 </a:t>
            </a:r>
            <a:endParaRPr lang="en-US" dirty="0"/>
          </a:p>
        </p:txBody>
      </p:sp>
    </p:spTree>
    <p:extLst>
      <p:ext uri="{BB962C8B-B14F-4D97-AF65-F5344CB8AC3E}">
        <p14:creationId xmlns:p14="http://schemas.microsoft.com/office/powerpoint/2010/main" val="325152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Methanol Consumption</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0253"/>
            <a:ext cx="8715375" cy="5448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04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 </a:t>
            </a:r>
            <a:r>
              <a:rPr lang="en-US" i="1" dirty="0" err="1" smtClean="0"/>
              <a:t>stadtmanae</a:t>
            </a:r>
            <a:r>
              <a:rPr lang="en-US" i="1" dirty="0" smtClean="0"/>
              <a:t> </a:t>
            </a:r>
            <a:r>
              <a:rPr lang="en-US" dirty="0" smtClean="0"/>
              <a:t>Metabolism</a:t>
            </a:r>
            <a:endParaRPr lang="en-US" i="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54" y="1371600"/>
            <a:ext cx="88963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5"/>
          <p:cNvSpPr txBox="1">
            <a:spLocks/>
          </p:cNvSpPr>
          <p:nvPr/>
        </p:nvSpPr>
        <p:spPr>
          <a:xfrm>
            <a:off x="76200" y="6553200"/>
            <a:ext cx="5943600" cy="29583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Thauer</a:t>
            </a:r>
            <a:r>
              <a:rPr lang="en-US" dirty="0" smtClean="0"/>
              <a:t> RK. </a:t>
            </a:r>
            <a:r>
              <a:rPr lang="en-US" i="1" dirty="0" smtClean="0"/>
              <a:t>et al. </a:t>
            </a:r>
            <a:r>
              <a:rPr lang="en-US" i="1" dirty="0" smtClean="0"/>
              <a:t>Nature Reviews Microbiology </a:t>
            </a:r>
            <a:r>
              <a:rPr lang="en-US" dirty="0" smtClean="0"/>
              <a:t>(2008)</a:t>
            </a:r>
            <a:endParaRPr lang="en-US" dirty="0"/>
          </a:p>
        </p:txBody>
      </p:sp>
    </p:spTree>
    <p:extLst>
      <p:ext uri="{BB962C8B-B14F-4D97-AF65-F5344CB8AC3E}">
        <p14:creationId xmlns:p14="http://schemas.microsoft.com/office/powerpoint/2010/main" val="405139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Methanogenesis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82025" cy="5197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97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1962</Words>
  <Application>Microsoft Office PowerPoint</Application>
  <PresentationFormat>On-screen Show (4:3)</PresentationFormat>
  <Paragraphs>248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General Model-Building Protocol</vt:lpstr>
      <vt:lpstr>Constraints in Practice</vt:lpstr>
      <vt:lpstr>Model Statistics</vt:lpstr>
      <vt:lpstr>Reaction without Genes</vt:lpstr>
      <vt:lpstr>Gene Knockout Validation</vt:lpstr>
      <vt:lpstr>ATP Maintenance Values</vt:lpstr>
      <vt:lpstr>Predicted Methanol Consumption</vt:lpstr>
      <vt:lpstr>M. stadtmanae Metabolism</vt:lpstr>
      <vt:lpstr>Reverse Methanogenesis</vt:lpstr>
      <vt:lpstr>Energetic Considerations</vt:lpstr>
      <vt:lpstr>Strain Design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cp:revision>
  <dcterms:created xsi:type="dcterms:W3CDTF">2015-11-24T16:42:28Z</dcterms:created>
  <dcterms:modified xsi:type="dcterms:W3CDTF">2015-11-24T21:17:54Z</dcterms:modified>
</cp:coreProperties>
</file>