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68" r:id="rId4"/>
    <p:sldId id="269" r:id="rId5"/>
    <p:sldId id="271" r:id="rId6"/>
    <p:sldId id="272" r:id="rId7"/>
    <p:sldId id="273" r:id="rId8"/>
    <p:sldId id="274" r:id="rId9"/>
    <p:sldId id="275" r:id="rId10"/>
    <p:sldId id="276" r:id="rId11"/>
    <p:sldId id="27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584" autoAdjust="0"/>
  </p:normalViewPr>
  <p:slideViewPr>
    <p:cSldViewPr>
      <p:cViewPr varScale="1">
        <p:scale>
          <a:sx n="90" d="100"/>
          <a:sy n="90"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12069-70D5-477C-8736-CC832758B293}" type="datetimeFigureOut">
              <a:rPr lang="en-US" smtClean="0"/>
              <a:t>5/4/2016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4F1C1C-FFCF-41EE-8025-9AE1BDDFD0A2}" type="slidenum">
              <a:rPr lang="en-US" smtClean="0"/>
              <a:t>‹#›</a:t>
            </a:fld>
            <a:endParaRPr lang="en-US"/>
          </a:p>
        </p:txBody>
      </p:sp>
    </p:spTree>
    <p:extLst>
      <p:ext uri="{BB962C8B-B14F-4D97-AF65-F5344CB8AC3E}">
        <p14:creationId xmlns:p14="http://schemas.microsoft.com/office/powerpoint/2010/main" val="124617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just highlights the general process, going from genome to reactions to make a full genome-scale network</a:t>
            </a:r>
            <a:endParaRPr lang="en-US" dirty="0"/>
          </a:p>
        </p:txBody>
      </p:sp>
      <p:sp>
        <p:nvSpPr>
          <p:cNvPr id="4" name="Slide Number Placeholder 3"/>
          <p:cNvSpPr>
            <a:spLocks noGrp="1"/>
          </p:cNvSpPr>
          <p:nvPr>
            <p:ph type="sldNum" sz="quarter" idx="10"/>
          </p:nvPr>
        </p:nvSpPr>
        <p:spPr/>
        <p:txBody>
          <a:bodyPr/>
          <a:lstStyle/>
          <a:p>
            <a:fld id="{C04F1C1C-FFCF-41EE-8025-9AE1BDDFD0A2}" type="slidenum">
              <a:rPr lang="en-US" smtClean="0"/>
              <a:t>2</a:t>
            </a:fld>
            <a:endParaRPr lang="en-US"/>
          </a:p>
        </p:txBody>
      </p:sp>
    </p:spTree>
    <p:extLst>
      <p:ext uri="{BB962C8B-B14F-4D97-AF65-F5344CB8AC3E}">
        <p14:creationId xmlns:p14="http://schemas.microsoft.com/office/powerpoint/2010/main" val="1499075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nitrate</a:t>
            </a:r>
            <a:r>
              <a:rPr lang="en-US" baseline="0" dirty="0" smtClean="0"/>
              <a:t> reduction was successful in our simulations. Overall reaction required at standard 1 mM conditions is shown; reasons for other pathways being non-viable are as follows:</a:t>
            </a:r>
          </a:p>
          <a:p>
            <a:endParaRPr lang="en-US" baseline="0" dirty="0" smtClean="0"/>
          </a:p>
          <a:p>
            <a:r>
              <a:rPr lang="en-US" baseline="0" dirty="0" smtClean="0"/>
              <a:t>-Sulfate reduction requires 1 </a:t>
            </a:r>
            <a:r>
              <a:rPr lang="en-US" baseline="0" dirty="0" err="1" smtClean="0"/>
              <a:t>mol</a:t>
            </a:r>
            <a:r>
              <a:rPr lang="en-US" baseline="0" dirty="0" smtClean="0"/>
              <a:t> ATP per </a:t>
            </a:r>
            <a:r>
              <a:rPr lang="en-US" baseline="0" dirty="0" err="1" smtClean="0"/>
              <a:t>mol</a:t>
            </a:r>
            <a:r>
              <a:rPr lang="en-US" baseline="0" dirty="0" smtClean="0"/>
              <a:t> sulfate (not to mention 3 moles of NADPH). Because ATP is the main constituent of our biomass objective function, this pathway is directly at odds with the model’s overall objective and we’re unable to find a solution that satisfies both constraints</a:t>
            </a:r>
          </a:p>
          <a:p>
            <a:endParaRPr lang="en-US" baseline="0" dirty="0" smtClean="0"/>
          </a:p>
          <a:p>
            <a:r>
              <a:rPr lang="en-US" baseline="0" dirty="0" smtClean="0"/>
              <a:t>-Iron reduction has no ATP problem, but unlike the other two pathways it does not result in production of water. Long story short, producing some amount of water is vital for overall mass balance and for offsetting the energetically unfavorable consumption of CO2 for biomass synthesis. So without producing water, we’re likewise unable to satisfy both energetic and mass balance constraints. </a:t>
            </a:r>
            <a:endParaRPr lang="en-US" dirty="0" smtClean="0"/>
          </a:p>
          <a:p>
            <a:endParaRPr lang="en-US" dirty="0"/>
          </a:p>
        </p:txBody>
      </p:sp>
      <p:sp>
        <p:nvSpPr>
          <p:cNvPr id="4" name="Slide Number Placeholder 3"/>
          <p:cNvSpPr>
            <a:spLocks noGrp="1"/>
          </p:cNvSpPr>
          <p:nvPr>
            <p:ph type="sldNum" sz="quarter" idx="10"/>
          </p:nvPr>
        </p:nvSpPr>
        <p:spPr/>
        <p:txBody>
          <a:bodyPr/>
          <a:lstStyle/>
          <a:p>
            <a:fld id="{C04F1C1C-FFCF-41EE-8025-9AE1BDDFD0A2}" type="slidenum">
              <a:rPr lang="en-US" smtClean="0"/>
              <a:t>11</a:t>
            </a:fld>
            <a:endParaRPr lang="en-US"/>
          </a:p>
        </p:txBody>
      </p:sp>
    </p:spTree>
    <p:extLst>
      <p:ext uri="{BB962C8B-B14F-4D97-AF65-F5344CB8AC3E}">
        <p14:creationId xmlns:p14="http://schemas.microsoft.com/office/powerpoint/2010/main" val="340657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accordance with our milestones, we predict growth yields accurately, generally within the 95% confidence interval</a:t>
            </a:r>
            <a:r>
              <a:rPr lang="en-US" baseline="0" dirty="0" smtClean="0"/>
              <a:t> with regard to measured experimental data</a:t>
            </a:r>
            <a:endParaRPr lang="en-US" dirty="0"/>
          </a:p>
        </p:txBody>
      </p:sp>
      <p:sp>
        <p:nvSpPr>
          <p:cNvPr id="4" name="Slide Number Placeholder 3"/>
          <p:cNvSpPr>
            <a:spLocks noGrp="1"/>
          </p:cNvSpPr>
          <p:nvPr>
            <p:ph type="sldNum" sz="quarter" idx="10"/>
          </p:nvPr>
        </p:nvSpPr>
        <p:spPr/>
        <p:txBody>
          <a:bodyPr/>
          <a:lstStyle/>
          <a:p>
            <a:fld id="{C04F1C1C-FFCF-41EE-8025-9AE1BDDFD0A2}" type="slidenum">
              <a:rPr lang="en-US" smtClean="0"/>
              <a:t>3</a:t>
            </a:fld>
            <a:endParaRPr lang="en-US"/>
          </a:p>
        </p:txBody>
      </p:sp>
    </p:spTree>
    <p:extLst>
      <p:ext uri="{BB962C8B-B14F-4D97-AF65-F5344CB8AC3E}">
        <p14:creationId xmlns:p14="http://schemas.microsoft.com/office/powerpoint/2010/main" val="2163548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meet our goal for predictive accuracy on gene knockouts,</a:t>
            </a:r>
            <a:r>
              <a:rPr lang="en-US" baseline="0" dirty="0" smtClean="0"/>
              <a:t> with 90% accuracy on our assembled panel. We also get a Matthews Correlation Coefficient of 0.67</a:t>
            </a:r>
            <a:endParaRPr lang="en-US" dirty="0"/>
          </a:p>
        </p:txBody>
      </p:sp>
      <p:sp>
        <p:nvSpPr>
          <p:cNvPr id="4" name="Slide Number Placeholder 3"/>
          <p:cNvSpPr>
            <a:spLocks noGrp="1"/>
          </p:cNvSpPr>
          <p:nvPr>
            <p:ph type="sldNum" sz="quarter" idx="10"/>
          </p:nvPr>
        </p:nvSpPr>
        <p:spPr/>
        <p:txBody>
          <a:bodyPr/>
          <a:lstStyle/>
          <a:p>
            <a:fld id="{C04F1C1C-FFCF-41EE-8025-9AE1BDDFD0A2}" type="slidenum">
              <a:rPr lang="en-US" smtClean="0"/>
              <a:t>4</a:t>
            </a:fld>
            <a:endParaRPr lang="en-US"/>
          </a:p>
        </p:txBody>
      </p:sp>
    </p:spTree>
    <p:extLst>
      <p:ext uri="{BB962C8B-B14F-4D97-AF65-F5344CB8AC3E}">
        <p14:creationId xmlns:p14="http://schemas.microsoft.com/office/powerpoint/2010/main" val="3057984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the MCC in perspective, it compares quite favorably with the MCC on gene knockouts for</a:t>
            </a:r>
            <a:r>
              <a:rPr lang="en-US" baseline="0" dirty="0" smtClean="0"/>
              <a:t> models of yeast, which are among the best quality models we know of. </a:t>
            </a:r>
            <a:endParaRPr lang="en-US" dirty="0"/>
          </a:p>
        </p:txBody>
      </p:sp>
      <p:sp>
        <p:nvSpPr>
          <p:cNvPr id="4" name="Slide Number Placeholder 3"/>
          <p:cNvSpPr>
            <a:spLocks noGrp="1"/>
          </p:cNvSpPr>
          <p:nvPr>
            <p:ph type="sldNum" sz="quarter" idx="10"/>
          </p:nvPr>
        </p:nvSpPr>
        <p:spPr/>
        <p:txBody>
          <a:bodyPr/>
          <a:lstStyle/>
          <a:p>
            <a:fld id="{C04F1C1C-FFCF-41EE-8025-9AE1BDDFD0A2}" type="slidenum">
              <a:rPr lang="en-US" smtClean="0"/>
              <a:t>5</a:t>
            </a:fld>
            <a:endParaRPr lang="en-US"/>
          </a:p>
        </p:txBody>
      </p:sp>
    </p:spTree>
    <p:extLst>
      <p:ext uri="{BB962C8B-B14F-4D97-AF65-F5344CB8AC3E}">
        <p14:creationId xmlns:p14="http://schemas.microsoft.com/office/powerpoint/2010/main" val="183789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a:t>
            </a:r>
            <a:r>
              <a:rPr lang="en-US" baseline="0" dirty="0" smtClean="0"/>
              <a:t> catabolic pathway under H2 + CO2 consuming conditions are shown here. One thing to note is that in this scheme, ATP is created </a:t>
            </a:r>
            <a:r>
              <a:rPr lang="en-US" baseline="0" dirty="0" err="1" smtClean="0"/>
              <a:t>chemiosmotically</a:t>
            </a:r>
            <a:r>
              <a:rPr lang="en-US" baseline="0" dirty="0" smtClean="0"/>
              <a:t>, with sodium ions driven out in the </a:t>
            </a:r>
            <a:r>
              <a:rPr lang="en-US" baseline="0" dirty="0" err="1" smtClean="0"/>
              <a:t>Mtr</a:t>
            </a:r>
            <a:r>
              <a:rPr lang="en-US" baseline="0" dirty="0" smtClean="0"/>
              <a:t> step. And of course, there’s electron bifurcation that ties it all together. </a:t>
            </a:r>
            <a:endParaRPr lang="en-US" dirty="0"/>
          </a:p>
        </p:txBody>
      </p:sp>
      <p:sp>
        <p:nvSpPr>
          <p:cNvPr id="4" name="Slide Number Placeholder 3"/>
          <p:cNvSpPr>
            <a:spLocks noGrp="1"/>
          </p:cNvSpPr>
          <p:nvPr>
            <p:ph type="sldNum" sz="quarter" idx="10"/>
          </p:nvPr>
        </p:nvSpPr>
        <p:spPr/>
        <p:txBody>
          <a:bodyPr/>
          <a:lstStyle/>
          <a:p>
            <a:fld id="{C04F1C1C-FFCF-41EE-8025-9AE1BDDFD0A2}" type="slidenum">
              <a:rPr lang="en-US" smtClean="0"/>
              <a:t>6</a:t>
            </a:fld>
            <a:endParaRPr lang="en-US"/>
          </a:p>
        </p:txBody>
      </p:sp>
    </p:spTree>
    <p:extLst>
      <p:ext uri="{BB962C8B-B14F-4D97-AF65-F5344CB8AC3E}">
        <p14:creationId xmlns:p14="http://schemas.microsoft.com/office/powerpoint/2010/main" val="339522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predicted growth on Methanol + H2 by adding 1 gene: the </a:t>
            </a:r>
            <a:r>
              <a:rPr lang="en-US" baseline="0" dirty="0" err="1" smtClean="0"/>
              <a:t>Mta</a:t>
            </a:r>
            <a:r>
              <a:rPr lang="en-US" baseline="0" dirty="0" smtClean="0"/>
              <a:t> (methanol methyltransferase) shown here. When we predict growth under these conditions, the reaction scheme looks much different. Reactions in orange/brown are now relegated to a minor role and as you can see, the </a:t>
            </a:r>
            <a:r>
              <a:rPr lang="en-US" baseline="0" dirty="0" err="1" smtClean="0"/>
              <a:t>Mtr</a:t>
            </a:r>
            <a:r>
              <a:rPr lang="en-US" baseline="0" dirty="0" smtClean="0"/>
              <a:t> reaction now runs in reverse and cannot create our necessary sodium gradient. </a:t>
            </a:r>
            <a:endParaRPr lang="en-US" dirty="0"/>
          </a:p>
        </p:txBody>
      </p:sp>
      <p:sp>
        <p:nvSpPr>
          <p:cNvPr id="4" name="Slide Number Placeholder 3"/>
          <p:cNvSpPr>
            <a:spLocks noGrp="1"/>
          </p:cNvSpPr>
          <p:nvPr>
            <p:ph type="sldNum" sz="quarter" idx="10"/>
          </p:nvPr>
        </p:nvSpPr>
        <p:spPr/>
        <p:txBody>
          <a:bodyPr/>
          <a:lstStyle/>
          <a:p>
            <a:fld id="{C04F1C1C-FFCF-41EE-8025-9AE1BDDFD0A2}" type="slidenum">
              <a:rPr lang="en-US" smtClean="0"/>
              <a:t>7</a:t>
            </a:fld>
            <a:endParaRPr lang="en-US"/>
          </a:p>
        </p:txBody>
      </p:sp>
    </p:spTree>
    <p:extLst>
      <p:ext uri="{BB962C8B-B14F-4D97-AF65-F5344CB8AC3E}">
        <p14:creationId xmlns:p14="http://schemas.microsoft.com/office/powerpoint/2010/main" val="3113147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scheme, the only way we’re able to generate the ATP needed for growth is by utilizing </a:t>
            </a:r>
            <a:r>
              <a:rPr lang="en-US" baseline="0" dirty="0" err="1" smtClean="0"/>
              <a:t>Eha</a:t>
            </a:r>
            <a:r>
              <a:rPr lang="en-US" baseline="0" dirty="0" smtClean="0"/>
              <a:t>/</a:t>
            </a:r>
            <a:r>
              <a:rPr lang="en-US" baseline="0" dirty="0" err="1" smtClean="0"/>
              <a:t>Ehb</a:t>
            </a:r>
            <a:r>
              <a:rPr lang="en-US" baseline="0" dirty="0" smtClean="0"/>
              <a:t> as the primary sodium pump. The key assumption here is that </a:t>
            </a:r>
            <a:r>
              <a:rPr lang="en-US" baseline="0" dirty="0" err="1" smtClean="0"/>
              <a:t>Eha</a:t>
            </a:r>
            <a:r>
              <a:rPr lang="en-US" baseline="0" dirty="0" smtClean="0"/>
              <a:t>/</a:t>
            </a:r>
            <a:r>
              <a:rPr lang="en-US" baseline="0" dirty="0" err="1" smtClean="0"/>
              <a:t>Ehb</a:t>
            </a:r>
            <a:r>
              <a:rPr lang="en-US" baseline="0" dirty="0" smtClean="0"/>
              <a:t> is capable of carrying a stoichiometric level of flux rather than only functioning </a:t>
            </a:r>
            <a:r>
              <a:rPr lang="en-US" baseline="0" dirty="0" err="1" smtClean="0"/>
              <a:t>anaplerotically</a:t>
            </a:r>
            <a:r>
              <a:rPr lang="en-US" baseline="0" dirty="0" smtClean="0"/>
              <a:t>. If this isn’t the case—and we have reason to hypothesize that </a:t>
            </a:r>
            <a:r>
              <a:rPr lang="en-US" baseline="0" dirty="0" err="1" smtClean="0"/>
              <a:t>Eha</a:t>
            </a:r>
            <a:r>
              <a:rPr lang="en-US" baseline="0" dirty="0" smtClean="0"/>
              <a:t>/</a:t>
            </a:r>
            <a:r>
              <a:rPr lang="en-US" baseline="0" dirty="0" err="1" smtClean="0"/>
              <a:t>Ehb</a:t>
            </a:r>
            <a:r>
              <a:rPr lang="en-US" baseline="0" dirty="0" smtClean="0"/>
              <a:t> can only function in an anaplerotic capacity in M. maripaludis—then some type of modification to overexpress </a:t>
            </a:r>
            <a:r>
              <a:rPr lang="en-US" baseline="0" dirty="0" err="1" smtClean="0"/>
              <a:t>Eha</a:t>
            </a:r>
            <a:r>
              <a:rPr lang="en-US" baseline="0" dirty="0" smtClean="0"/>
              <a:t>/</a:t>
            </a:r>
            <a:r>
              <a:rPr lang="en-US" baseline="0" dirty="0" err="1" smtClean="0"/>
              <a:t>Ehb</a:t>
            </a:r>
            <a:r>
              <a:rPr lang="en-US" baseline="0" dirty="0" smtClean="0"/>
              <a:t> would likely be necessary. </a:t>
            </a:r>
            <a:endParaRPr lang="en-US" dirty="0"/>
          </a:p>
        </p:txBody>
      </p:sp>
      <p:sp>
        <p:nvSpPr>
          <p:cNvPr id="4" name="Slide Number Placeholder 3"/>
          <p:cNvSpPr>
            <a:spLocks noGrp="1"/>
          </p:cNvSpPr>
          <p:nvPr>
            <p:ph type="sldNum" sz="quarter" idx="10"/>
          </p:nvPr>
        </p:nvSpPr>
        <p:spPr/>
        <p:txBody>
          <a:bodyPr/>
          <a:lstStyle/>
          <a:p>
            <a:fld id="{C04F1C1C-FFCF-41EE-8025-9AE1BDDFD0A2}" type="slidenum">
              <a:rPr lang="en-US" smtClean="0"/>
              <a:t>8</a:t>
            </a:fld>
            <a:endParaRPr lang="en-US"/>
          </a:p>
        </p:txBody>
      </p:sp>
    </p:spTree>
    <p:extLst>
      <p:ext uri="{BB962C8B-B14F-4D97-AF65-F5344CB8AC3E}">
        <p14:creationId xmlns:p14="http://schemas.microsoft.com/office/powerpoint/2010/main" val="102956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a:t>
            </a:r>
            <a:r>
              <a:rPr lang="en-US" dirty="0" err="1" smtClean="0"/>
              <a:t>Eha</a:t>
            </a:r>
            <a:r>
              <a:rPr lang="en-US" dirty="0" smtClean="0"/>
              <a:t>/</a:t>
            </a:r>
            <a:r>
              <a:rPr lang="en-US" dirty="0" err="1" smtClean="0"/>
              <a:t>Ehb</a:t>
            </a:r>
            <a:r>
              <a:rPr lang="en-US" baseline="0" dirty="0" smtClean="0"/>
              <a:t> function at a high level, we can go one step further with the model and predict anaerobic oxidation of methane to methanol, thereby fulfilling the goal we set out to achieve. The big change when going in reverse is that </a:t>
            </a:r>
            <a:r>
              <a:rPr lang="en-US" baseline="0" dirty="0" err="1" smtClean="0"/>
              <a:t>Hdr</a:t>
            </a:r>
            <a:r>
              <a:rPr lang="en-US" baseline="0" dirty="0" smtClean="0"/>
              <a:t> now functions in reverse, oxidizing ferredoxin and producing H2. That breaks the previous cycle of ferredoxin and hydrogen, so now we need some way to generate reduced ferredoxin and we happen to have an electron rich supply of hydrogen available. By adding the </a:t>
            </a:r>
            <a:r>
              <a:rPr lang="en-US" baseline="0" dirty="0" err="1" smtClean="0"/>
              <a:t>ferredoxin:hydrogen</a:t>
            </a:r>
            <a:r>
              <a:rPr lang="en-US" baseline="0" dirty="0" smtClean="0"/>
              <a:t> oxidoreductase (</a:t>
            </a:r>
            <a:r>
              <a:rPr lang="en-US" baseline="0" dirty="0" err="1" smtClean="0"/>
              <a:t>FHor</a:t>
            </a:r>
            <a:r>
              <a:rPr lang="en-US" baseline="0" dirty="0" smtClean="0"/>
              <a:t> in this scheme), we complete the pathway </a:t>
            </a:r>
            <a:r>
              <a:rPr lang="en-US" baseline="0" dirty="0" err="1" smtClean="0"/>
              <a:t>stoichiometrically</a:t>
            </a:r>
            <a:r>
              <a:rPr lang="en-US" baseline="0" dirty="0" smtClean="0"/>
              <a:t>.</a:t>
            </a:r>
          </a:p>
          <a:p>
            <a:endParaRPr lang="en-US" baseline="0" dirty="0" smtClean="0"/>
          </a:p>
          <a:p>
            <a:r>
              <a:rPr lang="en-US" baseline="0" dirty="0" smtClean="0"/>
              <a:t>Of course, we still have to consider energetics and this scheme is not favorable from a free energy standpoint. We need to add a reducing pathway that couples to this one and makes it favorable. </a:t>
            </a:r>
            <a:endParaRPr lang="en-US" dirty="0"/>
          </a:p>
        </p:txBody>
      </p:sp>
      <p:sp>
        <p:nvSpPr>
          <p:cNvPr id="4" name="Slide Number Placeholder 3"/>
          <p:cNvSpPr>
            <a:spLocks noGrp="1"/>
          </p:cNvSpPr>
          <p:nvPr>
            <p:ph type="sldNum" sz="quarter" idx="10"/>
          </p:nvPr>
        </p:nvSpPr>
        <p:spPr/>
        <p:txBody>
          <a:bodyPr/>
          <a:lstStyle/>
          <a:p>
            <a:fld id="{C04F1C1C-FFCF-41EE-8025-9AE1BDDFD0A2}" type="slidenum">
              <a:rPr lang="en-US" smtClean="0"/>
              <a:t>9</a:t>
            </a:fld>
            <a:endParaRPr lang="en-US"/>
          </a:p>
        </p:txBody>
      </p:sp>
    </p:spTree>
    <p:extLst>
      <p:ext uri="{BB962C8B-B14F-4D97-AF65-F5344CB8AC3E}">
        <p14:creationId xmlns:p14="http://schemas.microsoft.com/office/powerpoint/2010/main" val="80374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three reduction pathways are known to function in </a:t>
            </a:r>
            <a:r>
              <a:rPr lang="en-US" baseline="0" dirty="0" err="1" smtClean="0"/>
              <a:t>methanotrophic</a:t>
            </a:r>
            <a:r>
              <a:rPr lang="en-US" baseline="0" dirty="0" smtClean="0"/>
              <a:t> consortia in nature; we tested all 3 of these pathways in our model, restricting overall free energy to be less than or equal to 0 while maintaining steady state growth. </a:t>
            </a:r>
            <a:endParaRPr lang="en-US" dirty="0" smtClean="0"/>
          </a:p>
          <a:p>
            <a:endParaRPr lang="en-US" dirty="0"/>
          </a:p>
        </p:txBody>
      </p:sp>
      <p:sp>
        <p:nvSpPr>
          <p:cNvPr id="4" name="Slide Number Placeholder 3"/>
          <p:cNvSpPr>
            <a:spLocks noGrp="1"/>
          </p:cNvSpPr>
          <p:nvPr>
            <p:ph type="sldNum" sz="quarter" idx="10"/>
          </p:nvPr>
        </p:nvSpPr>
        <p:spPr/>
        <p:txBody>
          <a:bodyPr/>
          <a:lstStyle/>
          <a:p>
            <a:fld id="{C04F1C1C-FFCF-41EE-8025-9AE1BDDFD0A2}" type="slidenum">
              <a:rPr lang="en-US" smtClean="0"/>
              <a:t>10</a:t>
            </a:fld>
            <a:endParaRPr lang="en-US"/>
          </a:p>
        </p:txBody>
      </p:sp>
    </p:spTree>
    <p:extLst>
      <p:ext uri="{BB962C8B-B14F-4D97-AF65-F5344CB8AC3E}">
        <p14:creationId xmlns:p14="http://schemas.microsoft.com/office/powerpoint/2010/main" val="340657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EAACAE-33D5-4F29-AC3D-0744E6C8EF11}"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322011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EAACAE-33D5-4F29-AC3D-0744E6C8EF11}"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150270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EAACAE-33D5-4F29-AC3D-0744E6C8EF11}"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163962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EAACAE-33D5-4F29-AC3D-0744E6C8EF11}"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25015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AACAE-33D5-4F29-AC3D-0744E6C8EF11}"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607457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EAACAE-33D5-4F29-AC3D-0744E6C8EF11}"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34977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EAACAE-33D5-4F29-AC3D-0744E6C8EF11}"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316740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EAACAE-33D5-4F29-AC3D-0744E6C8EF11}"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202572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AACAE-33D5-4F29-AC3D-0744E6C8EF11}"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393825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AACAE-33D5-4F29-AC3D-0744E6C8EF11}"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399923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AACAE-33D5-4F29-AC3D-0744E6C8EF11}"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CDDD6-E30D-437D-A096-153326E91324}" type="slidenum">
              <a:rPr lang="en-US" smtClean="0"/>
              <a:t>‹#›</a:t>
            </a:fld>
            <a:endParaRPr lang="en-US"/>
          </a:p>
        </p:txBody>
      </p:sp>
    </p:spTree>
    <p:extLst>
      <p:ext uri="{BB962C8B-B14F-4D97-AF65-F5344CB8AC3E}">
        <p14:creationId xmlns:p14="http://schemas.microsoft.com/office/powerpoint/2010/main" val="149581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AACAE-33D5-4F29-AC3D-0744E6C8EF11}" type="datetimeFigureOut">
              <a:rPr lang="en-US" smtClean="0"/>
              <a:t>5/4/2016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CDDD6-E30D-437D-A096-153326E91324}" type="slidenum">
              <a:rPr lang="en-US" smtClean="0"/>
              <a:t>‹#›</a:t>
            </a:fld>
            <a:endParaRPr lang="en-US"/>
          </a:p>
        </p:txBody>
      </p:sp>
    </p:spTree>
    <p:extLst>
      <p:ext uri="{BB962C8B-B14F-4D97-AF65-F5344CB8AC3E}">
        <p14:creationId xmlns:p14="http://schemas.microsoft.com/office/powerpoint/2010/main" val="349884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Slides </a:t>
            </a:r>
            <a:r>
              <a:rPr lang="en-US" dirty="0" smtClean="0">
                <a:latin typeface="Arial" panose="020B0604020202020204" pitchFamily="34" charset="0"/>
                <a:cs typeface="Arial" panose="020B0604020202020204" pitchFamily="34" charset="0"/>
              </a:rPr>
              <a:t>for</a:t>
            </a:r>
            <a:r>
              <a:rPr lang="en-US" dirty="0" smtClean="0"/>
              <a:t> 5/5/2016</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35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Nitrate Reduction Makes AOM to Methanol </a:t>
            </a:r>
            <a:r>
              <a:rPr lang="en-US" smtClean="0"/>
              <a:t>Energetically Feasible</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5455" t="10497" r="5455" b="44259"/>
          <a:stretch/>
        </p:blipFill>
        <p:spPr>
          <a:xfrm>
            <a:off x="838200" y="1670016"/>
            <a:ext cx="7191250" cy="4806984"/>
          </a:xfrm>
          <a:prstGeom prst="rect">
            <a:avLst/>
          </a:prstGeom>
        </p:spPr>
      </p:pic>
    </p:spTree>
    <p:extLst>
      <p:ext uri="{BB962C8B-B14F-4D97-AF65-F5344CB8AC3E}">
        <p14:creationId xmlns:p14="http://schemas.microsoft.com/office/powerpoint/2010/main" val="268895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Nitrate Reduction Makes AOM to Methanol </a:t>
            </a:r>
            <a:r>
              <a:rPr lang="en-US" smtClean="0"/>
              <a:t>Energetically Feasible</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5455" t="10497" r="5455" b="44259"/>
          <a:stretch/>
        </p:blipFill>
        <p:spPr>
          <a:xfrm>
            <a:off x="838200" y="1670016"/>
            <a:ext cx="7191250" cy="4806984"/>
          </a:xfrm>
          <a:prstGeom prst="rect">
            <a:avLst/>
          </a:prstGeom>
        </p:spPr>
      </p:pic>
      <p:sp>
        <p:nvSpPr>
          <p:cNvPr id="5" name="Oval 4"/>
          <p:cNvSpPr/>
          <p:nvPr/>
        </p:nvSpPr>
        <p:spPr>
          <a:xfrm>
            <a:off x="701686" y="3276600"/>
            <a:ext cx="4648200" cy="1752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26086" y="3936712"/>
            <a:ext cx="3413114" cy="584775"/>
          </a:xfrm>
          <a:prstGeom prst="rect">
            <a:avLst/>
          </a:prstGeom>
          <a:noFill/>
        </p:spPr>
        <p:txBody>
          <a:bodyPr wrap="none" rtlCol="0">
            <a:spAutoFit/>
          </a:bodyPr>
          <a:lstStyle/>
          <a:p>
            <a:r>
              <a:rPr lang="pt-BR" sz="1600" dirty="0">
                <a:solidFill>
                  <a:srgbClr val="002060"/>
                </a:solidFill>
              </a:rPr>
              <a:t>CH</a:t>
            </a:r>
            <a:r>
              <a:rPr lang="pt-BR" sz="1600" baseline="-25000" dirty="0">
                <a:solidFill>
                  <a:srgbClr val="002060"/>
                </a:solidFill>
              </a:rPr>
              <a:t>4</a:t>
            </a:r>
            <a:r>
              <a:rPr lang="pt-BR" sz="1600" dirty="0">
                <a:solidFill>
                  <a:srgbClr val="002060"/>
                </a:solidFill>
              </a:rPr>
              <a:t> + 0.27 CO</a:t>
            </a:r>
            <a:r>
              <a:rPr lang="pt-BR" sz="1600" baseline="-25000" dirty="0">
                <a:solidFill>
                  <a:srgbClr val="002060"/>
                </a:solidFill>
              </a:rPr>
              <a:t>2</a:t>
            </a:r>
            <a:r>
              <a:rPr lang="pt-BR" sz="1600" dirty="0">
                <a:solidFill>
                  <a:srgbClr val="002060"/>
                </a:solidFill>
              </a:rPr>
              <a:t> + 0.57 NO</a:t>
            </a:r>
            <a:r>
              <a:rPr lang="pt-BR" sz="1600" baseline="-25000" dirty="0">
                <a:solidFill>
                  <a:srgbClr val="002060"/>
                </a:solidFill>
              </a:rPr>
              <a:t>3</a:t>
            </a:r>
            <a:r>
              <a:rPr lang="pt-BR" sz="1600" dirty="0">
                <a:solidFill>
                  <a:srgbClr val="002060"/>
                </a:solidFill>
              </a:rPr>
              <a:t> </a:t>
            </a:r>
            <a:r>
              <a:rPr lang="pt-BR" sz="1600" dirty="0" smtClean="0">
                <a:solidFill>
                  <a:srgbClr val="002060"/>
                </a:solidFill>
                <a:sym typeface="Wingdings" panose="05000000000000000000" pitchFamily="2" charset="2"/>
              </a:rPr>
              <a:t> </a:t>
            </a:r>
          </a:p>
          <a:p>
            <a:r>
              <a:rPr lang="pt-BR" sz="1600" dirty="0" smtClean="0">
                <a:solidFill>
                  <a:srgbClr val="002060"/>
                </a:solidFill>
              </a:rPr>
              <a:t>0.88 </a:t>
            </a:r>
            <a:r>
              <a:rPr lang="pt-BR" sz="1600" dirty="0">
                <a:solidFill>
                  <a:srgbClr val="002060"/>
                </a:solidFill>
              </a:rPr>
              <a:t>CH</a:t>
            </a:r>
            <a:r>
              <a:rPr lang="pt-BR" sz="1600" baseline="-25000" dirty="0">
                <a:solidFill>
                  <a:srgbClr val="002060"/>
                </a:solidFill>
              </a:rPr>
              <a:t>3</a:t>
            </a:r>
            <a:r>
              <a:rPr lang="pt-BR" sz="1600" dirty="0">
                <a:solidFill>
                  <a:srgbClr val="002060"/>
                </a:solidFill>
              </a:rPr>
              <a:t>OH + 0.57 NO</a:t>
            </a:r>
            <a:r>
              <a:rPr lang="pt-BR" sz="1600" baseline="-25000" dirty="0">
                <a:solidFill>
                  <a:srgbClr val="002060"/>
                </a:solidFill>
              </a:rPr>
              <a:t>2</a:t>
            </a:r>
            <a:r>
              <a:rPr lang="pt-BR" sz="1600" dirty="0">
                <a:solidFill>
                  <a:srgbClr val="002060"/>
                </a:solidFill>
              </a:rPr>
              <a:t>+ 0.05 </a:t>
            </a:r>
            <a:r>
              <a:rPr lang="pt-BR" sz="1600" dirty="0" smtClean="0">
                <a:solidFill>
                  <a:srgbClr val="002060"/>
                </a:solidFill>
              </a:rPr>
              <a:t>H</a:t>
            </a:r>
            <a:r>
              <a:rPr lang="pt-BR" sz="1600" baseline="-25000" dirty="0" smtClean="0">
                <a:solidFill>
                  <a:srgbClr val="002060"/>
                </a:solidFill>
              </a:rPr>
              <a:t>2</a:t>
            </a:r>
            <a:r>
              <a:rPr lang="pt-BR" sz="1600" dirty="0" smtClean="0">
                <a:solidFill>
                  <a:srgbClr val="002060"/>
                </a:solidFill>
              </a:rPr>
              <a:t>O</a:t>
            </a:r>
            <a:endParaRPr lang="en-US" sz="1600" dirty="0" smtClean="0">
              <a:solidFill>
                <a:srgbClr val="002060"/>
              </a:solidFill>
            </a:endParaRPr>
          </a:p>
        </p:txBody>
      </p:sp>
      <p:sp>
        <p:nvSpPr>
          <p:cNvPr id="7" name="TextBox 6"/>
          <p:cNvSpPr txBox="1"/>
          <p:nvPr/>
        </p:nvSpPr>
        <p:spPr>
          <a:xfrm>
            <a:off x="6682841" y="4572000"/>
            <a:ext cx="899605" cy="338554"/>
          </a:xfrm>
          <a:prstGeom prst="rect">
            <a:avLst/>
          </a:prstGeom>
          <a:noFill/>
        </p:spPr>
        <p:txBody>
          <a:bodyPr wrap="none" rtlCol="0">
            <a:spAutoFit/>
          </a:bodyPr>
          <a:lstStyle/>
          <a:p>
            <a:r>
              <a:rPr lang="el-GR" sz="1600" dirty="0" smtClean="0">
                <a:solidFill>
                  <a:srgbClr val="000000"/>
                </a:solidFill>
              </a:rPr>
              <a:t>Δ</a:t>
            </a:r>
            <a:r>
              <a:rPr lang="en-US" sz="1600" dirty="0" smtClean="0">
                <a:solidFill>
                  <a:srgbClr val="000000"/>
                </a:solidFill>
              </a:rPr>
              <a:t>Gº ≤ 0</a:t>
            </a:r>
          </a:p>
        </p:txBody>
      </p:sp>
    </p:spTree>
    <p:extLst>
      <p:ext uri="{BB962C8B-B14F-4D97-AF65-F5344CB8AC3E}">
        <p14:creationId xmlns:p14="http://schemas.microsoft.com/office/powerpoint/2010/main" val="315188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Metabolic Reconstructions Turn Sequences into Functional Networks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47800"/>
            <a:ext cx="7467600" cy="5283344"/>
          </a:xfrm>
        </p:spPr>
      </p:pic>
    </p:spTree>
    <p:extLst>
      <p:ext uri="{BB962C8B-B14F-4D97-AF65-F5344CB8AC3E}">
        <p14:creationId xmlns:p14="http://schemas.microsoft.com/office/powerpoint/2010/main" val="70529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iMR540 Accurately Predicts Growth Yields</a:t>
            </a:r>
            <a:endParaRPr lang="en-US" sz="3600"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7612" t="5972" r="8136" b="3359"/>
          <a:stretch/>
        </p:blipFill>
        <p:spPr>
          <a:xfrm>
            <a:off x="459377" y="1447800"/>
            <a:ext cx="8248307" cy="5146204"/>
          </a:xfrm>
        </p:spPr>
      </p:pic>
    </p:spTree>
    <p:extLst>
      <p:ext uri="{BB962C8B-B14F-4D97-AF65-F5344CB8AC3E}">
        <p14:creationId xmlns:p14="http://schemas.microsoft.com/office/powerpoint/2010/main" val="315419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Knockout Validation Suggests High Agreement with Experimental Data</a:t>
            </a:r>
            <a:endParaRPr lang="en-US" dirty="0"/>
          </a:p>
        </p:txBody>
      </p:sp>
      <p:pic>
        <p:nvPicPr>
          <p:cNvPr id="4"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r="11095"/>
          <a:stretch/>
        </p:blipFill>
        <p:spPr bwMode="auto">
          <a:xfrm>
            <a:off x="678628" y="1592995"/>
            <a:ext cx="5798372" cy="5036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553200" y="3682969"/>
            <a:ext cx="2133600" cy="856456"/>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00"/>
                </a:solidFill>
              </a:rPr>
              <a:t>Accuracy </a:t>
            </a:r>
            <a:r>
              <a:rPr lang="en-US" sz="2000" b="1" dirty="0" smtClean="0">
                <a:solidFill>
                  <a:srgbClr val="000000"/>
                </a:solidFill>
              </a:rPr>
              <a:t>= 90%</a:t>
            </a:r>
          </a:p>
          <a:p>
            <a:pPr algn="ctr"/>
            <a:r>
              <a:rPr lang="en-US" sz="2000" b="1" dirty="0" smtClean="0">
                <a:solidFill>
                  <a:srgbClr val="000000"/>
                </a:solidFill>
              </a:rPr>
              <a:t>MCC = 0.67</a:t>
            </a:r>
          </a:p>
        </p:txBody>
      </p:sp>
    </p:spTree>
    <p:extLst>
      <p:ext uri="{BB962C8B-B14F-4D97-AF65-F5344CB8AC3E}">
        <p14:creationId xmlns:p14="http://schemas.microsoft.com/office/powerpoint/2010/main" val="360172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MCC Compares Favorably with High Quality Yeast Models</a:t>
            </a:r>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222"/>
          <a:stretch/>
        </p:blipFill>
        <p:spPr bwMode="auto">
          <a:xfrm>
            <a:off x="1385131" y="1447800"/>
            <a:ext cx="6373738" cy="5012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5"/>
          <p:cNvSpPr txBox="1">
            <a:spLocks/>
          </p:cNvSpPr>
          <p:nvPr/>
        </p:nvSpPr>
        <p:spPr>
          <a:xfrm>
            <a:off x="76200" y="6553200"/>
            <a:ext cx="5943600" cy="29583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Heavner</a:t>
            </a:r>
            <a:r>
              <a:rPr lang="en-US" dirty="0" smtClean="0"/>
              <a:t> B and Price N </a:t>
            </a:r>
            <a:r>
              <a:rPr lang="en-US" i="1" dirty="0" err="1" smtClean="0"/>
              <a:t>PLoS</a:t>
            </a:r>
            <a:r>
              <a:rPr lang="en-US" i="1" dirty="0" smtClean="0"/>
              <a:t> Comp. Bio. </a:t>
            </a:r>
            <a:r>
              <a:rPr lang="en-US" dirty="0" smtClean="0"/>
              <a:t>(2015)</a:t>
            </a:r>
            <a:endParaRPr lang="en-US" dirty="0"/>
          </a:p>
        </p:txBody>
      </p:sp>
    </p:spTree>
    <p:extLst>
      <p:ext uri="{BB962C8B-B14F-4D97-AF65-F5344CB8AC3E}">
        <p14:creationId xmlns:p14="http://schemas.microsoft.com/office/powerpoint/2010/main" val="100752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Hydrogenotrophic Methanogenesis Requires Electron Bifurcation</a:t>
            </a:r>
            <a:endParaRPr lang="en-US" dirty="0"/>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t="12512" r="7424" b="15284"/>
          <a:stretch/>
        </p:blipFill>
        <p:spPr>
          <a:xfrm>
            <a:off x="2209800" y="1524000"/>
            <a:ext cx="4724400" cy="5208018"/>
          </a:xfrm>
          <a:prstGeom prst="rect">
            <a:avLst/>
          </a:prstGeom>
        </p:spPr>
      </p:pic>
    </p:spTree>
    <p:extLst>
      <p:ext uri="{BB962C8B-B14F-4D97-AF65-F5344CB8AC3E}">
        <p14:creationId xmlns:p14="http://schemas.microsoft.com/office/powerpoint/2010/main" val="49927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Methanogenesis from Methanol Alters Energy Conservation</a:t>
            </a:r>
            <a:endParaRPr lang="en-US" dirty="0"/>
          </a:p>
        </p:txBody>
      </p:sp>
      <p:pic>
        <p:nvPicPr>
          <p:cNvPr id="4" name="Content Placeholder 5"/>
          <p:cNvPicPr>
            <a:picLocks noChangeAspect="1"/>
          </p:cNvPicPr>
          <p:nvPr/>
        </p:nvPicPr>
        <p:blipFill rotWithShape="1">
          <a:blip r:embed="rId3">
            <a:extLst>
              <a:ext uri="{28A0092B-C50C-407E-A947-70E740481C1C}">
                <a14:useLocalDpi xmlns:a14="http://schemas.microsoft.com/office/drawing/2010/main" val="0"/>
              </a:ext>
            </a:extLst>
          </a:blip>
          <a:srcRect t="21283" r="7901" b="4340"/>
          <a:stretch/>
        </p:blipFill>
        <p:spPr>
          <a:xfrm>
            <a:off x="2133600" y="1521684"/>
            <a:ext cx="4876800" cy="5183916"/>
          </a:xfrm>
          <a:prstGeom prst="rect">
            <a:avLst/>
          </a:prstGeom>
        </p:spPr>
      </p:pic>
    </p:spTree>
    <p:extLst>
      <p:ext uri="{BB962C8B-B14F-4D97-AF65-F5344CB8AC3E}">
        <p14:creationId xmlns:p14="http://schemas.microsoft.com/office/powerpoint/2010/main" val="239420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Methanogenesis from Methanol Alters Energy Conservation</a:t>
            </a:r>
            <a:endParaRPr lang="en-US" dirty="0"/>
          </a:p>
        </p:txBody>
      </p:sp>
      <p:pic>
        <p:nvPicPr>
          <p:cNvPr id="4" name="Content Placeholder 5"/>
          <p:cNvPicPr>
            <a:picLocks noChangeAspect="1"/>
          </p:cNvPicPr>
          <p:nvPr/>
        </p:nvPicPr>
        <p:blipFill rotWithShape="1">
          <a:blip r:embed="rId3">
            <a:extLst>
              <a:ext uri="{28A0092B-C50C-407E-A947-70E740481C1C}">
                <a14:useLocalDpi xmlns:a14="http://schemas.microsoft.com/office/drawing/2010/main" val="0"/>
              </a:ext>
            </a:extLst>
          </a:blip>
          <a:srcRect t="21283" r="7901" b="4340"/>
          <a:stretch/>
        </p:blipFill>
        <p:spPr>
          <a:xfrm>
            <a:off x="2133600" y="1521684"/>
            <a:ext cx="4876800" cy="5183916"/>
          </a:xfrm>
          <a:prstGeom prst="rect">
            <a:avLst/>
          </a:prstGeom>
        </p:spPr>
      </p:pic>
      <p:sp>
        <p:nvSpPr>
          <p:cNvPr id="5" name="Rounded Rectangle 4"/>
          <p:cNvSpPr/>
          <p:nvPr/>
        </p:nvSpPr>
        <p:spPr>
          <a:xfrm>
            <a:off x="2057400" y="3810000"/>
            <a:ext cx="1371600" cy="91440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667000" y="5105400"/>
            <a:ext cx="1371600" cy="167640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16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Model Predicts AOM to Methanol with One Added Reaction</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14405" t="17917" r="11844" b="22904"/>
          <a:stretch/>
        </p:blipFill>
        <p:spPr>
          <a:xfrm>
            <a:off x="601950" y="1740740"/>
            <a:ext cx="7940100" cy="4507660"/>
          </a:xfrm>
          <a:prstGeom prst="rect">
            <a:avLst/>
          </a:prstGeom>
        </p:spPr>
      </p:pic>
    </p:spTree>
    <p:extLst>
      <p:ext uri="{BB962C8B-B14F-4D97-AF65-F5344CB8AC3E}">
        <p14:creationId xmlns:p14="http://schemas.microsoft.com/office/powerpoint/2010/main" val="384689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772</Words>
  <Application>Microsoft Office PowerPoint</Application>
  <PresentationFormat>On-screen Show (4:3)</PresentationFormat>
  <Paragraphs>43</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Slides for 5/5/2016</vt:lpstr>
      <vt:lpstr>Metabolic Reconstructions Turn Sequences into Functional Networks</vt:lpstr>
      <vt:lpstr>iMR540 Accurately Predicts Growth Yields</vt:lpstr>
      <vt:lpstr>Knockout Validation Suggests High Agreement with Experimental Data</vt:lpstr>
      <vt:lpstr>MCC Compares Favorably with High Quality Yeast Models</vt:lpstr>
      <vt:lpstr>Hydrogenotrophic Methanogenesis Requires Electron Bifurcation</vt:lpstr>
      <vt:lpstr>Methanogenesis from Methanol Alters Energy Conservation</vt:lpstr>
      <vt:lpstr>Methanogenesis from Methanol Alters Energy Conservation</vt:lpstr>
      <vt:lpstr>Our Model Predicts AOM to Methanol with One Added Reaction</vt:lpstr>
      <vt:lpstr>Adding Nitrate Reduction Makes AOM to Methanol Energetically Feasible</vt:lpstr>
      <vt:lpstr>Adding Nitrate Reduction Makes AOM to Methanol Energetically Feasible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for 5/5/2016</dc:title>
  <dc:creator>Administrator</dc:creator>
  <cp:lastModifiedBy>Administrator</cp:lastModifiedBy>
  <cp:revision>6</cp:revision>
  <dcterms:created xsi:type="dcterms:W3CDTF">2016-05-04T21:49:07Z</dcterms:created>
  <dcterms:modified xsi:type="dcterms:W3CDTF">2016-05-04T23:08:49Z</dcterms:modified>
</cp:coreProperties>
</file>