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60" r:id="rId4"/>
    <p:sldId id="261" r:id="rId5"/>
    <p:sldId id="259"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20" autoAdjust="0"/>
    <p:restoredTop sz="73734" autoAdjust="0"/>
  </p:normalViewPr>
  <p:slideViewPr>
    <p:cSldViewPr>
      <p:cViewPr>
        <p:scale>
          <a:sx n="50" d="100"/>
          <a:sy n="50" d="100"/>
        </p:scale>
        <p:origin x="-485"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H2</c:v>
                </c:pt>
              </c:strCache>
            </c:strRef>
          </c:tx>
          <c:spPr>
            <a:ln w="50800"/>
          </c:spPr>
          <c:marker>
            <c:symbol val="none"/>
          </c:marker>
          <c:cat>
            <c:numRef>
              <c:f>Sheet1!$A$2:$A$8</c:f>
              <c:numCache>
                <c:formatCode>mmm\-yy</c:formatCode>
                <c:ptCount val="7"/>
                <c:pt idx="0">
                  <c:v>41760</c:v>
                </c:pt>
                <c:pt idx="1">
                  <c:v>41791</c:v>
                </c:pt>
                <c:pt idx="2">
                  <c:v>41821</c:v>
                </c:pt>
                <c:pt idx="3">
                  <c:v>41852</c:v>
                </c:pt>
                <c:pt idx="4">
                  <c:v>41896</c:v>
                </c:pt>
                <c:pt idx="5">
                  <c:v>41957</c:v>
                </c:pt>
                <c:pt idx="6">
                  <c:v>42019</c:v>
                </c:pt>
              </c:numCache>
            </c:numRef>
          </c:cat>
          <c:val>
            <c:numRef>
              <c:f>Sheet1!$B$2:$B$8</c:f>
              <c:numCache>
                <c:formatCode>General</c:formatCode>
                <c:ptCount val="7"/>
                <c:pt idx="0">
                  <c:v>6.4820000000000002</c:v>
                </c:pt>
                <c:pt idx="1">
                  <c:v>10.81</c:v>
                </c:pt>
                <c:pt idx="2">
                  <c:v>60.42</c:v>
                </c:pt>
                <c:pt idx="3">
                  <c:v>6.6630000000000003</c:v>
                </c:pt>
                <c:pt idx="4">
                  <c:v>6.07</c:v>
                </c:pt>
                <c:pt idx="5">
                  <c:v>6.0279999999999996</c:v>
                </c:pt>
                <c:pt idx="6">
                  <c:v>3.714</c:v>
                </c:pt>
              </c:numCache>
            </c:numRef>
          </c:val>
          <c:smooth val="0"/>
        </c:ser>
        <c:ser>
          <c:idx val="1"/>
          <c:order val="1"/>
          <c:tx>
            <c:strRef>
              <c:f>Sheet1!$C$1</c:f>
              <c:strCache>
                <c:ptCount val="1"/>
                <c:pt idx="0">
                  <c:v>Formate</c:v>
                </c:pt>
              </c:strCache>
            </c:strRef>
          </c:tx>
          <c:spPr>
            <a:ln w="50800"/>
          </c:spPr>
          <c:marker>
            <c:symbol val="none"/>
          </c:marker>
          <c:cat>
            <c:numRef>
              <c:f>Sheet1!$A$2:$A$8</c:f>
              <c:numCache>
                <c:formatCode>mmm\-yy</c:formatCode>
                <c:ptCount val="7"/>
                <c:pt idx="0">
                  <c:v>41760</c:v>
                </c:pt>
                <c:pt idx="1">
                  <c:v>41791</c:v>
                </c:pt>
                <c:pt idx="2">
                  <c:v>41821</c:v>
                </c:pt>
                <c:pt idx="3">
                  <c:v>41852</c:v>
                </c:pt>
                <c:pt idx="4">
                  <c:v>41896</c:v>
                </c:pt>
                <c:pt idx="5">
                  <c:v>41957</c:v>
                </c:pt>
                <c:pt idx="6">
                  <c:v>42019</c:v>
                </c:pt>
              </c:numCache>
            </c:numRef>
          </c:cat>
          <c:val>
            <c:numRef>
              <c:f>Sheet1!$C$2:$C$8</c:f>
              <c:numCache>
                <c:formatCode>General</c:formatCode>
                <c:ptCount val="7"/>
                <c:pt idx="0">
                  <c:v>0</c:v>
                </c:pt>
                <c:pt idx="1">
                  <c:v>0</c:v>
                </c:pt>
                <c:pt idx="2">
                  <c:v>62.23</c:v>
                </c:pt>
                <c:pt idx="3">
                  <c:v>6.6929999999999996</c:v>
                </c:pt>
                <c:pt idx="4">
                  <c:v>6.07</c:v>
                </c:pt>
                <c:pt idx="5">
                  <c:v>6.0279999999999996</c:v>
                </c:pt>
                <c:pt idx="6">
                  <c:v>3.714</c:v>
                </c:pt>
              </c:numCache>
            </c:numRef>
          </c:val>
          <c:smooth val="0"/>
        </c:ser>
        <c:ser>
          <c:idx val="2"/>
          <c:order val="2"/>
          <c:tx>
            <c:strRef>
              <c:f>Sheet1!$D$1</c:f>
              <c:strCache>
                <c:ptCount val="1"/>
                <c:pt idx="0">
                  <c:v>H2 (Measured)</c:v>
                </c:pt>
              </c:strCache>
            </c:strRef>
          </c:tx>
          <c:spPr>
            <a:ln w="38100">
              <a:prstDash val="dash"/>
            </a:ln>
          </c:spPr>
          <c:marker>
            <c:symbol val="none"/>
          </c:marker>
          <c:cat>
            <c:numRef>
              <c:f>Sheet1!$A$2:$A$8</c:f>
              <c:numCache>
                <c:formatCode>mmm\-yy</c:formatCode>
                <c:ptCount val="7"/>
                <c:pt idx="0">
                  <c:v>41760</c:v>
                </c:pt>
                <c:pt idx="1">
                  <c:v>41791</c:v>
                </c:pt>
                <c:pt idx="2">
                  <c:v>41821</c:v>
                </c:pt>
                <c:pt idx="3">
                  <c:v>41852</c:v>
                </c:pt>
                <c:pt idx="4">
                  <c:v>41896</c:v>
                </c:pt>
                <c:pt idx="5">
                  <c:v>41957</c:v>
                </c:pt>
                <c:pt idx="6">
                  <c:v>42019</c:v>
                </c:pt>
              </c:numCache>
            </c:numRef>
          </c:cat>
          <c:val>
            <c:numRef>
              <c:f>Sheet1!$D$2:$D$8</c:f>
              <c:numCache>
                <c:formatCode>General</c:formatCode>
                <c:ptCount val="7"/>
                <c:pt idx="0">
                  <c:v>2.31</c:v>
                </c:pt>
                <c:pt idx="1">
                  <c:v>2.31</c:v>
                </c:pt>
                <c:pt idx="2">
                  <c:v>2.31</c:v>
                </c:pt>
                <c:pt idx="3">
                  <c:v>2.31</c:v>
                </c:pt>
                <c:pt idx="4">
                  <c:v>2.31</c:v>
                </c:pt>
                <c:pt idx="5">
                  <c:v>2.31</c:v>
                </c:pt>
                <c:pt idx="6">
                  <c:v>2.31</c:v>
                </c:pt>
              </c:numCache>
            </c:numRef>
          </c:val>
          <c:smooth val="0"/>
        </c:ser>
        <c:ser>
          <c:idx val="3"/>
          <c:order val="3"/>
          <c:tx>
            <c:strRef>
              <c:f>Sheet1!$E$1</c:f>
              <c:strCache>
                <c:ptCount val="1"/>
                <c:pt idx="0">
                  <c:v>Formate (Measured)</c:v>
                </c:pt>
              </c:strCache>
            </c:strRef>
          </c:tx>
          <c:spPr>
            <a:ln w="38100">
              <a:prstDash val="dash"/>
            </a:ln>
          </c:spPr>
          <c:marker>
            <c:symbol val="none"/>
          </c:marker>
          <c:cat>
            <c:numRef>
              <c:f>Sheet1!$A$2:$A$8</c:f>
              <c:numCache>
                <c:formatCode>mmm\-yy</c:formatCode>
                <c:ptCount val="7"/>
                <c:pt idx="0">
                  <c:v>41760</c:v>
                </c:pt>
                <c:pt idx="1">
                  <c:v>41791</c:v>
                </c:pt>
                <c:pt idx="2">
                  <c:v>41821</c:v>
                </c:pt>
                <c:pt idx="3">
                  <c:v>41852</c:v>
                </c:pt>
                <c:pt idx="4">
                  <c:v>41896</c:v>
                </c:pt>
                <c:pt idx="5">
                  <c:v>41957</c:v>
                </c:pt>
                <c:pt idx="6">
                  <c:v>42019</c:v>
                </c:pt>
              </c:numCache>
            </c:numRef>
          </c:cat>
          <c:val>
            <c:numRef>
              <c:f>Sheet1!$E$2:$E$8</c:f>
              <c:numCache>
                <c:formatCode>General</c:formatCode>
                <c:ptCount val="7"/>
                <c:pt idx="0">
                  <c:v>2.86</c:v>
                </c:pt>
                <c:pt idx="1">
                  <c:v>2.86</c:v>
                </c:pt>
                <c:pt idx="2">
                  <c:v>2.86</c:v>
                </c:pt>
                <c:pt idx="3">
                  <c:v>2.86</c:v>
                </c:pt>
                <c:pt idx="4">
                  <c:v>2.86</c:v>
                </c:pt>
                <c:pt idx="5">
                  <c:v>2.86</c:v>
                </c:pt>
                <c:pt idx="6">
                  <c:v>2.86</c:v>
                </c:pt>
              </c:numCache>
            </c:numRef>
          </c:val>
          <c:smooth val="0"/>
        </c:ser>
        <c:dLbls>
          <c:showLegendKey val="0"/>
          <c:showVal val="0"/>
          <c:showCatName val="0"/>
          <c:showSerName val="0"/>
          <c:showPercent val="0"/>
          <c:showBubbleSize val="0"/>
        </c:dLbls>
        <c:marker val="1"/>
        <c:smooth val="0"/>
        <c:axId val="42406656"/>
        <c:axId val="84282752"/>
      </c:lineChart>
      <c:dateAx>
        <c:axId val="42406656"/>
        <c:scaling>
          <c:orientation val="minMax"/>
        </c:scaling>
        <c:delete val="0"/>
        <c:axPos val="b"/>
        <c:numFmt formatCode="mmm\-yy" sourceLinked="1"/>
        <c:majorTickMark val="out"/>
        <c:minorTickMark val="none"/>
        <c:tickLblPos val="nextTo"/>
        <c:crossAx val="84282752"/>
        <c:crosses val="autoZero"/>
        <c:auto val="1"/>
        <c:lblOffset val="100"/>
        <c:baseTimeUnit val="months"/>
      </c:dateAx>
      <c:valAx>
        <c:axId val="84282752"/>
        <c:scaling>
          <c:orientation val="minMax"/>
          <c:max val="65"/>
          <c:min val="0"/>
        </c:scaling>
        <c:delete val="0"/>
        <c:axPos val="l"/>
        <c:majorGridlines/>
        <c:title>
          <c:tx>
            <c:rich>
              <a:bodyPr rot="-5400000" vert="horz"/>
              <a:lstStyle/>
              <a:p>
                <a:pPr>
                  <a:defRPr/>
                </a:pPr>
                <a:r>
                  <a:rPr lang="en-US" dirty="0" smtClean="0"/>
                  <a:t>Growth Yield</a:t>
                </a:r>
                <a:r>
                  <a:rPr lang="en-US" baseline="0" dirty="0" smtClean="0"/>
                  <a:t> (</a:t>
                </a:r>
                <a:r>
                  <a:rPr lang="en-US" baseline="0" dirty="0" err="1" smtClean="0"/>
                  <a:t>gDW</a:t>
                </a:r>
                <a:r>
                  <a:rPr lang="en-US" baseline="0" dirty="0" smtClean="0"/>
                  <a:t>/</a:t>
                </a:r>
                <a:r>
                  <a:rPr lang="en-US" baseline="0" dirty="0" err="1" smtClean="0"/>
                  <a:t>mol</a:t>
                </a:r>
                <a:r>
                  <a:rPr lang="en-US" baseline="0" dirty="0" smtClean="0"/>
                  <a:t> CH</a:t>
                </a:r>
                <a:r>
                  <a:rPr lang="en-US" baseline="-25000" dirty="0" smtClean="0"/>
                  <a:t>4</a:t>
                </a:r>
                <a:r>
                  <a:rPr lang="en-US" baseline="0" dirty="0" smtClean="0"/>
                  <a:t>)</a:t>
                </a:r>
                <a:endParaRPr lang="en-US" dirty="0"/>
              </a:p>
            </c:rich>
          </c:tx>
          <c:layout/>
          <c:overlay val="0"/>
        </c:title>
        <c:numFmt formatCode="General" sourceLinked="1"/>
        <c:majorTickMark val="out"/>
        <c:minorTickMark val="none"/>
        <c:tickLblPos val="nextTo"/>
        <c:crossAx val="4240665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8CDF7-8624-4F4A-9812-B87A75CE64CC}"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D6AE5-8C53-4A14-B09E-185C43CD3830}" type="slidenum">
              <a:rPr lang="en-US" smtClean="0"/>
              <a:t>‹#›</a:t>
            </a:fld>
            <a:endParaRPr lang="en-US"/>
          </a:p>
        </p:txBody>
      </p:sp>
    </p:spTree>
    <p:extLst>
      <p:ext uri="{BB962C8B-B14F-4D97-AF65-F5344CB8AC3E}">
        <p14:creationId xmlns:p14="http://schemas.microsoft.com/office/powerpoint/2010/main" val="148460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advances improve</a:t>
            </a:r>
            <a:r>
              <a:rPr lang="en-US" baseline="0" dirty="0" smtClean="0"/>
              <a:t> flux predictions by the model. We’ve eliminated NAD/NADP cycling in the model by updating reaction reversibilities. We also added the ability to consume either N2 or Alanine as a nitrogen source, reflecting the versatility of M. maripaludis to use either of these in place of ammonia. Finally, we’ve added some methanogen-specific coenzymes to the biomass definition to ensure that these are synthesized by the model.</a:t>
            </a:r>
            <a:endParaRPr lang="en-US" dirty="0"/>
          </a:p>
        </p:txBody>
      </p:sp>
      <p:sp>
        <p:nvSpPr>
          <p:cNvPr id="4" name="Slide Number Placeholder 3"/>
          <p:cNvSpPr>
            <a:spLocks noGrp="1"/>
          </p:cNvSpPr>
          <p:nvPr>
            <p:ph type="sldNum" sz="quarter" idx="10"/>
          </p:nvPr>
        </p:nvSpPr>
        <p:spPr/>
        <p:txBody>
          <a:bodyPr/>
          <a:lstStyle/>
          <a:p>
            <a:fld id="{469D6AE5-8C53-4A14-B09E-185C43CD3830}" type="slidenum">
              <a:rPr lang="en-US" smtClean="0"/>
              <a:t>2</a:t>
            </a:fld>
            <a:endParaRPr lang="en-US"/>
          </a:p>
        </p:txBody>
      </p:sp>
    </p:spTree>
    <p:extLst>
      <p:ext uri="{BB962C8B-B14F-4D97-AF65-F5344CB8AC3E}">
        <p14:creationId xmlns:p14="http://schemas.microsoft.com/office/powerpoint/2010/main" val="426372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the same material as the previous slide, but in a different layout. Personally I like</a:t>
            </a:r>
            <a:r>
              <a:rPr lang="en-US" baseline="0" dirty="0" smtClean="0"/>
              <a:t> this one less, but you can use whichever you prefer</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69D6AE5-8C53-4A14-B09E-185C43CD3830}" type="slidenum">
              <a:rPr lang="en-US" smtClean="0"/>
              <a:t>3</a:t>
            </a:fld>
            <a:endParaRPr lang="en-US"/>
          </a:p>
        </p:txBody>
      </p:sp>
    </p:spTree>
    <p:extLst>
      <p:ext uri="{BB962C8B-B14F-4D97-AF65-F5344CB8AC3E}">
        <p14:creationId xmlns:p14="http://schemas.microsoft.com/office/powerpoint/2010/main" val="42637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added alternate</a:t>
            </a:r>
            <a:r>
              <a:rPr lang="en-US" baseline="0" dirty="0" smtClean="0"/>
              <a:t> identifiers (KEGG IDs and EC numbers) to the model so it’s easier to use in conjunction with these databases or to compare with other models that use these identifiers. We also added confidence scores to our reactions that make it easier for us to pinpoint areas of metabolism that require further investigation and provide a clearer record of this information for others to follow. </a:t>
            </a:r>
            <a:endParaRPr lang="en-US" dirty="0"/>
          </a:p>
        </p:txBody>
      </p:sp>
      <p:sp>
        <p:nvSpPr>
          <p:cNvPr id="4" name="Slide Number Placeholder 3"/>
          <p:cNvSpPr>
            <a:spLocks noGrp="1"/>
          </p:cNvSpPr>
          <p:nvPr>
            <p:ph type="sldNum" sz="quarter" idx="10"/>
          </p:nvPr>
        </p:nvSpPr>
        <p:spPr/>
        <p:txBody>
          <a:bodyPr/>
          <a:lstStyle/>
          <a:p>
            <a:fld id="{469D6AE5-8C53-4A14-B09E-185C43CD3830}" type="slidenum">
              <a:rPr lang="en-US" smtClean="0"/>
              <a:t>4</a:t>
            </a:fld>
            <a:endParaRPr lang="en-US"/>
          </a:p>
        </p:txBody>
      </p:sp>
    </p:spTree>
    <p:extLst>
      <p:ext uri="{BB962C8B-B14F-4D97-AF65-F5344CB8AC3E}">
        <p14:creationId xmlns:p14="http://schemas.microsoft.com/office/powerpoint/2010/main" val="169799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we added</a:t>
            </a:r>
            <a:r>
              <a:rPr lang="en-US" baseline="0" dirty="0" smtClean="0"/>
              <a:t> </a:t>
            </a:r>
            <a:r>
              <a:rPr lang="en-US" baseline="0" dirty="0" smtClean="0"/>
              <a:t>ability to grow and produce methane on formate. In between July and August, we fixed incorrect cofactor production in the electron transport chain that was driving up the yield. </a:t>
            </a:r>
            <a:r>
              <a:rPr lang="en-US" baseline="0" dirty="0" smtClean="0"/>
              <a:t>We </a:t>
            </a:r>
            <a:r>
              <a:rPr lang="en-US" baseline="0" dirty="0" err="1" smtClean="0"/>
              <a:t>minorly</a:t>
            </a:r>
            <a:r>
              <a:rPr lang="en-US" baseline="0" dirty="0" smtClean="0"/>
              <a:t> improved between August and November by cutting out NAD/NADP cycling and making some other small changes. The current model improves the prediction by adding non-growth associated maintenance, the same value used in the M. barkeri model (another CO2/H2 metabolizer). Predicted yield is now about 3.7 for both cases as opposed to 2.3 predicted for H2 and 2.9 predicted for Formate. We may still measure these ourselves, but we’re happy with where they are right now. </a:t>
            </a:r>
            <a:endParaRPr lang="en-US" dirty="0"/>
          </a:p>
        </p:txBody>
      </p:sp>
      <p:sp>
        <p:nvSpPr>
          <p:cNvPr id="4" name="Slide Number Placeholder 3"/>
          <p:cNvSpPr>
            <a:spLocks noGrp="1"/>
          </p:cNvSpPr>
          <p:nvPr>
            <p:ph type="sldNum" sz="quarter" idx="10"/>
          </p:nvPr>
        </p:nvSpPr>
        <p:spPr/>
        <p:txBody>
          <a:bodyPr/>
          <a:lstStyle/>
          <a:p>
            <a:fld id="{C8FEE107-DE92-4C77-8AC6-9050F3D38B67}" type="slidenum">
              <a:rPr lang="en-US" smtClean="0"/>
              <a:t>5</a:t>
            </a:fld>
            <a:endParaRPr lang="en-US"/>
          </a:p>
        </p:txBody>
      </p:sp>
    </p:spTree>
    <p:extLst>
      <p:ext uri="{BB962C8B-B14F-4D97-AF65-F5344CB8AC3E}">
        <p14:creationId xmlns:p14="http://schemas.microsoft.com/office/powerpoint/2010/main" val="264161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up, we have</a:t>
            </a:r>
            <a:r>
              <a:rPr lang="en-US" baseline="0" dirty="0" smtClean="0"/>
              <a:t> 3 main objectives. Most importantly, we are adapting the </a:t>
            </a:r>
            <a:r>
              <a:rPr lang="en-US" baseline="0" dirty="0" err="1" smtClean="0"/>
              <a:t>SimOptStrain</a:t>
            </a:r>
            <a:r>
              <a:rPr lang="en-US" baseline="0" dirty="0" smtClean="0"/>
              <a:t> method created by the Reed lab to suggest designs for generating methanol from methane. We are also working to get more data; we’re starting up a </a:t>
            </a:r>
            <a:r>
              <a:rPr lang="en-US" baseline="0" dirty="0" err="1" smtClean="0"/>
              <a:t>chemostat</a:t>
            </a:r>
            <a:r>
              <a:rPr lang="en-US" baseline="0" dirty="0" smtClean="0"/>
              <a:t> at the end of January and the </a:t>
            </a:r>
            <a:r>
              <a:rPr lang="en-US" baseline="0" dirty="0" err="1" smtClean="0"/>
              <a:t>Raftery</a:t>
            </a:r>
            <a:r>
              <a:rPr lang="en-US" baseline="0" dirty="0" smtClean="0"/>
              <a:t> group will run the targeted metabolomics for us at the end of February. In the meantime, we’re going to get more yield measurements as validation data. Finally (and least importantly to this meeting I think), we’re outlining a manuscript that presents our model. </a:t>
            </a:r>
          </a:p>
          <a:p>
            <a:endParaRPr lang="en-US" baseline="0" dirty="0" smtClean="0"/>
          </a:p>
          <a:p>
            <a:r>
              <a:rPr lang="en-US" baseline="0" dirty="0" smtClean="0"/>
              <a:t>The graphic is meant to illustrate the process used in </a:t>
            </a:r>
            <a:r>
              <a:rPr lang="en-US" baseline="0" dirty="0" err="1" smtClean="0"/>
              <a:t>SimOptStrain</a:t>
            </a:r>
            <a:r>
              <a:rPr lang="en-US" baseline="0" dirty="0" smtClean="0"/>
              <a:t>. The graphic on the right is from that paper and shows how they were able to insert non-native reactions for glycerol production and delete native reactions to increase that production. They used KEGG in their particular implementation, so I included it here</a:t>
            </a:r>
            <a:endParaRPr lang="en-US" dirty="0"/>
          </a:p>
        </p:txBody>
      </p:sp>
      <p:sp>
        <p:nvSpPr>
          <p:cNvPr id="4" name="Slide Number Placeholder 3"/>
          <p:cNvSpPr>
            <a:spLocks noGrp="1"/>
          </p:cNvSpPr>
          <p:nvPr>
            <p:ph type="sldNum" sz="quarter" idx="10"/>
          </p:nvPr>
        </p:nvSpPr>
        <p:spPr/>
        <p:txBody>
          <a:bodyPr/>
          <a:lstStyle/>
          <a:p>
            <a:fld id="{469D6AE5-8C53-4A14-B09E-185C43CD3830}" type="slidenum">
              <a:rPr lang="en-US" smtClean="0"/>
              <a:t>6</a:t>
            </a:fld>
            <a:endParaRPr lang="en-US"/>
          </a:p>
        </p:txBody>
      </p:sp>
    </p:spTree>
    <p:extLst>
      <p:ext uri="{BB962C8B-B14F-4D97-AF65-F5344CB8AC3E}">
        <p14:creationId xmlns:p14="http://schemas.microsoft.com/office/powerpoint/2010/main" val="221515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C84EED-CA69-4A99-93EE-29C3AEC0DF2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148873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4EED-CA69-4A99-93EE-29C3AEC0DF2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200123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4EED-CA69-4A99-93EE-29C3AEC0DF2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142421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84EED-CA69-4A99-93EE-29C3AEC0DF2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11707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C84EED-CA69-4A99-93EE-29C3AEC0DF26}"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355911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C84EED-CA69-4A99-93EE-29C3AEC0DF2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274621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C84EED-CA69-4A99-93EE-29C3AEC0DF26}"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375910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C84EED-CA69-4A99-93EE-29C3AEC0DF26}"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347768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84EED-CA69-4A99-93EE-29C3AEC0DF26}"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358107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84EED-CA69-4A99-93EE-29C3AEC0DF2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232618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84EED-CA69-4A99-93EE-29C3AEC0DF26}"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4580-F340-45DF-9D45-D50A7F253628}" type="slidenum">
              <a:rPr lang="en-US" smtClean="0"/>
              <a:t>‹#›</a:t>
            </a:fld>
            <a:endParaRPr lang="en-US"/>
          </a:p>
        </p:txBody>
      </p:sp>
    </p:spTree>
    <p:extLst>
      <p:ext uri="{BB962C8B-B14F-4D97-AF65-F5344CB8AC3E}">
        <p14:creationId xmlns:p14="http://schemas.microsoft.com/office/powerpoint/2010/main" val="408609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84EED-CA69-4A99-93EE-29C3AEC0DF26}" type="datetimeFigureOut">
              <a:rPr lang="en-US" smtClean="0"/>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B4580-F340-45DF-9D45-D50A7F253628}" type="slidenum">
              <a:rPr lang="en-US" smtClean="0"/>
              <a:t>‹#›</a:t>
            </a:fld>
            <a:endParaRPr lang="en-US"/>
          </a:p>
        </p:txBody>
      </p:sp>
    </p:spTree>
    <p:extLst>
      <p:ext uri="{BB962C8B-B14F-4D97-AF65-F5344CB8AC3E}">
        <p14:creationId xmlns:p14="http://schemas.microsoft.com/office/powerpoint/2010/main" val="339057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Slides for January Update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431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Reconstruction Advances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767" y="4267200"/>
            <a:ext cx="3895833" cy="2438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44006" y="2762071"/>
            <a:ext cx="679994" cy="1200329"/>
          </a:xfrm>
          <a:prstGeom prst="rect">
            <a:avLst/>
          </a:prstGeom>
          <a:noFill/>
        </p:spPr>
        <p:txBody>
          <a:bodyPr wrap="none" rtlCol="0">
            <a:spAutoFit/>
          </a:bodyPr>
          <a:lstStyle/>
          <a:p>
            <a:r>
              <a:rPr lang="en-US" sz="2400" dirty="0" smtClean="0"/>
              <a:t>NH</a:t>
            </a:r>
            <a:r>
              <a:rPr lang="en-US" sz="2400" baseline="-25000" dirty="0" smtClean="0"/>
              <a:t>3</a:t>
            </a:r>
          </a:p>
          <a:p>
            <a:r>
              <a:rPr lang="en-US" sz="2400" dirty="0" smtClean="0">
                <a:solidFill>
                  <a:srgbClr val="FF0000"/>
                </a:solidFill>
              </a:rPr>
              <a:t>N</a:t>
            </a:r>
            <a:r>
              <a:rPr lang="en-US" sz="2400" baseline="-25000" dirty="0" smtClean="0">
                <a:solidFill>
                  <a:srgbClr val="FF0000"/>
                </a:solidFill>
              </a:rPr>
              <a:t>2</a:t>
            </a:r>
          </a:p>
          <a:p>
            <a:r>
              <a:rPr lang="en-US" sz="2400" dirty="0" smtClean="0">
                <a:solidFill>
                  <a:srgbClr val="FF0000"/>
                </a:solidFill>
              </a:rPr>
              <a:t>Ala</a:t>
            </a:r>
            <a:endParaRPr lang="en-US" sz="2400" dirty="0">
              <a:solidFill>
                <a:srgbClr val="FF0000"/>
              </a:solidFill>
            </a:endParaRPr>
          </a:p>
        </p:txBody>
      </p:sp>
      <p:sp>
        <p:nvSpPr>
          <p:cNvPr id="6" name="Right Arrow 5"/>
          <p:cNvSpPr/>
          <p:nvPr/>
        </p:nvSpPr>
        <p:spPr>
          <a:xfrm rot="2285261">
            <a:off x="1777875" y="3491567"/>
            <a:ext cx="685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90185" y="2480608"/>
            <a:ext cx="2153815" cy="1938992"/>
          </a:xfrm>
          <a:prstGeom prst="rect">
            <a:avLst/>
          </a:prstGeom>
          <a:noFill/>
        </p:spPr>
        <p:txBody>
          <a:bodyPr wrap="square" rtlCol="0">
            <a:spAutoFit/>
          </a:bodyPr>
          <a:lstStyle/>
          <a:p>
            <a:r>
              <a:rPr lang="en-US" sz="2400" dirty="0" smtClean="0"/>
              <a:t>Amino Acids</a:t>
            </a:r>
            <a:endParaRPr lang="en-US" sz="2400" baseline="-25000" dirty="0" smtClean="0"/>
          </a:p>
          <a:p>
            <a:r>
              <a:rPr lang="en-US" sz="2400" dirty="0" smtClean="0"/>
              <a:t>Nucleotides</a:t>
            </a:r>
          </a:p>
          <a:p>
            <a:r>
              <a:rPr lang="en-US" sz="2400" dirty="0" smtClean="0">
                <a:solidFill>
                  <a:srgbClr val="FF0000"/>
                </a:solidFill>
              </a:rPr>
              <a:t>Coenzyme M</a:t>
            </a:r>
          </a:p>
          <a:p>
            <a:r>
              <a:rPr lang="en-US" sz="2400" dirty="0" smtClean="0">
                <a:solidFill>
                  <a:srgbClr val="FF0000"/>
                </a:solidFill>
              </a:rPr>
              <a:t>F420</a:t>
            </a:r>
          </a:p>
          <a:p>
            <a:r>
              <a:rPr lang="en-US" sz="2400" dirty="0" smtClean="0">
                <a:solidFill>
                  <a:srgbClr val="FF0000"/>
                </a:solidFill>
              </a:rPr>
              <a:t>…</a:t>
            </a:r>
            <a:endParaRPr lang="en-US" sz="2400" dirty="0">
              <a:solidFill>
                <a:srgbClr val="FF0000"/>
              </a:solidFill>
            </a:endParaRPr>
          </a:p>
        </p:txBody>
      </p:sp>
      <p:sp>
        <p:nvSpPr>
          <p:cNvPr id="13" name="Right Arrow 12"/>
          <p:cNvSpPr/>
          <p:nvPr/>
        </p:nvSpPr>
        <p:spPr>
          <a:xfrm rot="19314739" flipV="1">
            <a:off x="6273675" y="3491567"/>
            <a:ext cx="685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48199" y="3200400"/>
            <a:ext cx="3456968"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Eliminated Futile NAD/NADP Cycles</a:t>
            </a:r>
            <a:endParaRPr lang="en-US" sz="2800" b="1" dirty="0">
              <a:solidFill>
                <a:srgbClr val="000000"/>
              </a:solidFill>
            </a:endParaRPr>
          </a:p>
        </p:txBody>
      </p:sp>
      <p:sp>
        <p:nvSpPr>
          <p:cNvPr id="15" name="Rectangle 14"/>
          <p:cNvSpPr/>
          <p:nvPr/>
        </p:nvSpPr>
        <p:spPr>
          <a:xfrm>
            <a:off x="5638800" y="1430288"/>
            <a:ext cx="3456968"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Added Methanogenic Cofactors to Biomass</a:t>
            </a:r>
            <a:endParaRPr lang="en-US" sz="2800" b="1" dirty="0">
              <a:solidFill>
                <a:srgbClr val="000000"/>
              </a:solidFill>
            </a:endParaRPr>
          </a:p>
        </p:txBody>
      </p:sp>
      <p:sp>
        <p:nvSpPr>
          <p:cNvPr id="16" name="Rectangle 15"/>
          <p:cNvSpPr/>
          <p:nvPr/>
        </p:nvSpPr>
        <p:spPr>
          <a:xfrm>
            <a:off x="48232" y="1472496"/>
            <a:ext cx="3456968"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Expanded Usable Nitrogen Sources</a:t>
            </a:r>
            <a:endParaRPr lang="en-US" sz="2800" b="1" dirty="0">
              <a:solidFill>
                <a:srgbClr val="000000"/>
              </a:solidFill>
            </a:endParaRPr>
          </a:p>
        </p:txBody>
      </p:sp>
    </p:spTree>
    <p:extLst>
      <p:ext uri="{BB962C8B-B14F-4D97-AF65-F5344CB8AC3E}">
        <p14:creationId xmlns:p14="http://schemas.microsoft.com/office/powerpoint/2010/main" val="282540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Reconstruction Advances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39669"/>
            <a:ext cx="3895833" cy="2438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258703"/>
            <a:ext cx="679994" cy="1200329"/>
          </a:xfrm>
          <a:prstGeom prst="rect">
            <a:avLst/>
          </a:prstGeom>
          <a:noFill/>
        </p:spPr>
        <p:txBody>
          <a:bodyPr wrap="none" rtlCol="0">
            <a:spAutoFit/>
          </a:bodyPr>
          <a:lstStyle/>
          <a:p>
            <a:r>
              <a:rPr lang="en-US" sz="2400" dirty="0" smtClean="0"/>
              <a:t>NH</a:t>
            </a:r>
            <a:r>
              <a:rPr lang="en-US" sz="2400" baseline="-25000" dirty="0" smtClean="0"/>
              <a:t>3</a:t>
            </a:r>
          </a:p>
          <a:p>
            <a:r>
              <a:rPr lang="en-US" sz="2400" dirty="0" smtClean="0">
                <a:solidFill>
                  <a:srgbClr val="FF0000"/>
                </a:solidFill>
              </a:rPr>
              <a:t>N</a:t>
            </a:r>
            <a:r>
              <a:rPr lang="en-US" sz="2400" baseline="-25000" dirty="0" smtClean="0">
                <a:solidFill>
                  <a:srgbClr val="FF0000"/>
                </a:solidFill>
              </a:rPr>
              <a:t>2</a:t>
            </a:r>
          </a:p>
          <a:p>
            <a:r>
              <a:rPr lang="en-US" sz="2400" dirty="0" smtClean="0">
                <a:solidFill>
                  <a:srgbClr val="FF0000"/>
                </a:solidFill>
              </a:rPr>
              <a:t>Ala</a:t>
            </a:r>
            <a:endParaRPr lang="en-US" sz="2400" dirty="0">
              <a:solidFill>
                <a:srgbClr val="FF0000"/>
              </a:solidFill>
            </a:endParaRPr>
          </a:p>
        </p:txBody>
      </p:sp>
      <p:sp>
        <p:nvSpPr>
          <p:cNvPr id="6" name="Right Arrow 5"/>
          <p:cNvSpPr/>
          <p:nvPr/>
        </p:nvSpPr>
        <p:spPr>
          <a:xfrm>
            <a:off x="1467507" y="2258703"/>
            <a:ext cx="685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252778" y="2258703"/>
            <a:ext cx="685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34200" y="1981200"/>
            <a:ext cx="2153815" cy="1938992"/>
          </a:xfrm>
          <a:prstGeom prst="rect">
            <a:avLst/>
          </a:prstGeom>
          <a:noFill/>
        </p:spPr>
        <p:txBody>
          <a:bodyPr wrap="square" rtlCol="0">
            <a:spAutoFit/>
          </a:bodyPr>
          <a:lstStyle/>
          <a:p>
            <a:r>
              <a:rPr lang="en-US" sz="2400" dirty="0" smtClean="0"/>
              <a:t>Amino Acids</a:t>
            </a:r>
            <a:endParaRPr lang="en-US" sz="2400" baseline="-25000" dirty="0" smtClean="0"/>
          </a:p>
          <a:p>
            <a:r>
              <a:rPr lang="en-US" sz="2400" dirty="0" smtClean="0"/>
              <a:t>Nucleotides</a:t>
            </a:r>
          </a:p>
          <a:p>
            <a:r>
              <a:rPr lang="en-US" sz="2400" dirty="0" smtClean="0">
                <a:solidFill>
                  <a:srgbClr val="FF0000"/>
                </a:solidFill>
              </a:rPr>
              <a:t>Coenzyme M</a:t>
            </a:r>
          </a:p>
          <a:p>
            <a:r>
              <a:rPr lang="en-US" sz="2400" dirty="0" smtClean="0">
                <a:solidFill>
                  <a:srgbClr val="FF0000"/>
                </a:solidFill>
              </a:rPr>
              <a:t>F420</a:t>
            </a:r>
          </a:p>
          <a:p>
            <a:r>
              <a:rPr lang="en-US" sz="2400" dirty="0" smtClean="0">
                <a:solidFill>
                  <a:srgbClr val="FF0000"/>
                </a:solidFill>
              </a:rPr>
              <a:t>…</a:t>
            </a:r>
            <a:endParaRPr lang="en-US" sz="2400" dirty="0">
              <a:solidFill>
                <a:srgbClr val="FF0000"/>
              </a:solidFill>
            </a:endParaRPr>
          </a:p>
        </p:txBody>
      </p:sp>
      <p:sp>
        <p:nvSpPr>
          <p:cNvPr id="13" name="Rectangle 12"/>
          <p:cNvSpPr/>
          <p:nvPr/>
        </p:nvSpPr>
        <p:spPr>
          <a:xfrm>
            <a:off x="76200" y="4575509"/>
            <a:ext cx="2971800"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Expanded Usable Nitrogen Sources</a:t>
            </a:r>
            <a:endParaRPr lang="en-US" sz="2800" b="1" dirty="0">
              <a:solidFill>
                <a:srgbClr val="000000"/>
              </a:solidFill>
            </a:endParaRPr>
          </a:p>
        </p:txBody>
      </p:sp>
      <p:sp>
        <p:nvSpPr>
          <p:cNvPr id="14" name="Rectangle 13"/>
          <p:cNvSpPr/>
          <p:nvPr/>
        </p:nvSpPr>
        <p:spPr>
          <a:xfrm>
            <a:off x="2505432" y="5773688"/>
            <a:ext cx="3456968"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Eliminated Futile NAD/NADP Cycles</a:t>
            </a:r>
            <a:endParaRPr lang="en-US" sz="2800" b="1" dirty="0">
              <a:solidFill>
                <a:srgbClr val="000000"/>
              </a:solidFill>
            </a:endParaRPr>
          </a:p>
        </p:txBody>
      </p:sp>
      <p:sp>
        <p:nvSpPr>
          <p:cNvPr id="15" name="Rectangle 14"/>
          <p:cNvSpPr/>
          <p:nvPr/>
        </p:nvSpPr>
        <p:spPr>
          <a:xfrm>
            <a:off x="5631047" y="4575509"/>
            <a:ext cx="3456968" cy="100811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rPr>
              <a:t>Added Methanogenic Cofactors to Biomass</a:t>
            </a:r>
            <a:endParaRPr lang="en-US" sz="2800" b="1" dirty="0">
              <a:solidFill>
                <a:srgbClr val="000000"/>
              </a:solidFill>
            </a:endParaRPr>
          </a:p>
        </p:txBody>
      </p:sp>
      <p:cxnSp>
        <p:nvCxnSpPr>
          <p:cNvPr id="16" name="Straight Arrow Connector 15"/>
          <p:cNvCxnSpPr/>
          <p:nvPr/>
        </p:nvCxnSpPr>
        <p:spPr>
          <a:xfrm flipV="1">
            <a:off x="873397" y="3459032"/>
            <a:ext cx="0" cy="11164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7543800" y="4017270"/>
            <a:ext cx="0" cy="55823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4" idx="0"/>
            <a:endCxn id="2050" idx="2"/>
          </p:cNvCxnSpPr>
          <p:nvPr/>
        </p:nvCxnSpPr>
        <p:spPr>
          <a:xfrm flipV="1">
            <a:off x="4233916" y="4078068"/>
            <a:ext cx="1" cy="1695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921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r>
              <a:rPr lang="en-US" dirty="0" smtClean="0"/>
              <a:t>Compatibility Advances</a:t>
            </a:r>
            <a:endParaRPr lang="en-US" dirty="0"/>
          </a:p>
        </p:txBody>
      </p:sp>
      <p:pic>
        <p:nvPicPr>
          <p:cNvPr id="1026" name="Picture 2" descr="BRENDA - Enzyme Data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26" y="748383"/>
            <a:ext cx="2362199" cy="522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Ba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558" y="649294"/>
            <a:ext cx="1850698" cy="636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G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63" y="152400"/>
            <a:ext cx="1222148" cy="878419"/>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2652114" y="1684739"/>
            <a:ext cx="3487246" cy="123789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i="1" dirty="0" smtClean="0">
                <a:solidFill>
                  <a:srgbClr val="C00000"/>
                </a:solidFill>
              </a:rPr>
              <a:t>M. maripaludis S2</a:t>
            </a:r>
            <a:endParaRPr lang="en-US" sz="2400" b="1" i="1" dirty="0">
              <a:solidFill>
                <a:srgbClr val="C00000"/>
              </a:solidFill>
            </a:endParaRPr>
          </a:p>
          <a:p>
            <a:pPr algn="ctr">
              <a:defRPr/>
            </a:pPr>
            <a:r>
              <a:rPr lang="en-US" sz="2400" b="1" dirty="0">
                <a:solidFill>
                  <a:srgbClr val="C00000"/>
                </a:solidFill>
              </a:rPr>
              <a:t>Model</a:t>
            </a:r>
          </a:p>
        </p:txBody>
      </p:sp>
      <p:cxnSp>
        <p:nvCxnSpPr>
          <p:cNvPr id="6" name="Straight Connector 5"/>
          <p:cNvCxnSpPr>
            <a:stCxn id="27" idx="0"/>
            <a:endCxn id="1030" idx="2"/>
          </p:cNvCxnSpPr>
          <p:nvPr/>
        </p:nvCxnSpPr>
        <p:spPr>
          <a:xfrm flipV="1">
            <a:off x="4395737" y="1030819"/>
            <a:ext cx="0" cy="6539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7"/>
          </p:cNvCxnSpPr>
          <p:nvPr/>
        </p:nvCxnSpPr>
        <p:spPr>
          <a:xfrm flipV="1">
            <a:off x="5628665" y="1357779"/>
            <a:ext cx="745815" cy="5082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1"/>
          </p:cNvCxnSpPr>
          <p:nvPr/>
        </p:nvCxnSpPr>
        <p:spPr>
          <a:xfrm flipH="1" flipV="1">
            <a:off x="2362200" y="1357779"/>
            <a:ext cx="800609" cy="5082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589460" y="4644940"/>
            <a:ext cx="7982821" cy="1577638"/>
            <a:chOff x="1279749" y="4663968"/>
            <a:chExt cx="6474912" cy="1279631"/>
          </a:xfrm>
        </p:grpSpPr>
        <p:grpSp>
          <p:nvGrpSpPr>
            <p:cNvPr id="8" name="Group 7"/>
            <p:cNvGrpSpPr/>
            <p:nvPr/>
          </p:nvGrpSpPr>
          <p:grpSpPr>
            <a:xfrm>
              <a:off x="1279749" y="4663968"/>
              <a:ext cx="6474912" cy="1279631"/>
              <a:chOff x="1145966" y="4715852"/>
              <a:chExt cx="6852068" cy="1449452"/>
            </a:xfrm>
          </p:grpSpPr>
          <p:grpSp>
            <p:nvGrpSpPr>
              <p:cNvPr id="9" name="Group 8"/>
              <p:cNvGrpSpPr/>
              <p:nvPr/>
            </p:nvGrpSpPr>
            <p:grpSpPr>
              <a:xfrm>
                <a:off x="1145966" y="4940033"/>
                <a:ext cx="6852068" cy="1225271"/>
                <a:chOff x="1145966" y="4940033"/>
                <a:chExt cx="6852068" cy="1225271"/>
              </a:xfrm>
            </p:grpSpPr>
            <p:grpSp>
              <p:nvGrpSpPr>
                <p:cNvPr id="13" name="Group 12"/>
                <p:cNvGrpSpPr/>
                <p:nvPr/>
              </p:nvGrpSpPr>
              <p:grpSpPr>
                <a:xfrm>
                  <a:off x="2051720" y="5142500"/>
                  <a:ext cx="1008112" cy="676875"/>
                  <a:chOff x="1763688" y="5805264"/>
                  <a:chExt cx="1008112" cy="676875"/>
                </a:xfrm>
              </p:grpSpPr>
              <p:sp>
                <p:nvSpPr>
                  <p:cNvPr id="25" name="Freeform 24"/>
                  <p:cNvSpPr/>
                  <p:nvPr/>
                </p:nvSpPr>
                <p:spPr>
                  <a:xfrm>
                    <a:off x="1763688" y="5805264"/>
                    <a:ext cx="1008112" cy="576064"/>
                  </a:xfrm>
                  <a:custGeom>
                    <a:avLst/>
                    <a:gdLst>
                      <a:gd name="connsiteX0" fmla="*/ 0 w 747889"/>
                      <a:gd name="connsiteY0" fmla="*/ 366912 h 366912"/>
                      <a:gd name="connsiteX1" fmla="*/ 352778 w 747889"/>
                      <a:gd name="connsiteY1" fmla="*/ 23 h 366912"/>
                      <a:gd name="connsiteX2" fmla="*/ 747889 w 747889"/>
                      <a:gd name="connsiteY2" fmla="*/ 352801 h 366912"/>
                    </a:gdLst>
                    <a:ahLst/>
                    <a:cxnLst>
                      <a:cxn ang="0">
                        <a:pos x="connsiteX0" y="connsiteY0"/>
                      </a:cxn>
                      <a:cxn ang="0">
                        <a:pos x="connsiteX1" y="connsiteY1"/>
                      </a:cxn>
                      <a:cxn ang="0">
                        <a:pos x="connsiteX2" y="connsiteY2"/>
                      </a:cxn>
                    </a:cxnLst>
                    <a:rect l="l" t="t" r="r" b="b"/>
                    <a:pathLst>
                      <a:path w="747889" h="366912">
                        <a:moveTo>
                          <a:pt x="0" y="366912"/>
                        </a:moveTo>
                        <a:cubicBezTo>
                          <a:pt x="114065" y="184643"/>
                          <a:pt x="228130" y="2375"/>
                          <a:pt x="352778" y="23"/>
                        </a:cubicBezTo>
                        <a:cubicBezTo>
                          <a:pt x="477426" y="-2329"/>
                          <a:pt x="612657" y="175236"/>
                          <a:pt x="747889" y="352801"/>
                        </a:cubicBezTo>
                      </a:path>
                    </a:pathLst>
                  </a:cu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2195736" y="5848469"/>
                    <a:ext cx="576064" cy="63367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ounded Rectangle 13"/>
                <p:cNvSpPr/>
                <p:nvPr/>
              </p:nvSpPr>
              <p:spPr>
                <a:xfrm>
                  <a:off x="1145966" y="4940033"/>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A</a:t>
                  </a:r>
                  <a:endParaRPr lang="en-US" dirty="0"/>
                </a:p>
              </p:txBody>
            </p:sp>
            <p:cxnSp>
              <p:nvCxnSpPr>
                <p:cNvPr id="15" name="Straight Arrow Connector 14"/>
                <p:cNvCxnSpPr>
                  <a:stCxn id="14" idx="3"/>
                  <a:endCxn id="16" idx="1"/>
                </p:cNvCxnSpPr>
                <p:nvPr/>
              </p:nvCxnSpPr>
              <p:spPr>
                <a:xfrm>
                  <a:off x="2062432" y="5156436"/>
                  <a:ext cx="986688" cy="378"/>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3049120" y="4940411"/>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B</a:t>
                  </a:r>
                  <a:endParaRPr lang="en-US" dirty="0"/>
                </a:p>
              </p:txBody>
            </p:sp>
            <p:sp>
              <p:nvSpPr>
                <p:cNvPr id="17" name="Rounded Rectangle 16"/>
                <p:cNvSpPr/>
                <p:nvPr/>
              </p:nvSpPr>
              <p:spPr>
                <a:xfrm>
                  <a:off x="4921329" y="4940411"/>
                  <a:ext cx="916465"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C</a:t>
                  </a:r>
                  <a:endParaRPr lang="en-US" dirty="0"/>
                </a:p>
              </p:txBody>
            </p:sp>
            <p:sp>
              <p:nvSpPr>
                <p:cNvPr id="18" name="Rounded Rectangle 17"/>
                <p:cNvSpPr/>
                <p:nvPr/>
              </p:nvSpPr>
              <p:spPr>
                <a:xfrm>
                  <a:off x="7081569" y="4940411"/>
                  <a:ext cx="916465"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D</a:t>
                  </a:r>
                  <a:endParaRPr lang="en-US" dirty="0"/>
                </a:p>
              </p:txBody>
            </p:sp>
            <p:cxnSp>
              <p:nvCxnSpPr>
                <p:cNvPr id="19" name="Straight Arrow Connector 18"/>
                <p:cNvCxnSpPr>
                  <a:stCxn id="16" idx="3"/>
                  <a:endCxn id="17" idx="1"/>
                </p:cNvCxnSpPr>
                <p:nvPr/>
              </p:nvCxnSpPr>
              <p:spPr>
                <a:xfrm>
                  <a:off x="3965585" y="5156814"/>
                  <a:ext cx="955744" cy="0"/>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7" idx="3"/>
                  <a:endCxn id="18" idx="1"/>
                </p:cNvCxnSpPr>
                <p:nvPr/>
              </p:nvCxnSpPr>
              <p:spPr>
                <a:xfrm>
                  <a:off x="5837794" y="5156814"/>
                  <a:ext cx="1243775" cy="0"/>
                </a:xfrm>
                <a:prstGeom prst="straightConnector1">
                  <a:avLst/>
                </a:pr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5868144" y="5157192"/>
                  <a:ext cx="1008112" cy="576064"/>
                </a:xfrm>
                <a:custGeom>
                  <a:avLst/>
                  <a:gdLst>
                    <a:gd name="connsiteX0" fmla="*/ 0 w 747889"/>
                    <a:gd name="connsiteY0" fmla="*/ 366912 h 366912"/>
                    <a:gd name="connsiteX1" fmla="*/ 352778 w 747889"/>
                    <a:gd name="connsiteY1" fmla="*/ 23 h 366912"/>
                    <a:gd name="connsiteX2" fmla="*/ 747889 w 747889"/>
                    <a:gd name="connsiteY2" fmla="*/ 352801 h 366912"/>
                  </a:gdLst>
                  <a:ahLst/>
                  <a:cxnLst>
                    <a:cxn ang="0">
                      <a:pos x="connsiteX0" y="connsiteY0"/>
                    </a:cxn>
                    <a:cxn ang="0">
                      <a:pos x="connsiteX1" y="connsiteY1"/>
                    </a:cxn>
                    <a:cxn ang="0">
                      <a:pos x="connsiteX2" y="connsiteY2"/>
                    </a:cxn>
                  </a:cxnLst>
                  <a:rect l="l" t="t" r="r" b="b"/>
                  <a:pathLst>
                    <a:path w="747889" h="366912">
                      <a:moveTo>
                        <a:pt x="0" y="366912"/>
                      </a:moveTo>
                      <a:cubicBezTo>
                        <a:pt x="114065" y="184643"/>
                        <a:pt x="228130" y="2375"/>
                        <a:pt x="352778" y="23"/>
                      </a:cubicBezTo>
                      <a:cubicBezTo>
                        <a:pt x="477426" y="-2329"/>
                        <a:pt x="612657" y="175236"/>
                        <a:pt x="747889" y="352801"/>
                      </a:cubicBezTo>
                    </a:path>
                  </a:pathLst>
                </a:custGeom>
                <a:ln w="38100">
                  <a:solidFill>
                    <a:srgbClr val="000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ounded Rectangle 21"/>
                <p:cNvSpPr/>
                <p:nvPr/>
              </p:nvSpPr>
              <p:spPr>
                <a:xfrm>
                  <a:off x="1176912" y="5517232"/>
                  <a:ext cx="916466" cy="432805"/>
                </a:xfrm>
                <a:prstGeom prst="roundRect">
                  <a:avLst/>
                </a:prstGeom>
                <a:gradFill>
                  <a:gsLst>
                    <a:gs pos="0">
                      <a:srgbClr val="0A4423"/>
                    </a:gs>
                    <a:gs pos="99000">
                      <a:srgbClr val="008000"/>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 E</a:t>
                  </a:r>
                  <a:endParaRPr lang="en-US" dirty="0"/>
                </a:p>
              </p:txBody>
            </p:sp>
            <p:sp>
              <p:nvSpPr>
                <p:cNvPr id="23" name="Hexagon 22"/>
                <p:cNvSpPr/>
                <p:nvPr/>
              </p:nvSpPr>
              <p:spPr>
                <a:xfrm>
                  <a:off x="5428895" y="5799485"/>
                  <a:ext cx="871297" cy="365819"/>
                </a:xfrm>
                <a:prstGeom prst="hexagon">
                  <a:avLst/>
                </a:prstGeom>
                <a:gradFill flip="none" rotWithShape="1">
                  <a:gsLst>
                    <a:gs pos="24000">
                      <a:schemeClr val="accent6">
                        <a:lumMod val="50000"/>
                      </a:schemeClr>
                    </a:gs>
                    <a:gs pos="100000">
                      <a:schemeClr val="accent6"/>
                    </a:gs>
                  </a:gsLst>
                  <a:lin ang="16200000" scaled="0"/>
                  <a:tileRec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ATP</a:t>
                  </a:r>
                  <a:endParaRPr lang="en-US" dirty="0"/>
                </a:p>
              </p:txBody>
            </p:sp>
            <p:sp>
              <p:nvSpPr>
                <p:cNvPr id="24" name="Hexagon 23"/>
                <p:cNvSpPr/>
                <p:nvPr/>
              </p:nvSpPr>
              <p:spPr>
                <a:xfrm>
                  <a:off x="6537459" y="5799485"/>
                  <a:ext cx="958426" cy="365819"/>
                </a:xfrm>
                <a:prstGeom prst="hexagon">
                  <a:avLst/>
                </a:prstGeom>
                <a:gradFill flip="none" rotWithShape="1">
                  <a:gsLst>
                    <a:gs pos="24000">
                      <a:schemeClr val="accent6">
                        <a:lumMod val="50000"/>
                      </a:schemeClr>
                    </a:gs>
                    <a:gs pos="100000">
                      <a:schemeClr val="accent6"/>
                    </a:gs>
                  </a:gsLst>
                  <a:lin ang="16200000" scaled="0"/>
                  <a:tileRect/>
                </a:gra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ADP</a:t>
                  </a:r>
                  <a:endParaRPr lang="en-US" dirty="0"/>
                </a:p>
              </p:txBody>
            </p:sp>
          </p:grpSp>
          <p:sp>
            <p:nvSpPr>
              <p:cNvPr id="10" name="TextBox 9"/>
              <p:cNvSpPr txBox="1"/>
              <p:nvPr/>
            </p:nvSpPr>
            <p:spPr>
              <a:xfrm>
                <a:off x="2234610" y="4729567"/>
                <a:ext cx="601561" cy="339323"/>
              </a:xfrm>
              <a:prstGeom prst="rect">
                <a:avLst/>
              </a:prstGeom>
              <a:noFill/>
            </p:spPr>
            <p:txBody>
              <a:bodyPr wrap="none" rtlCol="0">
                <a:spAutoFit/>
              </a:bodyPr>
              <a:lstStyle/>
              <a:p>
                <a:pPr algn="ctr"/>
                <a:r>
                  <a:rPr lang="en-US" dirty="0" err="1" smtClean="0">
                    <a:solidFill>
                      <a:srgbClr val="000000"/>
                    </a:solidFill>
                  </a:rPr>
                  <a:t>Rxn</a:t>
                </a:r>
                <a:r>
                  <a:rPr lang="en-US" dirty="0" smtClean="0">
                    <a:solidFill>
                      <a:srgbClr val="000000"/>
                    </a:solidFill>
                  </a:rPr>
                  <a:t> 1</a:t>
                </a:r>
                <a:endParaRPr lang="en-US" dirty="0" smtClean="0">
                  <a:solidFill>
                    <a:srgbClr val="000000"/>
                  </a:solidFill>
                </a:endParaRPr>
              </a:p>
            </p:txBody>
          </p:sp>
          <p:sp>
            <p:nvSpPr>
              <p:cNvPr id="11" name="TextBox 10"/>
              <p:cNvSpPr txBox="1"/>
              <p:nvPr/>
            </p:nvSpPr>
            <p:spPr>
              <a:xfrm>
                <a:off x="4131396" y="4715852"/>
                <a:ext cx="601561" cy="339323"/>
              </a:xfrm>
              <a:prstGeom prst="rect">
                <a:avLst/>
              </a:prstGeom>
              <a:noFill/>
            </p:spPr>
            <p:txBody>
              <a:bodyPr wrap="none" rtlCol="0">
                <a:spAutoFit/>
              </a:bodyPr>
              <a:lstStyle/>
              <a:p>
                <a:pPr algn="ctr"/>
                <a:r>
                  <a:rPr lang="en-US" dirty="0" err="1" smtClean="0">
                    <a:solidFill>
                      <a:srgbClr val="000000"/>
                    </a:solidFill>
                  </a:rPr>
                  <a:t>Rxn</a:t>
                </a:r>
                <a:r>
                  <a:rPr lang="en-US" dirty="0" smtClean="0">
                    <a:solidFill>
                      <a:srgbClr val="000000"/>
                    </a:solidFill>
                  </a:rPr>
                  <a:t> 2</a:t>
                </a:r>
              </a:p>
            </p:txBody>
          </p:sp>
          <p:sp>
            <p:nvSpPr>
              <p:cNvPr id="12" name="TextBox 11"/>
              <p:cNvSpPr txBox="1"/>
              <p:nvPr/>
            </p:nvSpPr>
            <p:spPr>
              <a:xfrm>
                <a:off x="6093588" y="4725144"/>
                <a:ext cx="601561" cy="339323"/>
              </a:xfrm>
              <a:prstGeom prst="rect">
                <a:avLst/>
              </a:prstGeom>
              <a:noFill/>
            </p:spPr>
            <p:txBody>
              <a:bodyPr wrap="none" rtlCol="0">
                <a:spAutoFit/>
              </a:bodyPr>
              <a:lstStyle/>
              <a:p>
                <a:pPr algn="ctr"/>
                <a:r>
                  <a:rPr lang="en-US" dirty="0" err="1" smtClean="0">
                    <a:solidFill>
                      <a:srgbClr val="000000"/>
                    </a:solidFill>
                  </a:rPr>
                  <a:t>Rxn</a:t>
                </a:r>
                <a:r>
                  <a:rPr lang="en-US" dirty="0" smtClean="0">
                    <a:solidFill>
                      <a:srgbClr val="000000"/>
                    </a:solidFill>
                  </a:rPr>
                  <a:t> 3</a:t>
                </a:r>
              </a:p>
            </p:txBody>
          </p:sp>
        </p:grpSp>
        <p:sp>
          <p:nvSpPr>
            <p:cNvPr id="34" name="Rectangle 33"/>
            <p:cNvSpPr/>
            <p:nvPr/>
          </p:nvSpPr>
          <p:spPr>
            <a:xfrm>
              <a:off x="2427585" y="5180953"/>
              <a:ext cx="392775" cy="4396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4</a:t>
              </a:r>
              <a:endParaRPr lang="en-US" sz="2800" dirty="0"/>
            </a:p>
          </p:txBody>
        </p:sp>
        <p:sp>
          <p:nvSpPr>
            <p:cNvPr id="38" name="Rectangle 37"/>
            <p:cNvSpPr/>
            <p:nvPr/>
          </p:nvSpPr>
          <p:spPr>
            <a:xfrm>
              <a:off x="4148618" y="5198513"/>
              <a:ext cx="392775" cy="4396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1</a:t>
              </a:r>
              <a:endParaRPr lang="en-US" sz="2800" dirty="0"/>
            </a:p>
          </p:txBody>
        </p:sp>
        <p:sp>
          <p:nvSpPr>
            <p:cNvPr id="39" name="Rectangle 38"/>
            <p:cNvSpPr/>
            <p:nvPr/>
          </p:nvSpPr>
          <p:spPr>
            <a:xfrm>
              <a:off x="6004846" y="5180953"/>
              <a:ext cx="392775" cy="4396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2</a:t>
              </a:r>
              <a:endParaRPr lang="en-US" sz="2800" dirty="0"/>
            </a:p>
          </p:txBody>
        </p:sp>
      </p:grpSp>
    </p:spTree>
    <p:extLst>
      <p:ext uri="{BB962C8B-B14F-4D97-AF65-F5344CB8AC3E}">
        <p14:creationId xmlns:p14="http://schemas.microsoft.com/office/powerpoint/2010/main" val="21842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Growth Yield </a:t>
            </a:r>
            <a:r>
              <a:rPr lang="en-US" dirty="0" smtClean="0"/>
              <a:t>Predictions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4387688"/>
              </p:ext>
            </p:extLst>
          </p:nvPr>
        </p:nvGraphicFramePr>
        <p:xfrm>
          <a:off x="1" y="1371600"/>
          <a:ext cx="9102464" cy="50060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4985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a:t>
            </a:r>
            <a:endParaRPr lang="en-US" dirty="0"/>
          </a:p>
        </p:txBody>
      </p:sp>
      <p:sp>
        <p:nvSpPr>
          <p:cNvPr id="3" name="Content Placeholder 2"/>
          <p:cNvSpPr>
            <a:spLocks noGrp="1"/>
          </p:cNvSpPr>
          <p:nvPr>
            <p:ph idx="1"/>
          </p:nvPr>
        </p:nvSpPr>
        <p:spPr/>
        <p:txBody>
          <a:bodyPr/>
          <a:lstStyle/>
          <a:p>
            <a:r>
              <a:rPr lang="en-US" dirty="0" smtClean="0"/>
              <a:t>Running targeted metabolomics with LC-MS</a:t>
            </a:r>
          </a:p>
          <a:p>
            <a:r>
              <a:rPr lang="en-US" dirty="0" smtClean="0"/>
              <a:t>Predicting engineering solutions with </a:t>
            </a:r>
            <a:r>
              <a:rPr lang="en-US" dirty="0" err="1" smtClean="0"/>
              <a:t>SimOptStrain</a:t>
            </a:r>
            <a:r>
              <a:rPr lang="en-US" dirty="0" smtClean="0"/>
              <a:t>:</a:t>
            </a:r>
          </a:p>
          <a:p>
            <a:endParaRPr lang="en-US" dirty="0" smtClean="0"/>
          </a:p>
          <a:p>
            <a:pPr marL="0" indent="0">
              <a:buNone/>
            </a:pP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04070"/>
            <a:ext cx="5414010" cy="3249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KEG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83" y="4038600"/>
            <a:ext cx="2544417" cy="18288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2895600" y="4610100"/>
            <a:ext cx="7620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7077" y="6477000"/>
            <a:ext cx="2096087" cy="307777"/>
          </a:xfrm>
          <a:prstGeom prst="rect">
            <a:avLst/>
          </a:prstGeom>
          <a:noFill/>
        </p:spPr>
        <p:txBody>
          <a:bodyPr wrap="none" rtlCol="0">
            <a:spAutoFit/>
          </a:bodyPr>
          <a:lstStyle/>
          <a:p>
            <a:r>
              <a:rPr lang="en-US" sz="1400" dirty="0" smtClean="0"/>
              <a:t>Kim et </a:t>
            </a:r>
            <a:r>
              <a:rPr lang="en-US" sz="1400" dirty="0"/>
              <a:t>al. (</a:t>
            </a:r>
            <a:r>
              <a:rPr lang="en-US" sz="1400" dirty="0" smtClean="0"/>
              <a:t>2011) </a:t>
            </a:r>
            <a:r>
              <a:rPr lang="en-US" sz="1400" i="1" dirty="0" err="1" smtClean="0"/>
              <a:t>PLoS</a:t>
            </a:r>
            <a:r>
              <a:rPr lang="en-US" sz="1400" i="1" dirty="0" smtClean="0"/>
              <a:t> One</a:t>
            </a:r>
            <a:endParaRPr lang="en-US" sz="1400" i="1" dirty="0"/>
          </a:p>
        </p:txBody>
      </p:sp>
    </p:spTree>
    <p:extLst>
      <p:ext uri="{BB962C8B-B14F-4D97-AF65-F5344CB8AC3E}">
        <p14:creationId xmlns:p14="http://schemas.microsoft.com/office/powerpoint/2010/main" val="2641827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575</Words>
  <Application>Microsoft Office PowerPoint</Application>
  <PresentationFormat>On-screen Show (4:3)</PresentationFormat>
  <Paragraphs>59</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Slides for January Update</vt:lpstr>
      <vt:lpstr>Reconstruction Advances</vt:lpstr>
      <vt:lpstr>Reconstruction Advances</vt:lpstr>
      <vt:lpstr>Compatibility Advances</vt:lpstr>
      <vt:lpstr>Growth Yield Predictions</vt:lpstr>
      <vt:lpstr>Moving Forward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Matt</cp:lastModifiedBy>
  <cp:revision>14</cp:revision>
  <dcterms:created xsi:type="dcterms:W3CDTF">2015-01-13T22:14:42Z</dcterms:created>
  <dcterms:modified xsi:type="dcterms:W3CDTF">2015-01-14T02:15:33Z</dcterms:modified>
</cp:coreProperties>
</file>