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3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C47C-CEC9-F04D-AF2F-29C82D8ED82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2422-0C59-9040-BDA3-6DD2C965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 bwMode="auto">
          <a:xfrm>
            <a:off x="5124960" y="1282513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51" name="TextBox 10"/>
          <p:cNvSpPr txBox="1">
            <a:spLocks noChangeArrowheads="1"/>
          </p:cNvSpPr>
          <p:nvPr/>
        </p:nvSpPr>
        <p:spPr bwMode="auto">
          <a:xfrm>
            <a:off x="4710240" y="1697278"/>
            <a:ext cx="110592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formyl-MF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124960" y="1973786"/>
            <a:ext cx="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5124960" y="2526804"/>
            <a:ext cx="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5055840" y="3079822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5124960" y="3771095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5124960" y="4462367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24960" y="5153640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58" name="TextBox 26"/>
          <p:cNvSpPr txBox="1">
            <a:spLocks noChangeArrowheads="1"/>
          </p:cNvSpPr>
          <p:nvPr/>
        </p:nvSpPr>
        <p:spPr bwMode="auto">
          <a:xfrm>
            <a:off x="4572000" y="2250296"/>
            <a:ext cx="138240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formyl-H</a:t>
            </a:r>
            <a:r>
              <a:rPr lang="en-US" sz="1300" b="1" baseline="-25000">
                <a:latin typeface="Arial" charset="0"/>
                <a:cs typeface="Arial" charset="0"/>
              </a:rPr>
              <a:t>4</a:t>
            </a:r>
            <a:r>
              <a:rPr lang="en-US" sz="1300" b="1">
                <a:latin typeface="Arial" charset="0"/>
                <a:cs typeface="Arial" charset="0"/>
              </a:rPr>
              <a:t>MPT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59" name="TextBox 27"/>
          <p:cNvSpPr txBox="1">
            <a:spLocks noChangeArrowheads="1"/>
          </p:cNvSpPr>
          <p:nvPr/>
        </p:nvSpPr>
        <p:spPr bwMode="auto">
          <a:xfrm>
            <a:off x="4502880" y="2803314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methenyl-H</a:t>
            </a:r>
            <a:r>
              <a:rPr lang="en-US" sz="1300" b="1" baseline="-25000">
                <a:latin typeface="Arial" charset="0"/>
                <a:cs typeface="Arial" charset="0"/>
              </a:rPr>
              <a:t>4</a:t>
            </a:r>
            <a:r>
              <a:rPr lang="en-US" sz="1300" b="1">
                <a:latin typeface="Arial" charset="0"/>
                <a:cs typeface="Arial" charset="0"/>
              </a:rPr>
              <a:t>MPT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0" name="TextBox 28"/>
          <p:cNvSpPr txBox="1">
            <a:spLocks noChangeArrowheads="1"/>
          </p:cNvSpPr>
          <p:nvPr/>
        </p:nvSpPr>
        <p:spPr bwMode="auto">
          <a:xfrm>
            <a:off x="4433760" y="3494586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methylene-H</a:t>
            </a:r>
            <a:r>
              <a:rPr lang="en-US" sz="1300" b="1" baseline="-25000" dirty="0">
                <a:latin typeface="Arial" charset="0"/>
                <a:cs typeface="Arial" charset="0"/>
              </a:rPr>
              <a:t>4</a:t>
            </a:r>
            <a:r>
              <a:rPr lang="en-US" sz="1300" b="1" dirty="0">
                <a:latin typeface="Arial" charset="0"/>
                <a:cs typeface="Arial" charset="0"/>
              </a:rPr>
              <a:t>MPT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1" name="TextBox 29"/>
          <p:cNvSpPr txBox="1">
            <a:spLocks noChangeArrowheads="1"/>
          </p:cNvSpPr>
          <p:nvPr/>
        </p:nvSpPr>
        <p:spPr bwMode="auto">
          <a:xfrm>
            <a:off x="4572000" y="4185859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methyl-H</a:t>
            </a:r>
            <a:r>
              <a:rPr lang="en-US" sz="1300" b="1" baseline="-25000">
                <a:latin typeface="Arial" charset="0"/>
                <a:cs typeface="Arial" charset="0"/>
              </a:rPr>
              <a:t>4</a:t>
            </a:r>
            <a:r>
              <a:rPr lang="en-US" sz="1300" b="1">
                <a:latin typeface="Arial" charset="0"/>
                <a:cs typeface="Arial" charset="0"/>
              </a:rPr>
              <a:t>MPT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2" name="TextBox 30"/>
          <p:cNvSpPr txBox="1">
            <a:spLocks noChangeArrowheads="1"/>
          </p:cNvSpPr>
          <p:nvPr/>
        </p:nvSpPr>
        <p:spPr bwMode="auto">
          <a:xfrm>
            <a:off x="4572000" y="4877132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450288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65" name="TextBox 35"/>
          <p:cNvSpPr txBox="1">
            <a:spLocks noChangeArrowheads="1"/>
          </p:cNvSpPr>
          <p:nvPr/>
        </p:nvSpPr>
        <p:spPr bwMode="auto">
          <a:xfrm>
            <a:off x="3880800" y="44623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6" name="TextBox 36"/>
          <p:cNvSpPr txBox="1">
            <a:spLocks noChangeArrowheads="1"/>
          </p:cNvSpPr>
          <p:nvPr/>
        </p:nvSpPr>
        <p:spPr bwMode="auto">
          <a:xfrm>
            <a:off x="3604320" y="5361022"/>
            <a:ext cx="12441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r>
              <a:rPr lang="en-US" sz="1300" b="1" dirty="0">
                <a:latin typeface="Arial" charset="0"/>
                <a:cs typeface="Arial" charset="0"/>
              </a:rPr>
              <a:t>-S-S-</a:t>
            </a:r>
            <a:r>
              <a:rPr lang="en-US" sz="1300" b="1" dirty="0" err="1">
                <a:latin typeface="Arial" charset="0"/>
                <a:cs typeface="Arial" charset="0"/>
              </a:rPr>
              <a:t>CoB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7" name="TextBox 37"/>
          <p:cNvSpPr txBox="1">
            <a:spLocks noChangeArrowheads="1"/>
          </p:cNvSpPr>
          <p:nvPr/>
        </p:nvSpPr>
        <p:spPr bwMode="auto">
          <a:xfrm>
            <a:off x="3811680" y="5084513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HS-CoB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21" name="Arc 16388"/>
          <p:cNvSpPr/>
          <p:nvPr/>
        </p:nvSpPr>
        <p:spPr bwMode="auto">
          <a:xfrm>
            <a:off x="4295520" y="3218077"/>
            <a:ext cx="76032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 rot="10800000">
            <a:off x="332784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16200000">
            <a:off x="3085840" y="4842622"/>
            <a:ext cx="1520800" cy="1036800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4" name="Arc 23"/>
          <p:cNvSpPr/>
          <p:nvPr/>
        </p:nvSpPr>
        <p:spPr bwMode="auto">
          <a:xfrm flipH="1">
            <a:off x="5194080" y="3218077"/>
            <a:ext cx="69120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3" name="TextBox 47"/>
          <p:cNvSpPr txBox="1">
            <a:spLocks noChangeArrowheads="1"/>
          </p:cNvSpPr>
          <p:nvPr/>
        </p:nvSpPr>
        <p:spPr bwMode="auto">
          <a:xfrm>
            <a:off x="5539680" y="307982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7" name="Arc 26"/>
          <p:cNvSpPr/>
          <p:nvPr/>
        </p:nvSpPr>
        <p:spPr bwMode="auto">
          <a:xfrm flipH="1">
            <a:off x="5124960" y="3909349"/>
            <a:ext cx="89856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5" name="TextBox 49"/>
          <p:cNvSpPr txBox="1">
            <a:spLocks noChangeArrowheads="1"/>
          </p:cNvSpPr>
          <p:nvPr/>
        </p:nvSpPr>
        <p:spPr bwMode="auto">
          <a:xfrm>
            <a:off x="5539680" y="3771095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9" name="Arc 28"/>
          <p:cNvSpPr/>
          <p:nvPr/>
        </p:nvSpPr>
        <p:spPr bwMode="auto">
          <a:xfrm>
            <a:off x="4502881" y="1282514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4226400" y="4600622"/>
            <a:ext cx="89856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8" name="TextBox 53"/>
          <p:cNvSpPr txBox="1">
            <a:spLocks noChangeArrowheads="1"/>
          </p:cNvSpPr>
          <p:nvPr/>
        </p:nvSpPr>
        <p:spPr bwMode="auto">
          <a:xfrm>
            <a:off x="4295520" y="107513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Fd</a:t>
            </a:r>
            <a:r>
              <a:rPr lang="en-US" sz="1300" b="1" baseline="-25000">
                <a:latin typeface="Arial" charset="0"/>
                <a:cs typeface="Arial" charset="0"/>
              </a:rPr>
              <a:t>red</a:t>
            </a:r>
          </a:p>
        </p:txBody>
      </p:sp>
      <p:sp>
        <p:nvSpPr>
          <p:cNvPr id="53279" name="TextBox 54"/>
          <p:cNvSpPr txBox="1">
            <a:spLocks noChangeArrowheads="1"/>
          </p:cNvSpPr>
          <p:nvPr/>
        </p:nvSpPr>
        <p:spPr bwMode="auto">
          <a:xfrm>
            <a:off x="4295520" y="14207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Fd</a:t>
            </a:r>
            <a:r>
              <a:rPr lang="en-US" sz="1300" b="1" baseline="-25000">
                <a:latin typeface="Arial" charset="0"/>
                <a:cs typeface="Arial" charset="0"/>
              </a:rPr>
              <a:t>ox</a:t>
            </a:r>
          </a:p>
        </p:txBody>
      </p:sp>
      <p:sp>
        <p:nvSpPr>
          <p:cNvPr id="33" name="Arc 32"/>
          <p:cNvSpPr/>
          <p:nvPr/>
        </p:nvSpPr>
        <p:spPr bwMode="auto">
          <a:xfrm rot="10800000">
            <a:off x="3952801" y="1282514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85" name="Oval 40"/>
          <p:cNvSpPr>
            <a:spLocks noChangeArrowheads="1"/>
          </p:cNvSpPr>
          <p:nvPr/>
        </p:nvSpPr>
        <p:spPr bwMode="auto">
          <a:xfrm>
            <a:off x="1807200" y="660368"/>
            <a:ext cx="5944320" cy="59449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3291" name="TextBox 10"/>
          <p:cNvSpPr txBox="1">
            <a:spLocks noChangeArrowheads="1"/>
          </p:cNvSpPr>
          <p:nvPr/>
        </p:nvSpPr>
        <p:spPr bwMode="auto">
          <a:xfrm>
            <a:off x="2083680" y="3079823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ATP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92" name="TextBox 10"/>
          <p:cNvSpPr txBox="1">
            <a:spLocks noChangeArrowheads="1"/>
          </p:cNvSpPr>
          <p:nvPr/>
        </p:nvSpPr>
        <p:spPr bwMode="auto">
          <a:xfrm>
            <a:off x="2083680" y="3779736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ADP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rot="10800000">
            <a:off x="1807200" y="3218077"/>
            <a:ext cx="622080" cy="691273"/>
          </a:xfrm>
          <a:prstGeom prst="arc">
            <a:avLst>
              <a:gd name="adj1" fmla="val 1630319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6200000">
            <a:off x="1841760" y="3321793"/>
            <a:ext cx="0" cy="48384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95" name="TextBox 46"/>
          <p:cNvSpPr txBox="1">
            <a:spLocks noChangeArrowheads="1"/>
          </p:cNvSpPr>
          <p:nvPr/>
        </p:nvSpPr>
        <p:spPr bwMode="auto">
          <a:xfrm>
            <a:off x="770400" y="3434100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296" name="TextBox 46"/>
          <p:cNvSpPr txBox="1">
            <a:spLocks noChangeArrowheads="1"/>
          </p:cNvSpPr>
          <p:nvPr/>
        </p:nvSpPr>
        <p:spPr bwMode="auto">
          <a:xfrm>
            <a:off x="2083680" y="3425459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5124960" y="4600622"/>
            <a:ext cx="2307715" cy="35293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7263009" y="4821171"/>
            <a:ext cx="34560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99" name="TextBox 46"/>
          <p:cNvSpPr txBox="1">
            <a:spLocks noChangeArrowheads="1"/>
          </p:cNvSpPr>
          <p:nvPr/>
        </p:nvSpPr>
        <p:spPr bwMode="auto">
          <a:xfrm>
            <a:off x="6936459" y="4619255"/>
            <a:ext cx="5529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300" name="TextBox 46"/>
          <p:cNvSpPr txBox="1">
            <a:spLocks noChangeArrowheads="1"/>
          </p:cNvSpPr>
          <p:nvPr/>
        </p:nvSpPr>
        <p:spPr bwMode="auto">
          <a:xfrm>
            <a:off x="7542664" y="5006328"/>
            <a:ext cx="5529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3327840" y="1420768"/>
            <a:ext cx="619201" cy="392378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5194080" y="3079822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317" name="TextBox 46"/>
          <p:cNvSpPr txBox="1">
            <a:spLocks noChangeArrowheads="1"/>
          </p:cNvSpPr>
          <p:nvPr/>
        </p:nvSpPr>
        <p:spPr bwMode="auto">
          <a:xfrm>
            <a:off x="2212366" y="2314037"/>
            <a:ext cx="148608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smtClean="0">
                <a:latin typeface="Arial" charset="0"/>
                <a:cs typeface="Arial" charset="0"/>
              </a:rPr>
              <a:t>H</a:t>
            </a:r>
            <a:r>
              <a:rPr lang="en-US" sz="1600" b="1" baseline="-25000" dirty="0" smtClean="0">
                <a:latin typeface="Arial" charset="0"/>
                <a:cs typeface="Arial" charset="0"/>
              </a:rPr>
              <a:t>2</a:t>
            </a:r>
            <a:r>
              <a:rPr lang="en-US" sz="1600" b="1" dirty="0" smtClean="0">
                <a:latin typeface="Arial" charset="0"/>
                <a:cs typeface="Arial" charset="0"/>
              </a:rPr>
              <a:t/>
            </a:r>
            <a:br>
              <a:rPr lang="en-US" sz="1600" b="1" dirty="0" smtClean="0">
                <a:latin typeface="Arial" charset="0"/>
                <a:cs typeface="Arial" charset="0"/>
              </a:rPr>
            </a:br>
            <a:r>
              <a:rPr lang="en-US" sz="1600" b="1" dirty="0" smtClean="0">
                <a:latin typeface="Arial" charset="0"/>
                <a:cs typeface="Arial" charset="0"/>
              </a:rPr>
              <a:t>(</a:t>
            </a:r>
            <a:r>
              <a:rPr lang="en-US" sz="1600" b="1" dirty="0" err="1" smtClean="0">
                <a:latin typeface="Arial" charset="0"/>
                <a:cs typeface="Arial" charset="0"/>
              </a:rPr>
              <a:t>anaplerotic</a:t>
            </a:r>
            <a:r>
              <a:rPr lang="en-US" sz="1600" b="1" dirty="0" smtClean="0">
                <a:latin typeface="Arial" charset="0"/>
                <a:cs typeface="Arial" charset="0"/>
              </a:rPr>
              <a:t>)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87" name="Arc 86"/>
          <p:cNvSpPr/>
          <p:nvPr/>
        </p:nvSpPr>
        <p:spPr bwMode="auto">
          <a:xfrm rot="11635347" flipH="1">
            <a:off x="1881211" y="-503794"/>
            <a:ext cx="2117081" cy="3225519"/>
          </a:xfrm>
          <a:prstGeom prst="arc">
            <a:avLst>
              <a:gd name="adj1" fmla="val 17625673"/>
              <a:gd name="adj2" fmla="val 21351723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428805" y="1823993"/>
            <a:ext cx="121292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2287390" y="1616611"/>
            <a:ext cx="34560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321" name="TextBox 46"/>
          <p:cNvSpPr txBox="1">
            <a:spLocks noChangeArrowheads="1"/>
          </p:cNvSpPr>
          <p:nvPr/>
        </p:nvSpPr>
        <p:spPr bwMode="auto">
          <a:xfrm>
            <a:off x="1803550" y="1340103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322" name="TextBox 46"/>
          <p:cNvSpPr txBox="1">
            <a:spLocks noChangeArrowheads="1"/>
          </p:cNvSpPr>
          <p:nvPr/>
        </p:nvSpPr>
        <p:spPr bwMode="auto">
          <a:xfrm>
            <a:off x="2149150" y="2031376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79" name="TextBox 46"/>
          <p:cNvSpPr txBox="1">
            <a:spLocks noChangeArrowheads="1"/>
          </p:cNvSpPr>
          <p:nvPr/>
        </p:nvSpPr>
        <p:spPr bwMode="auto">
          <a:xfrm>
            <a:off x="4310256" y="3020844"/>
            <a:ext cx="552960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>
                <a:latin typeface="Arial" charset="0"/>
                <a:cs typeface="Arial" charset="0"/>
              </a:rPr>
              <a:t>H</a:t>
            </a:r>
            <a:r>
              <a:rPr lang="en-US" sz="1400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0" name="TextBox 1"/>
          <p:cNvSpPr txBox="1">
            <a:spLocks noChangeArrowheads="1"/>
          </p:cNvSpPr>
          <p:nvPr/>
        </p:nvSpPr>
        <p:spPr bwMode="auto">
          <a:xfrm>
            <a:off x="4805061" y="821746"/>
            <a:ext cx="96768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CO</a:t>
            </a:r>
            <a:r>
              <a:rPr lang="en-US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6" name="TextBox 31"/>
          <p:cNvSpPr txBox="1">
            <a:spLocks noChangeArrowheads="1"/>
          </p:cNvSpPr>
          <p:nvPr/>
        </p:nvSpPr>
        <p:spPr bwMode="auto">
          <a:xfrm>
            <a:off x="4756830" y="5589306"/>
            <a:ext cx="76032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CH</a:t>
            </a:r>
            <a:r>
              <a:rPr lang="en-US" b="1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3" name="Arc 72"/>
          <p:cNvSpPr/>
          <p:nvPr/>
        </p:nvSpPr>
        <p:spPr bwMode="auto">
          <a:xfrm rot="10800000" flipH="1">
            <a:off x="2988590" y="4980822"/>
            <a:ext cx="345600" cy="518454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77" name="TextBox 46"/>
          <p:cNvSpPr txBox="1">
            <a:spLocks noChangeArrowheads="1"/>
          </p:cNvSpPr>
          <p:nvPr/>
        </p:nvSpPr>
        <p:spPr bwMode="auto">
          <a:xfrm>
            <a:off x="2552009" y="5256857"/>
            <a:ext cx="8985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2H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97" name="TextBox 53"/>
          <p:cNvSpPr txBox="1">
            <a:spLocks noChangeArrowheads="1"/>
          </p:cNvSpPr>
          <p:nvPr/>
        </p:nvSpPr>
        <p:spPr bwMode="auto">
          <a:xfrm>
            <a:off x="6073416" y="2674421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8" name="TextBox 54"/>
          <p:cNvSpPr txBox="1">
            <a:spLocks noChangeArrowheads="1"/>
          </p:cNvSpPr>
          <p:nvPr/>
        </p:nvSpPr>
        <p:spPr bwMode="auto">
          <a:xfrm>
            <a:off x="6142536" y="293364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</a:p>
        </p:txBody>
      </p:sp>
      <p:sp>
        <p:nvSpPr>
          <p:cNvPr id="99" name="Arc 98"/>
          <p:cNvSpPr/>
          <p:nvPr/>
        </p:nvSpPr>
        <p:spPr bwMode="auto">
          <a:xfrm rot="10800000" flipH="1">
            <a:off x="6349897" y="2864520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100" name="TextBox 46"/>
          <p:cNvSpPr txBox="1">
            <a:spLocks noChangeArrowheads="1"/>
          </p:cNvSpPr>
          <p:nvPr/>
        </p:nvSpPr>
        <p:spPr bwMode="auto">
          <a:xfrm>
            <a:off x="6852211" y="3215821"/>
            <a:ext cx="916789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2H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101" name="Arc 100"/>
          <p:cNvSpPr/>
          <p:nvPr/>
        </p:nvSpPr>
        <p:spPr bwMode="auto">
          <a:xfrm rot="10800000">
            <a:off x="6968801" y="2691702"/>
            <a:ext cx="27648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" name="Right Arrow 1"/>
          <p:cNvSpPr/>
          <p:nvPr/>
        </p:nvSpPr>
        <p:spPr>
          <a:xfrm rot="2991820">
            <a:off x="2870704" y="5045567"/>
            <a:ext cx="483839" cy="145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10"/>
          <p:cNvSpPr txBox="1">
            <a:spLocks noChangeArrowheads="1"/>
          </p:cNvSpPr>
          <p:nvPr/>
        </p:nvSpPr>
        <p:spPr bwMode="auto">
          <a:xfrm>
            <a:off x="2076518" y="4352229"/>
            <a:ext cx="1278474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>
                <a:latin typeface="Arial" charset="0"/>
                <a:cs typeface="Arial" charset="0"/>
              </a:rPr>
              <a:t>e</a:t>
            </a:r>
            <a:r>
              <a:rPr lang="en-US" sz="1600" b="1" dirty="0" smtClean="0">
                <a:latin typeface="Arial" charset="0"/>
                <a:cs typeface="Arial" charset="0"/>
              </a:rPr>
              <a:t>lectron</a:t>
            </a:r>
            <a:br>
              <a:rPr lang="en-US" sz="1600" b="1" dirty="0" smtClean="0">
                <a:latin typeface="Arial" charset="0"/>
                <a:cs typeface="Arial" charset="0"/>
              </a:rPr>
            </a:br>
            <a:r>
              <a:rPr lang="en-US" sz="1600" b="1" dirty="0" smtClean="0">
                <a:latin typeface="Arial" charset="0"/>
                <a:cs typeface="Arial" charset="0"/>
              </a:rPr>
              <a:t>bifurcation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9529" y="89651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Methanogenesis from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and CO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63" name="TextBox 10"/>
          <p:cNvSpPr txBox="1">
            <a:spLocks noChangeArrowheads="1"/>
          </p:cNvSpPr>
          <p:nvPr/>
        </p:nvSpPr>
        <p:spPr bwMode="auto">
          <a:xfrm>
            <a:off x="2827207" y="1671539"/>
            <a:ext cx="1278474" cy="4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Eha</a:t>
            </a:r>
            <a:endParaRPr lang="en-US" sz="1600" b="1" dirty="0" smtClean="0">
              <a:latin typeface="Arial" charset="0"/>
              <a:cs typeface="Arial" charset="0"/>
            </a:endParaRPr>
          </a:p>
          <a:p>
            <a:pPr algn="ctr" eaLnBrk="1"/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2948665" y="4912537"/>
            <a:ext cx="1278474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Hdr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3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 bwMode="auto">
          <a:xfrm>
            <a:off x="5124960" y="5153640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62" name="TextBox 30"/>
          <p:cNvSpPr txBox="1">
            <a:spLocks noChangeArrowheads="1"/>
          </p:cNvSpPr>
          <p:nvPr/>
        </p:nvSpPr>
        <p:spPr bwMode="auto">
          <a:xfrm>
            <a:off x="4572000" y="4877132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450288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65" name="TextBox 35"/>
          <p:cNvSpPr txBox="1">
            <a:spLocks noChangeArrowheads="1"/>
          </p:cNvSpPr>
          <p:nvPr/>
        </p:nvSpPr>
        <p:spPr bwMode="auto">
          <a:xfrm>
            <a:off x="3880800" y="44623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6" name="TextBox 36"/>
          <p:cNvSpPr txBox="1">
            <a:spLocks noChangeArrowheads="1"/>
          </p:cNvSpPr>
          <p:nvPr/>
        </p:nvSpPr>
        <p:spPr bwMode="auto">
          <a:xfrm>
            <a:off x="3604320" y="5361022"/>
            <a:ext cx="12441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r>
              <a:rPr lang="en-US" sz="1300" b="1" dirty="0">
                <a:latin typeface="Arial" charset="0"/>
                <a:cs typeface="Arial" charset="0"/>
              </a:rPr>
              <a:t>-S-S-</a:t>
            </a:r>
            <a:r>
              <a:rPr lang="en-US" sz="1300" b="1" dirty="0" err="1">
                <a:latin typeface="Arial" charset="0"/>
                <a:cs typeface="Arial" charset="0"/>
              </a:rPr>
              <a:t>CoB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7" name="TextBox 37"/>
          <p:cNvSpPr txBox="1">
            <a:spLocks noChangeArrowheads="1"/>
          </p:cNvSpPr>
          <p:nvPr/>
        </p:nvSpPr>
        <p:spPr bwMode="auto">
          <a:xfrm>
            <a:off x="3811680" y="5084513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HS-CoB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 rot="10800000">
            <a:off x="332784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16200000">
            <a:off x="3085840" y="4842622"/>
            <a:ext cx="1520800" cy="1036800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4226400" y="4600622"/>
            <a:ext cx="898560" cy="553018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8" name="TextBox 53"/>
          <p:cNvSpPr txBox="1">
            <a:spLocks noChangeArrowheads="1"/>
          </p:cNvSpPr>
          <p:nvPr/>
        </p:nvSpPr>
        <p:spPr bwMode="auto">
          <a:xfrm>
            <a:off x="3742417" y="107513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79" name="TextBox 54"/>
          <p:cNvSpPr txBox="1">
            <a:spLocks noChangeArrowheads="1"/>
          </p:cNvSpPr>
          <p:nvPr/>
        </p:nvSpPr>
        <p:spPr bwMode="auto">
          <a:xfrm>
            <a:off x="3742417" y="14207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Fd</a:t>
            </a:r>
            <a:r>
              <a:rPr lang="en-US" sz="1300" b="1" baseline="-25000">
                <a:latin typeface="Arial" charset="0"/>
                <a:cs typeface="Arial" charset="0"/>
              </a:rPr>
              <a:t>ox</a:t>
            </a:r>
          </a:p>
        </p:txBody>
      </p:sp>
      <p:sp>
        <p:nvSpPr>
          <p:cNvPr id="33" name="Arc 32"/>
          <p:cNvSpPr/>
          <p:nvPr/>
        </p:nvSpPr>
        <p:spPr bwMode="auto">
          <a:xfrm rot="10800000" flipH="1">
            <a:off x="3952801" y="1282514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85" name="Oval 40"/>
          <p:cNvSpPr>
            <a:spLocks noChangeArrowheads="1"/>
          </p:cNvSpPr>
          <p:nvPr/>
        </p:nvSpPr>
        <p:spPr bwMode="auto">
          <a:xfrm>
            <a:off x="1807200" y="660368"/>
            <a:ext cx="5944320" cy="59449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3291" name="TextBox 10"/>
          <p:cNvSpPr txBox="1">
            <a:spLocks noChangeArrowheads="1"/>
          </p:cNvSpPr>
          <p:nvPr/>
        </p:nvSpPr>
        <p:spPr bwMode="auto">
          <a:xfrm>
            <a:off x="2083680" y="3079823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ATP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92" name="TextBox 10"/>
          <p:cNvSpPr txBox="1">
            <a:spLocks noChangeArrowheads="1"/>
          </p:cNvSpPr>
          <p:nvPr/>
        </p:nvSpPr>
        <p:spPr bwMode="auto">
          <a:xfrm>
            <a:off x="2083680" y="3779736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ADP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rot="10800000">
            <a:off x="1807200" y="3218077"/>
            <a:ext cx="622080" cy="691273"/>
          </a:xfrm>
          <a:prstGeom prst="arc">
            <a:avLst>
              <a:gd name="adj1" fmla="val 1630319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6200000">
            <a:off x="1841760" y="3321793"/>
            <a:ext cx="0" cy="48384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95" name="TextBox 46"/>
          <p:cNvSpPr txBox="1">
            <a:spLocks noChangeArrowheads="1"/>
          </p:cNvSpPr>
          <p:nvPr/>
        </p:nvSpPr>
        <p:spPr bwMode="auto">
          <a:xfrm>
            <a:off x="770400" y="3434100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296" name="TextBox 46"/>
          <p:cNvSpPr txBox="1">
            <a:spLocks noChangeArrowheads="1"/>
          </p:cNvSpPr>
          <p:nvPr/>
        </p:nvSpPr>
        <p:spPr bwMode="auto">
          <a:xfrm>
            <a:off x="2083680" y="3425459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3327840" y="1420768"/>
            <a:ext cx="1244160" cy="392378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317" name="TextBox 46"/>
          <p:cNvSpPr txBox="1">
            <a:spLocks noChangeArrowheads="1"/>
          </p:cNvSpPr>
          <p:nvPr/>
        </p:nvSpPr>
        <p:spPr bwMode="auto">
          <a:xfrm>
            <a:off x="2212366" y="2314037"/>
            <a:ext cx="1486080" cy="6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b="1" dirty="0" smtClean="0">
                <a:latin typeface="Arial" charset="0"/>
                <a:cs typeface="Arial" charset="0"/>
              </a:rPr>
              <a:t>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r>
              <a:rPr lang="en-US" b="1" dirty="0" smtClean="0">
                <a:latin typeface="Arial" charset="0"/>
                <a:cs typeface="Arial" charset="0"/>
              </a:rPr>
              <a:t/>
            </a:r>
            <a:br>
              <a:rPr lang="en-US" b="1" dirty="0" smtClean="0">
                <a:latin typeface="Arial" charset="0"/>
                <a:cs typeface="Arial" charset="0"/>
              </a:rPr>
            </a:b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87" name="Arc 86"/>
          <p:cNvSpPr/>
          <p:nvPr/>
        </p:nvSpPr>
        <p:spPr bwMode="auto">
          <a:xfrm rot="1094017" flipH="1">
            <a:off x="2880274" y="1124872"/>
            <a:ext cx="2117081" cy="3225519"/>
          </a:xfrm>
          <a:prstGeom prst="arc">
            <a:avLst>
              <a:gd name="adj1" fmla="val 17625673"/>
              <a:gd name="adj2" fmla="val 21351723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428805" y="1823993"/>
            <a:ext cx="75366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2287390" y="1616611"/>
            <a:ext cx="34560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321" name="TextBox 46"/>
          <p:cNvSpPr txBox="1">
            <a:spLocks noChangeArrowheads="1"/>
          </p:cNvSpPr>
          <p:nvPr/>
        </p:nvSpPr>
        <p:spPr bwMode="auto">
          <a:xfrm>
            <a:off x="1803550" y="1340103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322" name="TextBox 46"/>
          <p:cNvSpPr txBox="1">
            <a:spLocks noChangeArrowheads="1"/>
          </p:cNvSpPr>
          <p:nvPr/>
        </p:nvSpPr>
        <p:spPr bwMode="auto">
          <a:xfrm>
            <a:off x="2149150" y="2031376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96" name="TextBox 31"/>
          <p:cNvSpPr txBox="1">
            <a:spLocks noChangeArrowheads="1"/>
          </p:cNvSpPr>
          <p:nvPr/>
        </p:nvSpPr>
        <p:spPr bwMode="auto">
          <a:xfrm>
            <a:off x="4756830" y="5589306"/>
            <a:ext cx="76032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CH</a:t>
            </a:r>
            <a:r>
              <a:rPr lang="en-US" b="1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3" name="Arc 72"/>
          <p:cNvSpPr/>
          <p:nvPr/>
        </p:nvSpPr>
        <p:spPr bwMode="auto">
          <a:xfrm rot="10800000" flipH="1">
            <a:off x="2988590" y="4980822"/>
            <a:ext cx="345600" cy="518454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77" name="TextBox 46"/>
          <p:cNvSpPr txBox="1">
            <a:spLocks noChangeArrowheads="1"/>
          </p:cNvSpPr>
          <p:nvPr/>
        </p:nvSpPr>
        <p:spPr bwMode="auto">
          <a:xfrm>
            <a:off x="2552009" y="5256857"/>
            <a:ext cx="8985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2H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2" name="Right Arrow 1"/>
          <p:cNvSpPr/>
          <p:nvPr/>
        </p:nvSpPr>
        <p:spPr>
          <a:xfrm rot="2991820">
            <a:off x="2870704" y="5045567"/>
            <a:ext cx="483839" cy="145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10"/>
          <p:cNvSpPr txBox="1">
            <a:spLocks noChangeArrowheads="1"/>
          </p:cNvSpPr>
          <p:nvPr/>
        </p:nvSpPr>
        <p:spPr bwMode="auto">
          <a:xfrm>
            <a:off x="2076518" y="4352229"/>
            <a:ext cx="1278474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>
                <a:latin typeface="Arial" charset="0"/>
                <a:cs typeface="Arial" charset="0"/>
              </a:rPr>
              <a:t>e</a:t>
            </a:r>
            <a:r>
              <a:rPr lang="en-US" sz="1600" b="1" dirty="0" smtClean="0">
                <a:latin typeface="Arial" charset="0"/>
                <a:cs typeface="Arial" charset="0"/>
              </a:rPr>
              <a:t>lectron</a:t>
            </a:r>
            <a:br>
              <a:rPr lang="en-US" sz="1600" b="1" dirty="0" smtClean="0">
                <a:latin typeface="Arial" charset="0"/>
                <a:cs typeface="Arial" charset="0"/>
              </a:rPr>
            </a:br>
            <a:r>
              <a:rPr lang="en-US" sz="1600" b="1" dirty="0" smtClean="0">
                <a:latin typeface="Arial" charset="0"/>
                <a:cs typeface="Arial" charset="0"/>
              </a:rPr>
              <a:t>bifurcation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69" name="TextBox 46"/>
          <p:cNvSpPr txBox="1">
            <a:spLocks noChangeArrowheads="1"/>
          </p:cNvSpPr>
          <p:nvPr/>
        </p:nvSpPr>
        <p:spPr bwMode="auto">
          <a:xfrm>
            <a:off x="5969198" y="4161118"/>
            <a:ext cx="1782322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methanol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flipH="1">
            <a:off x="5817602" y="4600622"/>
            <a:ext cx="344158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19529" y="89651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Proposed methanogenesis from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and methanol</a:t>
            </a:r>
            <a:endParaRPr lang="en-US" sz="2800" baseline="-25000" dirty="0"/>
          </a:p>
        </p:txBody>
      </p:sp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2382707" y="1512789"/>
            <a:ext cx="1278474" cy="4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Eha</a:t>
            </a:r>
            <a:endParaRPr lang="en-US" sz="1600" b="1" dirty="0" smtClean="0">
              <a:latin typeface="Arial" charset="0"/>
              <a:cs typeface="Arial" charset="0"/>
            </a:endParaRPr>
          </a:p>
          <a:p>
            <a:pPr algn="ctr" eaLnBrk="1"/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2980415" y="4896662"/>
            <a:ext cx="1278474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Hdr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7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 bwMode="auto">
          <a:xfrm>
            <a:off x="5124960" y="4462367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24960" y="5153640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61" name="TextBox 29"/>
          <p:cNvSpPr txBox="1">
            <a:spLocks noChangeArrowheads="1"/>
          </p:cNvSpPr>
          <p:nvPr/>
        </p:nvSpPr>
        <p:spPr bwMode="auto">
          <a:xfrm>
            <a:off x="4572000" y="4185859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methyl-H</a:t>
            </a:r>
            <a:r>
              <a:rPr lang="en-US" sz="1300" b="1" baseline="-25000">
                <a:latin typeface="Arial" charset="0"/>
                <a:cs typeface="Arial" charset="0"/>
              </a:rPr>
              <a:t>4</a:t>
            </a:r>
            <a:r>
              <a:rPr lang="en-US" sz="1300" b="1">
                <a:latin typeface="Arial" charset="0"/>
                <a:cs typeface="Arial" charset="0"/>
              </a:rPr>
              <a:t>MPT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2" name="TextBox 30"/>
          <p:cNvSpPr txBox="1">
            <a:spLocks noChangeArrowheads="1"/>
          </p:cNvSpPr>
          <p:nvPr/>
        </p:nvSpPr>
        <p:spPr bwMode="auto">
          <a:xfrm>
            <a:off x="4572000" y="4877132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450288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65" name="TextBox 35"/>
          <p:cNvSpPr txBox="1">
            <a:spLocks noChangeArrowheads="1"/>
          </p:cNvSpPr>
          <p:nvPr/>
        </p:nvSpPr>
        <p:spPr bwMode="auto">
          <a:xfrm>
            <a:off x="3880800" y="44623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6" name="TextBox 36"/>
          <p:cNvSpPr txBox="1">
            <a:spLocks noChangeArrowheads="1"/>
          </p:cNvSpPr>
          <p:nvPr/>
        </p:nvSpPr>
        <p:spPr bwMode="auto">
          <a:xfrm>
            <a:off x="3604320" y="5361022"/>
            <a:ext cx="12441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r>
              <a:rPr lang="en-US" sz="1300" b="1" dirty="0">
                <a:latin typeface="Arial" charset="0"/>
                <a:cs typeface="Arial" charset="0"/>
              </a:rPr>
              <a:t>-S-S-</a:t>
            </a:r>
            <a:r>
              <a:rPr lang="en-US" sz="1300" b="1" dirty="0" err="1">
                <a:latin typeface="Arial" charset="0"/>
                <a:cs typeface="Arial" charset="0"/>
              </a:rPr>
              <a:t>CoB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7" name="TextBox 37"/>
          <p:cNvSpPr txBox="1">
            <a:spLocks noChangeArrowheads="1"/>
          </p:cNvSpPr>
          <p:nvPr/>
        </p:nvSpPr>
        <p:spPr bwMode="auto">
          <a:xfrm>
            <a:off x="3811680" y="5084513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HS-CoB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 rot="10800000">
            <a:off x="332784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16200000">
            <a:off x="3085840" y="4842622"/>
            <a:ext cx="1520800" cy="1036800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4226400" y="4600622"/>
            <a:ext cx="89856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85" name="Oval 40"/>
          <p:cNvSpPr>
            <a:spLocks noChangeArrowheads="1"/>
          </p:cNvSpPr>
          <p:nvPr/>
        </p:nvSpPr>
        <p:spPr bwMode="auto">
          <a:xfrm>
            <a:off x="1807200" y="660368"/>
            <a:ext cx="5944320" cy="59449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3291" name="TextBox 10"/>
          <p:cNvSpPr txBox="1">
            <a:spLocks noChangeArrowheads="1"/>
          </p:cNvSpPr>
          <p:nvPr/>
        </p:nvSpPr>
        <p:spPr bwMode="auto">
          <a:xfrm>
            <a:off x="2083680" y="3079823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ATP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92" name="TextBox 10"/>
          <p:cNvSpPr txBox="1">
            <a:spLocks noChangeArrowheads="1"/>
          </p:cNvSpPr>
          <p:nvPr/>
        </p:nvSpPr>
        <p:spPr bwMode="auto">
          <a:xfrm>
            <a:off x="2083680" y="3779736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ADP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rot="10800000">
            <a:off x="1807200" y="3218077"/>
            <a:ext cx="622080" cy="691273"/>
          </a:xfrm>
          <a:prstGeom prst="arc">
            <a:avLst>
              <a:gd name="adj1" fmla="val 1630319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6200000">
            <a:off x="1841760" y="3321793"/>
            <a:ext cx="0" cy="48384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95" name="TextBox 46"/>
          <p:cNvSpPr txBox="1">
            <a:spLocks noChangeArrowheads="1"/>
          </p:cNvSpPr>
          <p:nvPr/>
        </p:nvSpPr>
        <p:spPr bwMode="auto">
          <a:xfrm>
            <a:off x="381000" y="3434100"/>
            <a:ext cx="12879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4 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4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296" name="TextBox 46"/>
          <p:cNvSpPr txBox="1">
            <a:spLocks noChangeArrowheads="1"/>
          </p:cNvSpPr>
          <p:nvPr/>
        </p:nvSpPr>
        <p:spPr bwMode="auto">
          <a:xfrm>
            <a:off x="2083679" y="3425459"/>
            <a:ext cx="1366889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4 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4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5124960" y="4600622"/>
            <a:ext cx="2187916" cy="54056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7263009" y="5059296"/>
            <a:ext cx="34560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99" name="TextBox 46"/>
          <p:cNvSpPr txBox="1">
            <a:spLocks noChangeArrowheads="1"/>
          </p:cNvSpPr>
          <p:nvPr/>
        </p:nvSpPr>
        <p:spPr bwMode="auto">
          <a:xfrm>
            <a:off x="6778625" y="4793880"/>
            <a:ext cx="726669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300" name="TextBox 46"/>
          <p:cNvSpPr txBox="1">
            <a:spLocks noChangeArrowheads="1"/>
          </p:cNvSpPr>
          <p:nvPr/>
        </p:nvSpPr>
        <p:spPr bwMode="auto">
          <a:xfrm>
            <a:off x="7542663" y="5244453"/>
            <a:ext cx="728211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3327840" y="1420768"/>
            <a:ext cx="619201" cy="392378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TextBox 31"/>
          <p:cNvSpPr txBox="1">
            <a:spLocks noChangeArrowheads="1"/>
          </p:cNvSpPr>
          <p:nvPr/>
        </p:nvSpPr>
        <p:spPr bwMode="auto">
          <a:xfrm>
            <a:off x="4756830" y="5589306"/>
            <a:ext cx="76032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CH</a:t>
            </a:r>
            <a:r>
              <a:rPr lang="en-US" b="1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3" name="Arc 72"/>
          <p:cNvSpPr/>
          <p:nvPr/>
        </p:nvSpPr>
        <p:spPr bwMode="auto">
          <a:xfrm rot="10800000" flipH="1">
            <a:off x="2988590" y="4980822"/>
            <a:ext cx="345600" cy="518454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77" name="TextBox 46"/>
          <p:cNvSpPr txBox="1">
            <a:spLocks noChangeArrowheads="1"/>
          </p:cNvSpPr>
          <p:nvPr/>
        </p:nvSpPr>
        <p:spPr bwMode="auto">
          <a:xfrm>
            <a:off x="2552009" y="5256857"/>
            <a:ext cx="8985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2H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2" name="Right Arrow 1"/>
          <p:cNvSpPr/>
          <p:nvPr/>
        </p:nvSpPr>
        <p:spPr>
          <a:xfrm rot="2991820">
            <a:off x="2870704" y="5045567"/>
            <a:ext cx="483839" cy="145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10"/>
          <p:cNvSpPr txBox="1">
            <a:spLocks noChangeArrowheads="1"/>
          </p:cNvSpPr>
          <p:nvPr/>
        </p:nvSpPr>
        <p:spPr bwMode="auto">
          <a:xfrm>
            <a:off x="2076518" y="4352229"/>
            <a:ext cx="1278474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>
                <a:latin typeface="Arial" charset="0"/>
                <a:cs typeface="Arial" charset="0"/>
              </a:rPr>
              <a:t>e</a:t>
            </a:r>
            <a:r>
              <a:rPr lang="en-US" sz="1600" b="1" dirty="0" smtClean="0">
                <a:latin typeface="Arial" charset="0"/>
                <a:cs typeface="Arial" charset="0"/>
              </a:rPr>
              <a:t>lectron</a:t>
            </a:r>
            <a:br>
              <a:rPr lang="en-US" sz="1600" b="1" dirty="0" smtClean="0">
                <a:latin typeface="Arial" charset="0"/>
                <a:cs typeface="Arial" charset="0"/>
              </a:rPr>
            </a:br>
            <a:r>
              <a:rPr lang="en-US" sz="1600" b="1" dirty="0" smtClean="0">
                <a:latin typeface="Arial" charset="0"/>
                <a:cs typeface="Arial" charset="0"/>
              </a:rPr>
              <a:t>bifurcation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9529" y="89651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Proposed methanogenesis from acetate</a:t>
            </a:r>
            <a:endParaRPr lang="en-US" sz="2800" baseline="-25000" dirty="0"/>
          </a:p>
        </p:txBody>
      </p:sp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2948665" y="4912537"/>
            <a:ext cx="1278474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Hdr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66" name="TextBox 31"/>
          <p:cNvSpPr txBox="1">
            <a:spLocks noChangeArrowheads="1"/>
          </p:cNvSpPr>
          <p:nvPr/>
        </p:nvSpPr>
        <p:spPr bwMode="auto">
          <a:xfrm>
            <a:off x="7823545" y="4086012"/>
            <a:ext cx="1558580" cy="39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2000" b="1" dirty="0" smtClean="0">
                <a:latin typeface="Arial" charset="0"/>
                <a:cs typeface="Arial" charset="0"/>
              </a:rPr>
              <a:t>CH</a:t>
            </a:r>
            <a:r>
              <a:rPr lang="en-US" sz="2000" b="1" baseline="-25000" dirty="0" smtClean="0">
                <a:latin typeface="Arial" charset="0"/>
                <a:cs typeface="Arial" charset="0"/>
              </a:rPr>
              <a:t>3</a:t>
            </a:r>
            <a:r>
              <a:rPr lang="en-US" sz="2000" b="1" dirty="0" smtClean="0">
                <a:latin typeface="Arial" charset="0"/>
                <a:cs typeface="Arial" charset="0"/>
              </a:rPr>
              <a:t>COOH</a:t>
            </a:r>
            <a:endParaRPr lang="en-US" sz="2000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249376" y="4310882"/>
            <a:ext cx="49621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10"/>
          <p:cNvSpPr txBox="1">
            <a:spLocks noChangeArrowheads="1"/>
          </p:cNvSpPr>
          <p:nvPr/>
        </p:nvSpPr>
        <p:spPr bwMode="auto">
          <a:xfrm>
            <a:off x="6292043" y="4131709"/>
            <a:ext cx="1126101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 smtClean="0">
                <a:latin typeface="Arial" charset="0"/>
                <a:cs typeface="Arial" charset="0"/>
              </a:rPr>
              <a:t>acetylCoA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71" name="TextBox 10"/>
          <p:cNvSpPr txBox="1">
            <a:spLocks noChangeArrowheads="1"/>
          </p:cNvSpPr>
          <p:nvPr/>
        </p:nvSpPr>
        <p:spPr bwMode="auto">
          <a:xfrm>
            <a:off x="7135296" y="4521429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ATP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446336" y="4295008"/>
            <a:ext cx="3523" cy="24229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/>
          <p:nvPr/>
        </p:nvCxnSpPr>
        <p:spPr bwMode="auto">
          <a:xfrm flipH="1">
            <a:off x="5843275" y="4309318"/>
            <a:ext cx="466829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/>
          <p:nvPr/>
        </p:nvCxnSpPr>
        <p:spPr bwMode="auto">
          <a:xfrm flipV="1">
            <a:off x="6150369" y="3913001"/>
            <a:ext cx="11391" cy="33675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TextBox 10"/>
          <p:cNvSpPr txBox="1">
            <a:spLocks noChangeArrowheads="1"/>
          </p:cNvSpPr>
          <p:nvPr/>
        </p:nvSpPr>
        <p:spPr bwMode="auto">
          <a:xfrm>
            <a:off x="5904654" y="3589837"/>
            <a:ext cx="1087767" cy="28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[CO]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95" name="TextBox 53"/>
          <p:cNvSpPr txBox="1">
            <a:spLocks noChangeArrowheads="1"/>
          </p:cNvSpPr>
          <p:nvPr/>
        </p:nvSpPr>
        <p:spPr bwMode="auto">
          <a:xfrm>
            <a:off x="3742417" y="107513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104" name="TextBox 46"/>
          <p:cNvSpPr txBox="1">
            <a:spLocks noChangeArrowheads="1"/>
          </p:cNvSpPr>
          <p:nvPr/>
        </p:nvSpPr>
        <p:spPr bwMode="auto">
          <a:xfrm>
            <a:off x="2212366" y="2314037"/>
            <a:ext cx="1486080" cy="6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b="1" dirty="0" smtClean="0">
                <a:latin typeface="Arial" charset="0"/>
                <a:cs typeface="Arial" charset="0"/>
              </a:rPr>
              <a:t>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r>
              <a:rPr lang="en-US" b="1" dirty="0" smtClean="0">
                <a:latin typeface="Arial" charset="0"/>
                <a:cs typeface="Arial" charset="0"/>
              </a:rPr>
              <a:t/>
            </a:r>
            <a:br>
              <a:rPr lang="en-US" b="1" dirty="0" smtClean="0">
                <a:latin typeface="Arial" charset="0"/>
                <a:cs typeface="Arial" charset="0"/>
              </a:rPr>
            </a:br>
            <a:endParaRPr lang="en-US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 bwMode="auto">
          <a:xfrm>
            <a:off x="2428805" y="1823993"/>
            <a:ext cx="75366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2287390" y="1616611"/>
            <a:ext cx="34560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7" name="TextBox 46"/>
          <p:cNvSpPr txBox="1">
            <a:spLocks noChangeArrowheads="1"/>
          </p:cNvSpPr>
          <p:nvPr/>
        </p:nvSpPr>
        <p:spPr bwMode="auto">
          <a:xfrm>
            <a:off x="1158875" y="1340103"/>
            <a:ext cx="1543235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 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2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08" name="TextBox 46"/>
          <p:cNvSpPr txBox="1">
            <a:spLocks noChangeArrowheads="1"/>
          </p:cNvSpPr>
          <p:nvPr/>
        </p:nvSpPr>
        <p:spPr bwMode="auto">
          <a:xfrm>
            <a:off x="2101525" y="2031376"/>
            <a:ext cx="1301418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2Na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09" name="TextBox 10"/>
          <p:cNvSpPr txBox="1">
            <a:spLocks noChangeArrowheads="1"/>
          </p:cNvSpPr>
          <p:nvPr/>
        </p:nvSpPr>
        <p:spPr bwMode="auto">
          <a:xfrm>
            <a:off x="2382707" y="1512789"/>
            <a:ext cx="1278474" cy="4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Eha</a:t>
            </a:r>
            <a:endParaRPr lang="en-US" sz="1600" b="1" dirty="0" smtClean="0">
              <a:latin typeface="Arial" charset="0"/>
              <a:cs typeface="Arial" charset="0"/>
            </a:endParaRPr>
          </a:p>
          <a:p>
            <a:pPr algn="ctr" eaLnBrk="1"/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110" name="Arc 109"/>
          <p:cNvSpPr/>
          <p:nvPr/>
        </p:nvSpPr>
        <p:spPr bwMode="auto">
          <a:xfrm rot="1094017" flipH="1">
            <a:off x="2880274" y="1124872"/>
            <a:ext cx="2117081" cy="3225519"/>
          </a:xfrm>
          <a:prstGeom prst="arc">
            <a:avLst>
              <a:gd name="adj1" fmla="val 17625673"/>
              <a:gd name="adj2" fmla="val 21351723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6150369" y="3217224"/>
            <a:ext cx="11391" cy="33675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43275" y="283629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V="1">
            <a:off x="6138978" y="2225069"/>
            <a:ext cx="0" cy="61122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46"/>
          <p:cNvSpPr txBox="1">
            <a:spLocks noChangeArrowheads="1"/>
          </p:cNvSpPr>
          <p:nvPr/>
        </p:nvSpPr>
        <p:spPr bwMode="auto">
          <a:xfrm>
            <a:off x="5448825" y="1763885"/>
            <a:ext cx="1486080" cy="6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b="1" dirty="0" smtClean="0">
                <a:latin typeface="Arial" charset="0"/>
                <a:cs typeface="Arial" charset="0"/>
              </a:rPr>
              <a:t>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r>
              <a:rPr lang="en-US" b="1" dirty="0" smtClean="0">
                <a:latin typeface="Arial" charset="0"/>
                <a:cs typeface="Arial" charset="0"/>
              </a:rPr>
              <a:t/>
            </a:r>
            <a:br>
              <a:rPr lang="en-US" b="1" dirty="0" smtClean="0">
                <a:latin typeface="Arial" charset="0"/>
                <a:cs typeface="Arial" charset="0"/>
              </a:rPr>
            </a:br>
            <a:endParaRPr lang="en-US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6181239" y="2501574"/>
            <a:ext cx="75366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6837804" y="2006914"/>
            <a:ext cx="580340" cy="64831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xtBox 46"/>
          <p:cNvSpPr txBox="1">
            <a:spLocks noChangeArrowheads="1"/>
          </p:cNvSpPr>
          <p:nvPr/>
        </p:nvSpPr>
        <p:spPr bwMode="auto">
          <a:xfrm>
            <a:off x="7312876" y="1623914"/>
            <a:ext cx="1543235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 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2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61" name="TextBox 46"/>
          <p:cNvSpPr txBox="1">
            <a:spLocks noChangeArrowheads="1"/>
          </p:cNvSpPr>
          <p:nvPr/>
        </p:nvSpPr>
        <p:spPr bwMode="auto">
          <a:xfrm>
            <a:off x="6414857" y="2650160"/>
            <a:ext cx="1301418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2Na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62" name="TextBox 10"/>
          <p:cNvSpPr txBox="1">
            <a:spLocks noChangeArrowheads="1"/>
          </p:cNvSpPr>
          <p:nvPr/>
        </p:nvSpPr>
        <p:spPr bwMode="auto">
          <a:xfrm>
            <a:off x="5868206" y="2205037"/>
            <a:ext cx="1278474" cy="4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Ehb</a:t>
            </a:r>
            <a:endParaRPr lang="en-US" sz="1600" b="1" dirty="0" smtClean="0">
              <a:latin typeface="Arial" charset="0"/>
              <a:cs typeface="Arial" charset="0"/>
            </a:endParaRPr>
          </a:p>
          <a:p>
            <a:pPr algn="ctr" eaLnBrk="1"/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75" name="TextBox 10"/>
          <p:cNvSpPr txBox="1">
            <a:spLocks noChangeArrowheads="1"/>
          </p:cNvSpPr>
          <p:nvPr/>
        </p:nvSpPr>
        <p:spPr bwMode="auto">
          <a:xfrm>
            <a:off x="7757375" y="6308105"/>
            <a:ext cx="1252153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0.5 ATP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9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 bwMode="auto">
          <a:xfrm>
            <a:off x="5124960" y="1219013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51" name="TextBox 10"/>
          <p:cNvSpPr txBox="1">
            <a:spLocks noChangeArrowheads="1"/>
          </p:cNvSpPr>
          <p:nvPr/>
        </p:nvSpPr>
        <p:spPr bwMode="auto">
          <a:xfrm>
            <a:off x="4710240" y="1697278"/>
            <a:ext cx="110592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formyl-MF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124960" y="1973786"/>
            <a:ext cx="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5124960" y="2526804"/>
            <a:ext cx="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5055840" y="3079822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5124960" y="3771095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24960" y="5153640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58" name="TextBox 26"/>
          <p:cNvSpPr txBox="1">
            <a:spLocks noChangeArrowheads="1"/>
          </p:cNvSpPr>
          <p:nvPr/>
        </p:nvSpPr>
        <p:spPr bwMode="auto">
          <a:xfrm>
            <a:off x="4572000" y="2250296"/>
            <a:ext cx="138240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formyl-H</a:t>
            </a:r>
            <a:r>
              <a:rPr lang="en-US" sz="1300" b="1" baseline="-25000">
                <a:latin typeface="Arial" charset="0"/>
                <a:cs typeface="Arial" charset="0"/>
              </a:rPr>
              <a:t>4</a:t>
            </a:r>
            <a:r>
              <a:rPr lang="en-US" sz="1300" b="1">
                <a:latin typeface="Arial" charset="0"/>
                <a:cs typeface="Arial" charset="0"/>
              </a:rPr>
              <a:t>MPT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59" name="TextBox 27"/>
          <p:cNvSpPr txBox="1">
            <a:spLocks noChangeArrowheads="1"/>
          </p:cNvSpPr>
          <p:nvPr/>
        </p:nvSpPr>
        <p:spPr bwMode="auto">
          <a:xfrm>
            <a:off x="4502880" y="2803314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methenyl-H</a:t>
            </a:r>
            <a:r>
              <a:rPr lang="en-US" sz="1300" b="1" baseline="-25000">
                <a:latin typeface="Arial" charset="0"/>
                <a:cs typeface="Arial" charset="0"/>
              </a:rPr>
              <a:t>4</a:t>
            </a:r>
            <a:r>
              <a:rPr lang="en-US" sz="1300" b="1">
                <a:latin typeface="Arial" charset="0"/>
                <a:cs typeface="Arial" charset="0"/>
              </a:rPr>
              <a:t>MPT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0" name="TextBox 28"/>
          <p:cNvSpPr txBox="1">
            <a:spLocks noChangeArrowheads="1"/>
          </p:cNvSpPr>
          <p:nvPr/>
        </p:nvSpPr>
        <p:spPr bwMode="auto">
          <a:xfrm>
            <a:off x="4433760" y="3494586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methylene-H</a:t>
            </a:r>
            <a:r>
              <a:rPr lang="en-US" sz="1300" b="1" baseline="-25000" dirty="0">
                <a:latin typeface="Arial" charset="0"/>
                <a:cs typeface="Arial" charset="0"/>
              </a:rPr>
              <a:t>4</a:t>
            </a:r>
            <a:r>
              <a:rPr lang="en-US" sz="1300" b="1" dirty="0">
                <a:latin typeface="Arial" charset="0"/>
                <a:cs typeface="Arial" charset="0"/>
              </a:rPr>
              <a:t>MPT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1" name="TextBox 29"/>
          <p:cNvSpPr txBox="1">
            <a:spLocks noChangeArrowheads="1"/>
          </p:cNvSpPr>
          <p:nvPr/>
        </p:nvSpPr>
        <p:spPr bwMode="auto">
          <a:xfrm>
            <a:off x="4572000" y="4185859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methyl-H</a:t>
            </a:r>
            <a:r>
              <a:rPr lang="en-US" sz="1300" b="1" baseline="-25000">
                <a:latin typeface="Arial" charset="0"/>
                <a:cs typeface="Arial" charset="0"/>
              </a:rPr>
              <a:t>4</a:t>
            </a:r>
            <a:r>
              <a:rPr lang="en-US" sz="1300" b="1">
                <a:latin typeface="Arial" charset="0"/>
                <a:cs typeface="Arial" charset="0"/>
              </a:rPr>
              <a:t>MPT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2" name="TextBox 30"/>
          <p:cNvSpPr txBox="1">
            <a:spLocks noChangeArrowheads="1"/>
          </p:cNvSpPr>
          <p:nvPr/>
        </p:nvSpPr>
        <p:spPr bwMode="auto">
          <a:xfrm>
            <a:off x="4572000" y="4877132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4 methyl</a:t>
            </a:r>
            <a:r>
              <a:rPr lang="en-US" sz="1300" b="1" dirty="0">
                <a:latin typeface="Arial" charset="0"/>
                <a:cs typeface="Arial" charset="0"/>
              </a:rPr>
              <a:t>-S-</a:t>
            </a:r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450288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65" name="TextBox 35"/>
          <p:cNvSpPr txBox="1">
            <a:spLocks noChangeArrowheads="1"/>
          </p:cNvSpPr>
          <p:nvPr/>
        </p:nvSpPr>
        <p:spPr bwMode="auto">
          <a:xfrm>
            <a:off x="3777821" y="4462368"/>
            <a:ext cx="1011794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3</a:t>
            </a:r>
            <a:r>
              <a:rPr lang="en-US" sz="1300" b="1" dirty="0" smtClean="0">
                <a:latin typeface="Arial" charset="0"/>
                <a:cs typeface="Arial" charset="0"/>
              </a:rPr>
              <a:t> HS</a:t>
            </a:r>
            <a:r>
              <a:rPr lang="en-US" sz="1300" b="1" dirty="0">
                <a:latin typeface="Arial" charset="0"/>
                <a:cs typeface="Arial" charset="0"/>
              </a:rPr>
              <a:t>-</a:t>
            </a:r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6" name="TextBox 36"/>
          <p:cNvSpPr txBox="1">
            <a:spLocks noChangeArrowheads="1"/>
          </p:cNvSpPr>
          <p:nvPr/>
        </p:nvSpPr>
        <p:spPr bwMode="auto">
          <a:xfrm>
            <a:off x="3604320" y="5361022"/>
            <a:ext cx="145152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3CoM</a:t>
            </a:r>
            <a:r>
              <a:rPr lang="en-US" sz="1300" b="1" dirty="0">
                <a:latin typeface="Arial" charset="0"/>
                <a:cs typeface="Arial" charset="0"/>
              </a:rPr>
              <a:t>-S-S-CoB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7" name="TextBox 37"/>
          <p:cNvSpPr txBox="1">
            <a:spLocks noChangeArrowheads="1"/>
          </p:cNvSpPr>
          <p:nvPr/>
        </p:nvSpPr>
        <p:spPr bwMode="auto">
          <a:xfrm>
            <a:off x="3811680" y="5084513"/>
            <a:ext cx="12441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3 HS</a:t>
            </a:r>
            <a:r>
              <a:rPr lang="en-US" sz="1300" b="1" dirty="0">
                <a:latin typeface="Arial" charset="0"/>
                <a:cs typeface="Arial" charset="0"/>
              </a:rPr>
              <a:t>-</a:t>
            </a:r>
            <a:r>
              <a:rPr lang="en-US" sz="1300" b="1" dirty="0" err="1">
                <a:latin typeface="Arial" charset="0"/>
                <a:cs typeface="Arial" charset="0"/>
              </a:rPr>
              <a:t>CoB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21" name="Arc 16388"/>
          <p:cNvSpPr/>
          <p:nvPr/>
        </p:nvSpPr>
        <p:spPr bwMode="auto">
          <a:xfrm>
            <a:off x="4295520" y="3218077"/>
            <a:ext cx="76032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 rot="10800000">
            <a:off x="332784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16200000">
            <a:off x="3085840" y="4842622"/>
            <a:ext cx="1520800" cy="1036800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4" name="Arc 23"/>
          <p:cNvSpPr/>
          <p:nvPr/>
        </p:nvSpPr>
        <p:spPr bwMode="auto">
          <a:xfrm flipH="1">
            <a:off x="5194080" y="3218077"/>
            <a:ext cx="69120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3" name="TextBox 47"/>
          <p:cNvSpPr txBox="1">
            <a:spLocks noChangeArrowheads="1"/>
          </p:cNvSpPr>
          <p:nvPr/>
        </p:nvSpPr>
        <p:spPr bwMode="auto">
          <a:xfrm>
            <a:off x="5539680" y="307982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7" name="Arc 26"/>
          <p:cNvSpPr/>
          <p:nvPr/>
        </p:nvSpPr>
        <p:spPr bwMode="auto">
          <a:xfrm flipH="1">
            <a:off x="5124960" y="3909349"/>
            <a:ext cx="89856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5" name="TextBox 49"/>
          <p:cNvSpPr txBox="1">
            <a:spLocks noChangeArrowheads="1"/>
          </p:cNvSpPr>
          <p:nvPr/>
        </p:nvSpPr>
        <p:spPr bwMode="auto">
          <a:xfrm>
            <a:off x="5539680" y="3771095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9" name="Arc 28"/>
          <p:cNvSpPr/>
          <p:nvPr/>
        </p:nvSpPr>
        <p:spPr bwMode="auto">
          <a:xfrm>
            <a:off x="4502881" y="1282514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78" name="TextBox 53"/>
          <p:cNvSpPr txBox="1">
            <a:spLocks noChangeArrowheads="1"/>
          </p:cNvSpPr>
          <p:nvPr/>
        </p:nvSpPr>
        <p:spPr bwMode="auto">
          <a:xfrm>
            <a:off x="4295520" y="107513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79" name="TextBox 54"/>
          <p:cNvSpPr txBox="1">
            <a:spLocks noChangeArrowheads="1"/>
          </p:cNvSpPr>
          <p:nvPr/>
        </p:nvSpPr>
        <p:spPr bwMode="auto">
          <a:xfrm>
            <a:off x="4295520" y="14207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ox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33" name="Arc 32"/>
          <p:cNvSpPr/>
          <p:nvPr/>
        </p:nvSpPr>
        <p:spPr bwMode="auto">
          <a:xfrm rot="10800000">
            <a:off x="3455056" y="2143790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85" name="Oval 40"/>
          <p:cNvSpPr>
            <a:spLocks noChangeArrowheads="1"/>
          </p:cNvSpPr>
          <p:nvPr/>
        </p:nvSpPr>
        <p:spPr bwMode="auto">
          <a:xfrm>
            <a:off x="1807200" y="660368"/>
            <a:ext cx="5944320" cy="59449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3291" name="TextBox 10"/>
          <p:cNvSpPr txBox="1">
            <a:spLocks noChangeArrowheads="1"/>
          </p:cNvSpPr>
          <p:nvPr/>
        </p:nvSpPr>
        <p:spPr bwMode="auto">
          <a:xfrm>
            <a:off x="2083680" y="3079823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ATP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92" name="TextBox 10"/>
          <p:cNvSpPr txBox="1">
            <a:spLocks noChangeArrowheads="1"/>
          </p:cNvSpPr>
          <p:nvPr/>
        </p:nvSpPr>
        <p:spPr bwMode="auto">
          <a:xfrm>
            <a:off x="2083680" y="3779736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ADP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rot="10800000">
            <a:off x="1807200" y="3218077"/>
            <a:ext cx="622080" cy="691273"/>
          </a:xfrm>
          <a:prstGeom prst="arc">
            <a:avLst>
              <a:gd name="adj1" fmla="val 1630319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6200000">
            <a:off x="1841760" y="3321793"/>
            <a:ext cx="0" cy="48384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95" name="TextBox 46"/>
          <p:cNvSpPr txBox="1">
            <a:spLocks noChangeArrowheads="1"/>
          </p:cNvSpPr>
          <p:nvPr/>
        </p:nvSpPr>
        <p:spPr bwMode="auto">
          <a:xfrm>
            <a:off x="571500" y="3434100"/>
            <a:ext cx="10974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4H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4Na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296" name="TextBox 46"/>
          <p:cNvSpPr txBox="1">
            <a:spLocks noChangeArrowheads="1"/>
          </p:cNvSpPr>
          <p:nvPr/>
        </p:nvSpPr>
        <p:spPr bwMode="auto">
          <a:xfrm>
            <a:off x="2083679" y="3425459"/>
            <a:ext cx="1240527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4H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4Na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5143790" y="4746179"/>
            <a:ext cx="2288885" cy="20738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7263009" y="4821171"/>
            <a:ext cx="34560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99" name="TextBox 46"/>
          <p:cNvSpPr txBox="1">
            <a:spLocks noChangeArrowheads="1"/>
          </p:cNvSpPr>
          <p:nvPr/>
        </p:nvSpPr>
        <p:spPr bwMode="auto">
          <a:xfrm>
            <a:off x="6809459" y="4539880"/>
            <a:ext cx="79915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300" name="TextBox 46"/>
          <p:cNvSpPr txBox="1">
            <a:spLocks noChangeArrowheads="1"/>
          </p:cNvSpPr>
          <p:nvPr/>
        </p:nvSpPr>
        <p:spPr bwMode="auto">
          <a:xfrm>
            <a:off x="7542664" y="5006328"/>
            <a:ext cx="839336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3327840" y="2250296"/>
            <a:ext cx="122729" cy="309425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5194080" y="3079822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TextBox 46"/>
          <p:cNvSpPr txBox="1">
            <a:spLocks noChangeArrowheads="1"/>
          </p:cNvSpPr>
          <p:nvPr/>
        </p:nvSpPr>
        <p:spPr bwMode="auto">
          <a:xfrm>
            <a:off x="4310256" y="3020844"/>
            <a:ext cx="552960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>
                <a:latin typeface="Arial" charset="0"/>
                <a:cs typeface="Arial" charset="0"/>
              </a:rPr>
              <a:t>H</a:t>
            </a:r>
            <a:r>
              <a:rPr lang="en-US" sz="1400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0" name="TextBox 1"/>
          <p:cNvSpPr txBox="1">
            <a:spLocks noChangeArrowheads="1"/>
          </p:cNvSpPr>
          <p:nvPr/>
        </p:nvSpPr>
        <p:spPr bwMode="auto">
          <a:xfrm>
            <a:off x="4805061" y="821746"/>
            <a:ext cx="96768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CO</a:t>
            </a:r>
            <a:r>
              <a:rPr lang="en-US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6" name="TextBox 31"/>
          <p:cNvSpPr txBox="1">
            <a:spLocks noChangeArrowheads="1"/>
          </p:cNvSpPr>
          <p:nvPr/>
        </p:nvSpPr>
        <p:spPr bwMode="auto">
          <a:xfrm>
            <a:off x="4566380" y="5589306"/>
            <a:ext cx="101427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3 CH</a:t>
            </a:r>
            <a:r>
              <a:rPr lang="en-US" b="1" baseline="-25000" dirty="0" smtClean="0">
                <a:latin typeface="Arial" charset="0"/>
                <a:cs typeface="Arial" charset="0"/>
              </a:rPr>
              <a:t>4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73" name="Arc 72"/>
          <p:cNvSpPr/>
          <p:nvPr/>
        </p:nvSpPr>
        <p:spPr bwMode="auto">
          <a:xfrm rot="10800000" flipH="1">
            <a:off x="2988590" y="4980822"/>
            <a:ext cx="345600" cy="518454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77" name="TextBox 46"/>
          <p:cNvSpPr txBox="1">
            <a:spLocks noChangeArrowheads="1"/>
          </p:cNvSpPr>
          <p:nvPr/>
        </p:nvSpPr>
        <p:spPr bwMode="auto">
          <a:xfrm>
            <a:off x="2552009" y="5256857"/>
            <a:ext cx="8985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6</a:t>
            </a:r>
            <a:r>
              <a:rPr lang="en-US" b="1" dirty="0" smtClean="0">
                <a:latin typeface="Arial" charset="0"/>
                <a:cs typeface="Arial" charset="0"/>
              </a:rPr>
              <a:t>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97" name="TextBox 53"/>
          <p:cNvSpPr txBox="1">
            <a:spLocks noChangeArrowheads="1"/>
          </p:cNvSpPr>
          <p:nvPr/>
        </p:nvSpPr>
        <p:spPr bwMode="auto">
          <a:xfrm>
            <a:off x="6073416" y="2674421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8" name="TextBox 54"/>
          <p:cNvSpPr txBox="1">
            <a:spLocks noChangeArrowheads="1"/>
          </p:cNvSpPr>
          <p:nvPr/>
        </p:nvSpPr>
        <p:spPr bwMode="auto">
          <a:xfrm>
            <a:off x="6142536" y="293364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</a:p>
        </p:txBody>
      </p:sp>
      <p:sp>
        <p:nvSpPr>
          <p:cNvPr id="99" name="Arc 98"/>
          <p:cNvSpPr/>
          <p:nvPr/>
        </p:nvSpPr>
        <p:spPr bwMode="auto">
          <a:xfrm rot="10800000" flipH="1">
            <a:off x="6349897" y="2864520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100" name="TextBox 46"/>
          <p:cNvSpPr txBox="1">
            <a:spLocks noChangeArrowheads="1"/>
          </p:cNvSpPr>
          <p:nvPr/>
        </p:nvSpPr>
        <p:spPr bwMode="auto">
          <a:xfrm>
            <a:off x="6852211" y="3215821"/>
            <a:ext cx="916789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2H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101" name="Arc 100"/>
          <p:cNvSpPr/>
          <p:nvPr/>
        </p:nvSpPr>
        <p:spPr bwMode="auto">
          <a:xfrm rot="10800000">
            <a:off x="6968801" y="2691702"/>
            <a:ext cx="27648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" name="Right Arrow 1"/>
          <p:cNvSpPr/>
          <p:nvPr/>
        </p:nvSpPr>
        <p:spPr>
          <a:xfrm rot="2991820">
            <a:off x="2870704" y="5045567"/>
            <a:ext cx="483839" cy="145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10"/>
          <p:cNvSpPr txBox="1">
            <a:spLocks noChangeArrowheads="1"/>
          </p:cNvSpPr>
          <p:nvPr/>
        </p:nvSpPr>
        <p:spPr bwMode="auto">
          <a:xfrm>
            <a:off x="2076518" y="4352229"/>
            <a:ext cx="1278474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>
                <a:latin typeface="Arial" charset="0"/>
                <a:cs typeface="Arial" charset="0"/>
              </a:rPr>
              <a:t>e</a:t>
            </a:r>
            <a:r>
              <a:rPr lang="en-US" sz="1600" b="1" dirty="0" smtClean="0">
                <a:latin typeface="Arial" charset="0"/>
                <a:cs typeface="Arial" charset="0"/>
              </a:rPr>
              <a:t>lectron</a:t>
            </a:r>
            <a:br>
              <a:rPr lang="en-US" sz="1600" b="1" dirty="0" smtClean="0">
                <a:latin typeface="Arial" charset="0"/>
                <a:cs typeface="Arial" charset="0"/>
              </a:rPr>
            </a:br>
            <a:r>
              <a:rPr lang="en-US" sz="1600" b="1" dirty="0" smtClean="0">
                <a:latin typeface="Arial" charset="0"/>
                <a:cs typeface="Arial" charset="0"/>
              </a:rPr>
              <a:t>bifurcation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9529" y="89651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Proposed methanogenesis from methanol alone</a:t>
            </a:r>
            <a:endParaRPr lang="en-US" sz="2800" baseline="-25000" dirty="0"/>
          </a:p>
        </p:txBody>
      </p:sp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2948665" y="4912537"/>
            <a:ext cx="1278474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Hdr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 flipV="1">
            <a:off x="5885281" y="5084514"/>
            <a:ext cx="1360000" cy="73133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31"/>
          <p:cNvSpPr txBox="1">
            <a:spLocks noChangeArrowheads="1"/>
          </p:cNvSpPr>
          <p:nvPr/>
        </p:nvSpPr>
        <p:spPr bwMode="auto">
          <a:xfrm>
            <a:off x="6971977" y="5815850"/>
            <a:ext cx="1838648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4 methanol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5143790" y="4462367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35"/>
          <p:cNvSpPr txBox="1">
            <a:spLocks noChangeArrowheads="1"/>
          </p:cNvSpPr>
          <p:nvPr/>
        </p:nvSpPr>
        <p:spPr bwMode="auto">
          <a:xfrm>
            <a:off x="5756867" y="5673944"/>
            <a:ext cx="1011794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4 HS</a:t>
            </a:r>
            <a:r>
              <a:rPr lang="en-US" sz="1300" b="1" dirty="0">
                <a:latin typeface="Arial" charset="0"/>
                <a:cs typeface="Arial" charset="0"/>
              </a:rPr>
              <a:t>-</a:t>
            </a:r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6177925" y="5289173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5143790" y="4571630"/>
            <a:ext cx="613077" cy="11779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TextBox 35"/>
          <p:cNvSpPr txBox="1">
            <a:spLocks noChangeArrowheads="1"/>
          </p:cNvSpPr>
          <p:nvPr/>
        </p:nvSpPr>
        <p:spPr bwMode="auto">
          <a:xfrm>
            <a:off x="5672028" y="4442840"/>
            <a:ext cx="1011794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HS</a:t>
            </a:r>
            <a:r>
              <a:rPr lang="en-US" sz="1300" b="1" dirty="0">
                <a:latin typeface="Arial" charset="0"/>
                <a:cs typeface="Arial" charset="0"/>
              </a:rPr>
              <a:t>-</a:t>
            </a:r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82" name="TextBox 53"/>
          <p:cNvSpPr txBox="1">
            <a:spLocks noChangeArrowheads="1"/>
          </p:cNvSpPr>
          <p:nvPr/>
        </p:nvSpPr>
        <p:spPr bwMode="auto">
          <a:xfrm>
            <a:off x="3754631" y="193472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3</a:t>
            </a:r>
            <a:r>
              <a:rPr lang="en-US" sz="1300" b="1" dirty="0" smtClean="0">
                <a:latin typeface="Arial" charset="0"/>
                <a:cs typeface="Arial" charset="0"/>
              </a:rPr>
              <a:t>Fd</a:t>
            </a:r>
            <a:r>
              <a:rPr lang="en-US" sz="1300" b="1" baseline="-25000" dirty="0" smtClean="0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84" name="TextBox 54"/>
          <p:cNvSpPr txBox="1">
            <a:spLocks noChangeArrowheads="1"/>
          </p:cNvSpPr>
          <p:nvPr/>
        </p:nvSpPr>
        <p:spPr bwMode="auto">
          <a:xfrm>
            <a:off x="3790031" y="2249141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3</a:t>
            </a:r>
            <a:r>
              <a:rPr lang="en-US" sz="1300" b="1" dirty="0" smtClean="0">
                <a:latin typeface="Arial" charset="0"/>
                <a:cs typeface="Arial" charset="0"/>
              </a:rPr>
              <a:t>Fd</a:t>
            </a:r>
            <a:r>
              <a:rPr lang="en-US" sz="1300" b="1" baseline="-25000" dirty="0" smtClean="0">
                <a:latin typeface="Arial" charset="0"/>
                <a:cs typeface="Arial" charset="0"/>
              </a:rPr>
              <a:t>ox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91" name="TextBox 46"/>
          <p:cNvSpPr txBox="1">
            <a:spLocks noChangeArrowheads="1"/>
          </p:cNvSpPr>
          <p:nvPr/>
        </p:nvSpPr>
        <p:spPr bwMode="auto">
          <a:xfrm>
            <a:off x="2212366" y="2314037"/>
            <a:ext cx="1486080" cy="6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b="1" dirty="0" smtClean="0">
                <a:latin typeface="Arial" charset="0"/>
                <a:cs typeface="Arial" charset="0"/>
              </a:rPr>
              <a:t>4 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r>
              <a:rPr lang="en-US" b="1" dirty="0" smtClean="0">
                <a:latin typeface="Arial" charset="0"/>
                <a:cs typeface="Arial" charset="0"/>
              </a:rPr>
              <a:t/>
            </a:r>
            <a:br>
              <a:rPr lang="en-US" b="1" dirty="0" smtClean="0">
                <a:latin typeface="Arial" charset="0"/>
                <a:cs typeface="Arial" charset="0"/>
              </a:rPr>
            </a:br>
            <a:endParaRPr lang="en-US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2428805" y="1823993"/>
            <a:ext cx="75366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2287390" y="1616611"/>
            <a:ext cx="34560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" name="TextBox 46"/>
          <p:cNvSpPr txBox="1">
            <a:spLocks noChangeArrowheads="1"/>
          </p:cNvSpPr>
          <p:nvPr/>
        </p:nvSpPr>
        <p:spPr bwMode="auto">
          <a:xfrm>
            <a:off x="1365250" y="1282515"/>
            <a:ext cx="1336859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8 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8 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95" name="TextBox 46"/>
          <p:cNvSpPr txBox="1">
            <a:spLocks noChangeArrowheads="1"/>
          </p:cNvSpPr>
          <p:nvPr/>
        </p:nvSpPr>
        <p:spPr bwMode="auto">
          <a:xfrm>
            <a:off x="2149150" y="2031376"/>
            <a:ext cx="898560" cy="4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8H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  <a:r>
              <a:rPr lang="en-US" sz="1300" b="1" dirty="0">
                <a:latin typeface="Arial" charset="0"/>
                <a:cs typeface="Arial" charset="0"/>
              </a:rPr>
              <a:t> or </a:t>
            </a:r>
            <a:r>
              <a:rPr lang="en-US" sz="1300" b="1" dirty="0" smtClean="0">
                <a:latin typeface="Arial" charset="0"/>
                <a:cs typeface="Arial" charset="0"/>
              </a:rPr>
              <a:t>8Na</a:t>
            </a:r>
            <a:r>
              <a:rPr lang="en-US" sz="1300" b="1" baseline="300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02" name="TextBox 10"/>
          <p:cNvSpPr txBox="1">
            <a:spLocks noChangeArrowheads="1"/>
          </p:cNvSpPr>
          <p:nvPr/>
        </p:nvSpPr>
        <p:spPr bwMode="auto">
          <a:xfrm>
            <a:off x="2382707" y="1512789"/>
            <a:ext cx="1278474" cy="4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Eha</a:t>
            </a:r>
            <a:endParaRPr lang="en-US" sz="1600" b="1" dirty="0" smtClean="0">
              <a:latin typeface="Arial" charset="0"/>
              <a:cs typeface="Arial" charset="0"/>
            </a:endParaRPr>
          </a:p>
          <a:p>
            <a:pPr algn="ctr" eaLnBrk="1"/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103" name="Arc 102"/>
          <p:cNvSpPr/>
          <p:nvPr/>
        </p:nvSpPr>
        <p:spPr bwMode="auto">
          <a:xfrm rot="1094017" flipH="1">
            <a:off x="2927899" y="1172497"/>
            <a:ext cx="2117081" cy="3225519"/>
          </a:xfrm>
          <a:prstGeom prst="arc">
            <a:avLst>
              <a:gd name="adj1" fmla="val 16744329"/>
              <a:gd name="adj2" fmla="val 21351723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104" name="Arc 103"/>
          <p:cNvSpPr/>
          <p:nvPr/>
        </p:nvSpPr>
        <p:spPr bwMode="auto">
          <a:xfrm rot="1094017" flipH="1">
            <a:off x="3188088" y="1726318"/>
            <a:ext cx="864788" cy="1016928"/>
          </a:xfrm>
          <a:prstGeom prst="arc">
            <a:avLst>
              <a:gd name="adj1" fmla="val 14024686"/>
              <a:gd name="adj2" fmla="val 101834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105" name="TextBox 10"/>
          <p:cNvSpPr txBox="1">
            <a:spLocks noChangeArrowheads="1"/>
          </p:cNvSpPr>
          <p:nvPr/>
        </p:nvSpPr>
        <p:spPr bwMode="auto">
          <a:xfrm>
            <a:off x="7754475" y="6463406"/>
            <a:ext cx="105615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1.5 ATP?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8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 bwMode="auto">
          <a:xfrm>
            <a:off x="7711425" y="5153640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62" name="TextBox 30"/>
          <p:cNvSpPr txBox="1">
            <a:spLocks noChangeArrowheads="1"/>
          </p:cNvSpPr>
          <p:nvPr/>
        </p:nvSpPr>
        <p:spPr bwMode="auto">
          <a:xfrm>
            <a:off x="7158465" y="4877132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7089346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65" name="TextBox 35"/>
          <p:cNvSpPr txBox="1">
            <a:spLocks noChangeArrowheads="1"/>
          </p:cNvSpPr>
          <p:nvPr/>
        </p:nvSpPr>
        <p:spPr bwMode="auto">
          <a:xfrm>
            <a:off x="6467265" y="44623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6" name="TextBox 36"/>
          <p:cNvSpPr txBox="1">
            <a:spLocks noChangeArrowheads="1"/>
          </p:cNvSpPr>
          <p:nvPr/>
        </p:nvSpPr>
        <p:spPr bwMode="auto">
          <a:xfrm>
            <a:off x="6190785" y="5361022"/>
            <a:ext cx="12441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r>
              <a:rPr lang="en-US" sz="1300" b="1" dirty="0">
                <a:latin typeface="Arial" charset="0"/>
                <a:cs typeface="Arial" charset="0"/>
              </a:rPr>
              <a:t>-S-S-</a:t>
            </a:r>
            <a:r>
              <a:rPr lang="en-US" sz="1300" b="1" dirty="0" err="1">
                <a:latin typeface="Arial" charset="0"/>
                <a:cs typeface="Arial" charset="0"/>
              </a:rPr>
              <a:t>CoB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7" name="TextBox 37"/>
          <p:cNvSpPr txBox="1">
            <a:spLocks noChangeArrowheads="1"/>
          </p:cNvSpPr>
          <p:nvPr/>
        </p:nvSpPr>
        <p:spPr bwMode="auto">
          <a:xfrm>
            <a:off x="6398145" y="5084513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HS-CoB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 rot="10800000">
            <a:off x="5914306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16200000">
            <a:off x="5672305" y="4842622"/>
            <a:ext cx="1520800" cy="1036800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6812865" y="4600622"/>
            <a:ext cx="898560" cy="553018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8" name="TextBox 53"/>
          <p:cNvSpPr txBox="1">
            <a:spLocks noChangeArrowheads="1"/>
          </p:cNvSpPr>
          <p:nvPr/>
        </p:nvSpPr>
        <p:spPr bwMode="auto">
          <a:xfrm>
            <a:off x="5229234" y="107513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79" name="TextBox 54"/>
          <p:cNvSpPr txBox="1">
            <a:spLocks noChangeArrowheads="1"/>
          </p:cNvSpPr>
          <p:nvPr/>
        </p:nvSpPr>
        <p:spPr bwMode="auto">
          <a:xfrm>
            <a:off x="5229234" y="14207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Fd</a:t>
            </a:r>
            <a:r>
              <a:rPr lang="en-US" sz="1300" b="1" baseline="-25000">
                <a:latin typeface="Arial" charset="0"/>
                <a:cs typeface="Arial" charset="0"/>
              </a:rPr>
              <a:t>ox</a:t>
            </a:r>
          </a:p>
        </p:txBody>
      </p:sp>
      <p:sp>
        <p:nvSpPr>
          <p:cNvPr id="33" name="Arc 32"/>
          <p:cNvSpPr/>
          <p:nvPr/>
        </p:nvSpPr>
        <p:spPr bwMode="auto">
          <a:xfrm rot="10800000" flipH="1">
            <a:off x="5439618" y="1282514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cxnSp>
        <p:nvCxnSpPr>
          <p:cNvPr id="64" name="Straight Arrow Connector 63"/>
          <p:cNvCxnSpPr>
            <a:stCxn id="39" idx="2"/>
          </p:cNvCxnSpPr>
          <p:nvPr/>
        </p:nvCxnSpPr>
        <p:spPr bwMode="auto">
          <a:xfrm flipV="1">
            <a:off x="5910671" y="1420768"/>
            <a:ext cx="148003" cy="389460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317" name="TextBox 46"/>
          <p:cNvSpPr txBox="1">
            <a:spLocks noChangeArrowheads="1"/>
          </p:cNvSpPr>
          <p:nvPr/>
        </p:nvSpPr>
        <p:spPr bwMode="auto">
          <a:xfrm>
            <a:off x="3103978" y="2468933"/>
            <a:ext cx="1486080" cy="6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b="1" dirty="0" smtClean="0">
                <a:latin typeface="Arial" charset="0"/>
                <a:cs typeface="Arial" charset="0"/>
              </a:rPr>
              <a:t>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r>
              <a:rPr lang="en-US" b="1" dirty="0" smtClean="0">
                <a:latin typeface="Arial" charset="0"/>
                <a:cs typeface="Arial" charset="0"/>
              </a:rPr>
              <a:t/>
            </a:r>
            <a:br>
              <a:rPr lang="en-US" b="1" dirty="0" smtClean="0">
                <a:latin typeface="Arial" charset="0"/>
                <a:cs typeface="Arial" charset="0"/>
              </a:rPr>
            </a:b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87" name="Arc 86"/>
          <p:cNvSpPr/>
          <p:nvPr/>
        </p:nvSpPr>
        <p:spPr bwMode="auto">
          <a:xfrm rot="1094017" flipH="1">
            <a:off x="3829595" y="1183587"/>
            <a:ext cx="2117081" cy="3225519"/>
          </a:xfrm>
          <a:prstGeom prst="arc">
            <a:avLst>
              <a:gd name="adj1" fmla="val 16819467"/>
              <a:gd name="adj2" fmla="val 21351723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96" name="TextBox 31"/>
          <p:cNvSpPr txBox="1">
            <a:spLocks noChangeArrowheads="1"/>
          </p:cNvSpPr>
          <p:nvPr/>
        </p:nvSpPr>
        <p:spPr bwMode="auto">
          <a:xfrm>
            <a:off x="7343295" y="5589306"/>
            <a:ext cx="76032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CH</a:t>
            </a:r>
            <a:r>
              <a:rPr lang="en-US" b="1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7" name="TextBox 46"/>
          <p:cNvSpPr txBox="1">
            <a:spLocks noChangeArrowheads="1"/>
          </p:cNvSpPr>
          <p:nvPr/>
        </p:nvSpPr>
        <p:spPr bwMode="auto">
          <a:xfrm>
            <a:off x="4994175" y="5299062"/>
            <a:ext cx="8985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2H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2" name="Right Arrow 1"/>
          <p:cNvSpPr/>
          <p:nvPr/>
        </p:nvSpPr>
        <p:spPr>
          <a:xfrm rot="2991820">
            <a:off x="5457169" y="5045567"/>
            <a:ext cx="483839" cy="145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10"/>
          <p:cNvSpPr txBox="1">
            <a:spLocks noChangeArrowheads="1"/>
          </p:cNvSpPr>
          <p:nvPr/>
        </p:nvSpPr>
        <p:spPr bwMode="auto">
          <a:xfrm>
            <a:off x="4212753" y="4352229"/>
            <a:ext cx="1728704" cy="82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>
                <a:latin typeface="Arial" charset="0"/>
                <a:cs typeface="Arial" charset="0"/>
              </a:rPr>
              <a:t>e</a:t>
            </a:r>
            <a:r>
              <a:rPr lang="en-US" sz="1600" b="1" dirty="0" smtClean="0">
                <a:latin typeface="Arial" charset="0"/>
                <a:cs typeface="Arial" charset="0"/>
              </a:rPr>
              <a:t>lectron</a:t>
            </a:r>
            <a:br>
              <a:rPr lang="en-US" sz="1600" b="1" dirty="0" smtClean="0">
                <a:latin typeface="Arial" charset="0"/>
                <a:cs typeface="Arial" charset="0"/>
              </a:rPr>
            </a:br>
            <a:r>
              <a:rPr lang="en-US" sz="1600" b="1" dirty="0" err="1" smtClean="0">
                <a:latin typeface="Arial" charset="0"/>
                <a:cs typeface="Arial" charset="0"/>
              </a:rPr>
              <a:t>confurcation</a:t>
            </a:r>
            <a:r>
              <a:rPr lang="en-US" sz="1600" b="1" dirty="0" smtClean="0">
                <a:latin typeface="Arial" charset="0"/>
                <a:cs typeface="Arial" charset="0"/>
              </a:rPr>
              <a:t> by </a:t>
            </a:r>
            <a:r>
              <a:rPr lang="en-US" sz="1600" b="1" dirty="0" err="1" smtClean="0">
                <a:latin typeface="Arial" charset="0"/>
                <a:cs typeface="Arial" charset="0"/>
              </a:rPr>
              <a:t>Hdr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69" name="TextBox 46"/>
          <p:cNvSpPr txBox="1">
            <a:spLocks noChangeArrowheads="1"/>
          </p:cNvSpPr>
          <p:nvPr/>
        </p:nvSpPr>
        <p:spPr bwMode="auto">
          <a:xfrm>
            <a:off x="6946401" y="3664065"/>
            <a:ext cx="1782322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methanol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flipV="1">
            <a:off x="7708700" y="4138444"/>
            <a:ext cx="0" cy="71896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35017" y="89651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Methanol from methane with </a:t>
            </a:r>
            <a:r>
              <a:rPr lang="en-US" sz="2800" dirty="0" err="1" smtClean="0"/>
              <a:t>Hdr</a:t>
            </a:r>
            <a:endParaRPr lang="en-US" sz="2800" baseline="-25000" dirty="0"/>
          </a:p>
        </p:txBody>
      </p:sp>
      <p:sp>
        <p:nvSpPr>
          <p:cNvPr id="39" name="Arc 38"/>
          <p:cNvSpPr/>
          <p:nvPr/>
        </p:nvSpPr>
        <p:spPr bwMode="auto">
          <a:xfrm flipV="1">
            <a:off x="5219454" y="5084513"/>
            <a:ext cx="691217" cy="461716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43" name="Arc 42"/>
          <p:cNvSpPr/>
          <p:nvPr/>
        </p:nvSpPr>
        <p:spPr bwMode="auto">
          <a:xfrm rot="19870818" flipH="1">
            <a:off x="3672879" y="2442433"/>
            <a:ext cx="2117081" cy="3225519"/>
          </a:xfrm>
          <a:prstGeom prst="arc">
            <a:avLst>
              <a:gd name="adj1" fmla="val 17137920"/>
              <a:gd name="adj2" fmla="val 4110468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44" name="Arc 43"/>
          <p:cNvSpPr/>
          <p:nvPr/>
        </p:nvSpPr>
        <p:spPr bwMode="auto">
          <a:xfrm>
            <a:off x="2654698" y="3564135"/>
            <a:ext cx="898560" cy="553018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45" name="TextBox 46"/>
          <p:cNvSpPr txBox="1">
            <a:spLocks noChangeArrowheads="1"/>
          </p:cNvSpPr>
          <p:nvPr/>
        </p:nvSpPr>
        <p:spPr bwMode="auto">
          <a:xfrm>
            <a:off x="2493537" y="3337591"/>
            <a:ext cx="8985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2e</a:t>
            </a:r>
            <a:r>
              <a:rPr lang="en-US" b="1" baseline="30000" dirty="0" smtClean="0">
                <a:latin typeface="Arial" charset="0"/>
                <a:cs typeface="Arial" charset="0"/>
              </a:rPr>
              <a:t>-</a:t>
            </a:r>
            <a:endParaRPr lang="en-US" b="1" baseline="30000" dirty="0">
              <a:latin typeface="Arial" charset="0"/>
              <a:cs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1698462" y="3595547"/>
            <a:ext cx="723427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46"/>
          <p:cNvSpPr txBox="1">
            <a:spLocks noChangeArrowheads="1"/>
          </p:cNvSpPr>
          <p:nvPr/>
        </p:nvSpPr>
        <p:spPr bwMode="auto">
          <a:xfrm>
            <a:off x="625969" y="3188181"/>
            <a:ext cx="1915447" cy="82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t</a:t>
            </a:r>
            <a:r>
              <a:rPr lang="en-US" b="1" dirty="0" smtClean="0">
                <a:latin typeface="Arial" charset="0"/>
                <a:cs typeface="Arial" charset="0"/>
              </a:rPr>
              <a:t>o e.g. nitrate</a:t>
            </a:r>
            <a:endParaRPr lang="en-US" b="1" baseline="30000" dirty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7269" y="1015368"/>
            <a:ext cx="324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 would need to clone in a hydrogenase for this step, since the existing hydrogenase would deplete membrane gradient.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969" y="6098000"/>
            <a:ext cx="78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there is no energy conserving mechanism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 bwMode="auto">
          <a:xfrm>
            <a:off x="7711425" y="5153640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62" name="TextBox 30"/>
          <p:cNvSpPr txBox="1">
            <a:spLocks noChangeArrowheads="1"/>
          </p:cNvSpPr>
          <p:nvPr/>
        </p:nvSpPr>
        <p:spPr bwMode="auto">
          <a:xfrm>
            <a:off x="7158465" y="4877132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7089346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65" name="TextBox 35"/>
          <p:cNvSpPr txBox="1">
            <a:spLocks noChangeArrowheads="1"/>
          </p:cNvSpPr>
          <p:nvPr/>
        </p:nvSpPr>
        <p:spPr bwMode="auto">
          <a:xfrm>
            <a:off x="6467265" y="44623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6" name="TextBox 36"/>
          <p:cNvSpPr txBox="1">
            <a:spLocks noChangeArrowheads="1"/>
          </p:cNvSpPr>
          <p:nvPr/>
        </p:nvSpPr>
        <p:spPr bwMode="auto">
          <a:xfrm>
            <a:off x="6190785" y="5361022"/>
            <a:ext cx="12441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r>
              <a:rPr lang="en-US" sz="1300" b="1" dirty="0">
                <a:latin typeface="Arial" charset="0"/>
                <a:cs typeface="Arial" charset="0"/>
              </a:rPr>
              <a:t>-S-S-</a:t>
            </a:r>
            <a:r>
              <a:rPr lang="en-US" sz="1300" b="1" dirty="0" err="1">
                <a:latin typeface="Arial" charset="0"/>
                <a:cs typeface="Arial" charset="0"/>
              </a:rPr>
              <a:t>CoB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7" name="TextBox 37"/>
          <p:cNvSpPr txBox="1">
            <a:spLocks noChangeArrowheads="1"/>
          </p:cNvSpPr>
          <p:nvPr/>
        </p:nvSpPr>
        <p:spPr bwMode="auto">
          <a:xfrm>
            <a:off x="6398145" y="5084513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HS-CoB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 rot="10800000">
            <a:off x="5914306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16200000">
            <a:off x="5672305" y="4842622"/>
            <a:ext cx="1520800" cy="1036800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6812865" y="4600622"/>
            <a:ext cx="898560" cy="553018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8" name="TextBox 53"/>
          <p:cNvSpPr txBox="1">
            <a:spLocks noChangeArrowheads="1"/>
          </p:cNvSpPr>
          <p:nvPr/>
        </p:nvSpPr>
        <p:spPr bwMode="auto">
          <a:xfrm>
            <a:off x="5164110" y="107513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 </a:t>
            </a:r>
            <a:r>
              <a:rPr lang="en-US" sz="1300" b="1" dirty="0" err="1" smtClean="0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 smtClean="0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79" name="TextBox 54"/>
          <p:cNvSpPr txBox="1">
            <a:spLocks noChangeArrowheads="1"/>
          </p:cNvSpPr>
          <p:nvPr/>
        </p:nvSpPr>
        <p:spPr bwMode="auto">
          <a:xfrm>
            <a:off x="5164110" y="14207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smtClean="0">
                <a:latin typeface="Arial" charset="0"/>
                <a:cs typeface="Arial" charset="0"/>
              </a:rPr>
              <a:t>2 </a:t>
            </a:r>
            <a:r>
              <a:rPr lang="en-US" sz="1300" b="1" dirty="0" err="1" smtClean="0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 smtClean="0">
                <a:latin typeface="Arial" charset="0"/>
                <a:cs typeface="Arial" charset="0"/>
              </a:rPr>
              <a:t>ox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33" name="Arc 32"/>
          <p:cNvSpPr/>
          <p:nvPr/>
        </p:nvSpPr>
        <p:spPr bwMode="auto">
          <a:xfrm rot="10800000" flipH="1">
            <a:off x="5439618" y="1282514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cxnSp>
        <p:nvCxnSpPr>
          <p:cNvPr id="64" name="Straight Arrow Connector 63"/>
          <p:cNvCxnSpPr>
            <a:stCxn id="39" idx="2"/>
          </p:cNvCxnSpPr>
          <p:nvPr/>
        </p:nvCxnSpPr>
        <p:spPr bwMode="auto">
          <a:xfrm flipV="1">
            <a:off x="5910671" y="1420768"/>
            <a:ext cx="148003" cy="389460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TextBox 31"/>
          <p:cNvSpPr txBox="1">
            <a:spLocks noChangeArrowheads="1"/>
          </p:cNvSpPr>
          <p:nvPr/>
        </p:nvSpPr>
        <p:spPr bwMode="auto">
          <a:xfrm>
            <a:off x="7343295" y="5589306"/>
            <a:ext cx="76032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CH</a:t>
            </a:r>
            <a:r>
              <a:rPr lang="en-US" b="1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7" name="TextBox 46"/>
          <p:cNvSpPr txBox="1">
            <a:spLocks noChangeArrowheads="1"/>
          </p:cNvSpPr>
          <p:nvPr/>
        </p:nvSpPr>
        <p:spPr bwMode="auto">
          <a:xfrm>
            <a:off x="4994175" y="5299062"/>
            <a:ext cx="8985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2H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2" name="Right Arrow 1"/>
          <p:cNvSpPr/>
          <p:nvPr/>
        </p:nvSpPr>
        <p:spPr>
          <a:xfrm rot="2991820">
            <a:off x="5457169" y="5045567"/>
            <a:ext cx="483839" cy="145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10"/>
          <p:cNvSpPr txBox="1">
            <a:spLocks noChangeArrowheads="1"/>
          </p:cNvSpPr>
          <p:nvPr/>
        </p:nvSpPr>
        <p:spPr bwMode="auto">
          <a:xfrm>
            <a:off x="4212753" y="4352229"/>
            <a:ext cx="1728704" cy="82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>
                <a:latin typeface="Arial" charset="0"/>
                <a:cs typeface="Arial" charset="0"/>
              </a:rPr>
              <a:t>e</a:t>
            </a:r>
            <a:r>
              <a:rPr lang="en-US" sz="1600" b="1" dirty="0" smtClean="0">
                <a:latin typeface="Arial" charset="0"/>
                <a:cs typeface="Arial" charset="0"/>
              </a:rPr>
              <a:t>lectron</a:t>
            </a:r>
            <a:br>
              <a:rPr lang="en-US" sz="1600" b="1" dirty="0" smtClean="0">
                <a:latin typeface="Arial" charset="0"/>
                <a:cs typeface="Arial" charset="0"/>
              </a:rPr>
            </a:br>
            <a:r>
              <a:rPr lang="en-US" sz="1600" b="1" dirty="0" err="1" smtClean="0">
                <a:latin typeface="Arial" charset="0"/>
                <a:cs typeface="Arial" charset="0"/>
              </a:rPr>
              <a:t>confurcation</a:t>
            </a:r>
            <a:r>
              <a:rPr lang="en-US" sz="1600" b="1" dirty="0" smtClean="0">
                <a:latin typeface="Arial" charset="0"/>
                <a:cs typeface="Arial" charset="0"/>
              </a:rPr>
              <a:t> by </a:t>
            </a:r>
            <a:r>
              <a:rPr lang="en-US" sz="1600" b="1" dirty="0" err="1" smtClean="0">
                <a:latin typeface="Arial" charset="0"/>
                <a:cs typeface="Arial" charset="0"/>
              </a:rPr>
              <a:t>Hdr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69" name="TextBox 46"/>
          <p:cNvSpPr txBox="1">
            <a:spLocks noChangeArrowheads="1"/>
          </p:cNvSpPr>
          <p:nvPr/>
        </p:nvSpPr>
        <p:spPr bwMode="auto">
          <a:xfrm>
            <a:off x="6946401" y="3664065"/>
            <a:ext cx="1782322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methanol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flipV="1">
            <a:off x="7708700" y="4138444"/>
            <a:ext cx="0" cy="71896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35017" y="89651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Methanol from methane with </a:t>
            </a:r>
            <a:r>
              <a:rPr lang="en-US" sz="2800" dirty="0" err="1" smtClean="0"/>
              <a:t>Hdr</a:t>
            </a:r>
            <a:r>
              <a:rPr lang="en-US" sz="2800" dirty="0" smtClean="0"/>
              <a:t> a la Matt</a:t>
            </a:r>
            <a:endParaRPr lang="en-US" sz="2800" baseline="-25000" dirty="0"/>
          </a:p>
        </p:txBody>
      </p:sp>
      <p:sp>
        <p:nvSpPr>
          <p:cNvPr id="39" name="Arc 38"/>
          <p:cNvSpPr/>
          <p:nvPr/>
        </p:nvSpPr>
        <p:spPr bwMode="auto">
          <a:xfrm flipV="1">
            <a:off x="5219454" y="5084513"/>
            <a:ext cx="691217" cy="461716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43" name="Arc 42"/>
          <p:cNvSpPr/>
          <p:nvPr/>
        </p:nvSpPr>
        <p:spPr bwMode="auto">
          <a:xfrm flipH="1">
            <a:off x="3366721" y="1276372"/>
            <a:ext cx="3437729" cy="4269857"/>
          </a:xfrm>
          <a:prstGeom prst="arc">
            <a:avLst>
              <a:gd name="adj1" fmla="val 16339873"/>
              <a:gd name="adj2" fmla="val 5061995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7134528" y="1399480"/>
            <a:ext cx="450249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46"/>
          <p:cNvSpPr txBox="1">
            <a:spLocks noChangeArrowheads="1"/>
          </p:cNvSpPr>
          <p:nvPr/>
        </p:nvSpPr>
        <p:spPr bwMode="auto">
          <a:xfrm>
            <a:off x="7649901" y="925509"/>
            <a:ext cx="1453286" cy="82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t</a:t>
            </a:r>
            <a:r>
              <a:rPr lang="en-US" b="1" dirty="0" smtClean="0">
                <a:latin typeface="Arial" charset="0"/>
                <a:cs typeface="Arial" charset="0"/>
              </a:rPr>
              <a:t>o e.g. nitrate</a:t>
            </a:r>
            <a:endParaRPr lang="en-US" b="1" baseline="30000" dirty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644" y="1845441"/>
            <a:ext cx="280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 would need to clone in a hydrogenase for this </a:t>
            </a:r>
            <a:r>
              <a:rPr lang="en-US" dirty="0" smtClean="0"/>
              <a:t>step.</a:t>
            </a:r>
            <a:endParaRPr lang="en-US" dirty="0"/>
          </a:p>
        </p:txBody>
      </p:sp>
      <p:sp>
        <p:nvSpPr>
          <p:cNvPr id="32" name="TextBox 46"/>
          <p:cNvSpPr txBox="1">
            <a:spLocks noChangeArrowheads="1"/>
          </p:cNvSpPr>
          <p:nvPr/>
        </p:nvSpPr>
        <p:spPr bwMode="auto">
          <a:xfrm>
            <a:off x="6411726" y="1146132"/>
            <a:ext cx="954397" cy="6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b="1" dirty="0" smtClean="0">
                <a:latin typeface="Arial" charset="0"/>
                <a:cs typeface="Arial" charset="0"/>
              </a:rPr>
              <a:t>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r>
              <a:rPr lang="en-US" b="1" dirty="0" smtClean="0">
                <a:latin typeface="Arial" charset="0"/>
                <a:cs typeface="Arial" charset="0"/>
              </a:rPr>
              <a:t/>
            </a:r>
            <a:br>
              <a:rPr lang="en-US" b="1" dirty="0" smtClean="0">
                <a:latin typeface="Arial" charset="0"/>
                <a:cs typeface="Arial" charset="0"/>
              </a:rPr>
            </a:br>
            <a:endParaRPr lang="en-US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058674" y="1401839"/>
            <a:ext cx="58188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5487505" y="981143"/>
            <a:ext cx="1728704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err="1" smtClean="0">
                <a:latin typeface="Arial" charset="0"/>
                <a:cs typeface="Arial" charset="0"/>
              </a:rPr>
              <a:t>Eha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8145" y="1420768"/>
            <a:ext cx="242415" cy="28381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10"/>
          <p:cNvSpPr txBox="1">
            <a:spLocks noChangeArrowheads="1"/>
          </p:cNvSpPr>
          <p:nvPr/>
        </p:nvSpPr>
        <p:spPr bwMode="auto">
          <a:xfrm>
            <a:off x="6190785" y="1704579"/>
            <a:ext cx="1728704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/>
            <a:r>
              <a:rPr lang="en-US" sz="1600" b="1" dirty="0" smtClean="0">
                <a:latin typeface="Arial" charset="0"/>
                <a:cs typeface="Arial" charset="0"/>
              </a:rPr>
              <a:t>2 Na</a:t>
            </a:r>
            <a:r>
              <a:rPr lang="en-US" sz="1600" b="1" baseline="30000" dirty="0" smtClean="0">
                <a:latin typeface="Arial" charset="0"/>
                <a:cs typeface="Arial" charset="0"/>
              </a:rPr>
              <a:t>+</a:t>
            </a:r>
            <a:r>
              <a:rPr lang="en-US" sz="1600" b="1" dirty="0" smtClean="0">
                <a:latin typeface="Arial" charset="0"/>
                <a:cs typeface="Arial" charset="0"/>
              </a:rPr>
              <a:t> out</a:t>
            </a:r>
            <a:endParaRPr lang="en-US" sz="1600" b="1" baseline="-25000" dirty="0">
              <a:latin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7238" y="722679"/>
            <a:ext cx="280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Non-specific </a:t>
            </a:r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724846">
            <a:off x="4749960" y="997423"/>
            <a:ext cx="445443" cy="1649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 bwMode="auto">
          <a:xfrm>
            <a:off x="5914305" y="3674063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62" name="TextBox 30"/>
          <p:cNvSpPr txBox="1">
            <a:spLocks noChangeArrowheads="1"/>
          </p:cNvSpPr>
          <p:nvPr/>
        </p:nvSpPr>
        <p:spPr bwMode="auto">
          <a:xfrm>
            <a:off x="5361345" y="3397555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5292226" y="3743190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65" name="TextBox 35"/>
          <p:cNvSpPr txBox="1">
            <a:spLocks noChangeArrowheads="1"/>
          </p:cNvSpPr>
          <p:nvPr/>
        </p:nvSpPr>
        <p:spPr bwMode="auto">
          <a:xfrm>
            <a:off x="4670145" y="2982791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6" name="TextBox 36"/>
          <p:cNvSpPr txBox="1">
            <a:spLocks noChangeArrowheads="1"/>
          </p:cNvSpPr>
          <p:nvPr/>
        </p:nvSpPr>
        <p:spPr bwMode="auto">
          <a:xfrm>
            <a:off x="4393665" y="3881445"/>
            <a:ext cx="12441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CoM</a:t>
            </a:r>
            <a:r>
              <a:rPr lang="en-US" sz="1300" b="1" dirty="0">
                <a:latin typeface="Arial" charset="0"/>
                <a:cs typeface="Arial" charset="0"/>
              </a:rPr>
              <a:t>-S-S-</a:t>
            </a:r>
            <a:r>
              <a:rPr lang="en-US" sz="1300" b="1" dirty="0" err="1">
                <a:latin typeface="Arial" charset="0"/>
                <a:cs typeface="Arial" charset="0"/>
              </a:rPr>
              <a:t>CoB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7" name="TextBox 37"/>
          <p:cNvSpPr txBox="1">
            <a:spLocks noChangeArrowheads="1"/>
          </p:cNvSpPr>
          <p:nvPr/>
        </p:nvSpPr>
        <p:spPr bwMode="auto">
          <a:xfrm>
            <a:off x="4601025" y="3604936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HS-CoB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 rot="10800000">
            <a:off x="4117186" y="3743190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16200000">
            <a:off x="3875185" y="3363045"/>
            <a:ext cx="1520800" cy="1036800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5015745" y="3121045"/>
            <a:ext cx="898560" cy="553018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96" name="TextBox 31"/>
          <p:cNvSpPr txBox="1">
            <a:spLocks noChangeArrowheads="1"/>
          </p:cNvSpPr>
          <p:nvPr/>
        </p:nvSpPr>
        <p:spPr bwMode="auto">
          <a:xfrm>
            <a:off x="5546175" y="4109729"/>
            <a:ext cx="76032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CH</a:t>
            </a:r>
            <a:r>
              <a:rPr lang="en-US" b="1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7" name="TextBox 46"/>
          <p:cNvSpPr txBox="1">
            <a:spLocks noChangeArrowheads="1"/>
          </p:cNvSpPr>
          <p:nvPr/>
        </p:nvSpPr>
        <p:spPr bwMode="auto">
          <a:xfrm>
            <a:off x="2087586" y="3639948"/>
            <a:ext cx="1679323" cy="82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/>
            <a:r>
              <a:rPr lang="en-US" b="1" dirty="0" smtClean="0">
                <a:latin typeface="Arial" charset="0"/>
                <a:cs typeface="Arial" charset="0"/>
              </a:rPr>
              <a:t>e.g. fumarate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69" name="TextBox 46"/>
          <p:cNvSpPr txBox="1">
            <a:spLocks noChangeArrowheads="1"/>
          </p:cNvSpPr>
          <p:nvPr/>
        </p:nvSpPr>
        <p:spPr bwMode="auto">
          <a:xfrm>
            <a:off x="5149281" y="2184488"/>
            <a:ext cx="1782322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methanol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flipV="1">
            <a:off x="5911580" y="2658867"/>
            <a:ext cx="0" cy="71896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35017" y="89651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Methanol from methane bypassing </a:t>
            </a:r>
            <a:r>
              <a:rPr lang="en-US" sz="2800" dirty="0" err="1" smtClean="0"/>
              <a:t>Hdr</a:t>
            </a:r>
            <a:endParaRPr lang="en-US" sz="2800" baseline="-25000" dirty="0"/>
          </a:p>
        </p:txBody>
      </p:sp>
      <p:sp>
        <p:nvSpPr>
          <p:cNvPr id="39" name="Arc 38"/>
          <p:cNvSpPr/>
          <p:nvPr/>
        </p:nvSpPr>
        <p:spPr bwMode="auto">
          <a:xfrm flipV="1">
            <a:off x="3422334" y="3604936"/>
            <a:ext cx="691217" cy="461716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969" y="6098000"/>
            <a:ext cx="78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there is no energy conserving mechanism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494</Words>
  <Application>Microsoft Macintosh PowerPoint</Application>
  <PresentationFormat>On-screen Show (4:3)</PresentationFormat>
  <Paragraphs>165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Leigh</dc:creator>
  <cp:lastModifiedBy>John Leigh</cp:lastModifiedBy>
  <cp:revision>12</cp:revision>
  <dcterms:created xsi:type="dcterms:W3CDTF">2015-11-30T20:47:53Z</dcterms:created>
  <dcterms:modified xsi:type="dcterms:W3CDTF">2015-12-01T04:36:22Z</dcterms:modified>
</cp:coreProperties>
</file>