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256"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72" y="-2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F7E2D9-3D4C-4AC5-8F57-03EE4E14F836}" type="datetimeFigureOut">
              <a:rPr lang="en-US" smtClean="0"/>
              <a:t>5/25/2015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ABB8BA-40C2-4C65-AE18-FC66468AF136}" type="slidenum">
              <a:rPr lang="en-US" smtClean="0"/>
              <a:t>‹#›</a:t>
            </a:fld>
            <a:endParaRPr lang="en-US"/>
          </a:p>
        </p:txBody>
      </p:sp>
    </p:spTree>
    <p:extLst>
      <p:ext uri="{BB962C8B-B14F-4D97-AF65-F5344CB8AC3E}">
        <p14:creationId xmlns:p14="http://schemas.microsoft.com/office/powerpoint/2010/main" val="911798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the reason we built this model in the first place was so that we could help with engineering </a:t>
            </a:r>
            <a:r>
              <a:rPr lang="en-US" sz="1200" i="1" kern="1200" dirty="0" smtClean="0">
                <a:solidFill>
                  <a:schemeClr val="tx1"/>
                </a:solidFill>
                <a:effectLst/>
                <a:latin typeface="+mn-lt"/>
                <a:ea typeface="+mn-ea"/>
                <a:cs typeface="+mn-cs"/>
              </a:rPr>
              <a:t>MM </a:t>
            </a:r>
            <a:r>
              <a:rPr lang="en-US" sz="1200" kern="1200" dirty="0" smtClean="0">
                <a:solidFill>
                  <a:schemeClr val="tx1"/>
                </a:solidFill>
                <a:effectLst/>
                <a:latin typeface="+mn-lt"/>
                <a:ea typeface="+mn-ea"/>
                <a:cs typeface="+mn-cs"/>
              </a:rPr>
              <a:t>to turn methane into methanol. So can we do that? The short answer is: not yet, but we’re on our way there. The first step in this project, if you remember, is to give </a:t>
            </a:r>
            <a:r>
              <a:rPr lang="en-US" sz="1200" i="1" kern="1200" dirty="0" smtClean="0">
                <a:solidFill>
                  <a:schemeClr val="tx1"/>
                </a:solidFill>
                <a:effectLst/>
                <a:latin typeface="+mn-lt"/>
                <a:ea typeface="+mn-ea"/>
                <a:cs typeface="+mn-cs"/>
              </a:rPr>
              <a:t>MM </a:t>
            </a:r>
            <a:r>
              <a:rPr lang="en-US" sz="1200" kern="1200" dirty="0" smtClean="0">
                <a:solidFill>
                  <a:schemeClr val="tx1"/>
                </a:solidFill>
                <a:effectLst/>
                <a:latin typeface="+mn-lt"/>
                <a:ea typeface="+mn-ea"/>
                <a:cs typeface="+mn-cs"/>
              </a:rPr>
              <a:t>the ability to eat methanol. We’ve used our model to predict whether or not simply adding the methyl </a:t>
            </a:r>
            <a:r>
              <a:rPr lang="en-US" sz="1200" kern="1200" dirty="0" err="1" smtClean="0">
                <a:solidFill>
                  <a:schemeClr val="tx1"/>
                </a:solidFill>
                <a:effectLst/>
                <a:latin typeface="+mn-lt"/>
                <a:ea typeface="+mn-ea"/>
                <a:cs typeface="+mn-cs"/>
              </a:rPr>
              <a:t>transferase</a:t>
            </a:r>
            <a:r>
              <a:rPr lang="en-US" sz="1200" kern="1200" dirty="0" smtClean="0">
                <a:solidFill>
                  <a:schemeClr val="tx1"/>
                </a:solidFill>
                <a:effectLst/>
                <a:latin typeface="+mn-lt"/>
                <a:ea typeface="+mn-ea"/>
                <a:cs typeface="+mn-cs"/>
              </a:rPr>
              <a:t> to complete this reaction will work, from a purely metabolic standpoint, and our model shows no metabolic obstacles. Right now, our biologist friends are working to make this transformation actually happen, but our model points to the idea that there’s no stoichiometric reason why this shouldn’t work.</a:t>
            </a:r>
          </a:p>
          <a:p>
            <a:endParaRPr lang="en-US" dirty="0"/>
          </a:p>
        </p:txBody>
      </p:sp>
      <p:sp>
        <p:nvSpPr>
          <p:cNvPr id="4" name="Slide Number Placeholder 3"/>
          <p:cNvSpPr>
            <a:spLocks noGrp="1"/>
          </p:cNvSpPr>
          <p:nvPr>
            <p:ph type="sldNum" sz="quarter" idx="10"/>
          </p:nvPr>
        </p:nvSpPr>
        <p:spPr/>
        <p:txBody>
          <a:bodyPr/>
          <a:lstStyle/>
          <a:p>
            <a:fld id="{30C95320-2096-4A19-A863-9636D8C892AE}"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08160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CD776B-18C8-4327-8341-6723D7B49173}" type="datetimeFigureOut">
              <a:rPr lang="en-US" smtClean="0"/>
              <a:t>5/25/2015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356444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CD776B-18C8-4327-8341-6723D7B49173}" type="datetimeFigureOut">
              <a:rPr lang="en-US" smtClean="0"/>
              <a:t>5/25/2015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107950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CD776B-18C8-4327-8341-6723D7B49173}" type="datetimeFigureOut">
              <a:rPr lang="en-US" smtClean="0"/>
              <a:t>5/25/2015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738024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7" name="Rectangle 1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ctrTitle"/>
          </p:nvPr>
        </p:nvSpPr>
        <p:spPr>
          <a:xfrm>
            <a:off x="685800" y="2130425"/>
            <a:ext cx="7772400" cy="1470025"/>
          </a:xfrm>
        </p:spPr>
        <p:txBody>
          <a:bodyPr>
            <a:normAutofit/>
          </a:bodyPr>
          <a:lstStyle>
            <a:lvl1pPr>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Logo_Transparen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05600" y="5864036"/>
            <a:ext cx="2362200" cy="917764"/>
          </a:xfrm>
          <a:prstGeom prst="rect">
            <a:avLst/>
          </a:prstGeom>
        </p:spPr>
      </p:pic>
      <p:pic>
        <p:nvPicPr>
          <p:cNvPr id="7170"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886200" y="6269815"/>
            <a:ext cx="2667000" cy="4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userDrawn="1"/>
        </p:nvCxnSpPr>
        <p:spPr>
          <a:xfrm>
            <a:off x="6661299" y="6106633"/>
            <a:ext cx="0" cy="740734"/>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4" name="Picture 13"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32925485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78363"/>
          </a:xfr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2"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4" name="Picture 13"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5" name="Picture 14"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
        <p:nvSpPr>
          <p:cNvPr id="9" name="Slide Number Placeholder 8"/>
          <p:cNvSpPr>
            <a:spLocks noGrp="1"/>
          </p:cNvSpPr>
          <p:nvPr>
            <p:ph type="sldNum" sz="quarter" idx="12"/>
          </p:nvPr>
        </p:nvSpPr>
        <p:spPr>
          <a:xfrm>
            <a:off x="7010400" y="0"/>
            <a:ext cx="2133600" cy="365125"/>
          </a:xfrm>
        </p:spPr>
        <p:txBody>
          <a:bodyPr/>
          <a:lstStyle/>
          <a:p>
            <a:endParaRPr lang="en-US" dirty="0">
              <a:solidFill>
                <a:srgbClr val="5E6A71">
                  <a:tint val="75000"/>
                </a:srgbClr>
              </a:solidFill>
            </a:endParaRPr>
          </a:p>
        </p:txBody>
      </p:sp>
    </p:spTree>
    <p:extLst>
      <p:ext uri="{BB962C8B-B14F-4D97-AF65-F5344CB8AC3E}">
        <p14:creationId xmlns:p14="http://schemas.microsoft.com/office/powerpoint/2010/main" val="16289916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78363"/>
          </a:xfr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5" name="Picture 14" descr="Signature_Green_Transparen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
        <p:nvSpPr>
          <p:cNvPr id="6" name="Slide Number Placeholder 8"/>
          <p:cNvSpPr>
            <a:spLocks noGrp="1"/>
          </p:cNvSpPr>
          <p:nvPr>
            <p:ph type="sldNum" sz="quarter" idx="12"/>
          </p:nvPr>
        </p:nvSpPr>
        <p:spPr>
          <a:xfrm>
            <a:off x="7010400" y="0"/>
            <a:ext cx="2133600" cy="365125"/>
          </a:xfrm>
        </p:spPr>
        <p:txBody>
          <a:bodyPr/>
          <a:lstStyle/>
          <a:p>
            <a:endParaRPr lang="en-US" dirty="0">
              <a:solidFill>
                <a:srgbClr val="5E6A71">
                  <a:tint val="75000"/>
                </a:srgbClr>
              </a:solidFill>
            </a:endParaRPr>
          </a:p>
        </p:txBody>
      </p:sp>
    </p:spTree>
    <p:extLst>
      <p:ext uri="{BB962C8B-B14F-4D97-AF65-F5344CB8AC3E}">
        <p14:creationId xmlns:p14="http://schemas.microsoft.com/office/powerpoint/2010/main" val="18984770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0000"/>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369B706B-519D-4B5C-9D49-BE30180FAD09}" type="datetime1">
              <a:rPr lang="en-US" smtClean="0"/>
              <a:pPr/>
              <a:t>5/25/2015</a:t>
            </a:fld>
            <a:endParaRPr lang="en-US" dirty="0"/>
          </a:p>
        </p:txBody>
      </p:sp>
      <p:sp>
        <p:nvSpPr>
          <p:cNvPr id="5" name="Footer Placeholder 4"/>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nvGrpSpPr>
          <p:cNvPr id="13" name="Group 12"/>
          <p:cNvGrpSpPr>
            <a:grpSpLocks noChangeAspect="1"/>
          </p:cNvGrpSpPr>
          <p:nvPr userDrawn="1"/>
        </p:nvGrpSpPr>
        <p:grpSpPr>
          <a:xfrm>
            <a:off x="5183718" y="6108049"/>
            <a:ext cx="3886286" cy="677958"/>
            <a:chOff x="5458607" y="6238299"/>
            <a:chExt cx="3532993" cy="616325"/>
          </a:xfrm>
        </p:grpSpPr>
        <p:pic>
          <p:nvPicPr>
            <p:cNvPr id="1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2" name="Picture 11"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grpSp>
      <p:pic>
        <p:nvPicPr>
          <p:cNvPr id="15" name="Picture 14"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
        <p:nvSpPr>
          <p:cNvPr id="14" name="Slide Number Placeholder 8"/>
          <p:cNvSpPr txBox="1">
            <a:spLocks/>
          </p:cNvSpPr>
          <p:nvPr userDrawn="1"/>
        </p:nvSpPr>
        <p:spPr>
          <a:xfrm>
            <a:off x="7010400" y="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dirty="0">
              <a:solidFill>
                <a:srgbClr val="5E6A71">
                  <a:tint val="75000"/>
                </a:srgbClr>
              </a:solidFill>
            </a:endParaRPr>
          </a:p>
        </p:txBody>
      </p:sp>
    </p:spTree>
    <p:extLst>
      <p:ext uri="{BB962C8B-B14F-4D97-AF65-F5344CB8AC3E}">
        <p14:creationId xmlns:p14="http://schemas.microsoft.com/office/powerpoint/2010/main" val="10905772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BB34D-8266-4AC1-B6EC-3CFA49C6928B}" type="datetime1">
              <a:rPr lang="en-US" smtClean="0">
                <a:solidFill>
                  <a:srgbClr val="5E6A71">
                    <a:tint val="75000"/>
                  </a:srgbClr>
                </a:solidFill>
              </a:rPr>
              <a:pPr/>
              <a:t>5/25/2015</a:t>
            </a:fld>
            <a:endParaRPr lang="en-US" dirty="0">
              <a:solidFill>
                <a:srgbClr val="5E6A71">
                  <a:tint val="75000"/>
                </a:srgbClr>
              </a:solidFill>
            </a:endParaRPr>
          </a:p>
        </p:txBody>
      </p:sp>
      <p:sp>
        <p:nvSpPr>
          <p:cNvPr id="6" name="Footer Placeholder 5"/>
          <p:cNvSpPr>
            <a:spLocks noGrp="1"/>
          </p:cNvSpPr>
          <p:nvPr>
            <p:ph type="ftr" sz="quarter" idx="11"/>
          </p:nvPr>
        </p:nvSpPr>
        <p:spPr/>
        <p:txBody>
          <a:bodyPr/>
          <a:lstStyle>
            <a:lvl1pPr>
              <a:defRPr>
                <a:solidFill>
                  <a:srgbClr val="000000"/>
                </a:solidFill>
              </a:defRPr>
            </a:lvl1pPr>
          </a:lstStyle>
          <a:p>
            <a:endParaRPr lang="en-US" dirty="0"/>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1"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3" name="Picture 12"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sp>
        <p:nvSpPr>
          <p:cNvPr id="15"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pic>
        <p:nvPicPr>
          <p:cNvPr id="16" name="Picture 15"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
        <p:nvSpPr>
          <p:cNvPr id="14" name="Slide Number Placeholder 8"/>
          <p:cNvSpPr>
            <a:spLocks noGrp="1"/>
          </p:cNvSpPr>
          <p:nvPr>
            <p:ph type="sldNum" sz="quarter" idx="12"/>
          </p:nvPr>
        </p:nvSpPr>
        <p:spPr>
          <a:xfrm>
            <a:off x="7010400" y="0"/>
            <a:ext cx="2133600" cy="365125"/>
          </a:xfrm>
        </p:spPr>
        <p:txBody>
          <a:bodyPr/>
          <a:lstStyle/>
          <a:p>
            <a:endParaRPr lang="en-US" dirty="0">
              <a:solidFill>
                <a:srgbClr val="5E6A71">
                  <a:tint val="75000"/>
                </a:srgbClr>
              </a:solidFill>
            </a:endParaRPr>
          </a:p>
        </p:txBody>
      </p:sp>
    </p:spTree>
    <p:extLst>
      <p:ext uri="{BB962C8B-B14F-4D97-AF65-F5344CB8AC3E}">
        <p14:creationId xmlns:p14="http://schemas.microsoft.com/office/powerpoint/2010/main" val="170427465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47800"/>
            <a:ext cx="4040188" cy="639762"/>
          </a:xfrm>
        </p:spPr>
        <p:txBody>
          <a:bodyPr anchor="b">
            <a:normAutofit/>
          </a:bodyPr>
          <a:lstStyle>
            <a:lvl1pPr marL="0" indent="0">
              <a:buNone/>
              <a:defRPr sz="2000" b="0">
                <a:solidFill>
                  <a:srgbClr val="E98300"/>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087562"/>
            <a:ext cx="4040188" cy="4026159"/>
          </a:xfrm>
        </p:spPr>
        <p:txBody>
          <a:bodyPr/>
          <a:lstStyle>
            <a:lvl1pPr>
              <a:defRPr sz="2400">
                <a:solidFill>
                  <a:srgbClr val="000000"/>
                </a:solidFill>
                <a:latin typeface="Arial" pitchFamily="34" charset="0"/>
                <a:cs typeface="Arial" pitchFamily="34" charset="0"/>
              </a:defRPr>
            </a:lvl1pPr>
            <a:lvl2pPr>
              <a:defRPr sz="2000">
                <a:solidFill>
                  <a:srgbClr val="000000"/>
                </a:solidFill>
                <a:latin typeface="Arial" pitchFamily="34" charset="0"/>
                <a:cs typeface="Arial" pitchFamily="34" charset="0"/>
              </a:defRPr>
            </a:lvl2pPr>
            <a:lvl3pPr>
              <a:defRPr sz="1800">
                <a:solidFill>
                  <a:srgbClr val="000000"/>
                </a:solidFill>
                <a:latin typeface="Arial" pitchFamily="34" charset="0"/>
                <a:cs typeface="Arial" pitchFamily="34" charset="0"/>
              </a:defRPr>
            </a:lvl3pPr>
            <a:lvl4pPr>
              <a:defRPr sz="1600">
                <a:solidFill>
                  <a:srgbClr val="000000"/>
                </a:solidFill>
                <a:latin typeface="Arial" pitchFamily="34" charset="0"/>
                <a:cs typeface="Arial" pitchFamily="34" charset="0"/>
              </a:defRPr>
            </a:lvl4pPr>
            <a:lvl5pPr>
              <a:defRPr sz="1600">
                <a:solidFill>
                  <a:srgbClr val="000000"/>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447800"/>
            <a:ext cx="4041775" cy="639762"/>
          </a:xfrm>
        </p:spPr>
        <p:txBody>
          <a:bodyPr anchor="b">
            <a:normAutofit/>
          </a:bodyPr>
          <a:lstStyle>
            <a:lvl1pPr marL="0" indent="0">
              <a:buNone/>
              <a:defRPr sz="2000" b="0">
                <a:solidFill>
                  <a:srgbClr val="E98300"/>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087562"/>
            <a:ext cx="4041775" cy="4026159"/>
          </a:xfrm>
        </p:spPr>
        <p:txBody>
          <a:bodyPr/>
          <a:lstStyle>
            <a:lvl1pPr>
              <a:defRPr sz="2400">
                <a:solidFill>
                  <a:srgbClr val="000000"/>
                </a:solidFill>
                <a:latin typeface="Arial" pitchFamily="34" charset="0"/>
                <a:cs typeface="Arial" pitchFamily="34" charset="0"/>
              </a:defRPr>
            </a:lvl1pPr>
            <a:lvl2pPr>
              <a:defRPr sz="2000">
                <a:solidFill>
                  <a:srgbClr val="000000"/>
                </a:solidFill>
                <a:latin typeface="Arial" pitchFamily="34" charset="0"/>
                <a:cs typeface="Arial" pitchFamily="34" charset="0"/>
              </a:defRPr>
            </a:lvl2pPr>
            <a:lvl3pPr>
              <a:defRPr sz="1800">
                <a:solidFill>
                  <a:srgbClr val="000000"/>
                </a:solidFill>
                <a:latin typeface="Arial" pitchFamily="34" charset="0"/>
                <a:cs typeface="Arial" pitchFamily="34" charset="0"/>
              </a:defRPr>
            </a:lvl3pPr>
            <a:lvl4pPr>
              <a:defRPr sz="1600">
                <a:solidFill>
                  <a:srgbClr val="000000"/>
                </a:solidFill>
                <a:latin typeface="Arial" pitchFamily="34" charset="0"/>
                <a:cs typeface="Arial" pitchFamily="34" charset="0"/>
              </a:defRPr>
            </a:lvl4pPr>
            <a:lvl5pPr>
              <a:defRPr sz="1600">
                <a:solidFill>
                  <a:srgbClr val="000000"/>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solidFill>
                  <a:srgbClr val="000000"/>
                </a:solidFill>
              </a:defRPr>
            </a:lvl1pPr>
          </a:lstStyle>
          <a:p>
            <a:fld id="{CDCFDDA2-CE23-4427-9081-0197698A1902}" type="datetime1">
              <a:rPr lang="en-US" smtClean="0"/>
              <a:pPr/>
              <a:t>5/25/2015</a:t>
            </a:fld>
            <a:endParaRPr lang="en-US" dirty="0"/>
          </a:p>
        </p:txBody>
      </p:sp>
      <p:sp>
        <p:nvSpPr>
          <p:cNvPr id="8" name="Footer Placeholder 7"/>
          <p:cNvSpPr>
            <a:spLocks noGrp="1"/>
          </p:cNvSpPr>
          <p:nvPr>
            <p:ph type="ftr" sz="quarter" idx="11"/>
          </p:nvPr>
        </p:nvSpPr>
        <p:spPr/>
        <p:txBody>
          <a:bodyPr/>
          <a:lstStyle>
            <a:lvl1pPr>
              <a:defRPr>
                <a:solidFill>
                  <a:srgbClr val="000000"/>
                </a:solidFill>
              </a:defRPr>
            </a:lvl1pPr>
          </a:lstStyle>
          <a:p>
            <a:endParaRPr lang="en-US" dirty="0"/>
          </a:p>
        </p:txBody>
      </p:sp>
      <p:sp>
        <p:nvSpPr>
          <p:cNvPr id="10" name="Rectangle 9"/>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5" name="Picture 14"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sp>
        <p:nvSpPr>
          <p:cNvPr id="17"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pic>
        <p:nvPicPr>
          <p:cNvPr id="18" name="Picture 17"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
        <p:nvSpPr>
          <p:cNvPr id="9" name="Slide Number Placeholder 8"/>
          <p:cNvSpPr>
            <a:spLocks noGrp="1"/>
          </p:cNvSpPr>
          <p:nvPr>
            <p:ph type="sldNum" sz="quarter" idx="12"/>
          </p:nvPr>
        </p:nvSpPr>
        <p:spPr>
          <a:xfrm>
            <a:off x="7010400" y="0"/>
            <a:ext cx="2133600" cy="365125"/>
          </a:xfrm>
        </p:spPr>
        <p:txBody>
          <a:bodyPr/>
          <a:lstStyle/>
          <a:p>
            <a:endParaRPr lang="en-US" dirty="0">
              <a:solidFill>
                <a:srgbClr val="5E6A71">
                  <a:tint val="75000"/>
                </a:srgbClr>
              </a:solidFill>
            </a:endParaRPr>
          </a:p>
        </p:txBody>
      </p:sp>
    </p:spTree>
    <p:extLst>
      <p:ext uri="{BB962C8B-B14F-4D97-AF65-F5344CB8AC3E}">
        <p14:creationId xmlns:p14="http://schemas.microsoft.com/office/powerpoint/2010/main" val="14470590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6B3AC41E-2A70-46ED-A767-C1CF279AFDB5}" type="datetime1">
              <a:rPr lang="en-US" smtClean="0"/>
              <a:pPr/>
              <a:t>5/25/2015</a:t>
            </a:fld>
            <a:endParaRPr lang="en-US" dirty="0"/>
          </a:p>
        </p:txBody>
      </p:sp>
      <p:sp>
        <p:nvSpPr>
          <p:cNvPr id="4" name="Footer Placeholder 3"/>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dirty="0">
              <a:solidFill>
                <a:srgbClr val="5E6A71">
                  <a:tint val="75000"/>
                </a:srgbClr>
              </a:solidFill>
            </a:endParaRPr>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9"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1" name="Picture 10"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sp>
        <p:nvSpPr>
          <p:cNvPr id="13"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pic>
        <p:nvPicPr>
          <p:cNvPr id="14" name="Picture 13"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252647498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EAD02181-A5A6-4718-B161-688AB64B2AA9}" type="datetime1">
              <a:rPr lang="en-US" smtClean="0"/>
              <a:pPr/>
              <a:t>5/25/2015</a:t>
            </a:fld>
            <a:endParaRPr lang="en-US" dirty="0"/>
          </a:p>
        </p:txBody>
      </p:sp>
      <p:sp>
        <p:nvSpPr>
          <p:cNvPr id="4" name="Footer Placeholder 3"/>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3"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pic>
        <p:nvPicPr>
          <p:cNvPr id="14" name="Picture 13" descr="Signature_Green_Transparen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42188494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CD776B-18C8-4327-8341-6723D7B49173}" type="datetimeFigureOut">
              <a:rPr lang="en-US" smtClean="0"/>
              <a:t>5/25/2015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11390127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1BC8A4A7-F20D-4D81-BED1-75F914BF5049}" type="datetime1">
              <a:rPr lang="en-US" smtClean="0"/>
              <a:pPr/>
              <a:t>5/25/2015</a:t>
            </a:fld>
            <a:endParaRPr lang="en-US" dirty="0"/>
          </a:p>
        </p:txBody>
      </p:sp>
      <p:sp>
        <p:nvSpPr>
          <p:cNvPr id="4" name="Footer Placeholder 3"/>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3" name="Title 1"/>
          <p:cNvSpPr>
            <a:spLocks noGrp="1"/>
          </p:cNvSpPr>
          <p:nvPr>
            <p:ph type="title"/>
          </p:nvPr>
        </p:nvSpPr>
        <p:spPr>
          <a:xfrm>
            <a:off x="457200" y="0"/>
            <a:ext cx="8229600"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623236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000000"/>
                </a:solidFill>
              </a:defRPr>
            </a:lvl1pPr>
          </a:lstStyle>
          <a:p>
            <a:fld id="{75E75039-318B-44BF-953E-FA482A67AEDA}" type="datetime1">
              <a:rPr lang="en-US" smtClean="0"/>
              <a:pPr/>
              <a:t>5/25/2015</a:t>
            </a:fld>
            <a:endParaRPr lang="en-US" dirty="0"/>
          </a:p>
        </p:txBody>
      </p:sp>
      <p:sp>
        <p:nvSpPr>
          <p:cNvPr id="3" name="Footer Placeholder 2"/>
          <p:cNvSpPr>
            <a:spLocks noGrp="1"/>
          </p:cNvSpPr>
          <p:nvPr>
            <p:ph type="ftr" sz="quarter" idx="11"/>
          </p:nvPr>
        </p:nvSpPr>
        <p:spPr/>
        <p:txBody>
          <a:bodyPr/>
          <a:lstStyle>
            <a:lvl1pPr>
              <a:defRPr>
                <a:solidFill>
                  <a:srgbClr val="000000"/>
                </a:solidFill>
              </a:defRPr>
            </a:lvl1pPr>
          </a:lstStyle>
          <a:p>
            <a:endParaRPr lang="en-US" dirty="0"/>
          </a:p>
        </p:txBody>
      </p:sp>
      <p:sp>
        <p:nvSpPr>
          <p:cNvPr id="4" name="Slide Number Placeholder 3"/>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5" name="Rectangle 4"/>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0" name="Picture 9"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2" name="Picture 11"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324913516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000000"/>
                </a:solidFill>
              </a:defRPr>
            </a:lvl1pPr>
          </a:lstStyle>
          <a:p>
            <a:fld id="{3E2C84E7-45D8-422F-A5EB-7FB0B4F9F581}" type="datetime1">
              <a:rPr lang="en-US" smtClean="0"/>
              <a:pPr/>
              <a:t>5/25/2015</a:t>
            </a:fld>
            <a:endParaRPr lang="en-US" dirty="0"/>
          </a:p>
        </p:txBody>
      </p:sp>
      <p:sp>
        <p:nvSpPr>
          <p:cNvPr id="3" name="Footer Placeholder 2"/>
          <p:cNvSpPr>
            <a:spLocks noGrp="1"/>
          </p:cNvSpPr>
          <p:nvPr>
            <p:ph type="ftr" sz="quarter" idx="11"/>
          </p:nvPr>
        </p:nvSpPr>
        <p:spPr/>
        <p:txBody>
          <a:bodyPr/>
          <a:lstStyle>
            <a:lvl1pPr>
              <a:defRPr>
                <a:solidFill>
                  <a:srgbClr val="000000"/>
                </a:solidFill>
              </a:defRPr>
            </a:lvl1pPr>
          </a:lstStyle>
          <a:p>
            <a:endParaRPr lang="en-US" dirty="0"/>
          </a:p>
        </p:txBody>
      </p:sp>
      <p:sp>
        <p:nvSpPr>
          <p:cNvPr id="4" name="Slide Number Placeholder 3"/>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5" name="Rectangle 4"/>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0" name="Picture 9"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spTree>
    <p:extLst>
      <p:ext uri="{BB962C8B-B14F-4D97-AF65-F5344CB8AC3E}">
        <p14:creationId xmlns:p14="http://schemas.microsoft.com/office/powerpoint/2010/main" val="318858262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rgbClr val="000000"/>
                </a:solidFill>
                <a:latin typeface="Arial" pitchFamily="34" charset="0"/>
                <a:cs typeface="Arial" pitchFamily="34" charset="0"/>
              </a:defRPr>
            </a:lvl1pPr>
            <a:lvl2pPr>
              <a:defRPr sz="2800">
                <a:solidFill>
                  <a:srgbClr val="000000"/>
                </a:solidFill>
                <a:latin typeface="Arial" pitchFamily="34" charset="0"/>
                <a:cs typeface="Arial" pitchFamily="34" charset="0"/>
              </a:defRPr>
            </a:lvl2pPr>
            <a:lvl3pPr>
              <a:defRPr sz="2400">
                <a:solidFill>
                  <a:srgbClr val="000000"/>
                </a:solidFill>
                <a:latin typeface="Arial" pitchFamily="34" charset="0"/>
                <a:cs typeface="Arial" pitchFamily="34" charset="0"/>
              </a:defRPr>
            </a:lvl3pPr>
            <a:lvl4pPr>
              <a:defRPr sz="2000">
                <a:solidFill>
                  <a:srgbClr val="000000"/>
                </a:solidFill>
                <a:latin typeface="Arial" pitchFamily="34" charset="0"/>
                <a:cs typeface="Arial" pitchFamily="34" charset="0"/>
              </a:defRPr>
            </a:lvl4pPr>
            <a:lvl5pPr>
              <a:defRPr sz="2000">
                <a:solidFill>
                  <a:srgbClr val="000000"/>
                </a:solidFill>
                <a:latin typeface="Arial" pitchFamily="34" charset="0"/>
                <a:cs typeface="Arial"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000000"/>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6BDA2F7-18B4-478B-A0CE-83FF6D12C868}" type="datetime1">
              <a:rPr lang="en-US" smtClean="0">
                <a:solidFill>
                  <a:srgbClr val="5E6A71">
                    <a:tint val="75000"/>
                  </a:srgbClr>
                </a:solidFill>
              </a:rPr>
              <a:pPr/>
              <a:t>5/25/2015</a:t>
            </a:fld>
            <a:endParaRPr lang="en-US">
              <a:solidFill>
                <a:srgbClr val="5E6A71">
                  <a:tint val="75000"/>
                </a:srgbClr>
              </a:solidFill>
            </a:endParaRPr>
          </a:p>
        </p:txBody>
      </p:sp>
      <p:sp>
        <p:nvSpPr>
          <p:cNvPr id="6" name="Footer Placeholder 5"/>
          <p:cNvSpPr>
            <a:spLocks noGrp="1"/>
          </p:cNvSpPr>
          <p:nvPr>
            <p:ph type="ftr" sz="quarter" idx="11"/>
          </p:nvPr>
        </p:nvSpPr>
        <p:spPr/>
        <p:txBody>
          <a:bodyPr/>
          <a:lstStyle/>
          <a:p>
            <a:endParaRPr lang="en-US">
              <a:solidFill>
                <a:srgbClr val="5E6A71">
                  <a:tint val="75000"/>
                </a:srgbClr>
              </a:solidFill>
            </a:endParaRPr>
          </a:p>
        </p:txBody>
      </p:sp>
      <p:sp>
        <p:nvSpPr>
          <p:cNvPr id="7" name="Slide Number Placeholder 6"/>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1"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3" name="Picture 12"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5" name="Picture 14"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5455069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000000"/>
                </a:solidFill>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000000"/>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5BA6C2D8-DC94-4C97-847F-ED1AFDC280CF}" type="datetime1">
              <a:rPr lang="en-US" smtClean="0"/>
              <a:pPr/>
              <a:t>5/25/2015</a:t>
            </a:fld>
            <a:endParaRPr lang="en-US" dirty="0"/>
          </a:p>
        </p:txBody>
      </p:sp>
      <p:sp>
        <p:nvSpPr>
          <p:cNvPr id="6" name="Footer Placeholder 5"/>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1"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3" name="Picture 12"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5" name="Picture 14"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2885575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aseline="0">
                <a:solidFill>
                  <a:srgbClr val="003F72"/>
                </a:solidFill>
                <a:latin typeface="Arial"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736A5DE2-B1BA-4922-9E7C-CF39777A2580}" type="datetime1">
              <a:rPr lang="en-US" smtClean="0"/>
              <a:pPr/>
              <a:t>5/25/2015</a:t>
            </a:fld>
            <a:endParaRPr lang="en-US" dirty="0"/>
          </a:p>
        </p:txBody>
      </p:sp>
      <p:sp>
        <p:nvSpPr>
          <p:cNvPr id="5" name="Footer Placeholder 4"/>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2" name="Picture 11"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4" name="Picture 13"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796203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normAutofit/>
          </a:bodyPr>
          <a:lstStyle>
            <a:lvl1pPr>
              <a:defRPr sz="3600">
                <a:solidFill>
                  <a:srgbClr val="003F72"/>
                </a:solidFill>
                <a:latin typeface="Arial" pitchFamily="34" charset="0"/>
                <a:cs typeface="Arial"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5DA99A62-FAB2-4847-94BE-6EBBF9CA9D23}" type="datetime1">
              <a:rPr lang="en-US" smtClean="0"/>
              <a:pPr/>
              <a:t>5/25/2015</a:t>
            </a:fld>
            <a:endParaRPr lang="en-US" dirty="0"/>
          </a:p>
        </p:txBody>
      </p:sp>
      <p:sp>
        <p:nvSpPr>
          <p:cNvPr id="5" name="Footer Placeholder 4"/>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2" name="Picture 11"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4" name="Picture 13"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106136796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03F72"/>
                </a:solidFill>
                <a:latin typeface="Arial" pitchFamily="34" charset="0"/>
                <a:cs typeface="Arial"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FCEDB5B6-A577-4DDD-808B-AC78B507C660}" type="datetime1">
              <a:rPr lang="en-US" smtClean="0"/>
              <a:pPr/>
              <a:t>5/25/2015</a:t>
            </a:fld>
            <a:endParaRPr lang="en-US" dirty="0"/>
          </a:p>
        </p:txBody>
      </p:sp>
      <p:sp>
        <p:nvSpPr>
          <p:cNvPr id="4" name="Footer Placeholder 3"/>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9"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1" name="Picture 10"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3" name="Picture 12"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402433371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Rectangle 2"/>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pic>
        <p:nvPicPr>
          <p:cNvPr id="4" name="Picture 7" descr="Logo_Transparent.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086600" y="6096000"/>
            <a:ext cx="1765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ignature_Green_Transparent.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924800" y="228600"/>
            <a:ext cx="825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0" y="274638"/>
            <a:ext cx="7315200" cy="1143000"/>
          </a:xfrm>
        </p:spPr>
        <p:txBody>
          <a:bodyPr>
            <a:normAutofit/>
          </a:bodyPr>
          <a:lstStyle>
            <a:lvl1pPr algn="l">
              <a:defRPr sz="3600" b="0">
                <a:solidFill>
                  <a:srgbClr val="003F72"/>
                </a:solidFill>
                <a:latin typeface="+mj-lt"/>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64148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CD776B-18C8-4327-8341-6723D7B49173}" type="datetimeFigureOut">
              <a:rPr lang="en-US" smtClean="0"/>
              <a:t>5/25/2015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380782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CD776B-18C8-4327-8341-6723D7B49173}" type="datetimeFigureOut">
              <a:rPr lang="en-US" smtClean="0"/>
              <a:t>5/25/2015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24187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CD776B-18C8-4327-8341-6723D7B49173}" type="datetimeFigureOut">
              <a:rPr lang="en-US" smtClean="0"/>
              <a:t>5/25/2015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159601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CD776B-18C8-4327-8341-6723D7B49173}" type="datetimeFigureOut">
              <a:rPr lang="en-US" smtClean="0"/>
              <a:t>5/25/2015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377595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D776B-18C8-4327-8341-6723D7B49173}" type="datetimeFigureOut">
              <a:rPr lang="en-US" smtClean="0"/>
              <a:t>5/25/2015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120048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CD776B-18C8-4327-8341-6723D7B49173}" type="datetimeFigureOut">
              <a:rPr lang="en-US" smtClean="0"/>
              <a:t>5/25/2015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244917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CD776B-18C8-4327-8341-6723D7B49173}" type="datetimeFigureOut">
              <a:rPr lang="en-US" smtClean="0"/>
              <a:t>5/25/2015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296561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D776B-18C8-4327-8341-6723D7B49173}" type="datetimeFigureOut">
              <a:rPr lang="en-US" smtClean="0"/>
              <a:t>5/25/2015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DB9F0-9E58-4561-B162-0A8DC7C58636}" type="slidenum">
              <a:rPr lang="en-US" smtClean="0"/>
              <a:t>‹#›</a:t>
            </a:fld>
            <a:endParaRPr lang="en-US"/>
          </a:p>
        </p:txBody>
      </p:sp>
    </p:spTree>
    <p:extLst>
      <p:ext uri="{BB962C8B-B14F-4D97-AF65-F5344CB8AC3E}">
        <p14:creationId xmlns:p14="http://schemas.microsoft.com/office/powerpoint/2010/main" val="3510133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bg1">
              <a:alpha val="40000"/>
            </a:schemeClr>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6F9A114E-3FC9-4239-BAA8-F3C4B0089A03}" type="datetime1">
              <a:rPr lang="en-US" smtClean="0">
                <a:solidFill>
                  <a:srgbClr val="5E6A71">
                    <a:tint val="75000"/>
                  </a:srgbClr>
                </a:solidFill>
                <a:cs typeface="Arial" charset="0"/>
              </a:rPr>
              <a:pPr fontAlgn="base">
                <a:spcBef>
                  <a:spcPct val="0"/>
                </a:spcBef>
                <a:spcAft>
                  <a:spcPct val="0"/>
                </a:spcAft>
              </a:pPr>
              <a:t>5/25/2015</a:t>
            </a:fld>
            <a:endParaRPr lang="en-US">
              <a:solidFill>
                <a:srgbClr val="5E6A71">
                  <a:tint val="75000"/>
                </a:srgbClr>
              </a:solidFill>
              <a:cs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dirty="0">
              <a:solidFill>
                <a:srgbClr val="5E6A71">
                  <a:tint val="75000"/>
                </a:srgbClr>
              </a:solidFill>
              <a:cs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DFC2DA4E-69C4-4F39-90E3-AE710B32AC98}" type="slidenum">
              <a:rPr lang="en-US" smtClean="0">
                <a:solidFill>
                  <a:srgbClr val="5E6A71">
                    <a:tint val="75000"/>
                  </a:srgbClr>
                </a:solidFill>
                <a:cs typeface="Arial" charset="0"/>
              </a:rPr>
              <a:pPr fontAlgn="base">
                <a:spcBef>
                  <a:spcPct val="0"/>
                </a:spcBef>
                <a:spcAft>
                  <a:spcPct val="0"/>
                </a:spcAft>
              </a:pPr>
              <a:t>‹#›</a:t>
            </a:fld>
            <a:endParaRPr lang="en-US" dirty="0">
              <a:solidFill>
                <a:srgbClr val="5E6A71">
                  <a:tint val="75000"/>
                </a:srgbClr>
              </a:solidFill>
              <a:cs typeface="Arial" charset="0"/>
            </a:endParaRPr>
          </a:p>
        </p:txBody>
      </p:sp>
    </p:spTree>
    <p:extLst>
      <p:ext uri="{BB962C8B-B14F-4D97-AF65-F5344CB8AC3E}">
        <p14:creationId xmlns:p14="http://schemas.microsoft.com/office/powerpoint/2010/main" val="1197052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sldNum="0" hdr="0" ftr="0" dt="0"/>
  <p:txStyles>
    <p:titleStyle>
      <a:lvl1pPr algn="ctr" defTabSz="914400" rtl="0" eaLnBrk="1" latinLnBrk="0" hangingPunct="1">
        <a:spcBef>
          <a:spcPct val="0"/>
        </a:spcBef>
        <a:buNone/>
        <a:defRPr sz="3600" b="1" kern="1200">
          <a:solidFill>
            <a:srgbClr val="003F7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rgbClr val="000000"/>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000000"/>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00000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000000"/>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953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0334" t="55184" r="28701" b="14510"/>
          <a:stretch/>
        </p:blipFill>
        <p:spPr bwMode="auto">
          <a:xfrm>
            <a:off x="609600" y="1676400"/>
            <a:ext cx="5207726" cy="431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Predicting Methanol </a:t>
            </a:r>
            <a:r>
              <a:rPr lang="en-US" dirty="0"/>
              <a:t>Consumption</a:t>
            </a:r>
          </a:p>
        </p:txBody>
      </p:sp>
      <p:pic>
        <p:nvPicPr>
          <p:cNvPr id="7"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t="62068" r="60549" b="29470"/>
          <a:stretch/>
        </p:blipFill>
        <p:spPr>
          <a:xfrm>
            <a:off x="3581400" y="2710880"/>
            <a:ext cx="5086350" cy="1448725"/>
          </a:xfrm>
          <a:prstGeom prst="rect">
            <a:avLst/>
          </a:prstGeom>
        </p:spPr>
      </p:pic>
      <p:sp>
        <p:nvSpPr>
          <p:cNvPr id="8" name="Text Placeholder 5"/>
          <p:cNvSpPr txBox="1">
            <a:spLocks/>
          </p:cNvSpPr>
          <p:nvPr/>
        </p:nvSpPr>
        <p:spPr>
          <a:xfrm>
            <a:off x="-609600" y="6553200"/>
            <a:ext cx="5943600" cy="29583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solidFill>
                  <a:srgbClr val="5E6A71">
                    <a:tint val="75000"/>
                  </a:srgbClr>
                </a:solidFill>
              </a:rPr>
              <a:t>Welander</a:t>
            </a:r>
            <a:r>
              <a:rPr lang="en-US" dirty="0" smtClean="0">
                <a:solidFill>
                  <a:srgbClr val="5E6A71">
                    <a:tint val="75000"/>
                  </a:srgbClr>
                </a:solidFill>
              </a:rPr>
              <a:t> P. </a:t>
            </a:r>
            <a:r>
              <a:rPr lang="en-US" i="1" dirty="0" smtClean="0">
                <a:solidFill>
                  <a:srgbClr val="5E6A71">
                    <a:tint val="75000"/>
                  </a:srgbClr>
                </a:solidFill>
              </a:rPr>
              <a:t>et al. PNAS </a:t>
            </a:r>
            <a:r>
              <a:rPr lang="en-US" dirty="0" smtClean="0">
                <a:solidFill>
                  <a:srgbClr val="5E6A71">
                    <a:tint val="75000"/>
                  </a:srgbClr>
                </a:solidFill>
              </a:rPr>
              <a:t>(2005)</a:t>
            </a:r>
            <a:endParaRPr lang="en-US" dirty="0">
              <a:solidFill>
                <a:srgbClr val="5E6A71">
                  <a:tint val="75000"/>
                </a:srgbClr>
              </a:solidFill>
            </a:endParaRPr>
          </a:p>
        </p:txBody>
      </p:sp>
    </p:spTree>
    <p:extLst>
      <p:ext uri="{BB962C8B-B14F-4D97-AF65-F5344CB8AC3E}">
        <p14:creationId xmlns:p14="http://schemas.microsoft.com/office/powerpoint/2010/main" val="361509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4">
      <a:dk1>
        <a:srgbClr val="5E6A71"/>
      </a:dk1>
      <a:lt1>
        <a:sysClr val="window" lastClr="FFFFFF"/>
      </a:lt1>
      <a:dk2>
        <a:srgbClr val="003F72"/>
      </a:dk2>
      <a:lt2>
        <a:srgbClr val="EEECE1"/>
      </a:lt2>
      <a:accent1>
        <a:srgbClr val="4F81BD"/>
      </a:accent1>
      <a:accent2>
        <a:srgbClr val="C0504D"/>
      </a:accent2>
      <a:accent3>
        <a:srgbClr val="9BBB59"/>
      </a:accent3>
      <a:accent4>
        <a:srgbClr val="8064A2"/>
      </a:accent4>
      <a:accent5>
        <a:srgbClr val="4BACC6"/>
      </a:accent5>
      <a:accent6>
        <a:srgbClr val="E983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3200" dirty="0" smtClean="0">
            <a:solidFill>
              <a:srgbClr val="000000"/>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151</Words>
  <Application>Microsoft Office PowerPoint</Application>
  <PresentationFormat>On-screen Show (4:3)</PresentationFormat>
  <Paragraphs>4</Paragraphs>
  <Slides>2</Slides>
  <Notes>1</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1_Office Theme</vt:lpstr>
      <vt:lpstr>PowerPoint Presentation</vt:lpstr>
      <vt:lpstr>Predicting Methanol Consumption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Matt</cp:lastModifiedBy>
  <cp:revision>3</cp:revision>
  <dcterms:created xsi:type="dcterms:W3CDTF">2015-05-25T19:49:23Z</dcterms:created>
  <dcterms:modified xsi:type="dcterms:W3CDTF">2015-05-25T22:35:27Z</dcterms:modified>
</cp:coreProperties>
</file>