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2" r:id="rId3"/>
    <p:sldId id="265" r:id="rId4"/>
    <p:sldId id="266" r:id="rId5"/>
    <p:sldId id="261" r:id="rId6"/>
    <p:sldId id="263" r:id="rId7"/>
    <p:sldId id="264" r:id="rId8"/>
    <p:sldId id="271" r:id="rId9"/>
    <p:sldId id="268" r:id="rId10"/>
    <p:sldId id="259" r:id="rId11"/>
    <p:sldId id="260" r:id="rId12"/>
    <p:sldId id="257" r:id="rId13"/>
    <p:sldId id="273" r:id="rId14"/>
    <p:sldId id="270" r:id="rId15"/>
    <p:sldId id="269"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28" autoAdjust="0"/>
  </p:normalViewPr>
  <p:slideViewPr>
    <p:cSldViewPr>
      <p:cViewPr varScale="1">
        <p:scale>
          <a:sx n="58" d="100"/>
          <a:sy n="58" d="100"/>
        </p:scale>
        <p:origin x="-8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Genes</c:v>
                </c:pt>
              </c:strCache>
            </c:strRef>
          </c:tx>
          <c:marker>
            <c:symbol val="none"/>
          </c:marker>
          <c:cat>
            <c:numRef>
              <c:f>Sheet1!$A$2:$A$6</c:f>
              <c:numCache>
                <c:formatCode>mmm\-yy</c:formatCode>
                <c:ptCount val="5"/>
                <c:pt idx="0">
                  <c:v>41760</c:v>
                </c:pt>
                <c:pt idx="1">
                  <c:v>41791</c:v>
                </c:pt>
                <c:pt idx="2">
                  <c:v>41821</c:v>
                </c:pt>
                <c:pt idx="3">
                  <c:v>41852</c:v>
                </c:pt>
                <c:pt idx="4">
                  <c:v>41883</c:v>
                </c:pt>
              </c:numCache>
            </c:numRef>
          </c:cat>
          <c:val>
            <c:numRef>
              <c:f>Sheet1!$B$2:$B$6</c:f>
              <c:numCache>
                <c:formatCode>General</c:formatCode>
                <c:ptCount val="5"/>
                <c:pt idx="0">
                  <c:v>388</c:v>
                </c:pt>
                <c:pt idx="1">
                  <c:v>412</c:v>
                </c:pt>
                <c:pt idx="2">
                  <c:v>459</c:v>
                </c:pt>
                <c:pt idx="3">
                  <c:v>461</c:v>
                </c:pt>
                <c:pt idx="4">
                  <c:v>488</c:v>
                </c:pt>
              </c:numCache>
            </c:numRef>
          </c:val>
          <c:smooth val="0"/>
        </c:ser>
        <c:ser>
          <c:idx val="1"/>
          <c:order val="1"/>
          <c:tx>
            <c:strRef>
              <c:f>Sheet1!$C$1</c:f>
              <c:strCache>
                <c:ptCount val="1"/>
                <c:pt idx="0">
                  <c:v>Reactions</c:v>
                </c:pt>
              </c:strCache>
            </c:strRef>
          </c:tx>
          <c:marker>
            <c:symbol val="none"/>
          </c:marker>
          <c:cat>
            <c:numRef>
              <c:f>Sheet1!$A$2:$A$6</c:f>
              <c:numCache>
                <c:formatCode>mmm\-yy</c:formatCode>
                <c:ptCount val="5"/>
                <c:pt idx="0">
                  <c:v>41760</c:v>
                </c:pt>
                <c:pt idx="1">
                  <c:v>41791</c:v>
                </c:pt>
                <c:pt idx="2">
                  <c:v>41821</c:v>
                </c:pt>
                <c:pt idx="3">
                  <c:v>41852</c:v>
                </c:pt>
                <c:pt idx="4">
                  <c:v>41883</c:v>
                </c:pt>
              </c:numCache>
            </c:numRef>
          </c:cat>
          <c:val>
            <c:numRef>
              <c:f>Sheet1!$C$2:$C$6</c:f>
              <c:numCache>
                <c:formatCode>General</c:formatCode>
                <c:ptCount val="5"/>
                <c:pt idx="0">
                  <c:v>708</c:v>
                </c:pt>
                <c:pt idx="1">
                  <c:v>730</c:v>
                </c:pt>
                <c:pt idx="2">
                  <c:v>736</c:v>
                </c:pt>
                <c:pt idx="3">
                  <c:v>736</c:v>
                </c:pt>
                <c:pt idx="4">
                  <c:v>736</c:v>
                </c:pt>
              </c:numCache>
            </c:numRef>
          </c:val>
          <c:smooth val="0"/>
        </c:ser>
        <c:ser>
          <c:idx val="2"/>
          <c:order val="2"/>
          <c:tx>
            <c:strRef>
              <c:f>Sheet1!$D$1</c:f>
              <c:strCache>
                <c:ptCount val="1"/>
                <c:pt idx="0">
                  <c:v>Metabolites</c:v>
                </c:pt>
              </c:strCache>
            </c:strRef>
          </c:tx>
          <c:marker>
            <c:symbol val="none"/>
          </c:marker>
          <c:cat>
            <c:numRef>
              <c:f>Sheet1!$A$2:$A$6</c:f>
              <c:numCache>
                <c:formatCode>mmm\-yy</c:formatCode>
                <c:ptCount val="5"/>
                <c:pt idx="0">
                  <c:v>41760</c:v>
                </c:pt>
                <c:pt idx="1">
                  <c:v>41791</c:v>
                </c:pt>
                <c:pt idx="2">
                  <c:v>41821</c:v>
                </c:pt>
                <c:pt idx="3">
                  <c:v>41852</c:v>
                </c:pt>
                <c:pt idx="4">
                  <c:v>41883</c:v>
                </c:pt>
              </c:numCache>
            </c:numRef>
          </c:cat>
          <c:val>
            <c:numRef>
              <c:f>Sheet1!$D$2:$D$6</c:f>
              <c:numCache>
                <c:formatCode>General</c:formatCode>
                <c:ptCount val="5"/>
                <c:pt idx="0">
                  <c:v>724</c:v>
                </c:pt>
                <c:pt idx="1">
                  <c:v>735</c:v>
                </c:pt>
                <c:pt idx="2">
                  <c:v>743</c:v>
                </c:pt>
                <c:pt idx="3">
                  <c:v>740</c:v>
                </c:pt>
                <c:pt idx="4">
                  <c:v>740</c:v>
                </c:pt>
              </c:numCache>
            </c:numRef>
          </c:val>
          <c:smooth val="0"/>
        </c:ser>
        <c:dLbls>
          <c:showLegendKey val="0"/>
          <c:showVal val="0"/>
          <c:showCatName val="0"/>
          <c:showSerName val="0"/>
          <c:showPercent val="0"/>
          <c:showBubbleSize val="0"/>
        </c:dLbls>
        <c:marker val="1"/>
        <c:smooth val="0"/>
        <c:axId val="42580992"/>
        <c:axId val="42586880"/>
      </c:lineChart>
      <c:dateAx>
        <c:axId val="42580992"/>
        <c:scaling>
          <c:orientation val="minMax"/>
        </c:scaling>
        <c:delete val="0"/>
        <c:axPos val="b"/>
        <c:numFmt formatCode="mmm\-yy" sourceLinked="1"/>
        <c:majorTickMark val="out"/>
        <c:minorTickMark val="none"/>
        <c:tickLblPos val="nextTo"/>
        <c:crossAx val="42586880"/>
        <c:crosses val="autoZero"/>
        <c:auto val="1"/>
        <c:lblOffset val="100"/>
        <c:baseTimeUnit val="months"/>
      </c:dateAx>
      <c:valAx>
        <c:axId val="42586880"/>
        <c:scaling>
          <c:orientation val="minMax"/>
          <c:max val="750"/>
          <c:min val="350"/>
        </c:scaling>
        <c:delete val="0"/>
        <c:axPos val="l"/>
        <c:majorGridlines/>
        <c:numFmt formatCode="General" sourceLinked="1"/>
        <c:majorTickMark val="out"/>
        <c:minorTickMark val="none"/>
        <c:tickLblPos val="nextTo"/>
        <c:crossAx val="4258099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H2+CO2</c:v>
                </c:pt>
              </c:strCache>
            </c:strRef>
          </c:tx>
          <c:invertIfNegative val="0"/>
          <c:cat>
            <c:strRef>
              <c:f>Sheet1!$A$2:$A$6</c:f>
              <c:strCache>
                <c:ptCount val="5"/>
                <c:pt idx="0">
                  <c:v>May-14</c:v>
                </c:pt>
                <c:pt idx="1">
                  <c:v>Jun-14</c:v>
                </c:pt>
                <c:pt idx="2">
                  <c:v>Jul-14</c:v>
                </c:pt>
                <c:pt idx="3">
                  <c:v>Aug-14</c:v>
                </c:pt>
                <c:pt idx="4">
                  <c:v>Measured</c:v>
                </c:pt>
              </c:strCache>
            </c:strRef>
          </c:cat>
          <c:val>
            <c:numRef>
              <c:f>Sheet1!$B$2:$B$6</c:f>
              <c:numCache>
                <c:formatCode>General</c:formatCode>
                <c:ptCount val="5"/>
                <c:pt idx="0">
                  <c:v>6.4820000000000002</c:v>
                </c:pt>
                <c:pt idx="1">
                  <c:v>10.81</c:v>
                </c:pt>
                <c:pt idx="2">
                  <c:v>60.42</c:v>
                </c:pt>
                <c:pt idx="3">
                  <c:v>6.6630000000000003</c:v>
                </c:pt>
                <c:pt idx="4">
                  <c:v>2.31</c:v>
                </c:pt>
              </c:numCache>
            </c:numRef>
          </c:val>
        </c:ser>
        <c:ser>
          <c:idx val="1"/>
          <c:order val="1"/>
          <c:tx>
            <c:strRef>
              <c:f>Sheet1!$C$1</c:f>
              <c:strCache>
                <c:ptCount val="1"/>
                <c:pt idx="0">
                  <c:v>Formate+CO2</c:v>
                </c:pt>
              </c:strCache>
            </c:strRef>
          </c:tx>
          <c:invertIfNegative val="0"/>
          <c:cat>
            <c:strRef>
              <c:f>Sheet1!$A$2:$A$6</c:f>
              <c:strCache>
                <c:ptCount val="5"/>
                <c:pt idx="0">
                  <c:v>May-14</c:v>
                </c:pt>
                <c:pt idx="1">
                  <c:v>Jun-14</c:v>
                </c:pt>
                <c:pt idx="2">
                  <c:v>Jul-14</c:v>
                </c:pt>
                <c:pt idx="3">
                  <c:v>Aug-14</c:v>
                </c:pt>
                <c:pt idx="4">
                  <c:v>Measured</c:v>
                </c:pt>
              </c:strCache>
            </c:strRef>
          </c:cat>
          <c:val>
            <c:numRef>
              <c:f>Sheet1!$C$2:$C$6</c:f>
              <c:numCache>
                <c:formatCode>General</c:formatCode>
                <c:ptCount val="5"/>
                <c:pt idx="0">
                  <c:v>0</c:v>
                </c:pt>
                <c:pt idx="1">
                  <c:v>0</c:v>
                </c:pt>
                <c:pt idx="2">
                  <c:v>62.23</c:v>
                </c:pt>
                <c:pt idx="3">
                  <c:v>6.6929999999999996</c:v>
                </c:pt>
                <c:pt idx="4">
                  <c:v>2.86</c:v>
                </c:pt>
              </c:numCache>
            </c:numRef>
          </c:val>
        </c:ser>
        <c:dLbls>
          <c:showLegendKey val="0"/>
          <c:showVal val="0"/>
          <c:showCatName val="0"/>
          <c:showSerName val="0"/>
          <c:showPercent val="0"/>
          <c:showBubbleSize val="0"/>
        </c:dLbls>
        <c:gapWidth val="150"/>
        <c:axId val="43072512"/>
        <c:axId val="43098880"/>
      </c:barChart>
      <c:catAx>
        <c:axId val="43072512"/>
        <c:scaling>
          <c:orientation val="minMax"/>
        </c:scaling>
        <c:delete val="0"/>
        <c:axPos val="b"/>
        <c:majorTickMark val="out"/>
        <c:minorTickMark val="none"/>
        <c:tickLblPos val="nextTo"/>
        <c:crossAx val="43098880"/>
        <c:crosses val="autoZero"/>
        <c:auto val="1"/>
        <c:lblAlgn val="ctr"/>
        <c:lblOffset val="100"/>
        <c:noMultiLvlLbl val="0"/>
      </c:catAx>
      <c:valAx>
        <c:axId val="43098880"/>
        <c:scaling>
          <c:orientation val="minMax"/>
        </c:scaling>
        <c:delete val="0"/>
        <c:axPos val="l"/>
        <c:majorGridlines/>
        <c:title>
          <c:tx>
            <c:rich>
              <a:bodyPr rot="-5400000" vert="horz"/>
              <a:lstStyle/>
              <a:p>
                <a:pPr>
                  <a:defRPr/>
                </a:pPr>
                <a:r>
                  <a:rPr lang="en-US" dirty="0" smtClean="0"/>
                  <a:t>Growth Yield</a:t>
                </a:r>
                <a:r>
                  <a:rPr lang="en-US" baseline="0" dirty="0" smtClean="0"/>
                  <a:t> (</a:t>
                </a:r>
                <a:r>
                  <a:rPr lang="en-US" baseline="0" dirty="0" err="1" smtClean="0"/>
                  <a:t>gDW</a:t>
                </a:r>
                <a:r>
                  <a:rPr lang="en-US" baseline="0" dirty="0" smtClean="0"/>
                  <a:t>/</a:t>
                </a:r>
                <a:r>
                  <a:rPr lang="en-US" baseline="0" dirty="0" err="1" smtClean="0"/>
                  <a:t>mol</a:t>
                </a:r>
                <a:r>
                  <a:rPr lang="en-US" baseline="0" dirty="0" smtClean="0"/>
                  <a:t> CH</a:t>
                </a:r>
                <a:r>
                  <a:rPr lang="en-US" baseline="-25000" dirty="0" smtClean="0"/>
                  <a:t>4</a:t>
                </a:r>
                <a:r>
                  <a:rPr lang="en-US" baseline="0" dirty="0" smtClean="0"/>
                  <a:t>)</a:t>
                </a:r>
                <a:endParaRPr lang="en-US" dirty="0"/>
              </a:p>
            </c:rich>
          </c:tx>
          <c:layout/>
          <c:overlay val="0"/>
        </c:title>
        <c:numFmt formatCode="General" sourceLinked="1"/>
        <c:majorTickMark val="out"/>
        <c:minorTickMark val="none"/>
        <c:tickLblPos val="nextTo"/>
        <c:crossAx val="4307251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Rxn Essentiality</c:v>
                </c:pt>
              </c:strCache>
            </c:strRef>
          </c:tx>
          <c:invertIfNegative val="0"/>
          <c:cat>
            <c:strRef>
              <c:f>Sheet1!$A$2:$A$4</c:f>
              <c:strCache>
                <c:ptCount val="3"/>
                <c:pt idx="0">
                  <c:v>M. acetivorans</c:v>
                </c:pt>
                <c:pt idx="1">
                  <c:v>M. barkeri</c:v>
                </c:pt>
                <c:pt idx="2">
                  <c:v>M. maripaludis</c:v>
                </c:pt>
              </c:strCache>
            </c:strRef>
          </c:cat>
          <c:val>
            <c:numRef>
              <c:f>Sheet1!$B$2:$B$4</c:f>
              <c:numCache>
                <c:formatCode>0%</c:formatCode>
                <c:ptCount val="3"/>
                <c:pt idx="0">
                  <c:v>0.3705050505050505</c:v>
                </c:pt>
                <c:pt idx="1">
                  <c:v>0.35539215686274511</c:v>
                </c:pt>
                <c:pt idx="2">
                  <c:v>0.51899592944369055</c:v>
                </c:pt>
              </c:numCache>
            </c:numRef>
          </c:val>
        </c:ser>
        <c:ser>
          <c:idx val="1"/>
          <c:order val="1"/>
          <c:tx>
            <c:strRef>
              <c:f>Sheet1!$C$1</c:f>
              <c:strCache>
                <c:ptCount val="1"/>
                <c:pt idx="0">
                  <c:v>Gene Essentiality</c:v>
                </c:pt>
              </c:strCache>
            </c:strRef>
          </c:tx>
          <c:invertIfNegative val="0"/>
          <c:cat>
            <c:strRef>
              <c:f>Sheet1!$A$2:$A$4</c:f>
              <c:strCache>
                <c:ptCount val="3"/>
                <c:pt idx="0">
                  <c:v>M. acetivorans</c:v>
                </c:pt>
                <c:pt idx="1">
                  <c:v>M. barkeri</c:v>
                </c:pt>
                <c:pt idx="2">
                  <c:v>M. maripaludis</c:v>
                </c:pt>
              </c:strCache>
            </c:strRef>
          </c:cat>
          <c:val>
            <c:numRef>
              <c:f>Sheet1!$C$2:$C$4</c:f>
              <c:numCache>
                <c:formatCode>0%</c:formatCode>
                <c:ptCount val="3"/>
                <c:pt idx="0">
                  <c:v>0.22818791946308725</c:v>
                </c:pt>
                <c:pt idx="1">
                  <c:v>0.20222222222222222</c:v>
                </c:pt>
                <c:pt idx="2">
                  <c:v>5.33E-2</c:v>
                </c:pt>
              </c:numCache>
            </c:numRef>
          </c:val>
        </c:ser>
        <c:dLbls>
          <c:showLegendKey val="0"/>
          <c:showVal val="0"/>
          <c:showCatName val="0"/>
          <c:showSerName val="0"/>
          <c:showPercent val="0"/>
          <c:showBubbleSize val="0"/>
        </c:dLbls>
        <c:gapWidth val="150"/>
        <c:axId val="43176320"/>
        <c:axId val="43177856"/>
      </c:barChart>
      <c:catAx>
        <c:axId val="43176320"/>
        <c:scaling>
          <c:orientation val="minMax"/>
        </c:scaling>
        <c:delete val="0"/>
        <c:axPos val="b"/>
        <c:majorTickMark val="out"/>
        <c:minorTickMark val="none"/>
        <c:tickLblPos val="nextTo"/>
        <c:crossAx val="43177856"/>
        <c:crosses val="autoZero"/>
        <c:auto val="1"/>
        <c:lblAlgn val="ctr"/>
        <c:lblOffset val="100"/>
        <c:noMultiLvlLbl val="0"/>
      </c:catAx>
      <c:valAx>
        <c:axId val="43177856"/>
        <c:scaling>
          <c:orientation val="minMax"/>
        </c:scaling>
        <c:delete val="0"/>
        <c:axPos val="l"/>
        <c:majorGridlines/>
        <c:numFmt formatCode="0%" sourceLinked="1"/>
        <c:majorTickMark val="out"/>
        <c:minorTickMark val="none"/>
        <c:tickLblPos val="nextTo"/>
        <c:crossAx val="4317632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632836-76A6-4D93-89AF-736A0187834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1EC391D-3554-41AA-813C-F4A63148C692}">
      <dgm:prSet phldrT="[Text]"/>
      <dgm:spPr/>
      <dgm:t>
        <a:bodyPr/>
        <a:lstStyle/>
        <a:p>
          <a:r>
            <a:rPr lang="en-US" dirty="0" smtClean="0"/>
            <a:t>May</a:t>
          </a:r>
          <a:endParaRPr lang="en-US" dirty="0"/>
        </a:p>
      </dgm:t>
    </dgm:pt>
    <dgm:pt modelId="{73EDF42C-6132-4D85-8371-0D262CD5BDDD}" type="parTrans" cxnId="{8FC961F8-21F4-4960-B543-ED2511565B56}">
      <dgm:prSet/>
      <dgm:spPr/>
      <dgm:t>
        <a:bodyPr/>
        <a:lstStyle/>
        <a:p>
          <a:endParaRPr lang="en-US"/>
        </a:p>
      </dgm:t>
    </dgm:pt>
    <dgm:pt modelId="{C3DA8524-34EE-44C3-9407-FE7B2756B14E}" type="sibTrans" cxnId="{8FC961F8-21F4-4960-B543-ED2511565B56}">
      <dgm:prSet/>
      <dgm:spPr/>
      <dgm:t>
        <a:bodyPr/>
        <a:lstStyle/>
        <a:p>
          <a:endParaRPr lang="en-US"/>
        </a:p>
      </dgm:t>
    </dgm:pt>
    <dgm:pt modelId="{142E468B-A557-4CE8-A3DD-69CEA02D2035}">
      <dgm:prSet phldrT="[Text]"/>
      <dgm:spPr/>
      <dgm:t>
        <a:bodyPr/>
        <a:lstStyle/>
        <a:p>
          <a:r>
            <a:rPr lang="en-US" dirty="0" smtClean="0"/>
            <a:t>724 metabolites</a:t>
          </a:r>
          <a:endParaRPr lang="en-US" dirty="0"/>
        </a:p>
      </dgm:t>
    </dgm:pt>
    <dgm:pt modelId="{657D5DEF-ACAA-4968-9268-734E8DF932CE}" type="parTrans" cxnId="{2C5C8CD6-56D5-4A67-AEB3-5DD462CA09A4}">
      <dgm:prSet/>
      <dgm:spPr/>
      <dgm:t>
        <a:bodyPr/>
        <a:lstStyle/>
        <a:p>
          <a:endParaRPr lang="en-US"/>
        </a:p>
      </dgm:t>
    </dgm:pt>
    <dgm:pt modelId="{9BA9480A-3545-473D-92A0-782A713A7F16}" type="sibTrans" cxnId="{2C5C8CD6-56D5-4A67-AEB3-5DD462CA09A4}">
      <dgm:prSet/>
      <dgm:spPr/>
      <dgm:t>
        <a:bodyPr/>
        <a:lstStyle/>
        <a:p>
          <a:endParaRPr lang="en-US"/>
        </a:p>
      </dgm:t>
    </dgm:pt>
    <dgm:pt modelId="{71B86838-053A-463E-8F15-8367EAF46B77}">
      <dgm:prSet phldrT="[Text]"/>
      <dgm:spPr/>
      <dgm:t>
        <a:bodyPr/>
        <a:lstStyle/>
        <a:p>
          <a:r>
            <a:rPr lang="en-US" dirty="0" smtClean="0"/>
            <a:t>708 reactions</a:t>
          </a:r>
          <a:endParaRPr lang="en-US" dirty="0"/>
        </a:p>
      </dgm:t>
    </dgm:pt>
    <dgm:pt modelId="{777F5AAE-74B4-4CCD-8C2B-0A7C05DF97E8}" type="parTrans" cxnId="{102BB4FA-17F4-4873-B7F1-C1CC0A4FFA09}">
      <dgm:prSet/>
      <dgm:spPr/>
      <dgm:t>
        <a:bodyPr/>
        <a:lstStyle/>
        <a:p>
          <a:endParaRPr lang="en-US"/>
        </a:p>
      </dgm:t>
    </dgm:pt>
    <dgm:pt modelId="{D6511D03-8D96-4B68-A430-B9AC6A4FD690}" type="sibTrans" cxnId="{102BB4FA-17F4-4873-B7F1-C1CC0A4FFA09}">
      <dgm:prSet/>
      <dgm:spPr/>
      <dgm:t>
        <a:bodyPr/>
        <a:lstStyle/>
        <a:p>
          <a:endParaRPr lang="en-US"/>
        </a:p>
      </dgm:t>
    </dgm:pt>
    <dgm:pt modelId="{038B6B9D-35ED-4D21-9484-1B64347858F2}">
      <dgm:prSet phldrT="[Text]"/>
      <dgm:spPr/>
      <dgm:t>
        <a:bodyPr/>
        <a:lstStyle/>
        <a:p>
          <a:r>
            <a:rPr lang="en-US" dirty="0" smtClean="0"/>
            <a:t>June</a:t>
          </a:r>
          <a:endParaRPr lang="en-US" dirty="0"/>
        </a:p>
      </dgm:t>
    </dgm:pt>
    <dgm:pt modelId="{E2C175F7-BAFE-4810-B34E-B24ED1C8A72B}" type="parTrans" cxnId="{9AB18030-0BCA-41A0-A66B-598AB12FB280}">
      <dgm:prSet/>
      <dgm:spPr/>
      <dgm:t>
        <a:bodyPr/>
        <a:lstStyle/>
        <a:p>
          <a:endParaRPr lang="en-US"/>
        </a:p>
      </dgm:t>
    </dgm:pt>
    <dgm:pt modelId="{AE9ECEFC-24E0-48F6-97C0-6A2982E4A4EE}" type="sibTrans" cxnId="{9AB18030-0BCA-41A0-A66B-598AB12FB280}">
      <dgm:prSet/>
      <dgm:spPr/>
      <dgm:t>
        <a:bodyPr/>
        <a:lstStyle/>
        <a:p>
          <a:endParaRPr lang="en-US"/>
        </a:p>
      </dgm:t>
    </dgm:pt>
    <dgm:pt modelId="{937C6154-8AD0-48DF-BDEF-C5CC8D8D3102}">
      <dgm:prSet phldrT="[Text]"/>
      <dgm:spPr/>
      <dgm:t>
        <a:bodyPr/>
        <a:lstStyle/>
        <a:p>
          <a:r>
            <a:rPr lang="en-US" dirty="0" smtClean="0"/>
            <a:t>412 genes</a:t>
          </a:r>
          <a:endParaRPr lang="en-US" dirty="0"/>
        </a:p>
      </dgm:t>
    </dgm:pt>
    <dgm:pt modelId="{450386DB-4F72-4411-A68F-AFABA9F3366D}" type="parTrans" cxnId="{B602EE15-0B85-4D74-AB44-54C7E6D5CCA2}">
      <dgm:prSet/>
      <dgm:spPr/>
      <dgm:t>
        <a:bodyPr/>
        <a:lstStyle/>
        <a:p>
          <a:endParaRPr lang="en-US"/>
        </a:p>
      </dgm:t>
    </dgm:pt>
    <dgm:pt modelId="{1A13B45D-C67F-4BC6-934B-D062A20E43DF}" type="sibTrans" cxnId="{B602EE15-0B85-4D74-AB44-54C7E6D5CCA2}">
      <dgm:prSet/>
      <dgm:spPr/>
      <dgm:t>
        <a:bodyPr/>
        <a:lstStyle/>
        <a:p>
          <a:endParaRPr lang="en-US"/>
        </a:p>
      </dgm:t>
    </dgm:pt>
    <dgm:pt modelId="{D7D70972-4993-4107-B2E3-8B6B63222784}">
      <dgm:prSet phldrT="[Text]"/>
      <dgm:spPr/>
      <dgm:t>
        <a:bodyPr/>
        <a:lstStyle/>
        <a:p>
          <a:r>
            <a:rPr lang="en-US" dirty="0" smtClean="0"/>
            <a:t>735 metabolites</a:t>
          </a:r>
          <a:endParaRPr lang="en-US" dirty="0"/>
        </a:p>
      </dgm:t>
    </dgm:pt>
    <dgm:pt modelId="{133BE4C9-3F23-4338-9F6D-BA2FD194D018}" type="parTrans" cxnId="{1E3DB97F-85EF-45C9-AB41-94A4A9F06B85}">
      <dgm:prSet/>
      <dgm:spPr/>
      <dgm:t>
        <a:bodyPr/>
        <a:lstStyle/>
        <a:p>
          <a:endParaRPr lang="en-US"/>
        </a:p>
      </dgm:t>
    </dgm:pt>
    <dgm:pt modelId="{EF2DFCE9-6E4F-4AC9-9E82-37035CB91DE2}" type="sibTrans" cxnId="{1E3DB97F-85EF-45C9-AB41-94A4A9F06B85}">
      <dgm:prSet/>
      <dgm:spPr/>
      <dgm:t>
        <a:bodyPr/>
        <a:lstStyle/>
        <a:p>
          <a:endParaRPr lang="en-US"/>
        </a:p>
      </dgm:t>
    </dgm:pt>
    <dgm:pt modelId="{6F44C8BF-B26F-49A9-B0B2-6CADFD403C7F}">
      <dgm:prSet phldrT="[Text]"/>
      <dgm:spPr/>
      <dgm:t>
        <a:bodyPr/>
        <a:lstStyle/>
        <a:p>
          <a:r>
            <a:rPr lang="en-US" dirty="0" smtClean="0"/>
            <a:t>July</a:t>
          </a:r>
          <a:endParaRPr lang="en-US" dirty="0"/>
        </a:p>
      </dgm:t>
    </dgm:pt>
    <dgm:pt modelId="{6D63FF7B-DD44-4EA8-97CA-6191706E4F32}" type="parTrans" cxnId="{51D3F554-DD44-426A-BE8D-E09C0A15596F}">
      <dgm:prSet/>
      <dgm:spPr/>
      <dgm:t>
        <a:bodyPr/>
        <a:lstStyle/>
        <a:p>
          <a:endParaRPr lang="en-US"/>
        </a:p>
      </dgm:t>
    </dgm:pt>
    <dgm:pt modelId="{4CFA8F6F-D66B-4E15-9B02-372C00A69D7D}" type="sibTrans" cxnId="{51D3F554-DD44-426A-BE8D-E09C0A15596F}">
      <dgm:prSet/>
      <dgm:spPr/>
      <dgm:t>
        <a:bodyPr/>
        <a:lstStyle/>
        <a:p>
          <a:endParaRPr lang="en-US"/>
        </a:p>
      </dgm:t>
    </dgm:pt>
    <dgm:pt modelId="{C80DF31B-258E-462A-BF24-C8F725BB8BE4}">
      <dgm:prSet phldrT="[Text]"/>
      <dgm:spPr/>
      <dgm:t>
        <a:bodyPr/>
        <a:lstStyle/>
        <a:p>
          <a:r>
            <a:rPr lang="en-US" dirty="0" smtClean="0"/>
            <a:t>459 genes</a:t>
          </a:r>
          <a:endParaRPr lang="en-US" dirty="0"/>
        </a:p>
      </dgm:t>
    </dgm:pt>
    <dgm:pt modelId="{BE65ED89-8306-46D5-B92F-04F63D3FF6C9}" type="parTrans" cxnId="{00170125-3C09-414B-90CC-AA78F312FE55}">
      <dgm:prSet/>
      <dgm:spPr/>
      <dgm:t>
        <a:bodyPr/>
        <a:lstStyle/>
        <a:p>
          <a:endParaRPr lang="en-US"/>
        </a:p>
      </dgm:t>
    </dgm:pt>
    <dgm:pt modelId="{E47BC7E5-689B-4514-8300-9A0324CBA167}" type="sibTrans" cxnId="{00170125-3C09-414B-90CC-AA78F312FE55}">
      <dgm:prSet/>
      <dgm:spPr/>
      <dgm:t>
        <a:bodyPr/>
        <a:lstStyle/>
        <a:p>
          <a:endParaRPr lang="en-US"/>
        </a:p>
      </dgm:t>
    </dgm:pt>
    <dgm:pt modelId="{AC1F66FA-37F1-46C7-AE78-527FFD2FB8D5}">
      <dgm:prSet phldrT="[Text]"/>
      <dgm:spPr/>
      <dgm:t>
        <a:bodyPr/>
        <a:lstStyle/>
        <a:p>
          <a:r>
            <a:rPr lang="en-US" dirty="0" smtClean="0"/>
            <a:t>743 metabolites</a:t>
          </a:r>
          <a:endParaRPr lang="en-US" dirty="0"/>
        </a:p>
      </dgm:t>
    </dgm:pt>
    <dgm:pt modelId="{52D659B5-098E-4664-A3EE-794249E04B47}" type="parTrans" cxnId="{E05DBA71-E5A0-4953-8DF7-9E9C2604F597}">
      <dgm:prSet/>
      <dgm:spPr/>
      <dgm:t>
        <a:bodyPr/>
        <a:lstStyle/>
        <a:p>
          <a:endParaRPr lang="en-US"/>
        </a:p>
      </dgm:t>
    </dgm:pt>
    <dgm:pt modelId="{95A8287D-94FB-471E-8AD1-4DB5CFCFF08C}" type="sibTrans" cxnId="{E05DBA71-E5A0-4953-8DF7-9E9C2604F597}">
      <dgm:prSet/>
      <dgm:spPr/>
      <dgm:t>
        <a:bodyPr/>
        <a:lstStyle/>
        <a:p>
          <a:endParaRPr lang="en-US"/>
        </a:p>
      </dgm:t>
    </dgm:pt>
    <dgm:pt modelId="{99D8EF8B-0240-409C-859D-F1ADBF184622}">
      <dgm:prSet phldrT="[Text]"/>
      <dgm:spPr/>
      <dgm:t>
        <a:bodyPr/>
        <a:lstStyle/>
        <a:p>
          <a:r>
            <a:rPr lang="en-US" dirty="0" smtClean="0"/>
            <a:t>388 genes</a:t>
          </a:r>
          <a:endParaRPr lang="en-US" dirty="0"/>
        </a:p>
      </dgm:t>
    </dgm:pt>
    <dgm:pt modelId="{653EE2B1-E196-4AC0-AB8A-5E2DCAD3025B}" type="parTrans" cxnId="{4D2E5ACA-8EF0-48DD-9F63-2A043B2E6DBD}">
      <dgm:prSet/>
      <dgm:spPr/>
      <dgm:t>
        <a:bodyPr/>
        <a:lstStyle/>
        <a:p>
          <a:endParaRPr lang="en-US"/>
        </a:p>
      </dgm:t>
    </dgm:pt>
    <dgm:pt modelId="{455C77AC-B49B-4415-B0D3-F38F0F22F1FA}" type="sibTrans" cxnId="{4D2E5ACA-8EF0-48DD-9F63-2A043B2E6DBD}">
      <dgm:prSet/>
      <dgm:spPr/>
      <dgm:t>
        <a:bodyPr/>
        <a:lstStyle/>
        <a:p>
          <a:endParaRPr lang="en-US"/>
        </a:p>
      </dgm:t>
    </dgm:pt>
    <dgm:pt modelId="{68E250E8-69B8-4780-AB1C-21989C9BB7B7}">
      <dgm:prSet phldrT="[Text]"/>
      <dgm:spPr/>
      <dgm:t>
        <a:bodyPr/>
        <a:lstStyle/>
        <a:p>
          <a:r>
            <a:rPr lang="en-US" dirty="0" smtClean="0"/>
            <a:t>730 reactions</a:t>
          </a:r>
          <a:endParaRPr lang="en-US" dirty="0"/>
        </a:p>
      </dgm:t>
    </dgm:pt>
    <dgm:pt modelId="{6F447F00-A40C-4CFC-966E-F8981B0601BF}" type="parTrans" cxnId="{6E92F14E-082D-4146-B3C8-CA1C4CEF7602}">
      <dgm:prSet/>
      <dgm:spPr/>
      <dgm:t>
        <a:bodyPr/>
        <a:lstStyle/>
        <a:p>
          <a:endParaRPr lang="en-US"/>
        </a:p>
      </dgm:t>
    </dgm:pt>
    <dgm:pt modelId="{D117F1E2-3683-4E07-9035-EA3387FF9F83}" type="sibTrans" cxnId="{6E92F14E-082D-4146-B3C8-CA1C4CEF7602}">
      <dgm:prSet/>
      <dgm:spPr/>
      <dgm:t>
        <a:bodyPr/>
        <a:lstStyle/>
        <a:p>
          <a:endParaRPr lang="en-US"/>
        </a:p>
      </dgm:t>
    </dgm:pt>
    <dgm:pt modelId="{2E80D11E-F60F-4AAC-A797-C2B08CC484D5}">
      <dgm:prSet phldrT="[Text]"/>
      <dgm:spPr/>
      <dgm:t>
        <a:bodyPr/>
        <a:lstStyle/>
        <a:p>
          <a:r>
            <a:rPr lang="en-US" dirty="0" smtClean="0"/>
            <a:t>736 reactions</a:t>
          </a:r>
          <a:endParaRPr lang="en-US" dirty="0"/>
        </a:p>
      </dgm:t>
    </dgm:pt>
    <dgm:pt modelId="{5930E10A-AD1C-475B-AE70-879737E0CB10}" type="parTrans" cxnId="{033E6898-FE16-4B98-B433-AED258AA1692}">
      <dgm:prSet/>
      <dgm:spPr/>
      <dgm:t>
        <a:bodyPr/>
        <a:lstStyle/>
        <a:p>
          <a:endParaRPr lang="en-US"/>
        </a:p>
      </dgm:t>
    </dgm:pt>
    <dgm:pt modelId="{19AA80BE-ABF0-4900-958E-E3F9A044AEC8}" type="sibTrans" cxnId="{033E6898-FE16-4B98-B433-AED258AA1692}">
      <dgm:prSet/>
      <dgm:spPr/>
      <dgm:t>
        <a:bodyPr/>
        <a:lstStyle/>
        <a:p>
          <a:endParaRPr lang="en-US"/>
        </a:p>
      </dgm:t>
    </dgm:pt>
    <dgm:pt modelId="{609E4852-2C17-43FC-98ED-43C9B3A8E6D6}">
      <dgm:prSet phldrT="[Text]"/>
      <dgm:spPr/>
      <dgm:t>
        <a:bodyPr/>
        <a:lstStyle/>
        <a:p>
          <a:r>
            <a:rPr lang="en-US" dirty="0" smtClean="0"/>
            <a:t>Aug</a:t>
          </a:r>
          <a:endParaRPr lang="en-US" dirty="0"/>
        </a:p>
      </dgm:t>
    </dgm:pt>
    <dgm:pt modelId="{3B52C17B-1525-41BB-8492-E50C2B0A4574}" type="parTrans" cxnId="{C26E9BC2-5464-4BA2-978E-4D7A35329383}">
      <dgm:prSet/>
      <dgm:spPr/>
      <dgm:t>
        <a:bodyPr/>
        <a:lstStyle/>
        <a:p>
          <a:endParaRPr lang="en-US"/>
        </a:p>
      </dgm:t>
    </dgm:pt>
    <dgm:pt modelId="{29A9DEF0-387E-4C67-B9A2-7C5BE0063D7A}" type="sibTrans" cxnId="{C26E9BC2-5464-4BA2-978E-4D7A35329383}">
      <dgm:prSet/>
      <dgm:spPr/>
      <dgm:t>
        <a:bodyPr/>
        <a:lstStyle/>
        <a:p>
          <a:endParaRPr lang="en-US"/>
        </a:p>
      </dgm:t>
    </dgm:pt>
    <dgm:pt modelId="{CF829AAE-119C-4E55-B6D8-1A3E4BE720C6}">
      <dgm:prSet phldrT="[Text]"/>
      <dgm:spPr/>
      <dgm:t>
        <a:bodyPr/>
        <a:lstStyle/>
        <a:p>
          <a:r>
            <a:rPr lang="en-US" dirty="0" smtClean="0"/>
            <a:t>461 genes</a:t>
          </a:r>
          <a:endParaRPr lang="en-US" dirty="0"/>
        </a:p>
      </dgm:t>
    </dgm:pt>
    <dgm:pt modelId="{DCEEA9AA-3602-4AB1-B48D-50473EFF252B}" type="parTrans" cxnId="{77E76F19-0B11-4182-AFB6-993DBD1F841D}">
      <dgm:prSet/>
      <dgm:spPr/>
      <dgm:t>
        <a:bodyPr/>
        <a:lstStyle/>
        <a:p>
          <a:endParaRPr lang="en-US"/>
        </a:p>
      </dgm:t>
    </dgm:pt>
    <dgm:pt modelId="{35697705-0841-4235-ACC8-FA54460CD1A1}" type="sibTrans" cxnId="{77E76F19-0B11-4182-AFB6-993DBD1F841D}">
      <dgm:prSet/>
      <dgm:spPr/>
      <dgm:t>
        <a:bodyPr/>
        <a:lstStyle/>
        <a:p>
          <a:endParaRPr lang="en-US"/>
        </a:p>
      </dgm:t>
    </dgm:pt>
    <dgm:pt modelId="{3397C7F3-71C5-4BA9-8946-29E51434DE24}">
      <dgm:prSet phldrT="[Text]"/>
      <dgm:spPr/>
      <dgm:t>
        <a:bodyPr/>
        <a:lstStyle/>
        <a:p>
          <a:r>
            <a:rPr lang="en-US" dirty="0" smtClean="0"/>
            <a:t>740 metabolites</a:t>
          </a:r>
          <a:endParaRPr lang="en-US" dirty="0"/>
        </a:p>
      </dgm:t>
    </dgm:pt>
    <dgm:pt modelId="{2442CF92-6E4A-470F-96DC-43679649331E}" type="parTrans" cxnId="{E20E0E68-8734-447F-9039-84CA9AF2FC8D}">
      <dgm:prSet/>
      <dgm:spPr/>
      <dgm:t>
        <a:bodyPr/>
        <a:lstStyle/>
        <a:p>
          <a:endParaRPr lang="en-US"/>
        </a:p>
      </dgm:t>
    </dgm:pt>
    <dgm:pt modelId="{185C4A63-94E5-47C8-A62F-78753EABA72D}" type="sibTrans" cxnId="{E20E0E68-8734-447F-9039-84CA9AF2FC8D}">
      <dgm:prSet/>
      <dgm:spPr/>
      <dgm:t>
        <a:bodyPr/>
        <a:lstStyle/>
        <a:p>
          <a:endParaRPr lang="en-US"/>
        </a:p>
      </dgm:t>
    </dgm:pt>
    <dgm:pt modelId="{CE75CEC9-DD60-4594-8729-CC22B9C33A62}">
      <dgm:prSet phldrT="[Text]"/>
      <dgm:spPr/>
      <dgm:t>
        <a:bodyPr/>
        <a:lstStyle/>
        <a:p>
          <a:r>
            <a:rPr lang="en-US" dirty="0" smtClean="0"/>
            <a:t>736 reactions</a:t>
          </a:r>
          <a:endParaRPr lang="en-US" dirty="0"/>
        </a:p>
      </dgm:t>
    </dgm:pt>
    <dgm:pt modelId="{8C881E24-5D85-449E-B3A2-6F0EC82F6582}" type="parTrans" cxnId="{6AAA4020-90AB-445A-A571-9236EBE236F1}">
      <dgm:prSet/>
      <dgm:spPr/>
      <dgm:t>
        <a:bodyPr/>
        <a:lstStyle/>
        <a:p>
          <a:endParaRPr lang="en-US"/>
        </a:p>
      </dgm:t>
    </dgm:pt>
    <dgm:pt modelId="{3C786155-A6DA-4DE1-A33C-EAD174628E67}" type="sibTrans" cxnId="{6AAA4020-90AB-445A-A571-9236EBE236F1}">
      <dgm:prSet/>
      <dgm:spPr/>
      <dgm:t>
        <a:bodyPr/>
        <a:lstStyle/>
        <a:p>
          <a:endParaRPr lang="en-US"/>
        </a:p>
      </dgm:t>
    </dgm:pt>
    <dgm:pt modelId="{A3D9621A-FCA8-414B-B93B-BDBBA02EEA51}">
      <dgm:prSet phldrT="[Text]"/>
      <dgm:spPr/>
      <dgm:t>
        <a:bodyPr/>
        <a:lstStyle/>
        <a:p>
          <a:r>
            <a:rPr lang="en-US" dirty="0" smtClean="0"/>
            <a:t>Sept</a:t>
          </a:r>
          <a:endParaRPr lang="en-US" dirty="0"/>
        </a:p>
      </dgm:t>
    </dgm:pt>
    <dgm:pt modelId="{72676998-5CEA-4E9E-ADEA-E3589BDFF297}" type="parTrans" cxnId="{5BAE38CF-DEF7-4F48-B820-3956E3BD06D2}">
      <dgm:prSet/>
      <dgm:spPr/>
      <dgm:t>
        <a:bodyPr/>
        <a:lstStyle/>
        <a:p>
          <a:endParaRPr lang="en-US"/>
        </a:p>
      </dgm:t>
    </dgm:pt>
    <dgm:pt modelId="{0C998002-EB00-424E-9099-769F62C24B4C}" type="sibTrans" cxnId="{5BAE38CF-DEF7-4F48-B820-3956E3BD06D2}">
      <dgm:prSet/>
      <dgm:spPr/>
      <dgm:t>
        <a:bodyPr/>
        <a:lstStyle/>
        <a:p>
          <a:endParaRPr lang="en-US"/>
        </a:p>
      </dgm:t>
    </dgm:pt>
    <dgm:pt modelId="{10BAD271-8DAF-4084-B3DF-9AEEFEF57431}">
      <dgm:prSet phldrT="[Text]"/>
      <dgm:spPr/>
      <dgm:t>
        <a:bodyPr/>
        <a:lstStyle/>
        <a:p>
          <a:r>
            <a:rPr lang="en-US" dirty="0" smtClean="0"/>
            <a:t>488 genes</a:t>
          </a:r>
          <a:endParaRPr lang="en-US" dirty="0"/>
        </a:p>
      </dgm:t>
    </dgm:pt>
    <dgm:pt modelId="{28450BED-0E1D-4E5A-BD57-D36FBD3B8B48}" type="parTrans" cxnId="{1AA84B04-8757-427B-B0EB-0AA021D4385C}">
      <dgm:prSet/>
      <dgm:spPr/>
      <dgm:t>
        <a:bodyPr/>
        <a:lstStyle/>
        <a:p>
          <a:endParaRPr lang="en-US"/>
        </a:p>
      </dgm:t>
    </dgm:pt>
    <dgm:pt modelId="{DC85363B-5F58-4EB3-81CB-CD633AACCAC4}" type="sibTrans" cxnId="{1AA84B04-8757-427B-B0EB-0AA021D4385C}">
      <dgm:prSet/>
      <dgm:spPr/>
      <dgm:t>
        <a:bodyPr/>
        <a:lstStyle/>
        <a:p>
          <a:endParaRPr lang="en-US"/>
        </a:p>
      </dgm:t>
    </dgm:pt>
    <dgm:pt modelId="{B81FB28D-0014-46FA-83AB-1ED8E7BE38C7}">
      <dgm:prSet phldrT="[Text]"/>
      <dgm:spPr/>
      <dgm:t>
        <a:bodyPr/>
        <a:lstStyle/>
        <a:p>
          <a:r>
            <a:rPr lang="en-US" dirty="0" smtClean="0"/>
            <a:t>740 metabolites</a:t>
          </a:r>
          <a:endParaRPr lang="en-US" dirty="0"/>
        </a:p>
      </dgm:t>
    </dgm:pt>
    <dgm:pt modelId="{EA3BBF7A-5223-411F-8A18-D16B170F5EA6}" type="parTrans" cxnId="{8ED0E416-31CF-4AEC-BCF5-0E2887AE7E4F}">
      <dgm:prSet/>
      <dgm:spPr/>
      <dgm:t>
        <a:bodyPr/>
        <a:lstStyle/>
        <a:p>
          <a:endParaRPr lang="en-US"/>
        </a:p>
      </dgm:t>
    </dgm:pt>
    <dgm:pt modelId="{E63CFE72-DF6A-4905-B704-3579DAB63CD3}" type="sibTrans" cxnId="{8ED0E416-31CF-4AEC-BCF5-0E2887AE7E4F}">
      <dgm:prSet/>
      <dgm:spPr/>
      <dgm:t>
        <a:bodyPr/>
        <a:lstStyle/>
        <a:p>
          <a:endParaRPr lang="en-US"/>
        </a:p>
      </dgm:t>
    </dgm:pt>
    <dgm:pt modelId="{FF217543-A589-466B-8570-3BD94429EEAE}">
      <dgm:prSet phldrT="[Text]"/>
      <dgm:spPr/>
      <dgm:t>
        <a:bodyPr/>
        <a:lstStyle/>
        <a:p>
          <a:r>
            <a:rPr lang="en-US" dirty="0" smtClean="0"/>
            <a:t>736 reactions</a:t>
          </a:r>
          <a:endParaRPr lang="en-US" dirty="0"/>
        </a:p>
      </dgm:t>
    </dgm:pt>
    <dgm:pt modelId="{DE4EDEE9-9867-43DE-BFC1-4C5CF3F72588}" type="parTrans" cxnId="{EBEB978E-243D-4E33-BD50-3165F6466B68}">
      <dgm:prSet/>
      <dgm:spPr/>
      <dgm:t>
        <a:bodyPr/>
        <a:lstStyle/>
        <a:p>
          <a:endParaRPr lang="en-US"/>
        </a:p>
      </dgm:t>
    </dgm:pt>
    <dgm:pt modelId="{2C9B6BFC-EB89-40D3-BC8A-A37B1E433112}" type="sibTrans" cxnId="{EBEB978E-243D-4E33-BD50-3165F6466B68}">
      <dgm:prSet/>
      <dgm:spPr/>
      <dgm:t>
        <a:bodyPr/>
        <a:lstStyle/>
        <a:p>
          <a:endParaRPr lang="en-US"/>
        </a:p>
      </dgm:t>
    </dgm:pt>
    <dgm:pt modelId="{0933F0FE-F1D0-4385-B0BD-4EEFB52054F9}" type="pres">
      <dgm:prSet presAssocID="{0C632836-76A6-4D93-89AF-736A01878342}" presName="linearFlow" presStyleCnt="0">
        <dgm:presLayoutVars>
          <dgm:dir/>
          <dgm:animLvl val="lvl"/>
          <dgm:resizeHandles val="exact"/>
        </dgm:presLayoutVars>
      </dgm:prSet>
      <dgm:spPr/>
      <dgm:t>
        <a:bodyPr/>
        <a:lstStyle/>
        <a:p>
          <a:endParaRPr lang="en-US"/>
        </a:p>
      </dgm:t>
    </dgm:pt>
    <dgm:pt modelId="{EFDEE7A1-868E-44EA-8C43-081E7A8C15C6}" type="pres">
      <dgm:prSet presAssocID="{51EC391D-3554-41AA-813C-F4A63148C692}" presName="composite" presStyleCnt="0"/>
      <dgm:spPr/>
    </dgm:pt>
    <dgm:pt modelId="{0F12E7A3-6885-461D-849F-CEB0EB549CF7}" type="pres">
      <dgm:prSet presAssocID="{51EC391D-3554-41AA-813C-F4A63148C692}" presName="parentText" presStyleLbl="alignNode1" presStyleIdx="0" presStyleCnt="5" custLinFactX="-100688" custLinFactNeighborX="-200000" custLinFactNeighborY="-51416">
        <dgm:presLayoutVars>
          <dgm:chMax val="1"/>
          <dgm:bulletEnabled val="1"/>
        </dgm:presLayoutVars>
      </dgm:prSet>
      <dgm:spPr/>
      <dgm:t>
        <a:bodyPr/>
        <a:lstStyle/>
        <a:p>
          <a:endParaRPr lang="en-US"/>
        </a:p>
      </dgm:t>
    </dgm:pt>
    <dgm:pt modelId="{519A2BC2-4E45-4DD8-945C-B47BC12E672E}" type="pres">
      <dgm:prSet presAssocID="{51EC391D-3554-41AA-813C-F4A63148C692}" presName="descendantText" presStyleLbl="alignAcc1" presStyleIdx="0" presStyleCnt="5">
        <dgm:presLayoutVars>
          <dgm:bulletEnabled val="1"/>
        </dgm:presLayoutVars>
      </dgm:prSet>
      <dgm:spPr/>
      <dgm:t>
        <a:bodyPr/>
        <a:lstStyle/>
        <a:p>
          <a:endParaRPr lang="en-US"/>
        </a:p>
      </dgm:t>
    </dgm:pt>
    <dgm:pt modelId="{A2C7446D-FE6D-40A5-BEDD-EB79281BE872}" type="pres">
      <dgm:prSet presAssocID="{C3DA8524-34EE-44C3-9407-FE7B2756B14E}" presName="sp" presStyleCnt="0"/>
      <dgm:spPr/>
    </dgm:pt>
    <dgm:pt modelId="{63FB90DE-D6F3-477A-9784-1CBF282E4C89}" type="pres">
      <dgm:prSet presAssocID="{038B6B9D-35ED-4D21-9484-1B64347858F2}" presName="composite" presStyleCnt="0"/>
      <dgm:spPr/>
    </dgm:pt>
    <dgm:pt modelId="{F2106600-A829-4A0A-8689-E953000A4239}" type="pres">
      <dgm:prSet presAssocID="{038B6B9D-35ED-4D21-9484-1B64347858F2}" presName="parentText" presStyleLbl="alignNode1" presStyleIdx="1" presStyleCnt="5">
        <dgm:presLayoutVars>
          <dgm:chMax val="1"/>
          <dgm:bulletEnabled val="1"/>
        </dgm:presLayoutVars>
      </dgm:prSet>
      <dgm:spPr/>
      <dgm:t>
        <a:bodyPr/>
        <a:lstStyle/>
        <a:p>
          <a:endParaRPr lang="en-US"/>
        </a:p>
      </dgm:t>
    </dgm:pt>
    <dgm:pt modelId="{8CED537A-A5DB-47AD-9610-CCA18EC825E7}" type="pres">
      <dgm:prSet presAssocID="{038B6B9D-35ED-4D21-9484-1B64347858F2}" presName="descendantText" presStyleLbl="alignAcc1" presStyleIdx="1" presStyleCnt="5">
        <dgm:presLayoutVars>
          <dgm:bulletEnabled val="1"/>
        </dgm:presLayoutVars>
      </dgm:prSet>
      <dgm:spPr/>
      <dgm:t>
        <a:bodyPr/>
        <a:lstStyle/>
        <a:p>
          <a:endParaRPr lang="en-US"/>
        </a:p>
      </dgm:t>
    </dgm:pt>
    <dgm:pt modelId="{A62FE67E-C5C4-47E2-8F9A-887B1A03B25F}" type="pres">
      <dgm:prSet presAssocID="{AE9ECEFC-24E0-48F6-97C0-6A2982E4A4EE}" presName="sp" presStyleCnt="0"/>
      <dgm:spPr/>
    </dgm:pt>
    <dgm:pt modelId="{93A165BD-FD93-4BF8-A228-C058F2A2CC4F}" type="pres">
      <dgm:prSet presAssocID="{6F44C8BF-B26F-49A9-B0B2-6CADFD403C7F}" presName="composite" presStyleCnt="0"/>
      <dgm:spPr/>
    </dgm:pt>
    <dgm:pt modelId="{C4BABB1C-0C96-416B-A783-BB68977E9978}" type="pres">
      <dgm:prSet presAssocID="{6F44C8BF-B26F-49A9-B0B2-6CADFD403C7F}" presName="parentText" presStyleLbl="alignNode1" presStyleIdx="2" presStyleCnt="5">
        <dgm:presLayoutVars>
          <dgm:chMax val="1"/>
          <dgm:bulletEnabled val="1"/>
        </dgm:presLayoutVars>
      </dgm:prSet>
      <dgm:spPr/>
      <dgm:t>
        <a:bodyPr/>
        <a:lstStyle/>
        <a:p>
          <a:endParaRPr lang="en-US"/>
        </a:p>
      </dgm:t>
    </dgm:pt>
    <dgm:pt modelId="{51E9AC10-C294-4B87-B34D-EA84E59765B3}" type="pres">
      <dgm:prSet presAssocID="{6F44C8BF-B26F-49A9-B0B2-6CADFD403C7F}" presName="descendantText" presStyleLbl="alignAcc1" presStyleIdx="2" presStyleCnt="5">
        <dgm:presLayoutVars>
          <dgm:bulletEnabled val="1"/>
        </dgm:presLayoutVars>
      </dgm:prSet>
      <dgm:spPr/>
      <dgm:t>
        <a:bodyPr/>
        <a:lstStyle/>
        <a:p>
          <a:endParaRPr lang="en-US"/>
        </a:p>
      </dgm:t>
    </dgm:pt>
    <dgm:pt modelId="{00C22B42-46CA-4478-82C2-D249F2DEFB46}" type="pres">
      <dgm:prSet presAssocID="{4CFA8F6F-D66B-4E15-9B02-372C00A69D7D}" presName="sp" presStyleCnt="0"/>
      <dgm:spPr/>
    </dgm:pt>
    <dgm:pt modelId="{8FA833A1-ABF7-429A-9BF3-5F97D9DC4093}" type="pres">
      <dgm:prSet presAssocID="{609E4852-2C17-43FC-98ED-43C9B3A8E6D6}" presName="composite" presStyleCnt="0"/>
      <dgm:spPr/>
    </dgm:pt>
    <dgm:pt modelId="{D5687EAE-CA45-4E34-8344-FB75107F65FE}" type="pres">
      <dgm:prSet presAssocID="{609E4852-2C17-43FC-98ED-43C9B3A8E6D6}" presName="parentText" presStyleLbl="alignNode1" presStyleIdx="3" presStyleCnt="5">
        <dgm:presLayoutVars>
          <dgm:chMax val="1"/>
          <dgm:bulletEnabled val="1"/>
        </dgm:presLayoutVars>
      </dgm:prSet>
      <dgm:spPr/>
      <dgm:t>
        <a:bodyPr/>
        <a:lstStyle/>
        <a:p>
          <a:endParaRPr lang="en-US"/>
        </a:p>
      </dgm:t>
    </dgm:pt>
    <dgm:pt modelId="{FB0F0E6A-95DF-457E-A9D2-DBCAD3DF1B97}" type="pres">
      <dgm:prSet presAssocID="{609E4852-2C17-43FC-98ED-43C9B3A8E6D6}" presName="descendantText" presStyleLbl="alignAcc1" presStyleIdx="3" presStyleCnt="5">
        <dgm:presLayoutVars>
          <dgm:bulletEnabled val="1"/>
        </dgm:presLayoutVars>
      </dgm:prSet>
      <dgm:spPr/>
      <dgm:t>
        <a:bodyPr/>
        <a:lstStyle/>
        <a:p>
          <a:endParaRPr lang="en-US"/>
        </a:p>
      </dgm:t>
    </dgm:pt>
    <dgm:pt modelId="{D263EC59-4455-40A0-9B0F-F907966227FA}" type="pres">
      <dgm:prSet presAssocID="{29A9DEF0-387E-4C67-B9A2-7C5BE0063D7A}" presName="sp" presStyleCnt="0"/>
      <dgm:spPr/>
    </dgm:pt>
    <dgm:pt modelId="{105AF9E8-A0A3-4BDB-A846-97A3D9DD46F6}" type="pres">
      <dgm:prSet presAssocID="{A3D9621A-FCA8-414B-B93B-BDBBA02EEA51}" presName="composite" presStyleCnt="0"/>
      <dgm:spPr/>
    </dgm:pt>
    <dgm:pt modelId="{4A0BE2BA-E197-401F-8F0E-01ABC126A4B8}" type="pres">
      <dgm:prSet presAssocID="{A3D9621A-FCA8-414B-B93B-BDBBA02EEA51}" presName="parentText" presStyleLbl="alignNode1" presStyleIdx="4" presStyleCnt="5">
        <dgm:presLayoutVars>
          <dgm:chMax val="1"/>
          <dgm:bulletEnabled val="1"/>
        </dgm:presLayoutVars>
      </dgm:prSet>
      <dgm:spPr/>
      <dgm:t>
        <a:bodyPr/>
        <a:lstStyle/>
        <a:p>
          <a:endParaRPr lang="en-US"/>
        </a:p>
      </dgm:t>
    </dgm:pt>
    <dgm:pt modelId="{BE6DA4A9-AECE-466E-9632-F575BC721B00}" type="pres">
      <dgm:prSet presAssocID="{A3D9621A-FCA8-414B-B93B-BDBBA02EEA51}" presName="descendantText" presStyleLbl="alignAcc1" presStyleIdx="4" presStyleCnt="5">
        <dgm:presLayoutVars>
          <dgm:bulletEnabled val="1"/>
        </dgm:presLayoutVars>
      </dgm:prSet>
      <dgm:spPr/>
      <dgm:t>
        <a:bodyPr/>
        <a:lstStyle/>
        <a:p>
          <a:endParaRPr lang="en-US"/>
        </a:p>
      </dgm:t>
    </dgm:pt>
  </dgm:ptLst>
  <dgm:cxnLst>
    <dgm:cxn modelId="{B46B1A7B-30AA-4CB2-86D5-B885F8DC8D1A}" type="presOf" srcId="{FF217543-A589-466B-8570-3BD94429EEAE}" destId="{BE6DA4A9-AECE-466E-9632-F575BC721B00}" srcOrd="0" destOrd="2" presId="urn:microsoft.com/office/officeart/2005/8/layout/chevron2"/>
    <dgm:cxn modelId="{6E92F14E-082D-4146-B3C8-CA1C4CEF7602}" srcId="{038B6B9D-35ED-4D21-9484-1B64347858F2}" destId="{68E250E8-69B8-4780-AB1C-21989C9BB7B7}" srcOrd="2" destOrd="0" parTransId="{6F447F00-A40C-4CFC-966E-F8981B0601BF}" sibTransId="{D117F1E2-3683-4E07-9035-EA3387FF9F83}"/>
    <dgm:cxn modelId="{8FD0EF34-9726-4F94-86F3-3005FF0C5373}" type="presOf" srcId="{51EC391D-3554-41AA-813C-F4A63148C692}" destId="{0F12E7A3-6885-461D-849F-CEB0EB549CF7}" srcOrd="0" destOrd="0" presId="urn:microsoft.com/office/officeart/2005/8/layout/chevron2"/>
    <dgm:cxn modelId="{84B3AC6D-F91B-4776-AA28-9F33FFA0F899}" type="presOf" srcId="{6F44C8BF-B26F-49A9-B0B2-6CADFD403C7F}" destId="{C4BABB1C-0C96-416B-A783-BB68977E9978}" srcOrd="0" destOrd="0" presId="urn:microsoft.com/office/officeart/2005/8/layout/chevron2"/>
    <dgm:cxn modelId="{00170125-3C09-414B-90CC-AA78F312FE55}" srcId="{6F44C8BF-B26F-49A9-B0B2-6CADFD403C7F}" destId="{C80DF31B-258E-462A-BF24-C8F725BB8BE4}" srcOrd="0" destOrd="0" parTransId="{BE65ED89-8306-46D5-B92F-04F63D3FF6C9}" sibTransId="{E47BC7E5-689B-4514-8300-9A0324CBA167}"/>
    <dgm:cxn modelId="{9C0F7BB6-AC61-4D10-B588-E715BB702668}" type="presOf" srcId="{3397C7F3-71C5-4BA9-8946-29E51434DE24}" destId="{FB0F0E6A-95DF-457E-A9D2-DBCAD3DF1B97}" srcOrd="0" destOrd="1" presId="urn:microsoft.com/office/officeart/2005/8/layout/chevron2"/>
    <dgm:cxn modelId="{E20E0E68-8734-447F-9039-84CA9AF2FC8D}" srcId="{609E4852-2C17-43FC-98ED-43C9B3A8E6D6}" destId="{3397C7F3-71C5-4BA9-8946-29E51434DE24}" srcOrd="1" destOrd="0" parTransId="{2442CF92-6E4A-470F-96DC-43679649331E}" sibTransId="{185C4A63-94E5-47C8-A62F-78753EABA72D}"/>
    <dgm:cxn modelId="{E05DBA71-E5A0-4953-8DF7-9E9C2604F597}" srcId="{6F44C8BF-B26F-49A9-B0B2-6CADFD403C7F}" destId="{AC1F66FA-37F1-46C7-AE78-527FFD2FB8D5}" srcOrd="1" destOrd="0" parTransId="{52D659B5-098E-4664-A3EE-794249E04B47}" sibTransId="{95A8287D-94FB-471E-8AD1-4DB5CFCFF08C}"/>
    <dgm:cxn modelId="{B1FAA812-78E4-4836-82A5-1A064926EFC0}" type="presOf" srcId="{10BAD271-8DAF-4084-B3DF-9AEEFEF57431}" destId="{BE6DA4A9-AECE-466E-9632-F575BC721B00}" srcOrd="0" destOrd="0" presId="urn:microsoft.com/office/officeart/2005/8/layout/chevron2"/>
    <dgm:cxn modelId="{F0C38A5B-745B-4C67-A72F-A75B1740B2A1}" type="presOf" srcId="{C80DF31B-258E-462A-BF24-C8F725BB8BE4}" destId="{51E9AC10-C294-4B87-B34D-EA84E59765B3}" srcOrd="0" destOrd="0" presId="urn:microsoft.com/office/officeart/2005/8/layout/chevron2"/>
    <dgm:cxn modelId="{8ED0E416-31CF-4AEC-BCF5-0E2887AE7E4F}" srcId="{A3D9621A-FCA8-414B-B93B-BDBBA02EEA51}" destId="{B81FB28D-0014-46FA-83AB-1ED8E7BE38C7}" srcOrd="1" destOrd="0" parTransId="{EA3BBF7A-5223-411F-8A18-D16B170F5EA6}" sibTransId="{E63CFE72-DF6A-4905-B704-3579DAB63CD3}"/>
    <dgm:cxn modelId="{4D2E5ACA-8EF0-48DD-9F63-2A043B2E6DBD}" srcId="{51EC391D-3554-41AA-813C-F4A63148C692}" destId="{99D8EF8B-0240-409C-859D-F1ADBF184622}" srcOrd="0" destOrd="0" parTransId="{653EE2B1-E196-4AC0-AB8A-5E2DCAD3025B}" sibTransId="{455C77AC-B49B-4415-B0D3-F38F0F22F1FA}"/>
    <dgm:cxn modelId="{033E6898-FE16-4B98-B433-AED258AA1692}" srcId="{6F44C8BF-B26F-49A9-B0B2-6CADFD403C7F}" destId="{2E80D11E-F60F-4AAC-A797-C2B08CC484D5}" srcOrd="2" destOrd="0" parTransId="{5930E10A-AD1C-475B-AE70-879737E0CB10}" sibTransId="{19AA80BE-ABF0-4900-958E-E3F9A044AEC8}"/>
    <dgm:cxn modelId="{23059245-89D2-4E24-B050-BA5BDB469C6B}" type="presOf" srcId="{937C6154-8AD0-48DF-BDEF-C5CC8D8D3102}" destId="{8CED537A-A5DB-47AD-9610-CCA18EC825E7}" srcOrd="0" destOrd="0" presId="urn:microsoft.com/office/officeart/2005/8/layout/chevron2"/>
    <dgm:cxn modelId="{B602EE15-0B85-4D74-AB44-54C7E6D5CCA2}" srcId="{038B6B9D-35ED-4D21-9484-1B64347858F2}" destId="{937C6154-8AD0-48DF-BDEF-C5CC8D8D3102}" srcOrd="0" destOrd="0" parTransId="{450386DB-4F72-4411-A68F-AFABA9F3366D}" sibTransId="{1A13B45D-C67F-4BC6-934B-D062A20E43DF}"/>
    <dgm:cxn modelId="{9A247C3A-3130-4C8A-AFE3-44077D7B7503}" type="presOf" srcId="{D7D70972-4993-4107-B2E3-8B6B63222784}" destId="{8CED537A-A5DB-47AD-9610-CCA18EC825E7}" srcOrd="0" destOrd="1" presId="urn:microsoft.com/office/officeart/2005/8/layout/chevron2"/>
    <dgm:cxn modelId="{5D283027-5B95-43D8-9E97-948AA045BDC2}" type="presOf" srcId="{038B6B9D-35ED-4D21-9484-1B64347858F2}" destId="{F2106600-A829-4A0A-8689-E953000A4239}" srcOrd="0" destOrd="0" presId="urn:microsoft.com/office/officeart/2005/8/layout/chevron2"/>
    <dgm:cxn modelId="{BFAE4EBE-10AD-4633-9B6C-067CC8920FE1}" type="presOf" srcId="{0C632836-76A6-4D93-89AF-736A01878342}" destId="{0933F0FE-F1D0-4385-B0BD-4EEFB52054F9}" srcOrd="0" destOrd="0" presId="urn:microsoft.com/office/officeart/2005/8/layout/chevron2"/>
    <dgm:cxn modelId="{EBEB978E-243D-4E33-BD50-3165F6466B68}" srcId="{A3D9621A-FCA8-414B-B93B-BDBBA02EEA51}" destId="{FF217543-A589-466B-8570-3BD94429EEAE}" srcOrd="2" destOrd="0" parTransId="{DE4EDEE9-9867-43DE-BFC1-4C5CF3F72588}" sibTransId="{2C9B6BFC-EB89-40D3-BC8A-A37B1E433112}"/>
    <dgm:cxn modelId="{7A107057-4BFF-4B68-B419-1D81C47F457D}" type="presOf" srcId="{609E4852-2C17-43FC-98ED-43C9B3A8E6D6}" destId="{D5687EAE-CA45-4E34-8344-FB75107F65FE}" srcOrd="0" destOrd="0" presId="urn:microsoft.com/office/officeart/2005/8/layout/chevron2"/>
    <dgm:cxn modelId="{ED346566-E034-4141-93D8-5D9044A2C499}" type="presOf" srcId="{CF829AAE-119C-4E55-B6D8-1A3E4BE720C6}" destId="{FB0F0E6A-95DF-457E-A9D2-DBCAD3DF1B97}" srcOrd="0" destOrd="0" presId="urn:microsoft.com/office/officeart/2005/8/layout/chevron2"/>
    <dgm:cxn modelId="{102BB4FA-17F4-4873-B7F1-C1CC0A4FFA09}" srcId="{51EC391D-3554-41AA-813C-F4A63148C692}" destId="{71B86838-053A-463E-8F15-8367EAF46B77}" srcOrd="2" destOrd="0" parTransId="{777F5AAE-74B4-4CCD-8C2B-0A7C05DF97E8}" sibTransId="{D6511D03-8D96-4B68-A430-B9AC6A4FD690}"/>
    <dgm:cxn modelId="{9AB18030-0BCA-41A0-A66B-598AB12FB280}" srcId="{0C632836-76A6-4D93-89AF-736A01878342}" destId="{038B6B9D-35ED-4D21-9484-1B64347858F2}" srcOrd="1" destOrd="0" parTransId="{E2C175F7-BAFE-4810-B34E-B24ED1C8A72B}" sibTransId="{AE9ECEFC-24E0-48F6-97C0-6A2982E4A4EE}"/>
    <dgm:cxn modelId="{5BAE38CF-DEF7-4F48-B820-3956E3BD06D2}" srcId="{0C632836-76A6-4D93-89AF-736A01878342}" destId="{A3D9621A-FCA8-414B-B93B-BDBBA02EEA51}" srcOrd="4" destOrd="0" parTransId="{72676998-5CEA-4E9E-ADEA-E3589BDFF297}" sibTransId="{0C998002-EB00-424E-9099-769F62C24B4C}"/>
    <dgm:cxn modelId="{4DE0D246-F44B-4493-9645-E8A781F8EBA6}" type="presOf" srcId="{B81FB28D-0014-46FA-83AB-1ED8E7BE38C7}" destId="{BE6DA4A9-AECE-466E-9632-F575BC721B00}" srcOrd="0" destOrd="1" presId="urn:microsoft.com/office/officeart/2005/8/layout/chevron2"/>
    <dgm:cxn modelId="{8FC961F8-21F4-4960-B543-ED2511565B56}" srcId="{0C632836-76A6-4D93-89AF-736A01878342}" destId="{51EC391D-3554-41AA-813C-F4A63148C692}" srcOrd="0" destOrd="0" parTransId="{73EDF42C-6132-4D85-8371-0D262CD5BDDD}" sibTransId="{C3DA8524-34EE-44C3-9407-FE7B2756B14E}"/>
    <dgm:cxn modelId="{77E76F19-0B11-4182-AFB6-993DBD1F841D}" srcId="{609E4852-2C17-43FC-98ED-43C9B3A8E6D6}" destId="{CF829AAE-119C-4E55-B6D8-1A3E4BE720C6}" srcOrd="0" destOrd="0" parTransId="{DCEEA9AA-3602-4AB1-B48D-50473EFF252B}" sibTransId="{35697705-0841-4235-ACC8-FA54460CD1A1}"/>
    <dgm:cxn modelId="{6C5C81A5-65EF-4E63-A38A-4F0E0C94A147}" type="presOf" srcId="{68E250E8-69B8-4780-AB1C-21989C9BB7B7}" destId="{8CED537A-A5DB-47AD-9610-CCA18EC825E7}" srcOrd="0" destOrd="2" presId="urn:microsoft.com/office/officeart/2005/8/layout/chevron2"/>
    <dgm:cxn modelId="{EA12CAEC-3E94-4429-9592-2E72436098C6}" type="presOf" srcId="{A3D9621A-FCA8-414B-B93B-BDBBA02EEA51}" destId="{4A0BE2BA-E197-401F-8F0E-01ABC126A4B8}" srcOrd="0" destOrd="0" presId="urn:microsoft.com/office/officeart/2005/8/layout/chevron2"/>
    <dgm:cxn modelId="{65465C1E-AE6A-478F-92DD-077187347996}" type="presOf" srcId="{99D8EF8B-0240-409C-859D-F1ADBF184622}" destId="{519A2BC2-4E45-4DD8-945C-B47BC12E672E}" srcOrd="0" destOrd="0" presId="urn:microsoft.com/office/officeart/2005/8/layout/chevron2"/>
    <dgm:cxn modelId="{2C5C8CD6-56D5-4A67-AEB3-5DD462CA09A4}" srcId="{51EC391D-3554-41AA-813C-F4A63148C692}" destId="{142E468B-A557-4CE8-A3DD-69CEA02D2035}" srcOrd="1" destOrd="0" parTransId="{657D5DEF-ACAA-4968-9268-734E8DF932CE}" sibTransId="{9BA9480A-3545-473D-92A0-782A713A7F16}"/>
    <dgm:cxn modelId="{51D3F554-DD44-426A-BE8D-E09C0A15596F}" srcId="{0C632836-76A6-4D93-89AF-736A01878342}" destId="{6F44C8BF-B26F-49A9-B0B2-6CADFD403C7F}" srcOrd="2" destOrd="0" parTransId="{6D63FF7B-DD44-4EA8-97CA-6191706E4F32}" sibTransId="{4CFA8F6F-D66B-4E15-9B02-372C00A69D7D}"/>
    <dgm:cxn modelId="{271164FC-A8DD-4B9D-B25F-E48A0221144B}" type="presOf" srcId="{AC1F66FA-37F1-46C7-AE78-527FFD2FB8D5}" destId="{51E9AC10-C294-4B87-B34D-EA84E59765B3}" srcOrd="0" destOrd="1" presId="urn:microsoft.com/office/officeart/2005/8/layout/chevron2"/>
    <dgm:cxn modelId="{C26E9BC2-5464-4BA2-978E-4D7A35329383}" srcId="{0C632836-76A6-4D93-89AF-736A01878342}" destId="{609E4852-2C17-43FC-98ED-43C9B3A8E6D6}" srcOrd="3" destOrd="0" parTransId="{3B52C17B-1525-41BB-8492-E50C2B0A4574}" sibTransId="{29A9DEF0-387E-4C67-B9A2-7C5BE0063D7A}"/>
    <dgm:cxn modelId="{5F12D872-533A-4B80-8500-A6F1A2AE7D37}" type="presOf" srcId="{142E468B-A557-4CE8-A3DD-69CEA02D2035}" destId="{519A2BC2-4E45-4DD8-945C-B47BC12E672E}" srcOrd="0" destOrd="1" presId="urn:microsoft.com/office/officeart/2005/8/layout/chevron2"/>
    <dgm:cxn modelId="{F343386E-36EA-4132-A80E-BB8AA3FB196A}" type="presOf" srcId="{CE75CEC9-DD60-4594-8729-CC22B9C33A62}" destId="{FB0F0E6A-95DF-457E-A9D2-DBCAD3DF1B97}" srcOrd="0" destOrd="2" presId="urn:microsoft.com/office/officeart/2005/8/layout/chevron2"/>
    <dgm:cxn modelId="{1AA84B04-8757-427B-B0EB-0AA021D4385C}" srcId="{A3D9621A-FCA8-414B-B93B-BDBBA02EEA51}" destId="{10BAD271-8DAF-4084-B3DF-9AEEFEF57431}" srcOrd="0" destOrd="0" parTransId="{28450BED-0E1D-4E5A-BD57-D36FBD3B8B48}" sibTransId="{DC85363B-5F58-4EB3-81CB-CD633AACCAC4}"/>
    <dgm:cxn modelId="{1E3DB97F-85EF-45C9-AB41-94A4A9F06B85}" srcId="{038B6B9D-35ED-4D21-9484-1B64347858F2}" destId="{D7D70972-4993-4107-B2E3-8B6B63222784}" srcOrd="1" destOrd="0" parTransId="{133BE4C9-3F23-4338-9F6D-BA2FD194D018}" sibTransId="{EF2DFCE9-6E4F-4AC9-9E82-37035CB91DE2}"/>
    <dgm:cxn modelId="{BE195AE1-6239-47D9-BDAF-4416B68D96AD}" type="presOf" srcId="{2E80D11E-F60F-4AAC-A797-C2B08CC484D5}" destId="{51E9AC10-C294-4B87-B34D-EA84E59765B3}" srcOrd="0" destOrd="2" presId="urn:microsoft.com/office/officeart/2005/8/layout/chevron2"/>
    <dgm:cxn modelId="{A7113887-CA5C-4935-8680-BD608C7FF7DB}" type="presOf" srcId="{71B86838-053A-463E-8F15-8367EAF46B77}" destId="{519A2BC2-4E45-4DD8-945C-B47BC12E672E}" srcOrd="0" destOrd="2" presId="urn:microsoft.com/office/officeart/2005/8/layout/chevron2"/>
    <dgm:cxn modelId="{6AAA4020-90AB-445A-A571-9236EBE236F1}" srcId="{609E4852-2C17-43FC-98ED-43C9B3A8E6D6}" destId="{CE75CEC9-DD60-4594-8729-CC22B9C33A62}" srcOrd="2" destOrd="0" parTransId="{8C881E24-5D85-449E-B3A2-6F0EC82F6582}" sibTransId="{3C786155-A6DA-4DE1-A33C-EAD174628E67}"/>
    <dgm:cxn modelId="{3A59E56F-2298-4B34-B5A6-A4960CA3EE61}" type="presParOf" srcId="{0933F0FE-F1D0-4385-B0BD-4EEFB52054F9}" destId="{EFDEE7A1-868E-44EA-8C43-081E7A8C15C6}" srcOrd="0" destOrd="0" presId="urn:microsoft.com/office/officeart/2005/8/layout/chevron2"/>
    <dgm:cxn modelId="{A4CFB8E6-D32B-4FBB-A89F-7C4131DE5BAA}" type="presParOf" srcId="{EFDEE7A1-868E-44EA-8C43-081E7A8C15C6}" destId="{0F12E7A3-6885-461D-849F-CEB0EB549CF7}" srcOrd="0" destOrd="0" presId="urn:microsoft.com/office/officeart/2005/8/layout/chevron2"/>
    <dgm:cxn modelId="{63BB5309-42E8-4417-9232-6EDE2FF45548}" type="presParOf" srcId="{EFDEE7A1-868E-44EA-8C43-081E7A8C15C6}" destId="{519A2BC2-4E45-4DD8-945C-B47BC12E672E}" srcOrd="1" destOrd="0" presId="urn:microsoft.com/office/officeart/2005/8/layout/chevron2"/>
    <dgm:cxn modelId="{4B6C8E42-BA0C-4430-8ABE-DA09419F02CA}" type="presParOf" srcId="{0933F0FE-F1D0-4385-B0BD-4EEFB52054F9}" destId="{A2C7446D-FE6D-40A5-BEDD-EB79281BE872}" srcOrd="1" destOrd="0" presId="urn:microsoft.com/office/officeart/2005/8/layout/chevron2"/>
    <dgm:cxn modelId="{27D80085-8CAA-4028-AD8F-963E225A9A17}" type="presParOf" srcId="{0933F0FE-F1D0-4385-B0BD-4EEFB52054F9}" destId="{63FB90DE-D6F3-477A-9784-1CBF282E4C89}" srcOrd="2" destOrd="0" presId="urn:microsoft.com/office/officeart/2005/8/layout/chevron2"/>
    <dgm:cxn modelId="{1AFF7D27-14CE-4A65-9F69-6F97C8CDE9C6}" type="presParOf" srcId="{63FB90DE-D6F3-477A-9784-1CBF282E4C89}" destId="{F2106600-A829-4A0A-8689-E953000A4239}" srcOrd="0" destOrd="0" presId="urn:microsoft.com/office/officeart/2005/8/layout/chevron2"/>
    <dgm:cxn modelId="{40DC9EEA-69BF-4082-ACEB-8E622FE19120}" type="presParOf" srcId="{63FB90DE-D6F3-477A-9784-1CBF282E4C89}" destId="{8CED537A-A5DB-47AD-9610-CCA18EC825E7}" srcOrd="1" destOrd="0" presId="urn:microsoft.com/office/officeart/2005/8/layout/chevron2"/>
    <dgm:cxn modelId="{64F5203A-EC4C-4633-BCEB-1C998FC45DBB}" type="presParOf" srcId="{0933F0FE-F1D0-4385-B0BD-4EEFB52054F9}" destId="{A62FE67E-C5C4-47E2-8F9A-887B1A03B25F}" srcOrd="3" destOrd="0" presId="urn:microsoft.com/office/officeart/2005/8/layout/chevron2"/>
    <dgm:cxn modelId="{91857FA0-27E5-4907-B606-8D5CFBA6F86D}" type="presParOf" srcId="{0933F0FE-F1D0-4385-B0BD-4EEFB52054F9}" destId="{93A165BD-FD93-4BF8-A228-C058F2A2CC4F}" srcOrd="4" destOrd="0" presId="urn:microsoft.com/office/officeart/2005/8/layout/chevron2"/>
    <dgm:cxn modelId="{6AEB66AC-50D3-4B07-82C7-B68B12B0BA58}" type="presParOf" srcId="{93A165BD-FD93-4BF8-A228-C058F2A2CC4F}" destId="{C4BABB1C-0C96-416B-A783-BB68977E9978}" srcOrd="0" destOrd="0" presId="urn:microsoft.com/office/officeart/2005/8/layout/chevron2"/>
    <dgm:cxn modelId="{0FA83712-9F81-4647-9172-562B0753F318}" type="presParOf" srcId="{93A165BD-FD93-4BF8-A228-C058F2A2CC4F}" destId="{51E9AC10-C294-4B87-B34D-EA84E59765B3}" srcOrd="1" destOrd="0" presId="urn:microsoft.com/office/officeart/2005/8/layout/chevron2"/>
    <dgm:cxn modelId="{686799EB-A824-49DA-862B-8C65AB85FBA0}" type="presParOf" srcId="{0933F0FE-F1D0-4385-B0BD-4EEFB52054F9}" destId="{00C22B42-46CA-4478-82C2-D249F2DEFB46}" srcOrd="5" destOrd="0" presId="urn:microsoft.com/office/officeart/2005/8/layout/chevron2"/>
    <dgm:cxn modelId="{F88E4820-E827-421C-81E4-7A43318AF407}" type="presParOf" srcId="{0933F0FE-F1D0-4385-B0BD-4EEFB52054F9}" destId="{8FA833A1-ABF7-429A-9BF3-5F97D9DC4093}" srcOrd="6" destOrd="0" presId="urn:microsoft.com/office/officeart/2005/8/layout/chevron2"/>
    <dgm:cxn modelId="{746A234D-4376-472A-979D-4B0A3342BCE3}" type="presParOf" srcId="{8FA833A1-ABF7-429A-9BF3-5F97D9DC4093}" destId="{D5687EAE-CA45-4E34-8344-FB75107F65FE}" srcOrd="0" destOrd="0" presId="urn:microsoft.com/office/officeart/2005/8/layout/chevron2"/>
    <dgm:cxn modelId="{A08FF035-5C09-4FEF-AF58-261721180CD6}" type="presParOf" srcId="{8FA833A1-ABF7-429A-9BF3-5F97D9DC4093}" destId="{FB0F0E6A-95DF-457E-A9D2-DBCAD3DF1B97}" srcOrd="1" destOrd="0" presId="urn:microsoft.com/office/officeart/2005/8/layout/chevron2"/>
    <dgm:cxn modelId="{F07283CD-FF26-40B0-8F96-68E9938717C0}" type="presParOf" srcId="{0933F0FE-F1D0-4385-B0BD-4EEFB52054F9}" destId="{D263EC59-4455-40A0-9B0F-F907966227FA}" srcOrd="7" destOrd="0" presId="urn:microsoft.com/office/officeart/2005/8/layout/chevron2"/>
    <dgm:cxn modelId="{C5145B5C-AAA1-4EEF-A0B0-1C4318574434}" type="presParOf" srcId="{0933F0FE-F1D0-4385-B0BD-4EEFB52054F9}" destId="{105AF9E8-A0A3-4BDB-A846-97A3D9DD46F6}" srcOrd="8" destOrd="0" presId="urn:microsoft.com/office/officeart/2005/8/layout/chevron2"/>
    <dgm:cxn modelId="{B3A73F56-EA84-4E2A-8F7C-31A16D742D34}" type="presParOf" srcId="{105AF9E8-A0A3-4BDB-A846-97A3D9DD46F6}" destId="{4A0BE2BA-E197-401F-8F0E-01ABC126A4B8}" srcOrd="0" destOrd="0" presId="urn:microsoft.com/office/officeart/2005/8/layout/chevron2"/>
    <dgm:cxn modelId="{407D9A0A-1EFA-4AED-A02D-1CA847D596B9}" type="presParOf" srcId="{105AF9E8-A0A3-4BDB-A846-97A3D9DD46F6}" destId="{BE6DA4A9-AECE-466E-9632-F575BC721B0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2E7A3-6885-461D-849F-CEB0EB549CF7}">
      <dsp:nvSpPr>
        <dsp:cNvPr id="0" name=""/>
        <dsp:cNvSpPr/>
      </dsp:nvSpPr>
      <dsp:spPr>
        <a:xfrm rot="5400000">
          <a:off x="-171558" y="171558"/>
          <a:ext cx="1143725" cy="8006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May</a:t>
          </a:r>
          <a:endParaRPr lang="en-US" sz="2200" kern="1200" dirty="0"/>
        </a:p>
      </dsp:txBody>
      <dsp:txXfrm rot="-5400000">
        <a:off x="2" y="400303"/>
        <a:ext cx="800607" cy="343118"/>
      </dsp:txXfrm>
    </dsp:sp>
    <dsp:sp modelId="{519A2BC2-4E45-4DD8-945C-B47BC12E672E}">
      <dsp:nvSpPr>
        <dsp:cNvPr id="0" name=""/>
        <dsp:cNvSpPr/>
      </dsp:nvSpPr>
      <dsp:spPr>
        <a:xfrm rot="5400000">
          <a:off x="4486293" y="-3683046"/>
          <a:ext cx="743421" cy="81147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388 genes</a:t>
          </a:r>
          <a:endParaRPr lang="en-US" sz="1400" kern="1200" dirty="0"/>
        </a:p>
        <a:p>
          <a:pPr marL="114300" lvl="1" indent="-114300" algn="l" defTabSz="622300">
            <a:lnSpc>
              <a:spcPct val="90000"/>
            </a:lnSpc>
            <a:spcBef>
              <a:spcPct val="0"/>
            </a:spcBef>
            <a:spcAft>
              <a:spcPct val="15000"/>
            </a:spcAft>
            <a:buChar char="••"/>
          </a:pPr>
          <a:r>
            <a:rPr lang="en-US" sz="1400" kern="1200" dirty="0" smtClean="0"/>
            <a:t>724 metabolites</a:t>
          </a:r>
          <a:endParaRPr lang="en-US" sz="1400" kern="1200" dirty="0"/>
        </a:p>
        <a:p>
          <a:pPr marL="114300" lvl="1" indent="-114300" algn="l" defTabSz="622300">
            <a:lnSpc>
              <a:spcPct val="90000"/>
            </a:lnSpc>
            <a:spcBef>
              <a:spcPct val="0"/>
            </a:spcBef>
            <a:spcAft>
              <a:spcPct val="15000"/>
            </a:spcAft>
            <a:buChar char="••"/>
          </a:pPr>
          <a:r>
            <a:rPr lang="en-US" sz="1400" kern="1200" dirty="0" smtClean="0"/>
            <a:t>708 reactions</a:t>
          </a:r>
          <a:endParaRPr lang="en-US" sz="1400" kern="1200" dirty="0"/>
        </a:p>
      </dsp:txBody>
      <dsp:txXfrm rot="-5400000">
        <a:off x="800608" y="38931"/>
        <a:ext cx="8078501" cy="670839"/>
      </dsp:txXfrm>
    </dsp:sp>
    <dsp:sp modelId="{F2106600-A829-4A0A-8689-E953000A4239}">
      <dsp:nvSpPr>
        <dsp:cNvPr id="0" name=""/>
        <dsp:cNvSpPr/>
      </dsp:nvSpPr>
      <dsp:spPr>
        <a:xfrm rot="5400000">
          <a:off x="-171558" y="1201396"/>
          <a:ext cx="1143725" cy="8006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June</a:t>
          </a:r>
          <a:endParaRPr lang="en-US" sz="2200" kern="1200" dirty="0"/>
        </a:p>
      </dsp:txBody>
      <dsp:txXfrm rot="-5400000">
        <a:off x="2" y="1430141"/>
        <a:ext cx="800607" cy="343118"/>
      </dsp:txXfrm>
    </dsp:sp>
    <dsp:sp modelId="{8CED537A-A5DB-47AD-9610-CCA18EC825E7}">
      <dsp:nvSpPr>
        <dsp:cNvPr id="0" name=""/>
        <dsp:cNvSpPr/>
      </dsp:nvSpPr>
      <dsp:spPr>
        <a:xfrm rot="5400000">
          <a:off x="4486293" y="-2655847"/>
          <a:ext cx="743421" cy="81147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412 genes</a:t>
          </a:r>
          <a:endParaRPr lang="en-US" sz="1400" kern="1200" dirty="0"/>
        </a:p>
        <a:p>
          <a:pPr marL="114300" lvl="1" indent="-114300" algn="l" defTabSz="622300">
            <a:lnSpc>
              <a:spcPct val="90000"/>
            </a:lnSpc>
            <a:spcBef>
              <a:spcPct val="0"/>
            </a:spcBef>
            <a:spcAft>
              <a:spcPct val="15000"/>
            </a:spcAft>
            <a:buChar char="••"/>
          </a:pPr>
          <a:r>
            <a:rPr lang="en-US" sz="1400" kern="1200" dirty="0" smtClean="0"/>
            <a:t>735 metabolites</a:t>
          </a:r>
          <a:endParaRPr lang="en-US" sz="1400" kern="1200" dirty="0"/>
        </a:p>
        <a:p>
          <a:pPr marL="114300" lvl="1" indent="-114300" algn="l" defTabSz="622300">
            <a:lnSpc>
              <a:spcPct val="90000"/>
            </a:lnSpc>
            <a:spcBef>
              <a:spcPct val="0"/>
            </a:spcBef>
            <a:spcAft>
              <a:spcPct val="15000"/>
            </a:spcAft>
            <a:buChar char="••"/>
          </a:pPr>
          <a:r>
            <a:rPr lang="en-US" sz="1400" kern="1200" dirty="0" smtClean="0"/>
            <a:t>730 reactions</a:t>
          </a:r>
          <a:endParaRPr lang="en-US" sz="1400" kern="1200" dirty="0"/>
        </a:p>
      </dsp:txBody>
      <dsp:txXfrm rot="-5400000">
        <a:off x="800608" y="1066130"/>
        <a:ext cx="8078501" cy="670839"/>
      </dsp:txXfrm>
    </dsp:sp>
    <dsp:sp modelId="{C4BABB1C-0C96-416B-A783-BB68977E9978}">
      <dsp:nvSpPr>
        <dsp:cNvPr id="0" name=""/>
        <dsp:cNvSpPr/>
      </dsp:nvSpPr>
      <dsp:spPr>
        <a:xfrm rot="5400000">
          <a:off x="-171558" y="2228596"/>
          <a:ext cx="1143725" cy="8006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July</a:t>
          </a:r>
          <a:endParaRPr lang="en-US" sz="2200" kern="1200" dirty="0"/>
        </a:p>
      </dsp:txBody>
      <dsp:txXfrm rot="-5400000">
        <a:off x="2" y="2457341"/>
        <a:ext cx="800607" cy="343118"/>
      </dsp:txXfrm>
    </dsp:sp>
    <dsp:sp modelId="{51E9AC10-C294-4B87-B34D-EA84E59765B3}">
      <dsp:nvSpPr>
        <dsp:cNvPr id="0" name=""/>
        <dsp:cNvSpPr/>
      </dsp:nvSpPr>
      <dsp:spPr>
        <a:xfrm rot="5400000">
          <a:off x="4486293" y="-1628648"/>
          <a:ext cx="743421" cy="81147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459 genes</a:t>
          </a:r>
          <a:endParaRPr lang="en-US" sz="1400" kern="1200" dirty="0"/>
        </a:p>
        <a:p>
          <a:pPr marL="114300" lvl="1" indent="-114300" algn="l" defTabSz="622300">
            <a:lnSpc>
              <a:spcPct val="90000"/>
            </a:lnSpc>
            <a:spcBef>
              <a:spcPct val="0"/>
            </a:spcBef>
            <a:spcAft>
              <a:spcPct val="15000"/>
            </a:spcAft>
            <a:buChar char="••"/>
          </a:pPr>
          <a:r>
            <a:rPr lang="en-US" sz="1400" kern="1200" dirty="0" smtClean="0"/>
            <a:t>743 metabolites</a:t>
          </a:r>
          <a:endParaRPr lang="en-US" sz="1400" kern="1200" dirty="0"/>
        </a:p>
        <a:p>
          <a:pPr marL="114300" lvl="1" indent="-114300" algn="l" defTabSz="622300">
            <a:lnSpc>
              <a:spcPct val="90000"/>
            </a:lnSpc>
            <a:spcBef>
              <a:spcPct val="0"/>
            </a:spcBef>
            <a:spcAft>
              <a:spcPct val="15000"/>
            </a:spcAft>
            <a:buChar char="••"/>
          </a:pPr>
          <a:r>
            <a:rPr lang="en-US" sz="1400" kern="1200" dirty="0" smtClean="0"/>
            <a:t>736 reactions</a:t>
          </a:r>
          <a:endParaRPr lang="en-US" sz="1400" kern="1200" dirty="0"/>
        </a:p>
      </dsp:txBody>
      <dsp:txXfrm rot="-5400000">
        <a:off x="800608" y="2093329"/>
        <a:ext cx="8078501" cy="670839"/>
      </dsp:txXfrm>
    </dsp:sp>
    <dsp:sp modelId="{D5687EAE-CA45-4E34-8344-FB75107F65FE}">
      <dsp:nvSpPr>
        <dsp:cNvPr id="0" name=""/>
        <dsp:cNvSpPr/>
      </dsp:nvSpPr>
      <dsp:spPr>
        <a:xfrm rot="5400000">
          <a:off x="-171558" y="3255795"/>
          <a:ext cx="1143725" cy="8006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Aug</a:t>
          </a:r>
          <a:endParaRPr lang="en-US" sz="2200" kern="1200" dirty="0"/>
        </a:p>
      </dsp:txBody>
      <dsp:txXfrm rot="-5400000">
        <a:off x="2" y="3484540"/>
        <a:ext cx="800607" cy="343118"/>
      </dsp:txXfrm>
    </dsp:sp>
    <dsp:sp modelId="{FB0F0E6A-95DF-457E-A9D2-DBCAD3DF1B97}">
      <dsp:nvSpPr>
        <dsp:cNvPr id="0" name=""/>
        <dsp:cNvSpPr/>
      </dsp:nvSpPr>
      <dsp:spPr>
        <a:xfrm rot="5400000">
          <a:off x="4486293" y="-601448"/>
          <a:ext cx="743421" cy="81147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461 genes</a:t>
          </a:r>
          <a:endParaRPr lang="en-US" sz="1400" kern="1200" dirty="0"/>
        </a:p>
        <a:p>
          <a:pPr marL="114300" lvl="1" indent="-114300" algn="l" defTabSz="622300">
            <a:lnSpc>
              <a:spcPct val="90000"/>
            </a:lnSpc>
            <a:spcBef>
              <a:spcPct val="0"/>
            </a:spcBef>
            <a:spcAft>
              <a:spcPct val="15000"/>
            </a:spcAft>
            <a:buChar char="••"/>
          </a:pPr>
          <a:r>
            <a:rPr lang="en-US" sz="1400" kern="1200" dirty="0" smtClean="0"/>
            <a:t>740 metabolites</a:t>
          </a:r>
          <a:endParaRPr lang="en-US" sz="1400" kern="1200" dirty="0"/>
        </a:p>
        <a:p>
          <a:pPr marL="114300" lvl="1" indent="-114300" algn="l" defTabSz="622300">
            <a:lnSpc>
              <a:spcPct val="90000"/>
            </a:lnSpc>
            <a:spcBef>
              <a:spcPct val="0"/>
            </a:spcBef>
            <a:spcAft>
              <a:spcPct val="15000"/>
            </a:spcAft>
            <a:buChar char="••"/>
          </a:pPr>
          <a:r>
            <a:rPr lang="en-US" sz="1400" kern="1200" dirty="0" smtClean="0"/>
            <a:t>736 reactions</a:t>
          </a:r>
          <a:endParaRPr lang="en-US" sz="1400" kern="1200" dirty="0"/>
        </a:p>
      </dsp:txBody>
      <dsp:txXfrm rot="-5400000">
        <a:off x="800608" y="3120529"/>
        <a:ext cx="8078501" cy="670839"/>
      </dsp:txXfrm>
    </dsp:sp>
    <dsp:sp modelId="{4A0BE2BA-E197-401F-8F0E-01ABC126A4B8}">
      <dsp:nvSpPr>
        <dsp:cNvPr id="0" name=""/>
        <dsp:cNvSpPr/>
      </dsp:nvSpPr>
      <dsp:spPr>
        <a:xfrm rot="5400000">
          <a:off x="-171558" y="4282994"/>
          <a:ext cx="1143725" cy="8006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Sept</a:t>
          </a:r>
          <a:endParaRPr lang="en-US" sz="2200" kern="1200" dirty="0"/>
        </a:p>
      </dsp:txBody>
      <dsp:txXfrm rot="-5400000">
        <a:off x="2" y="4511739"/>
        <a:ext cx="800607" cy="343118"/>
      </dsp:txXfrm>
    </dsp:sp>
    <dsp:sp modelId="{BE6DA4A9-AECE-466E-9632-F575BC721B00}">
      <dsp:nvSpPr>
        <dsp:cNvPr id="0" name=""/>
        <dsp:cNvSpPr/>
      </dsp:nvSpPr>
      <dsp:spPr>
        <a:xfrm rot="5400000">
          <a:off x="4486293" y="425750"/>
          <a:ext cx="743421" cy="81147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488 genes</a:t>
          </a:r>
          <a:endParaRPr lang="en-US" sz="1400" kern="1200" dirty="0"/>
        </a:p>
        <a:p>
          <a:pPr marL="114300" lvl="1" indent="-114300" algn="l" defTabSz="622300">
            <a:lnSpc>
              <a:spcPct val="90000"/>
            </a:lnSpc>
            <a:spcBef>
              <a:spcPct val="0"/>
            </a:spcBef>
            <a:spcAft>
              <a:spcPct val="15000"/>
            </a:spcAft>
            <a:buChar char="••"/>
          </a:pPr>
          <a:r>
            <a:rPr lang="en-US" sz="1400" kern="1200" dirty="0" smtClean="0"/>
            <a:t>740 metabolites</a:t>
          </a:r>
          <a:endParaRPr lang="en-US" sz="1400" kern="1200" dirty="0"/>
        </a:p>
        <a:p>
          <a:pPr marL="114300" lvl="1" indent="-114300" algn="l" defTabSz="622300">
            <a:lnSpc>
              <a:spcPct val="90000"/>
            </a:lnSpc>
            <a:spcBef>
              <a:spcPct val="0"/>
            </a:spcBef>
            <a:spcAft>
              <a:spcPct val="15000"/>
            </a:spcAft>
            <a:buChar char="••"/>
          </a:pPr>
          <a:r>
            <a:rPr lang="en-US" sz="1400" kern="1200" dirty="0" smtClean="0"/>
            <a:t>736 reactions</a:t>
          </a:r>
          <a:endParaRPr lang="en-US" sz="1400" kern="1200" dirty="0"/>
        </a:p>
      </dsp:txBody>
      <dsp:txXfrm rot="-5400000">
        <a:off x="800608" y="4147727"/>
        <a:ext cx="8078501" cy="6708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F8719-39AB-40B0-B3A3-DD544F139D90}" type="datetimeFigureOut">
              <a:rPr lang="en-US" smtClean="0"/>
              <a:t>9/2/2014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FEE107-DE92-4C77-8AC6-9050F3D38B67}" type="slidenum">
              <a:rPr lang="en-US" smtClean="0"/>
              <a:t>‹#›</a:t>
            </a:fld>
            <a:endParaRPr lang="en-US"/>
          </a:p>
        </p:txBody>
      </p:sp>
    </p:spTree>
    <p:extLst>
      <p:ext uri="{BB962C8B-B14F-4D97-AF65-F5344CB8AC3E}">
        <p14:creationId xmlns:p14="http://schemas.microsoft.com/office/powerpoint/2010/main" val="314035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specific (*) ferredoxins links these 3 reactions</a:t>
            </a:r>
            <a:r>
              <a:rPr lang="en-US" baseline="0" dirty="0" smtClean="0"/>
              <a:t> together</a:t>
            </a:r>
            <a:endParaRPr lang="en-US" dirty="0"/>
          </a:p>
        </p:txBody>
      </p:sp>
      <p:sp>
        <p:nvSpPr>
          <p:cNvPr id="4" name="Slide Number Placeholder 3"/>
          <p:cNvSpPr>
            <a:spLocks noGrp="1"/>
          </p:cNvSpPr>
          <p:nvPr>
            <p:ph type="sldNum" sz="quarter" idx="10"/>
          </p:nvPr>
        </p:nvSpPr>
        <p:spPr/>
        <p:txBody>
          <a:bodyPr/>
          <a:lstStyle/>
          <a:p>
            <a:fld id="{C8FEE107-DE92-4C77-8AC6-9050F3D38B67}" type="slidenum">
              <a:rPr lang="en-US" smtClean="0"/>
              <a:t>4</a:t>
            </a:fld>
            <a:endParaRPr lang="en-US"/>
          </a:p>
        </p:txBody>
      </p:sp>
    </p:spTree>
    <p:extLst>
      <p:ext uri="{BB962C8B-B14F-4D97-AF65-F5344CB8AC3E}">
        <p14:creationId xmlns:p14="http://schemas.microsoft.com/office/powerpoint/2010/main" val="279060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check mass balance, we can create the elemental</a:t>
            </a:r>
            <a:r>
              <a:rPr lang="en-US" baseline="0" dirty="0" smtClean="0"/>
              <a:t> matrix. Here’s an example for a reaction in the model. </a:t>
            </a:r>
            <a:endParaRPr lang="en-US" dirty="0"/>
          </a:p>
        </p:txBody>
      </p:sp>
      <p:sp>
        <p:nvSpPr>
          <p:cNvPr id="4" name="Slide Number Placeholder 3"/>
          <p:cNvSpPr>
            <a:spLocks noGrp="1"/>
          </p:cNvSpPr>
          <p:nvPr>
            <p:ph type="sldNum" sz="quarter" idx="10"/>
          </p:nvPr>
        </p:nvSpPr>
        <p:spPr/>
        <p:txBody>
          <a:bodyPr/>
          <a:lstStyle/>
          <a:p>
            <a:fld id="{C8FEE107-DE92-4C77-8AC6-9050F3D38B67}" type="slidenum">
              <a:rPr lang="en-US" smtClean="0"/>
              <a:t>5</a:t>
            </a:fld>
            <a:endParaRPr lang="en-US"/>
          </a:p>
        </p:txBody>
      </p:sp>
    </p:spTree>
    <p:extLst>
      <p:ext uri="{BB962C8B-B14F-4D97-AF65-F5344CB8AC3E}">
        <p14:creationId xmlns:p14="http://schemas.microsoft.com/office/powerpoint/2010/main" val="142929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as in this example, we’ve mass balanced</a:t>
            </a:r>
            <a:r>
              <a:rPr lang="en-US" baseline="0" dirty="0" smtClean="0"/>
              <a:t> ALL reactions in the model.</a:t>
            </a:r>
          </a:p>
          <a:p>
            <a:endParaRPr lang="en-US" baseline="0" dirty="0" smtClean="0"/>
          </a:p>
          <a:p>
            <a:r>
              <a:rPr lang="en-US" baseline="0" dirty="0" smtClean="0"/>
              <a:t>We can do something similar for charge and we have…all reactions are charge balanced. </a:t>
            </a:r>
          </a:p>
        </p:txBody>
      </p:sp>
      <p:sp>
        <p:nvSpPr>
          <p:cNvPr id="4" name="Slide Number Placeholder 3"/>
          <p:cNvSpPr>
            <a:spLocks noGrp="1"/>
          </p:cNvSpPr>
          <p:nvPr>
            <p:ph type="sldNum" sz="quarter" idx="10"/>
          </p:nvPr>
        </p:nvSpPr>
        <p:spPr/>
        <p:txBody>
          <a:bodyPr/>
          <a:lstStyle/>
          <a:p>
            <a:fld id="{C8FEE107-DE92-4C77-8AC6-9050F3D38B67}" type="slidenum">
              <a:rPr lang="en-US" smtClean="0"/>
              <a:t>6</a:t>
            </a:fld>
            <a:endParaRPr lang="en-US"/>
          </a:p>
        </p:txBody>
      </p:sp>
    </p:spTree>
    <p:extLst>
      <p:ext uri="{BB962C8B-B14F-4D97-AF65-F5344CB8AC3E}">
        <p14:creationId xmlns:p14="http://schemas.microsoft.com/office/powerpoint/2010/main" val="2904117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Genes have mostly</a:t>
            </a:r>
            <a:r>
              <a:rPr lang="en-US" baseline="0" dirty="0" smtClean="0"/>
              <a:t> increased, reactions and metabolites have stayed about the same (graphical version)</a:t>
            </a:r>
            <a:endParaRPr lang="en-US" dirty="0"/>
          </a:p>
        </p:txBody>
      </p:sp>
      <p:sp>
        <p:nvSpPr>
          <p:cNvPr id="4" name="Slide Number Placeholder 3"/>
          <p:cNvSpPr>
            <a:spLocks noGrp="1"/>
          </p:cNvSpPr>
          <p:nvPr>
            <p:ph type="sldNum" sz="quarter" idx="10"/>
          </p:nvPr>
        </p:nvSpPr>
        <p:spPr/>
        <p:txBody>
          <a:bodyPr/>
          <a:lstStyle/>
          <a:p>
            <a:fld id="{C8FEE107-DE92-4C77-8AC6-9050F3D38B67}" type="slidenum">
              <a:rPr lang="en-US" smtClean="0"/>
              <a:t>7</a:t>
            </a:fld>
            <a:endParaRPr lang="en-US"/>
          </a:p>
        </p:txBody>
      </p:sp>
    </p:spTree>
    <p:extLst>
      <p:ext uri="{BB962C8B-B14F-4D97-AF65-F5344CB8AC3E}">
        <p14:creationId xmlns:p14="http://schemas.microsoft.com/office/powerpoint/2010/main" val="784763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Added</a:t>
            </a:r>
            <a:r>
              <a:rPr lang="en-US" baseline="0" dirty="0" smtClean="0"/>
              <a:t> ability to grow and produce methane on formate. In between July and August, we fixed incorrect cofactor production in the electron transport chain that was driving up the yield. Growth yields are the correct order of magnitude and we haven’t adjusted ATP maintenance requirements yet. </a:t>
            </a:r>
            <a:endParaRPr lang="en-US" dirty="0"/>
          </a:p>
        </p:txBody>
      </p:sp>
      <p:sp>
        <p:nvSpPr>
          <p:cNvPr id="4" name="Slide Number Placeholder 3"/>
          <p:cNvSpPr>
            <a:spLocks noGrp="1"/>
          </p:cNvSpPr>
          <p:nvPr>
            <p:ph type="sldNum" sz="quarter" idx="10"/>
          </p:nvPr>
        </p:nvSpPr>
        <p:spPr/>
        <p:txBody>
          <a:bodyPr/>
          <a:lstStyle/>
          <a:p>
            <a:fld id="{C8FEE107-DE92-4C77-8AC6-9050F3D38B67}" type="slidenum">
              <a:rPr lang="en-US" smtClean="0"/>
              <a:t>8</a:t>
            </a:fld>
            <a:endParaRPr lang="en-US"/>
          </a:p>
        </p:txBody>
      </p:sp>
    </p:spTree>
    <p:extLst>
      <p:ext uri="{BB962C8B-B14F-4D97-AF65-F5344CB8AC3E}">
        <p14:creationId xmlns:p14="http://schemas.microsoft.com/office/powerpoint/2010/main" val="264161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we compare to</a:t>
            </a:r>
            <a:r>
              <a:rPr lang="en-US" baseline="0" dirty="0" smtClean="0"/>
              <a:t> the model that came out this year, just on a numerical standpoint. There were issues with that model, namely that it didn’t have methanogenesis correct. </a:t>
            </a:r>
            <a:endParaRPr lang="en-US" dirty="0"/>
          </a:p>
        </p:txBody>
      </p:sp>
      <p:sp>
        <p:nvSpPr>
          <p:cNvPr id="4" name="Slide Number Placeholder 3"/>
          <p:cNvSpPr>
            <a:spLocks noGrp="1"/>
          </p:cNvSpPr>
          <p:nvPr>
            <p:ph type="sldNum" sz="quarter" idx="10"/>
          </p:nvPr>
        </p:nvSpPr>
        <p:spPr/>
        <p:txBody>
          <a:bodyPr/>
          <a:lstStyle/>
          <a:p>
            <a:fld id="{C8FEE107-DE92-4C77-8AC6-9050F3D38B67}" type="slidenum">
              <a:rPr lang="en-US" smtClean="0"/>
              <a:t>9</a:t>
            </a:fld>
            <a:endParaRPr lang="en-US"/>
          </a:p>
        </p:txBody>
      </p:sp>
    </p:spTree>
    <p:extLst>
      <p:ext uri="{BB962C8B-B14F-4D97-AF65-F5344CB8AC3E}">
        <p14:creationId xmlns:p14="http://schemas.microsoft.com/office/powerpoint/2010/main" val="3997859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 table of</a:t>
            </a:r>
            <a:r>
              <a:rPr lang="en-US" baseline="0" dirty="0" smtClean="0"/>
              <a:t> comparisons</a:t>
            </a:r>
            <a:endParaRPr lang="en-US" dirty="0"/>
          </a:p>
        </p:txBody>
      </p:sp>
      <p:sp>
        <p:nvSpPr>
          <p:cNvPr id="4" name="Slide Number Placeholder 3"/>
          <p:cNvSpPr>
            <a:spLocks noGrp="1"/>
          </p:cNvSpPr>
          <p:nvPr>
            <p:ph type="sldNum" sz="quarter" idx="10"/>
          </p:nvPr>
        </p:nvSpPr>
        <p:spPr/>
        <p:txBody>
          <a:bodyPr/>
          <a:lstStyle/>
          <a:p>
            <a:fld id="{C8FEE107-DE92-4C77-8AC6-9050F3D38B67}" type="slidenum">
              <a:rPr lang="en-US" smtClean="0"/>
              <a:t>10</a:t>
            </a:fld>
            <a:endParaRPr lang="en-US"/>
          </a:p>
        </p:txBody>
      </p:sp>
    </p:spTree>
    <p:extLst>
      <p:ext uri="{BB962C8B-B14F-4D97-AF65-F5344CB8AC3E}">
        <p14:creationId xmlns:p14="http://schemas.microsoft.com/office/powerpoint/2010/main" val="532470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Genes have mostly</a:t>
            </a:r>
            <a:r>
              <a:rPr lang="en-US" baseline="0" dirty="0" smtClean="0"/>
              <a:t> increased, reactions and metabolites have stayed about the same (long version)</a:t>
            </a:r>
            <a:endParaRPr lang="en-US" dirty="0" smtClean="0"/>
          </a:p>
        </p:txBody>
      </p:sp>
      <p:sp>
        <p:nvSpPr>
          <p:cNvPr id="4" name="Slide Number Placeholder 3"/>
          <p:cNvSpPr>
            <a:spLocks noGrp="1"/>
          </p:cNvSpPr>
          <p:nvPr>
            <p:ph type="sldNum" sz="quarter" idx="10"/>
          </p:nvPr>
        </p:nvSpPr>
        <p:spPr/>
        <p:txBody>
          <a:bodyPr/>
          <a:lstStyle/>
          <a:p>
            <a:fld id="{C8FEE107-DE92-4C77-8AC6-9050F3D38B67}" type="slidenum">
              <a:rPr lang="en-US" smtClean="0"/>
              <a:t>15</a:t>
            </a:fld>
            <a:endParaRPr lang="en-US"/>
          </a:p>
        </p:txBody>
      </p:sp>
    </p:spTree>
    <p:extLst>
      <p:ext uri="{BB962C8B-B14F-4D97-AF65-F5344CB8AC3E}">
        <p14:creationId xmlns:p14="http://schemas.microsoft.com/office/powerpoint/2010/main" val="233970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 slide with the</a:t>
            </a:r>
            <a:r>
              <a:rPr lang="en-US" baseline="0" dirty="0" smtClean="0"/>
              <a:t> other model article heading at the top. </a:t>
            </a:r>
            <a:endParaRPr lang="en-US" dirty="0"/>
          </a:p>
        </p:txBody>
      </p:sp>
      <p:sp>
        <p:nvSpPr>
          <p:cNvPr id="4" name="Slide Number Placeholder 3"/>
          <p:cNvSpPr>
            <a:spLocks noGrp="1"/>
          </p:cNvSpPr>
          <p:nvPr>
            <p:ph type="sldNum" sz="quarter" idx="10"/>
          </p:nvPr>
        </p:nvSpPr>
        <p:spPr/>
        <p:txBody>
          <a:bodyPr/>
          <a:lstStyle/>
          <a:p>
            <a:fld id="{C8FEE107-DE92-4C77-8AC6-9050F3D38B67}" type="slidenum">
              <a:rPr lang="en-US" smtClean="0"/>
              <a:t>16</a:t>
            </a:fld>
            <a:endParaRPr lang="en-US"/>
          </a:p>
        </p:txBody>
      </p:sp>
    </p:spTree>
    <p:extLst>
      <p:ext uri="{BB962C8B-B14F-4D97-AF65-F5344CB8AC3E}">
        <p14:creationId xmlns:p14="http://schemas.microsoft.com/office/powerpoint/2010/main" val="2448082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3EA1D0-6464-4BD9-8521-6D31E08DBA09}"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55257-9A43-4990-B9DA-B6E63CC37179}" type="slidenum">
              <a:rPr lang="en-US" smtClean="0"/>
              <a:t>‹#›</a:t>
            </a:fld>
            <a:endParaRPr lang="en-US"/>
          </a:p>
        </p:txBody>
      </p:sp>
    </p:spTree>
    <p:extLst>
      <p:ext uri="{BB962C8B-B14F-4D97-AF65-F5344CB8AC3E}">
        <p14:creationId xmlns:p14="http://schemas.microsoft.com/office/powerpoint/2010/main" val="148984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EA1D0-6464-4BD9-8521-6D31E08DBA09}"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55257-9A43-4990-B9DA-B6E63CC37179}" type="slidenum">
              <a:rPr lang="en-US" smtClean="0"/>
              <a:t>‹#›</a:t>
            </a:fld>
            <a:endParaRPr lang="en-US"/>
          </a:p>
        </p:txBody>
      </p:sp>
    </p:spTree>
    <p:extLst>
      <p:ext uri="{BB962C8B-B14F-4D97-AF65-F5344CB8AC3E}">
        <p14:creationId xmlns:p14="http://schemas.microsoft.com/office/powerpoint/2010/main" val="358869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EA1D0-6464-4BD9-8521-6D31E08DBA09}"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55257-9A43-4990-B9DA-B6E63CC37179}" type="slidenum">
              <a:rPr lang="en-US" smtClean="0"/>
              <a:t>‹#›</a:t>
            </a:fld>
            <a:endParaRPr lang="en-US"/>
          </a:p>
        </p:txBody>
      </p:sp>
    </p:spTree>
    <p:extLst>
      <p:ext uri="{BB962C8B-B14F-4D97-AF65-F5344CB8AC3E}">
        <p14:creationId xmlns:p14="http://schemas.microsoft.com/office/powerpoint/2010/main" val="212946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EA1D0-6464-4BD9-8521-6D31E08DBA09}"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55257-9A43-4990-B9DA-B6E63CC37179}" type="slidenum">
              <a:rPr lang="en-US" smtClean="0"/>
              <a:t>‹#›</a:t>
            </a:fld>
            <a:endParaRPr lang="en-US"/>
          </a:p>
        </p:txBody>
      </p:sp>
    </p:spTree>
    <p:extLst>
      <p:ext uri="{BB962C8B-B14F-4D97-AF65-F5344CB8AC3E}">
        <p14:creationId xmlns:p14="http://schemas.microsoft.com/office/powerpoint/2010/main" val="277676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3EA1D0-6464-4BD9-8521-6D31E08DBA09}"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55257-9A43-4990-B9DA-B6E63CC37179}" type="slidenum">
              <a:rPr lang="en-US" smtClean="0"/>
              <a:t>‹#›</a:t>
            </a:fld>
            <a:endParaRPr lang="en-US"/>
          </a:p>
        </p:txBody>
      </p:sp>
    </p:spTree>
    <p:extLst>
      <p:ext uri="{BB962C8B-B14F-4D97-AF65-F5344CB8AC3E}">
        <p14:creationId xmlns:p14="http://schemas.microsoft.com/office/powerpoint/2010/main" val="274395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3EA1D0-6464-4BD9-8521-6D31E08DBA09}"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55257-9A43-4990-B9DA-B6E63CC37179}" type="slidenum">
              <a:rPr lang="en-US" smtClean="0"/>
              <a:t>‹#›</a:t>
            </a:fld>
            <a:endParaRPr lang="en-US"/>
          </a:p>
        </p:txBody>
      </p:sp>
    </p:spTree>
    <p:extLst>
      <p:ext uri="{BB962C8B-B14F-4D97-AF65-F5344CB8AC3E}">
        <p14:creationId xmlns:p14="http://schemas.microsoft.com/office/powerpoint/2010/main" val="7320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3EA1D0-6464-4BD9-8521-6D31E08DBA09}" type="datetimeFigureOut">
              <a:rPr lang="en-US" smtClean="0"/>
              <a:t>9/2/2014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255257-9A43-4990-B9DA-B6E63CC37179}" type="slidenum">
              <a:rPr lang="en-US" smtClean="0"/>
              <a:t>‹#›</a:t>
            </a:fld>
            <a:endParaRPr lang="en-US"/>
          </a:p>
        </p:txBody>
      </p:sp>
    </p:spTree>
    <p:extLst>
      <p:ext uri="{BB962C8B-B14F-4D97-AF65-F5344CB8AC3E}">
        <p14:creationId xmlns:p14="http://schemas.microsoft.com/office/powerpoint/2010/main" val="390286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3EA1D0-6464-4BD9-8521-6D31E08DBA09}" type="datetimeFigureOut">
              <a:rPr lang="en-US" smtClean="0"/>
              <a:t>9/2/2014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255257-9A43-4990-B9DA-B6E63CC37179}" type="slidenum">
              <a:rPr lang="en-US" smtClean="0"/>
              <a:t>‹#›</a:t>
            </a:fld>
            <a:endParaRPr lang="en-US"/>
          </a:p>
        </p:txBody>
      </p:sp>
    </p:spTree>
    <p:extLst>
      <p:ext uri="{BB962C8B-B14F-4D97-AF65-F5344CB8AC3E}">
        <p14:creationId xmlns:p14="http://schemas.microsoft.com/office/powerpoint/2010/main" val="224526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EA1D0-6464-4BD9-8521-6D31E08DBA09}" type="datetimeFigureOut">
              <a:rPr lang="en-US" smtClean="0"/>
              <a:t>9/2/2014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255257-9A43-4990-B9DA-B6E63CC37179}" type="slidenum">
              <a:rPr lang="en-US" smtClean="0"/>
              <a:t>‹#›</a:t>
            </a:fld>
            <a:endParaRPr lang="en-US"/>
          </a:p>
        </p:txBody>
      </p:sp>
    </p:spTree>
    <p:extLst>
      <p:ext uri="{BB962C8B-B14F-4D97-AF65-F5344CB8AC3E}">
        <p14:creationId xmlns:p14="http://schemas.microsoft.com/office/powerpoint/2010/main" val="545558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EA1D0-6464-4BD9-8521-6D31E08DBA09}"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55257-9A43-4990-B9DA-B6E63CC37179}" type="slidenum">
              <a:rPr lang="en-US" smtClean="0"/>
              <a:t>‹#›</a:t>
            </a:fld>
            <a:endParaRPr lang="en-US"/>
          </a:p>
        </p:txBody>
      </p:sp>
    </p:spTree>
    <p:extLst>
      <p:ext uri="{BB962C8B-B14F-4D97-AF65-F5344CB8AC3E}">
        <p14:creationId xmlns:p14="http://schemas.microsoft.com/office/powerpoint/2010/main" val="263207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EA1D0-6464-4BD9-8521-6D31E08DBA09}"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255257-9A43-4990-B9DA-B6E63CC37179}" type="slidenum">
              <a:rPr lang="en-US" smtClean="0"/>
              <a:t>‹#›</a:t>
            </a:fld>
            <a:endParaRPr lang="en-US"/>
          </a:p>
        </p:txBody>
      </p:sp>
    </p:spTree>
    <p:extLst>
      <p:ext uri="{BB962C8B-B14F-4D97-AF65-F5344CB8AC3E}">
        <p14:creationId xmlns:p14="http://schemas.microsoft.com/office/powerpoint/2010/main" val="220790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EA1D0-6464-4BD9-8521-6D31E08DBA09}" type="datetimeFigureOut">
              <a:rPr lang="en-US" smtClean="0"/>
              <a:t>9/2/2014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55257-9A43-4990-B9DA-B6E63CC37179}" type="slidenum">
              <a:rPr lang="en-US" smtClean="0"/>
              <a:t>‹#›</a:t>
            </a:fld>
            <a:endParaRPr lang="en-US"/>
          </a:p>
        </p:txBody>
      </p:sp>
    </p:spTree>
    <p:extLst>
      <p:ext uri="{BB962C8B-B14F-4D97-AF65-F5344CB8AC3E}">
        <p14:creationId xmlns:p14="http://schemas.microsoft.com/office/powerpoint/2010/main" val="347365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 Updates</a:t>
            </a:r>
            <a:endParaRPr lang="en-US" dirty="0"/>
          </a:p>
        </p:txBody>
      </p:sp>
      <p:sp>
        <p:nvSpPr>
          <p:cNvPr id="3" name="Subtitle 2"/>
          <p:cNvSpPr>
            <a:spLocks noGrp="1"/>
          </p:cNvSpPr>
          <p:nvPr>
            <p:ph type="subTitle" idx="1"/>
          </p:nvPr>
        </p:nvSpPr>
        <p:spPr/>
        <p:txBody>
          <a:bodyPr/>
          <a:lstStyle/>
          <a:p>
            <a:r>
              <a:rPr lang="en-US" dirty="0" smtClean="0"/>
              <a:t>September, 2014</a:t>
            </a:r>
            <a:endParaRPr lang="en-US" dirty="0"/>
          </a:p>
        </p:txBody>
      </p:sp>
    </p:spTree>
    <p:extLst>
      <p:ext uri="{BB962C8B-B14F-4D97-AF65-F5344CB8AC3E}">
        <p14:creationId xmlns:p14="http://schemas.microsoft.com/office/powerpoint/2010/main" val="357792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Reaction/Gene Essentiality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718203"/>
              </p:ext>
            </p:extLst>
          </p:nvPr>
        </p:nvGraphicFramePr>
        <p:xfrm>
          <a:off x="457200" y="1600200"/>
          <a:ext cx="8075612" cy="3606800"/>
        </p:xfrm>
        <a:graphic>
          <a:graphicData uri="http://schemas.openxmlformats.org/drawingml/2006/table">
            <a:tbl>
              <a:tblPr firstRow="1" bandRow="1">
                <a:tableStyleId>{7E9639D4-E3E2-4D34-9284-5A2195B3D0D7}</a:tableStyleId>
              </a:tblPr>
              <a:tblGrid>
                <a:gridCol w="1629092"/>
                <a:gridCol w="939800"/>
                <a:gridCol w="1117600"/>
                <a:gridCol w="1463040"/>
                <a:gridCol w="1463040"/>
                <a:gridCol w="1463040"/>
              </a:tblGrid>
              <a:tr h="370840">
                <a:tc>
                  <a:txBody>
                    <a:bodyPr/>
                    <a:lstStyle/>
                    <a:p>
                      <a:pPr algn="ctr"/>
                      <a:r>
                        <a:rPr lang="en-US" dirty="0" smtClean="0"/>
                        <a:t>Model</a:t>
                      </a:r>
                      <a:endParaRPr lang="en-US" dirty="0"/>
                    </a:p>
                  </a:txBody>
                  <a:tcPr anchor="ctr"/>
                </a:tc>
                <a:tc>
                  <a:txBody>
                    <a:bodyPr/>
                    <a:lstStyle/>
                    <a:p>
                      <a:pPr algn="ctr"/>
                      <a:r>
                        <a:rPr lang="en-US" dirty="0" smtClean="0"/>
                        <a:t>Genes</a:t>
                      </a:r>
                      <a:endParaRPr lang="en-US" dirty="0"/>
                    </a:p>
                  </a:txBody>
                  <a:tcPr anchor="ctr"/>
                </a:tc>
                <a:tc>
                  <a:txBody>
                    <a:bodyPr/>
                    <a:lstStyle/>
                    <a:p>
                      <a:pPr algn="ctr"/>
                      <a:r>
                        <a:rPr lang="en-US" dirty="0" err="1" smtClean="0"/>
                        <a:t>Rxns</a:t>
                      </a:r>
                      <a:endParaRPr lang="en-US" dirty="0"/>
                    </a:p>
                  </a:txBody>
                  <a:tcPr anchor="ctr"/>
                </a:tc>
                <a:tc>
                  <a:txBody>
                    <a:bodyPr/>
                    <a:lstStyle/>
                    <a:p>
                      <a:pPr algn="ctr"/>
                      <a:r>
                        <a:rPr lang="en-US" dirty="0" smtClean="0"/>
                        <a:t>Substrate</a:t>
                      </a:r>
                    </a:p>
                  </a:txBody>
                  <a:tcPr anchor="ctr"/>
                </a:tc>
                <a:tc>
                  <a:txBody>
                    <a:bodyPr/>
                    <a:lstStyle/>
                    <a:p>
                      <a:pPr algn="ctr"/>
                      <a:r>
                        <a:rPr lang="en-US" dirty="0" smtClean="0"/>
                        <a:t>Essential</a:t>
                      </a:r>
                      <a:r>
                        <a:rPr lang="en-US" baseline="0" dirty="0" smtClean="0"/>
                        <a:t> </a:t>
                      </a:r>
                      <a:r>
                        <a:rPr lang="en-US" dirty="0" err="1" smtClean="0"/>
                        <a:t>Rxns</a:t>
                      </a:r>
                      <a:r>
                        <a:rPr lang="en-US" dirty="0" smtClean="0"/>
                        <a:t>/Genes</a:t>
                      </a:r>
                      <a:endParaRPr lang="en-US" dirty="0"/>
                    </a:p>
                  </a:txBody>
                  <a:tcPr anchor="ctr"/>
                </a:tc>
                <a:tc>
                  <a:txBody>
                    <a:bodyPr/>
                    <a:lstStyle/>
                    <a:p>
                      <a:pPr algn="ctr"/>
                      <a:r>
                        <a:rPr lang="en-US" dirty="0" smtClean="0"/>
                        <a:t>Essential </a:t>
                      </a:r>
                      <a:r>
                        <a:rPr lang="en-US" dirty="0" err="1" smtClean="0"/>
                        <a:t>Rxn</a:t>
                      </a:r>
                      <a:r>
                        <a:rPr lang="en-US" dirty="0" smtClean="0"/>
                        <a:t>/Gene % </a:t>
                      </a:r>
                      <a:endParaRPr lang="en-US" dirty="0"/>
                    </a:p>
                  </a:txBody>
                  <a:tcPr anchor="ctr"/>
                </a:tc>
              </a:tr>
              <a:tr h="370840">
                <a:tc rowSpan="2">
                  <a:txBody>
                    <a:bodyPr/>
                    <a:lstStyle/>
                    <a:p>
                      <a:pPr algn="ctr"/>
                      <a:r>
                        <a:rPr lang="en-US" dirty="0" smtClean="0"/>
                        <a:t>M. maripaludis</a:t>
                      </a:r>
                      <a:endParaRPr lang="en-US" dirty="0"/>
                    </a:p>
                  </a:txBody>
                  <a:tcPr anchor="ctr">
                    <a:lnB w="12700" cap="flat" cmpd="sng" algn="ctr">
                      <a:solidFill>
                        <a:schemeClr val="tx1"/>
                      </a:solidFill>
                      <a:prstDash val="solid"/>
                      <a:round/>
                      <a:headEnd type="none" w="med" len="med"/>
                      <a:tailEnd type="none" w="med" len="med"/>
                    </a:lnB>
                  </a:tcPr>
                </a:tc>
                <a:tc rowSpan="2">
                  <a:txBody>
                    <a:bodyPr/>
                    <a:lstStyle/>
                    <a:p>
                      <a:pPr algn="ctr"/>
                      <a:r>
                        <a:rPr lang="en-US" dirty="0" smtClean="0"/>
                        <a:t>488</a:t>
                      </a:r>
                    </a:p>
                  </a:txBody>
                  <a:tcPr anchor="ctr">
                    <a:lnB w="12700" cap="flat" cmpd="sng" algn="ctr">
                      <a:solidFill>
                        <a:schemeClr val="tx1"/>
                      </a:solidFill>
                      <a:prstDash val="solid"/>
                      <a:round/>
                      <a:headEnd type="none" w="med" len="med"/>
                      <a:tailEnd type="none" w="med" len="med"/>
                    </a:lnB>
                  </a:tcPr>
                </a:tc>
                <a:tc rowSpan="2">
                  <a:txBody>
                    <a:bodyPr/>
                    <a:lstStyle/>
                    <a:p>
                      <a:pPr algn="ctr"/>
                      <a:r>
                        <a:rPr lang="en-US" dirty="0" smtClean="0"/>
                        <a:t>737</a:t>
                      </a: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smtClean="0"/>
                        <a:t>CO</a:t>
                      </a:r>
                      <a:r>
                        <a:rPr lang="en-US" baseline="-25000" dirty="0" smtClean="0"/>
                        <a:t>2</a:t>
                      </a:r>
                      <a:r>
                        <a:rPr lang="en-US" dirty="0" smtClean="0"/>
                        <a:t>+H</a:t>
                      </a:r>
                      <a:r>
                        <a:rPr lang="en-US" baseline="-25000" dirty="0" smtClean="0"/>
                        <a:t>2</a:t>
                      </a:r>
                      <a:endParaRPr lang="en-US" baseline="-25000"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381/26</a:t>
                      </a:r>
                      <a:endParaRPr lang="en-US" dirty="0"/>
                    </a:p>
                  </a:txBody>
                  <a:tcPr anchor="ctr"/>
                </a:tc>
                <a:tc>
                  <a:txBody>
                    <a:bodyPr/>
                    <a:lstStyle/>
                    <a:p>
                      <a:pPr algn="ctr"/>
                      <a:r>
                        <a:rPr lang="en-US" dirty="0" smtClean="0"/>
                        <a:t>52%/5%</a:t>
                      </a:r>
                      <a:endParaRPr lang="en-US" dirty="0"/>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smtClean="0"/>
                        <a:t>CO</a:t>
                      </a:r>
                      <a:r>
                        <a:rPr lang="en-US" baseline="-25000" dirty="0" smtClean="0"/>
                        <a:t>2</a:t>
                      </a:r>
                      <a:r>
                        <a:rPr lang="en-US" dirty="0" smtClean="0"/>
                        <a:t>+Formate</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382/27</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52%/5%</a:t>
                      </a:r>
                    </a:p>
                  </a:txBody>
                  <a:tcPr anchor="ctr"/>
                </a:tc>
              </a:tr>
              <a:tr h="370840">
                <a:tc rowSpan="3">
                  <a:txBody>
                    <a:bodyPr/>
                    <a:lstStyle/>
                    <a:p>
                      <a:pPr algn="ctr"/>
                      <a:r>
                        <a:rPr lang="en-US" dirty="0" smtClean="0"/>
                        <a:t>M. acetivorans</a:t>
                      </a:r>
                      <a:endParaRPr lang="en-US" dirty="0"/>
                    </a:p>
                  </a:txBody>
                  <a:tcPr anchor="ctr">
                    <a:lnT w="12700" cap="flat" cmpd="sng" algn="ctr">
                      <a:solidFill>
                        <a:schemeClr val="tx1"/>
                      </a:solidFill>
                      <a:prstDash val="solid"/>
                      <a:round/>
                      <a:headEnd type="none" w="med" len="med"/>
                      <a:tailEnd type="none" w="med" len="med"/>
                    </a:lnT>
                  </a:tcPr>
                </a:tc>
                <a:tc rowSpan="3">
                  <a:txBody>
                    <a:bodyPr/>
                    <a:lstStyle/>
                    <a:p>
                      <a:pPr algn="ctr"/>
                      <a:r>
                        <a:rPr lang="en-US" dirty="0" smtClean="0"/>
                        <a:t>745</a:t>
                      </a:r>
                      <a:endParaRPr lang="en-US" dirty="0"/>
                    </a:p>
                  </a:txBody>
                  <a:tcPr anchor="ctr">
                    <a:lnT w="12700" cap="flat" cmpd="sng" algn="ctr">
                      <a:solidFill>
                        <a:schemeClr val="tx1"/>
                      </a:solidFill>
                      <a:prstDash val="solid"/>
                      <a:round/>
                      <a:headEnd type="none" w="med" len="med"/>
                      <a:tailEnd type="none" w="med" len="med"/>
                    </a:lnT>
                  </a:tcPr>
                </a:tc>
                <a:tc rowSpan="3">
                  <a:txBody>
                    <a:bodyPr/>
                    <a:lstStyle/>
                    <a:p>
                      <a:pPr algn="ctr"/>
                      <a:r>
                        <a:rPr lang="en-US" dirty="0" smtClean="0"/>
                        <a:t>825</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Acetate</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307/170</a:t>
                      </a:r>
                      <a:endParaRPr lang="en-US" dirty="0"/>
                    </a:p>
                  </a:txBody>
                  <a:tcPr anchor="ctr"/>
                </a:tc>
                <a:tc>
                  <a:txBody>
                    <a:bodyPr/>
                    <a:lstStyle/>
                    <a:p>
                      <a:pPr algn="ctr"/>
                      <a:r>
                        <a:rPr lang="en-US" dirty="0" smtClean="0"/>
                        <a:t>37%/23%</a:t>
                      </a:r>
                      <a:endParaRPr lang="en-US" dirty="0"/>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smtClean="0"/>
                        <a:t>CO</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307/170</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37%/23%</a:t>
                      </a:r>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smtClean="0"/>
                        <a:t>Methanol</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303/170</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37%/23%</a:t>
                      </a:r>
                    </a:p>
                  </a:txBody>
                  <a:tcPr anchor="ctr"/>
                </a:tc>
              </a:tr>
              <a:tr h="370840">
                <a:tc rowSpan="3">
                  <a:txBody>
                    <a:bodyPr/>
                    <a:lstStyle/>
                    <a:p>
                      <a:pPr algn="ctr"/>
                      <a:r>
                        <a:rPr lang="en-US" dirty="0" smtClean="0"/>
                        <a:t>M. barkeri</a:t>
                      </a:r>
                      <a:endParaRPr lang="en-US" dirty="0"/>
                    </a:p>
                  </a:txBody>
                  <a:tcPr anchor="ctr"/>
                </a:tc>
                <a:tc rowSpan="3">
                  <a:txBody>
                    <a:bodyPr/>
                    <a:lstStyle/>
                    <a:p>
                      <a:pPr algn="ctr"/>
                      <a:r>
                        <a:rPr lang="en-US" dirty="0" smtClean="0"/>
                        <a:t>750</a:t>
                      </a:r>
                      <a:endParaRPr lang="en-US" dirty="0"/>
                    </a:p>
                  </a:txBody>
                  <a:tcPr anchor="ctr"/>
                </a:tc>
                <a:tc rowSpan="3">
                  <a:txBody>
                    <a:bodyPr/>
                    <a:lstStyle/>
                    <a:p>
                      <a:pPr algn="ctr"/>
                      <a:r>
                        <a:rPr lang="en-US" dirty="0" smtClean="0"/>
                        <a:t>816</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en-US" dirty="0" smtClean="0"/>
                        <a:t>Acetate</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291/152</a:t>
                      </a:r>
                      <a:endParaRPr lang="en-US" dirty="0"/>
                    </a:p>
                  </a:txBody>
                  <a:tcPr anchor="ctr"/>
                </a:tc>
                <a:tc>
                  <a:txBody>
                    <a:bodyPr/>
                    <a:lstStyle/>
                    <a:p>
                      <a:pPr algn="ctr"/>
                      <a:r>
                        <a:rPr lang="en-US" dirty="0" smtClean="0"/>
                        <a:t>36%/20%</a:t>
                      </a:r>
                      <a:endParaRPr lang="en-US" dirty="0"/>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smtClean="0"/>
                        <a:t>CO</a:t>
                      </a:r>
                      <a:r>
                        <a:rPr lang="en-US" baseline="-25000" dirty="0" smtClean="0"/>
                        <a:t>2</a:t>
                      </a:r>
                      <a:r>
                        <a:rPr lang="en-US" dirty="0" smtClean="0"/>
                        <a:t>+H</a:t>
                      </a:r>
                      <a:r>
                        <a:rPr lang="en-US" baseline="-25000" dirty="0" smtClean="0"/>
                        <a:t>2</a:t>
                      </a:r>
                      <a:endParaRPr lang="en-US" baseline="-25000"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288/151</a:t>
                      </a:r>
                      <a:endParaRPr lang="en-US" dirty="0"/>
                    </a:p>
                  </a:txBody>
                  <a:tcPr anchor="ctr"/>
                </a:tc>
                <a:tc>
                  <a:txBody>
                    <a:bodyPr/>
                    <a:lstStyle/>
                    <a:p>
                      <a:pPr algn="ctr"/>
                      <a:r>
                        <a:rPr lang="en-US" dirty="0" smtClean="0"/>
                        <a:t>35%/20%</a:t>
                      </a:r>
                      <a:endParaRPr lang="en-US" dirty="0"/>
                    </a:p>
                  </a:txBody>
                  <a:tcPr anchor="ctr"/>
                </a:tc>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r>
                        <a:rPr lang="en-US" dirty="0" smtClean="0"/>
                        <a:t>Methanol</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smtClean="0"/>
                        <a:t>291/152</a:t>
                      </a:r>
                      <a:endParaRPr lang="en-US" dirty="0"/>
                    </a:p>
                  </a:txBody>
                  <a:tcPr anchor="ctr"/>
                </a:tc>
                <a:tc>
                  <a:txBody>
                    <a:bodyPr/>
                    <a:lstStyle/>
                    <a:p>
                      <a:pPr algn="ctr"/>
                      <a:r>
                        <a:rPr lang="en-US" dirty="0" smtClean="0"/>
                        <a:t>36%/20%</a:t>
                      </a:r>
                      <a:endParaRPr lang="en-US" dirty="0"/>
                    </a:p>
                  </a:txBody>
                  <a:tcPr anchor="ctr"/>
                </a:tc>
              </a:tr>
            </a:tbl>
          </a:graphicData>
        </a:graphic>
      </p:graphicFrame>
    </p:spTree>
    <p:extLst>
      <p:ext uri="{BB962C8B-B14F-4D97-AF65-F5344CB8AC3E}">
        <p14:creationId xmlns:p14="http://schemas.microsoft.com/office/powerpoint/2010/main" val="429318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Essentiality Percentages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077482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933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Logistical Updates</a:t>
            </a:r>
            <a:endParaRPr lang="en-US" dirty="0"/>
          </a:p>
        </p:txBody>
      </p:sp>
      <p:sp>
        <p:nvSpPr>
          <p:cNvPr id="3" name="Content Placeholder 2"/>
          <p:cNvSpPr>
            <a:spLocks noGrp="1"/>
          </p:cNvSpPr>
          <p:nvPr>
            <p:ph idx="1"/>
          </p:nvPr>
        </p:nvSpPr>
        <p:spPr/>
        <p:txBody>
          <a:bodyPr>
            <a:normAutofit/>
          </a:bodyPr>
          <a:lstStyle/>
          <a:p>
            <a:r>
              <a:rPr lang="en-US" dirty="0" smtClean="0"/>
              <a:t>We’ve had 3 combined meetings with the Leigh lab since May </a:t>
            </a:r>
            <a:r>
              <a:rPr lang="en-US" dirty="0" smtClean="0"/>
              <a:t>2014</a:t>
            </a:r>
          </a:p>
          <a:p>
            <a:endParaRPr lang="en-US" dirty="0" smtClean="0"/>
          </a:p>
          <a:p>
            <a:r>
              <a:rPr lang="en-US" dirty="0" smtClean="0"/>
              <a:t>Next phase will involve </a:t>
            </a:r>
            <a:r>
              <a:rPr lang="en-US" dirty="0" smtClean="0"/>
              <a:t>gathering experimental data for model validation</a:t>
            </a:r>
          </a:p>
          <a:p>
            <a:endParaRPr lang="en-US" dirty="0" smtClean="0"/>
          </a:p>
          <a:p>
            <a:r>
              <a:rPr lang="en-US" dirty="0" smtClean="0"/>
              <a:t>After validating the wild type model, we can begin predicting engineering solutions</a:t>
            </a:r>
            <a:endParaRPr lang="en-US" dirty="0"/>
          </a:p>
        </p:txBody>
      </p:sp>
    </p:spTree>
    <p:extLst>
      <p:ext uri="{BB962C8B-B14F-4D97-AF65-F5344CB8AC3E}">
        <p14:creationId xmlns:p14="http://schemas.microsoft.com/office/powerpoint/2010/main" val="359015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Questions</a:t>
            </a:r>
            <a:endParaRPr lang="en-US" dirty="0"/>
          </a:p>
        </p:txBody>
      </p:sp>
      <p:sp>
        <p:nvSpPr>
          <p:cNvPr id="3" name="Content Placeholder 2"/>
          <p:cNvSpPr>
            <a:spLocks noGrp="1"/>
          </p:cNvSpPr>
          <p:nvPr>
            <p:ph idx="1"/>
          </p:nvPr>
        </p:nvSpPr>
        <p:spPr/>
        <p:txBody>
          <a:bodyPr>
            <a:normAutofit/>
          </a:bodyPr>
          <a:lstStyle/>
          <a:p>
            <a:r>
              <a:rPr lang="en-US" dirty="0" smtClean="0"/>
              <a:t>What is causing the low gene essentiality?</a:t>
            </a:r>
          </a:p>
          <a:p>
            <a:pPr lvl="1"/>
            <a:r>
              <a:rPr lang="en-US" dirty="0" smtClean="0"/>
              <a:t>Over-abundance of OR relationships?</a:t>
            </a:r>
          </a:p>
          <a:p>
            <a:pPr lvl="1"/>
            <a:r>
              <a:rPr lang="en-US" dirty="0" smtClean="0"/>
              <a:t>Poor gene coverage?</a:t>
            </a:r>
          </a:p>
          <a:p>
            <a:r>
              <a:rPr lang="en-US" dirty="0" smtClean="0"/>
              <a:t>What is the best way to validate our model?</a:t>
            </a:r>
          </a:p>
          <a:p>
            <a:r>
              <a:rPr lang="en-US" dirty="0" smtClean="0"/>
              <a:t>What </a:t>
            </a:r>
            <a:r>
              <a:rPr lang="en-US" dirty="0"/>
              <a:t>gene knockouts would make most sense to knockout in </a:t>
            </a:r>
            <a:r>
              <a:rPr lang="en-US" dirty="0" smtClean="0"/>
              <a:t>experiments?</a:t>
            </a:r>
          </a:p>
          <a:p>
            <a:r>
              <a:rPr lang="en-US" dirty="0" smtClean="0"/>
              <a:t>How </a:t>
            </a:r>
            <a:r>
              <a:rPr lang="en-US" dirty="0"/>
              <a:t>essential are specific ferredoxins to proper electron transport chain?</a:t>
            </a:r>
          </a:p>
          <a:p>
            <a:pPr marL="0" indent="0">
              <a:buNone/>
            </a:pPr>
            <a:endParaRPr lang="en-US" dirty="0"/>
          </a:p>
        </p:txBody>
      </p:sp>
    </p:spTree>
    <p:extLst>
      <p:ext uri="{BB962C8B-B14F-4D97-AF65-F5344CB8AC3E}">
        <p14:creationId xmlns:p14="http://schemas.microsoft.com/office/powerpoint/2010/main" val="1003153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Alternate Versions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6801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Tracking Model Evolution</a:t>
            </a:r>
            <a:endParaRPr lang="en-US" dirty="0"/>
          </a:p>
        </p:txBody>
      </p:sp>
      <p:graphicFrame>
        <p:nvGraphicFramePr>
          <p:cNvPr id="2" name="Diagram 1"/>
          <p:cNvGraphicFramePr/>
          <p:nvPr>
            <p:extLst>
              <p:ext uri="{D42A27DB-BD31-4B8C-83A1-F6EECF244321}">
                <p14:modId xmlns:p14="http://schemas.microsoft.com/office/powerpoint/2010/main" val="370164392"/>
              </p:ext>
            </p:extLst>
          </p:nvPr>
        </p:nvGraphicFramePr>
        <p:xfrm>
          <a:off x="152400" y="1524000"/>
          <a:ext cx="8915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633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347306245"/>
              </p:ext>
            </p:extLst>
          </p:nvPr>
        </p:nvGraphicFramePr>
        <p:xfrm>
          <a:off x="1219200" y="3510280"/>
          <a:ext cx="6792849" cy="2966720"/>
        </p:xfrm>
        <a:graphic>
          <a:graphicData uri="http://schemas.openxmlformats.org/drawingml/2006/table">
            <a:tbl>
              <a:tblPr firstRow="1" bandRow="1">
                <a:tableStyleId>{7E9639D4-E3E2-4D34-9284-5A2195B3D0D7}</a:tableStyleId>
              </a:tblPr>
              <a:tblGrid>
                <a:gridCol w="3683889"/>
                <a:gridCol w="1554480"/>
                <a:gridCol w="1554480"/>
              </a:tblGrid>
              <a:tr h="370840">
                <a:tc>
                  <a:txBody>
                    <a:bodyPr/>
                    <a:lstStyle/>
                    <a:p>
                      <a:pPr algn="ctr"/>
                      <a:r>
                        <a:rPr lang="en-US" dirty="0" smtClean="0"/>
                        <a:t>Feature</a:t>
                      </a:r>
                      <a:endParaRPr lang="en-US" dirty="0"/>
                    </a:p>
                  </a:txBody>
                  <a:tcPr/>
                </a:tc>
                <a:tc>
                  <a:txBody>
                    <a:bodyPr/>
                    <a:lstStyle/>
                    <a:p>
                      <a:pPr algn="ctr"/>
                      <a:r>
                        <a:rPr lang="en-US" dirty="0" smtClean="0"/>
                        <a:t>iMM518</a:t>
                      </a:r>
                      <a:endParaRPr lang="en-US" dirty="0"/>
                    </a:p>
                  </a:txBody>
                  <a:tcPr/>
                </a:tc>
                <a:tc>
                  <a:txBody>
                    <a:bodyPr/>
                    <a:lstStyle/>
                    <a:p>
                      <a:pPr algn="ctr"/>
                      <a:r>
                        <a:rPr lang="en-US" dirty="0" smtClean="0"/>
                        <a:t>Our Model</a:t>
                      </a:r>
                      <a:endParaRPr lang="en-US" dirty="0"/>
                    </a:p>
                  </a:txBody>
                  <a:tcPr/>
                </a:tc>
              </a:tr>
              <a:tr h="370840">
                <a:tc>
                  <a:txBody>
                    <a:bodyPr/>
                    <a:lstStyle/>
                    <a:p>
                      <a:pPr algn="ctr"/>
                      <a:r>
                        <a:rPr lang="en-US" dirty="0" smtClean="0"/>
                        <a:t>Total reactions</a:t>
                      </a:r>
                      <a:endParaRPr lang="en-US" dirty="0"/>
                    </a:p>
                  </a:txBody>
                  <a:tcPr/>
                </a:tc>
                <a:tc>
                  <a:txBody>
                    <a:bodyPr/>
                    <a:lstStyle/>
                    <a:p>
                      <a:pPr algn="ctr"/>
                      <a:r>
                        <a:rPr lang="en-US" dirty="0" smtClean="0"/>
                        <a:t>570</a:t>
                      </a:r>
                      <a:endParaRPr lang="en-US" dirty="0"/>
                    </a:p>
                  </a:txBody>
                  <a:tcPr/>
                </a:tc>
                <a:tc>
                  <a:txBody>
                    <a:bodyPr/>
                    <a:lstStyle/>
                    <a:p>
                      <a:pPr algn="ctr"/>
                      <a:r>
                        <a:rPr lang="en-US" dirty="0" smtClean="0"/>
                        <a:t>736</a:t>
                      </a:r>
                      <a:endParaRPr lang="en-US" dirty="0"/>
                    </a:p>
                  </a:txBody>
                  <a:tcPr/>
                </a:tc>
              </a:tr>
              <a:tr h="370840">
                <a:tc>
                  <a:txBody>
                    <a:bodyPr/>
                    <a:lstStyle/>
                    <a:p>
                      <a:pPr algn="ctr"/>
                      <a:r>
                        <a:rPr lang="en-US" dirty="0" smtClean="0"/>
                        <a:t>Protein coding genes (ORFs)</a:t>
                      </a:r>
                    </a:p>
                  </a:txBody>
                  <a:tcPr/>
                </a:tc>
                <a:tc>
                  <a:txBody>
                    <a:bodyPr/>
                    <a:lstStyle/>
                    <a:p>
                      <a:pPr algn="ctr"/>
                      <a:r>
                        <a:rPr lang="en-US" dirty="0" smtClean="0"/>
                        <a:t>518</a:t>
                      </a:r>
                      <a:endParaRPr lang="en-US" dirty="0"/>
                    </a:p>
                  </a:txBody>
                  <a:tcPr/>
                </a:tc>
                <a:tc>
                  <a:txBody>
                    <a:bodyPr/>
                    <a:lstStyle/>
                    <a:p>
                      <a:pPr algn="ctr"/>
                      <a:r>
                        <a:rPr lang="en-US" dirty="0" smtClean="0"/>
                        <a:t>461</a:t>
                      </a:r>
                      <a:endParaRPr lang="en-US" dirty="0"/>
                    </a:p>
                  </a:txBody>
                  <a:tcPr/>
                </a:tc>
              </a:tr>
              <a:tr h="370840">
                <a:tc>
                  <a:txBody>
                    <a:bodyPr/>
                    <a:lstStyle/>
                    <a:p>
                      <a:pPr algn="ctr"/>
                      <a:r>
                        <a:rPr lang="en-US" dirty="0" smtClean="0"/>
                        <a:t>% ORF coverage</a:t>
                      </a:r>
                      <a:endParaRPr lang="en-US" dirty="0"/>
                    </a:p>
                  </a:txBody>
                  <a:tcPr/>
                </a:tc>
                <a:tc>
                  <a:txBody>
                    <a:bodyPr/>
                    <a:lstStyle/>
                    <a:p>
                      <a:pPr algn="ctr"/>
                      <a:r>
                        <a:rPr lang="en-US" dirty="0" smtClean="0"/>
                        <a:t>30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Reactions associated</a:t>
                      </a:r>
                      <a:r>
                        <a:rPr lang="en-US" baseline="0" dirty="0" smtClean="0"/>
                        <a:t> with genes</a:t>
                      </a:r>
                      <a:endParaRPr lang="en-US" dirty="0"/>
                    </a:p>
                  </a:txBody>
                  <a:tcPr/>
                </a:tc>
                <a:tc>
                  <a:txBody>
                    <a:bodyPr/>
                    <a:lstStyle/>
                    <a:p>
                      <a:pPr algn="ctr"/>
                      <a:r>
                        <a:rPr lang="en-US" dirty="0" smtClean="0"/>
                        <a:t>464</a:t>
                      </a:r>
                      <a:endParaRPr lang="en-US" dirty="0"/>
                    </a:p>
                  </a:txBody>
                  <a:tcPr/>
                </a:tc>
                <a:tc>
                  <a:txBody>
                    <a:bodyPr/>
                    <a:lstStyle/>
                    <a:p>
                      <a:pPr algn="ctr"/>
                      <a:r>
                        <a:rPr lang="en-US" dirty="0" smtClean="0"/>
                        <a:t>483</a:t>
                      </a:r>
                      <a:endParaRPr lang="en-US" dirty="0"/>
                    </a:p>
                  </a:txBody>
                  <a:tcPr/>
                </a:tc>
              </a:tr>
              <a:tr h="370840">
                <a:tc>
                  <a:txBody>
                    <a:bodyPr/>
                    <a:lstStyle/>
                    <a:p>
                      <a:pPr algn="ctr"/>
                      <a:r>
                        <a:rPr lang="en-US" dirty="0" smtClean="0"/>
                        <a:t>Reaction not associated with genes</a:t>
                      </a:r>
                      <a:endParaRPr lang="en-US" dirty="0"/>
                    </a:p>
                  </a:txBody>
                  <a:tcPr/>
                </a:tc>
                <a:tc>
                  <a:txBody>
                    <a:bodyPr/>
                    <a:lstStyle/>
                    <a:p>
                      <a:pPr algn="ctr"/>
                      <a:r>
                        <a:rPr lang="en-US" dirty="0" smtClean="0"/>
                        <a:t>106</a:t>
                      </a:r>
                      <a:endParaRPr lang="en-US" dirty="0"/>
                    </a:p>
                  </a:txBody>
                  <a:tcPr/>
                </a:tc>
                <a:tc>
                  <a:txBody>
                    <a:bodyPr/>
                    <a:lstStyle/>
                    <a:p>
                      <a:pPr algn="ctr"/>
                      <a:r>
                        <a:rPr lang="en-US" dirty="0" smtClean="0"/>
                        <a:t>254</a:t>
                      </a:r>
                      <a:endParaRPr lang="en-US" dirty="0"/>
                    </a:p>
                  </a:txBody>
                  <a:tcPr/>
                </a:tc>
              </a:tr>
              <a:tr h="370840">
                <a:tc>
                  <a:txBody>
                    <a:bodyPr/>
                    <a:lstStyle/>
                    <a:p>
                      <a:pPr algn="ctr"/>
                      <a:r>
                        <a:rPr lang="en-US" dirty="0" err="1" smtClean="0"/>
                        <a:t>Intracelluar</a:t>
                      </a:r>
                      <a:r>
                        <a:rPr lang="en-US" dirty="0" smtClean="0"/>
                        <a:t>/extracellular metabolites</a:t>
                      </a:r>
                      <a:endParaRPr lang="en-US" dirty="0"/>
                    </a:p>
                  </a:txBody>
                  <a:tcPr/>
                </a:tc>
                <a:tc>
                  <a:txBody>
                    <a:bodyPr/>
                    <a:lstStyle/>
                    <a:p>
                      <a:pPr algn="ctr"/>
                      <a:r>
                        <a:rPr lang="en-US" dirty="0" smtClean="0"/>
                        <a:t>556/49</a:t>
                      </a:r>
                      <a:endParaRPr lang="en-US" dirty="0"/>
                    </a:p>
                  </a:txBody>
                  <a:tcPr/>
                </a:tc>
                <a:tc>
                  <a:txBody>
                    <a:bodyPr/>
                    <a:lstStyle/>
                    <a:p>
                      <a:pPr algn="ctr"/>
                      <a:r>
                        <a:rPr lang="en-US" dirty="0" smtClean="0"/>
                        <a:t>699/41</a:t>
                      </a:r>
                      <a:endParaRPr lang="en-US" dirty="0"/>
                    </a:p>
                  </a:txBody>
                  <a:tcPr/>
                </a:tc>
              </a:tr>
              <a:tr h="370840">
                <a:tc>
                  <a:txBody>
                    <a:bodyPr/>
                    <a:lstStyle/>
                    <a:p>
                      <a:pPr algn="ctr"/>
                      <a:r>
                        <a:rPr lang="en-US" dirty="0" smtClean="0"/>
                        <a:t>Transport Reactions</a:t>
                      </a:r>
                      <a:endParaRPr lang="en-US" dirty="0"/>
                    </a:p>
                  </a:txBody>
                  <a:tcPr/>
                </a:tc>
                <a:tc>
                  <a:txBody>
                    <a:bodyPr/>
                    <a:lstStyle/>
                    <a:p>
                      <a:pPr algn="ctr"/>
                      <a:r>
                        <a:rPr lang="en-US" dirty="0" smtClean="0"/>
                        <a:t>49</a:t>
                      </a:r>
                      <a:endParaRPr lang="en-US" dirty="0"/>
                    </a:p>
                  </a:txBody>
                  <a:tcPr/>
                </a:tc>
                <a:tc>
                  <a:txBody>
                    <a:bodyPr/>
                    <a:lstStyle/>
                    <a:p>
                      <a:pPr algn="ctr"/>
                      <a:r>
                        <a:rPr lang="en-US" dirty="0" smtClean="0"/>
                        <a:t>44</a:t>
                      </a:r>
                      <a:endParaRPr lang="en-US" dirty="0"/>
                    </a:p>
                  </a:txBody>
                  <a:tcPr/>
                </a:tc>
              </a:tr>
            </a:tbl>
          </a:graphicData>
        </a:graphic>
      </p:graphicFrame>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226" t="31143" r="3729" b="28785"/>
          <a:stretch/>
        </p:blipFill>
        <p:spPr bwMode="auto">
          <a:xfrm>
            <a:off x="457200" y="69937"/>
            <a:ext cx="8305800" cy="3285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921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Important model changes</a:t>
            </a:r>
          </a:p>
          <a:p>
            <a:pPr lvl="1"/>
            <a:r>
              <a:rPr lang="en-US" dirty="0" smtClean="0"/>
              <a:t>New/altered reactions</a:t>
            </a:r>
          </a:p>
          <a:p>
            <a:pPr lvl="1"/>
            <a:r>
              <a:rPr lang="en-US" dirty="0" smtClean="0"/>
              <a:t>Mass and charge balancing</a:t>
            </a:r>
            <a:endParaRPr lang="en-US" dirty="0"/>
          </a:p>
          <a:p>
            <a:r>
              <a:rPr lang="en-US" dirty="0" smtClean="0"/>
              <a:t>Monitoring progress</a:t>
            </a:r>
          </a:p>
          <a:p>
            <a:pPr lvl="1"/>
            <a:r>
              <a:rPr lang="en-US" dirty="0" smtClean="0"/>
              <a:t>Gene coverage</a:t>
            </a:r>
          </a:p>
          <a:p>
            <a:pPr lvl="1"/>
            <a:r>
              <a:rPr lang="en-US" dirty="0" smtClean="0"/>
              <a:t>Growth yield comparisons</a:t>
            </a:r>
            <a:endParaRPr lang="en-US" dirty="0"/>
          </a:p>
          <a:p>
            <a:r>
              <a:rPr lang="en-US" dirty="0" smtClean="0"/>
              <a:t>Comparing to other models</a:t>
            </a:r>
          </a:p>
          <a:p>
            <a:pPr lvl="1"/>
            <a:r>
              <a:rPr lang="en-US" dirty="0" smtClean="0"/>
              <a:t>Previous methanogens</a:t>
            </a:r>
          </a:p>
          <a:p>
            <a:pPr lvl="1"/>
            <a:r>
              <a:rPr lang="en-US" dirty="0" smtClean="0"/>
              <a:t>Other </a:t>
            </a:r>
            <a:r>
              <a:rPr lang="en-US" i="1" dirty="0" smtClean="0"/>
              <a:t>M. maripaludis </a:t>
            </a:r>
            <a:r>
              <a:rPr lang="en-US" dirty="0" smtClean="0"/>
              <a:t>model</a:t>
            </a:r>
          </a:p>
        </p:txBody>
      </p:sp>
    </p:spTree>
    <p:extLst>
      <p:ext uri="{BB962C8B-B14F-4D97-AF65-F5344CB8AC3E}">
        <p14:creationId xmlns:p14="http://schemas.microsoft.com/office/powerpoint/2010/main" val="329691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45" b="10077"/>
          <a:stretch/>
        </p:blipFill>
        <p:spPr bwMode="auto">
          <a:xfrm>
            <a:off x="533400" y="32971"/>
            <a:ext cx="8458200" cy="6775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3181611"/>
            <a:ext cx="6019800" cy="1323439"/>
          </a:xfrm>
          <a:prstGeom prst="rect">
            <a:avLst/>
          </a:prstGeom>
          <a:noFill/>
        </p:spPr>
        <p:txBody>
          <a:bodyPr wrap="square" rtlCol="0">
            <a:spAutoFit/>
          </a:bodyPr>
          <a:lstStyle/>
          <a:p>
            <a:r>
              <a:rPr lang="en-US" sz="4000" dirty="0" smtClean="0"/>
              <a:t>Added reactions for acetate assimilation</a:t>
            </a:r>
            <a:endParaRPr lang="en-US" sz="4000" dirty="0"/>
          </a:p>
        </p:txBody>
      </p:sp>
    </p:spTree>
    <p:extLst>
      <p:ext uri="{BB962C8B-B14F-4D97-AF65-F5344CB8AC3E}">
        <p14:creationId xmlns:p14="http://schemas.microsoft.com/office/powerpoint/2010/main" val="123425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236" t="24468" r="3829" b="5599"/>
          <a:stretch/>
        </p:blipFill>
        <p:spPr bwMode="auto">
          <a:xfrm>
            <a:off x="3156857" y="10664"/>
            <a:ext cx="5987143" cy="6730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28600" y="304800"/>
            <a:ext cx="4800600" cy="1143000"/>
          </a:xfrm>
        </p:spPr>
        <p:txBody>
          <a:bodyPr>
            <a:noAutofit/>
          </a:bodyPr>
          <a:lstStyle/>
          <a:p>
            <a:r>
              <a:rPr lang="en-US" sz="4800" dirty="0" smtClean="0"/>
              <a:t>Added Ferredoxin </a:t>
            </a:r>
            <a:br>
              <a:rPr lang="en-US" sz="4800" dirty="0" smtClean="0"/>
            </a:br>
            <a:r>
              <a:rPr lang="en-US" sz="4800" dirty="0" smtClean="0"/>
              <a:t>Specificity</a:t>
            </a:r>
            <a:endParaRPr lang="en-US" sz="4800" dirty="0"/>
          </a:p>
        </p:txBody>
      </p:sp>
      <p:sp>
        <p:nvSpPr>
          <p:cNvPr id="4" name="TextBox 3"/>
          <p:cNvSpPr txBox="1"/>
          <p:nvPr/>
        </p:nvSpPr>
        <p:spPr>
          <a:xfrm>
            <a:off x="152400" y="5797510"/>
            <a:ext cx="2743200" cy="923330"/>
          </a:xfrm>
          <a:prstGeom prst="rect">
            <a:avLst/>
          </a:prstGeom>
          <a:noFill/>
        </p:spPr>
        <p:txBody>
          <a:bodyPr wrap="square" rtlCol="0">
            <a:spAutoFit/>
          </a:bodyPr>
          <a:lstStyle/>
          <a:p>
            <a:r>
              <a:rPr lang="en-US" dirty="0" smtClean="0"/>
              <a:t>(* indicates these ferredoxins are specific to these three reactions)</a:t>
            </a:r>
            <a:endParaRPr lang="en-US" dirty="0"/>
          </a:p>
        </p:txBody>
      </p:sp>
    </p:spTree>
    <p:extLst>
      <p:ext uri="{BB962C8B-B14F-4D97-AF65-F5344CB8AC3E}">
        <p14:creationId xmlns:p14="http://schemas.microsoft.com/office/powerpoint/2010/main" val="359845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Elemental Matrix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24266028"/>
              </p:ext>
            </p:extLst>
          </p:nvPr>
        </p:nvGraphicFramePr>
        <p:xfrm>
          <a:off x="2146448" y="2621280"/>
          <a:ext cx="5397352" cy="3627120"/>
        </p:xfrm>
        <a:graphic>
          <a:graphicData uri="http://schemas.openxmlformats.org/drawingml/2006/table">
            <a:tbl>
              <a:tblPr firstRow="1" bandRow="1">
                <a:tableStyleId>{2D5ABB26-0587-4C30-8999-92F81FD0307C}</a:tableStyleId>
              </a:tblPr>
              <a:tblGrid>
                <a:gridCol w="557530"/>
                <a:gridCol w="1011555"/>
                <a:gridCol w="932180"/>
                <a:gridCol w="746442"/>
                <a:gridCol w="695642"/>
                <a:gridCol w="945452"/>
                <a:gridCol w="508551"/>
              </a:tblGrid>
              <a:tr h="436876">
                <a:tc>
                  <a:txBody>
                    <a:bodyPr/>
                    <a:lstStyle/>
                    <a:p>
                      <a:pPr algn="ct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solidFill>
                            <a:srgbClr val="000000"/>
                          </a:solidFill>
                          <a:latin typeface="Arial" pitchFamily="34" charset="0"/>
                          <a:cs typeface="Arial" pitchFamily="34" charset="0"/>
                        </a:rPr>
                        <a:t>ADP</a:t>
                      </a:r>
                      <a:endParaRPr lang="en-US" sz="2800" dirty="0">
                        <a:solidFill>
                          <a:srgbClr val="00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smtClean="0">
                          <a:solidFill>
                            <a:srgbClr val="000000"/>
                          </a:solidFill>
                          <a:latin typeface="Arial" pitchFamily="34" charset="0"/>
                          <a:cs typeface="Arial" pitchFamily="34" charset="0"/>
                        </a:rPr>
                        <a:t>AcP</a:t>
                      </a:r>
                      <a:endParaRPr lang="en-US" sz="2800" dirty="0" smtClean="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solidFill>
                            <a:srgbClr val="000000"/>
                          </a:solidFill>
                          <a:latin typeface="Arial" pitchFamily="34" charset="0"/>
                          <a:cs typeface="Arial" pitchFamily="34" charset="0"/>
                        </a:rPr>
                        <a:t>H+</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solidFill>
                            <a:srgbClr val="000000"/>
                          </a:solidFill>
                          <a:latin typeface="Arial" pitchFamily="34" charset="0"/>
                          <a:cs typeface="Arial" pitchFamily="34" charset="0"/>
                        </a:rPr>
                        <a:t>Ac</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solidFill>
                            <a:srgbClr val="000000"/>
                          </a:solidFill>
                          <a:latin typeface="Arial" pitchFamily="34" charset="0"/>
                          <a:cs typeface="Arial" pitchFamily="34" charset="0"/>
                        </a:rPr>
                        <a:t>ATP</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solidFill>
                            <a:srgbClr val="000000"/>
                          </a:solidFill>
                          <a:latin typeface="Arial" pitchFamily="34" charset="0"/>
                          <a:cs typeface="Arial" pitchFamily="34" charset="0"/>
                        </a:rPr>
                        <a:t>…</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smtClean="0">
                          <a:solidFill>
                            <a:srgbClr val="000000"/>
                          </a:solidFill>
                          <a:latin typeface="Arial" pitchFamily="34" charset="0"/>
                          <a:cs typeface="Arial" pitchFamily="34" charset="0"/>
                        </a:rPr>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smtClean="0">
                          <a:solidFill>
                            <a:srgbClr val="000000"/>
                          </a:solidFill>
                          <a:latin typeface="Arial" pitchFamily="34" charset="0"/>
                          <a:cs typeface="Arial"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smtClean="0">
                          <a:solidFill>
                            <a:srgbClr val="000000"/>
                          </a:solidFill>
                          <a:latin typeface="Arial" pitchFamily="34" charset="0"/>
                          <a:cs typeface="Arial" pitchFamily="34" charset="0"/>
                        </a:rPr>
                        <a:t>H</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13</a:t>
                      </a:r>
                      <a:endParaRPr lang="en-US" sz="2800" dirty="0">
                        <a:solidFill>
                          <a:srgbClr val="00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solidFill>
                            <a:srgbClr val="000000"/>
                          </a:solidFill>
                          <a:latin typeface="Arial" pitchFamily="34" charset="0"/>
                          <a:cs typeface="Arial" pitchFamily="34" charset="0"/>
                        </a:rPr>
                        <a:t>1</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solidFill>
                            <a:srgbClr val="000000"/>
                          </a:solidFill>
                          <a:latin typeface="Arial" pitchFamily="34" charset="0"/>
                          <a:cs typeface="Arial" pitchFamily="34" charset="0"/>
                        </a:rPr>
                        <a:t>3</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solidFill>
                            <a:srgbClr val="000000"/>
                          </a:solidFill>
                          <a:latin typeface="Arial" pitchFamily="34" charset="0"/>
                          <a:cs typeface="Arial" pitchFamily="34" charset="0"/>
                        </a:rPr>
                        <a:t>13</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solidFill>
                            <a:srgbClr val="000000"/>
                          </a:solidFill>
                          <a:latin typeface="Arial" pitchFamily="34" charset="0"/>
                          <a:cs typeface="Arial" pitchFamily="34" charset="0"/>
                        </a:rPr>
                        <a:t>…</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0</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2</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5</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0</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0</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13</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0</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0</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3</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a:t>
                      </a:r>
                      <a:endParaRPr lang="en-US" sz="2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TextBox 2"/>
          <p:cNvSpPr txBox="1"/>
          <p:nvPr/>
        </p:nvSpPr>
        <p:spPr>
          <a:xfrm>
            <a:off x="755955" y="4038600"/>
            <a:ext cx="920445" cy="707886"/>
          </a:xfrm>
          <a:prstGeom prst="rect">
            <a:avLst/>
          </a:prstGeom>
          <a:noFill/>
        </p:spPr>
        <p:txBody>
          <a:bodyPr wrap="none" rtlCol="0">
            <a:spAutoFit/>
          </a:bodyPr>
          <a:lstStyle/>
          <a:p>
            <a:r>
              <a:rPr lang="en-US" sz="4000" dirty="0" smtClean="0"/>
              <a:t>E = </a:t>
            </a:r>
            <a:endParaRPr lang="en-US" sz="4000" dirty="0"/>
          </a:p>
        </p:txBody>
      </p:sp>
      <p:sp>
        <p:nvSpPr>
          <p:cNvPr id="5" name="TextBox 4"/>
          <p:cNvSpPr txBox="1"/>
          <p:nvPr/>
        </p:nvSpPr>
        <p:spPr>
          <a:xfrm>
            <a:off x="0" y="1371600"/>
            <a:ext cx="9144000" cy="584775"/>
          </a:xfrm>
          <a:prstGeom prst="rect">
            <a:avLst/>
          </a:prstGeom>
          <a:noFill/>
        </p:spPr>
        <p:txBody>
          <a:bodyPr wrap="square" rtlCol="0">
            <a:spAutoFit/>
          </a:bodyPr>
          <a:lstStyle/>
          <a:p>
            <a:pPr algn="ctr"/>
            <a:r>
              <a:rPr lang="en-US" sz="3200" dirty="0" smtClean="0"/>
              <a:t>ADP + Acetyl-Phosphate </a:t>
            </a:r>
            <a:r>
              <a:rPr lang="en-US" sz="3200" dirty="0" smtClean="0">
                <a:sym typeface="Wingdings" panose="05000000000000000000" pitchFamily="2" charset="2"/>
              </a:rPr>
              <a:t> H</a:t>
            </a:r>
            <a:r>
              <a:rPr lang="en-US" sz="3200" baseline="30000" dirty="0" smtClean="0">
                <a:sym typeface="Wingdings" panose="05000000000000000000" pitchFamily="2" charset="2"/>
              </a:rPr>
              <a:t>+</a:t>
            </a:r>
            <a:r>
              <a:rPr lang="en-US" sz="3200" dirty="0" smtClean="0">
                <a:sym typeface="Wingdings" panose="05000000000000000000" pitchFamily="2" charset="2"/>
              </a:rPr>
              <a:t> + Acetate + ATP</a:t>
            </a:r>
            <a:endParaRPr lang="en-US" sz="3200" dirty="0"/>
          </a:p>
        </p:txBody>
      </p:sp>
    </p:spTree>
    <p:extLst>
      <p:ext uri="{BB962C8B-B14F-4D97-AF65-F5344CB8AC3E}">
        <p14:creationId xmlns:p14="http://schemas.microsoft.com/office/powerpoint/2010/main" val="86104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7670676"/>
              </p:ext>
            </p:extLst>
          </p:nvPr>
        </p:nvGraphicFramePr>
        <p:xfrm>
          <a:off x="1147664" y="609600"/>
          <a:ext cx="4338736" cy="2631436"/>
        </p:xfrm>
        <a:graphic>
          <a:graphicData uri="http://schemas.openxmlformats.org/drawingml/2006/table">
            <a:tbl>
              <a:tblPr firstRow="1" bandRow="1">
                <a:tableStyleId>{2D5ABB26-0587-4C30-8999-92F81FD0307C}</a:tableStyleId>
              </a:tblPr>
              <a:tblGrid>
                <a:gridCol w="622781"/>
                <a:gridCol w="716280"/>
                <a:gridCol w="622781"/>
                <a:gridCol w="622781"/>
                <a:gridCol w="622781"/>
                <a:gridCol w="622781"/>
                <a:gridCol w="508551"/>
              </a:tblGrid>
              <a:tr h="436876">
                <a:tc>
                  <a:txBody>
                    <a:bodyPr/>
                    <a:lstStyle/>
                    <a:p>
                      <a:pPr algn="ct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ADP</a:t>
                      </a:r>
                      <a:endParaRPr lang="en-US" sz="1800" dirty="0">
                        <a:solidFill>
                          <a:srgbClr val="00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solidFill>
                            <a:srgbClr val="000000"/>
                          </a:solidFill>
                          <a:latin typeface="Arial" pitchFamily="34" charset="0"/>
                          <a:cs typeface="Arial" pitchFamily="34" charset="0"/>
                        </a:rPr>
                        <a:t>AcP</a:t>
                      </a:r>
                      <a:endParaRPr lang="en-US" sz="1800" dirty="0" smtClean="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H+</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Ac</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ATP</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00"/>
                          </a:solidFill>
                          <a:latin typeface="Arial" pitchFamily="34" charset="0"/>
                          <a:cs typeface="Arial" pitchFamily="34" charset="0"/>
                        </a:rPr>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00"/>
                          </a:solidFill>
                          <a:latin typeface="Arial" pitchFamily="34" charset="0"/>
                          <a:cs typeface="Arial"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00"/>
                          </a:solidFill>
                          <a:latin typeface="Arial" pitchFamily="34" charset="0"/>
                          <a:cs typeface="Arial" pitchFamily="34" charset="0"/>
                        </a:rPr>
                        <a:t>H</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13</a:t>
                      </a:r>
                      <a:endParaRPr lang="en-US" sz="1800" dirty="0">
                        <a:solidFill>
                          <a:srgbClr val="00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1</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3</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13</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2</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5</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13</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3</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7576135"/>
              </p:ext>
            </p:extLst>
          </p:nvPr>
        </p:nvGraphicFramePr>
        <p:xfrm>
          <a:off x="6006571" y="609600"/>
          <a:ext cx="2146829" cy="2631436"/>
        </p:xfrm>
        <a:graphic>
          <a:graphicData uri="http://schemas.openxmlformats.org/drawingml/2006/table">
            <a:tbl>
              <a:tblPr firstRow="1" bandRow="1">
                <a:tableStyleId>{2D5ABB26-0587-4C30-8999-92F81FD0307C}</a:tableStyleId>
              </a:tblPr>
              <a:tblGrid>
                <a:gridCol w="716280"/>
                <a:gridCol w="843280"/>
                <a:gridCol w="587269"/>
              </a:tblGrid>
              <a:tr h="436876">
                <a:tc>
                  <a:txBody>
                    <a:bodyPr/>
                    <a:lstStyle/>
                    <a:p>
                      <a:pPr algn="ct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smtClean="0">
                          <a:solidFill>
                            <a:srgbClr val="000000"/>
                          </a:solidFill>
                          <a:latin typeface="Arial" pitchFamily="34" charset="0"/>
                          <a:cs typeface="Arial" pitchFamily="34" charset="0"/>
                        </a:rPr>
                        <a:t>Rxn</a:t>
                      </a:r>
                      <a:r>
                        <a:rPr lang="en-US" sz="1800" baseline="0" dirty="0" smtClean="0">
                          <a:solidFill>
                            <a:srgbClr val="000000"/>
                          </a:solidFill>
                          <a:latin typeface="Arial" pitchFamily="34" charset="0"/>
                          <a:cs typeface="Arial" pitchFamily="34" charset="0"/>
                        </a:rPr>
                        <a:t> 1</a:t>
                      </a:r>
                      <a:endParaRPr lang="en-US" sz="1800" dirty="0">
                        <a:solidFill>
                          <a:srgbClr val="00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00"/>
                          </a:solidFill>
                          <a:latin typeface="Arial" pitchFamily="34" charset="0"/>
                          <a:cs typeface="Arial" pitchFamily="34" charset="0"/>
                        </a:rPr>
                        <a:t>ADP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solidFill>
                            <a:srgbClr val="000000"/>
                          </a:solidFill>
                          <a:latin typeface="Arial" pitchFamily="34" charset="0"/>
                          <a:cs typeface="Arial" pitchFamily="34" charset="0"/>
                        </a:rPr>
                        <a:t>AcP</a:t>
                      </a:r>
                      <a:endParaRPr lang="en-US" sz="1800" dirty="0" smtClean="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-1</a:t>
                      </a:r>
                      <a:endParaRPr lang="en-US" sz="1800" dirty="0">
                        <a:solidFill>
                          <a:srgbClr val="00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sym typeface="Wingdings" panose="05000000000000000000" pitchFamily="2" charset="2"/>
                        </a:rPr>
                        <a:t>H</a:t>
                      </a:r>
                      <a:r>
                        <a:rPr lang="en-US" sz="1800" baseline="30000" dirty="0" smtClean="0">
                          <a:latin typeface="Arial" panose="020B0604020202020204" pitchFamily="34" charset="0"/>
                          <a:cs typeface="Arial" panose="020B0604020202020204" pitchFamily="34" charset="0"/>
                          <a:sym typeface="Wingdings" panose="05000000000000000000" pitchFamily="2" charset="2"/>
                        </a:rPr>
                        <a:t>+</a:t>
                      </a:r>
                      <a:r>
                        <a:rPr lang="en-US" sz="1800" dirty="0" smtClean="0">
                          <a:latin typeface="Arial" panose="020B0604020202020204" pitchFamily="34" charset="0"/>
                          <a:cs typeface="Arial" panose="020B0604020202020204" pitchFamily="34" charset="0"/>
                          <a:sym typeface="Wingdings" panose="05000000000000000000" pitchFamily="2" charset="2"/>
                        </a:rPr>
                        <a:t> </a:t>
                      </a:r>
                      <a:endParaRPr lang="en-US" sz="1800" dirty="0" smtClean="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381000" y="1717036"/>
            <a:ext cx="765146" cy="461665"/>
          </a:xfrm>
          <a:prstGeom prst="rect">
            <a:avLst/>
          </a:prstGeom>
          <a:noFill/>
        </p:spPr>
        <p:txBody>
          <a:bodyPr wrap="none" rtlCol="0">
            <a:spAutoFit/>
          </a:bodyPr>
          <a:lstStyle/>
          <a:p>
            <a:r>
              <a:rPr lang="en-US" sz="2400" dirty="0" smtClean="0"/>
              <a:t>ES = </a:t>
            </a:r>
            <a:endParaRPr lang="en-US" sz="2400" dirty="0"/>
          </a:p>
        </p:txBody>
      </p:sp>
      <p:sp>
        <p:nvSpPr>
          <p:cNvPr id="8" name="TextBox 7"/>
          <p:cNvSpPr txBox="1"/>
          <p:nvPr/>
        </p:nvSpPr>
        <p:spPr>
          <a:xfrm>
            <a:off x="381000" y="4643735"/>
            <a:ext cx="765146" cy="461665"/>
          </a:xfrm>
          <a:prstGeom prst="rect">
            <a:avLst/>
          </a:prstGeom>
          <a:noFill/>
        </p:spPr>
        <p:txBody>
          <a:bodyPr wrap="none" rtlCol="0">
            <a:spAutoFit/>
          </a:bodyPr>
          <a:lstStyle/>
          <a:p>
            <a:r>
              <a:rPr lang="en-US" sz="2400" dirty="0" smtClean="0"/>
              <a:t>ES = </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615189544"/>
              </p:ext>
            </p:extLst>
          </p:nvPr>
        </p:nvGraphicFramePr>
        <p:xfrm>
          <a:off x="1447800" y="3789682"/>
          <a:ext cx="2146829" cy="2631436"/>
        </p:xfrm>
        <a:graphic>
          <a:graphicData uri="http://schemas.openxmlformats.org/drawingml/2006/table">
            <a:tbl>
              <a:tblPr firstRow="1" bandRow="1">
                <a:tableStyleId>{2D5ABB26-0587-4C30-8999-92F81FD0307C}</a:tableStyleId>
              </a:tblPr>
              <a:tblGrid>
                <a:gridCol w="716280"/>
                <a:gridCol w="843280"/>
                <a:gridCol w="587269"/>
              </a:tblGrid>
              <a:tr h="436876">
                <a:tc>
                  <a:txBody>
                    <a:bodyPr/>
                    <a:lstStyle/>
                    <a:p>
                      <a:pPr algn="ct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smtClean="0">
                          <a:solidFill>
                            <a:srgbClr val="000000"/>
                          </a:solidFill>
                          <a:latin typeface="Arial" pitchFamily="34" charset="0"/>
                          <a:cs typeface="Arial" pitchFamily="34" charset="0"/>
                        </a:rPr>
                        <a:t>Rxn</a:t>
                      </a:r>
                      <a:r>
                        <a:rPr lang="en-US" sz="1800" baseline="0" dirty="0" smtClean="0">
                          <a:solidFill>
                            <a:srgbClr val="000000"/>
                          </a:solidFill>
                          <a:latin typeface="Arial" pitchFamily="34" charset="0"/>
                          <a:cs typeface="Arial" pitchFamily="34" charset="0"/>
                        </a:rPr>
                        <a:t> 1</a:t>
                      </a:r>
                      <a:endParaRPr lang="en-US" sz="1800" dirty="0">
                        <a:solidFill>
                          <a:srgbClr val="00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00"/>
                          </a:solidFill>
                          <a:latin typeface="Arial" pitchFamily="34" charset="0"/>
                          <a:cs typeface="Arial" pitchFamily="34" charset="0"/>
                        </a:rPr>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0000"/>
                          </a:solidFill>
                          <a:latin typeface="Arial" pitchFamily="34" charset="0"/>
                          <a:cs typeface="Arial" pitchFamily="34" charset="0"/>
                        </a:rPr>
                        <a:t>H</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endParaRPr lang="en-US" sz="1800" dirty="0">
                        <a:solidFill>
                          <a:srgbClr val="000000"/>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endParaRPr lang="en-US" sz="1800" dirty="0">
                        <a:solidFill>
                          <a:srgbClr val="000000"/>
                        </a:solidFill>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pitchFamily="34" charset="0"/>
                          <a:cs typeface="Arial"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Box 9"/>
          <p:cNvSpPr txBox="1"/>
          <p:nvPr/>
        </p:nvSpPr>
        <p:spPr>
          <a:xfrm>
            <a:off x="4648200" y="4963180"/>
            <a:ext cx="3637534" cy="523220"/>
          </a:xfrm>
          <a:prstGeom prst="rect">
            <a:avLst/>
          </a:prstGeom>
          <a:noFill/>
        </p:spPr>
        <p:txBody>
          <a:bodyPr wrap="none" rtlCol="0">
            <a:spAutoFit/>
          </a:bodyPr>
          <a:lstStyle/>
          <a:p>
            <a:r>
              <a:rPr lang="en-US" sz="2800" dirty="0" err="1" smtClean="0"/>
              <a:t>Rxn</a:t>
            </a:r>
            <a:r>
              <a:rPr lang="en-US" sz="2800" dirty="0" smtClean="0"/>
              <a:t> 1 is mass balanced</a:t>
            </a:r>
            <a:endParaRPr lang="en-US" sz="2800" dirty="0"/>
          </a:p>
        </p:txBody>
      </p:sp>
      <p:sp>
        <p:nvSpPr>
          <p:cNvPr id="12" name="Right Bracket 11"/>
          <p:cNvSpPr/>
          <p:nvPr/>
        </p:nvSpPr>
        <p:spPr>
          <a:xfrm>
            <a:off x="5257800" y="609600"/>
            <a:ext cx="304800" cy="2819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Right Bracket 12"/>
          <p:cNvSpPr/>
          <p:nvPr/>
        </p:nvSpPr>
        <p:spPr>
          <a:xfrm>
            <a:off x="8001000" y="609600"/>
            <a:ext cx="304800" cy="2819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Right Bracket 13"/>
          <p:cNvSpPr/>
          <p:nvPr/>
        </p:nvSpPr>
        <p:spPr>
          <a:xfrm flipH="1">
            <a:off x="1066800" y="609600"/>
            <a:ext cx="304800" cy="2819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ight Bracket 14"/>
          <p:cNvSpPr/>
          <p:nvPr/>
        </p:nvSpPr>
        <p:spPr>
          <a:xfrm flipH="1">
            <a:off x="5867400" y="609600"/>
            <a:ext cx="304800" cy="2819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199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Model Evolution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9058029"/>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402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Growth Yield Progress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6675004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51288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940997656"/>
              </p:ext>
            </p:extLst>
          </p:nvPr>
        </p:nvGraphicFramePr>
        <p:xfrm>
          <a:off x="1219200" y="309880"/>
          <a:ext cx="6792849" cy="2966720"/>
        </p:xfrm>
        <a:graphic>
          <a:graphicData uri="http://schemas.openxmlformats.org/drawingml/2006/table">
            <a:tbl>
              <a:tblPr firstRow="1" bandRow="1">
                <a:tableStyleId>{7E9639D4-E3E2-4D34-9284-5A2195B3D0D7}</a:tableStyleId>
              </a:tblPr>
              <a:tblGrid>
                <a:gridCol w="3683889"/>
                <a:gridCol w="1554480"/>
                <a:gridCol w="1554480"/>
              </a:tblGrid>
              <a:tr h="370840">
                <a:tc>
                  <a:txBody>
                    <a:bodyPr/>
                    <a:lstStyle/>
                    <a:p>
                      <a:pPr algn="ctr"/>
                      <a:r>
                        <a:rPr lang="en-US" dirty="0" smtClean="0"/>
                        <a:t>Feature</a:t>
                      </a:r>
                      <a:endParaRPr lang="en-US" dirty="0"/>
                    </a:p>
                  </a:txBody>
                  <a:tcPr/>
                </a:tc>
                <a:tc>
                  <a:txBody>
                    <a:bodyPr/>
                    <a:lstStyle/>
                    <a:p>
                      <a:pPr algn="ctr"/>
                      <a:r>
                        <a:rPr lang="en-US" dirty="0" smtClean="0"/>
                        <a:t>iMM518</a:t>
                      </a:r>
                      <a:endParaRPr lang="en-US" dirty="0"/>
                    </a:p>
                  </a:txBody>
                  <a:tcPr/>
                </a:tc>
                <a:tc>
                  <a:txBody>
                    <a:bodyPr/>
                    <a:lstStyle/>
                    <a:p>
                      <a:pPr algn="ctr"/>
                      <a:r>
                        <a:rPr lang="en-US" dirty="0" smtClean="0"/>
                        <a:t>Our Model</a:t>
                      </a:r>
                      <a:endParaRPr lang="en-US" dirty="0"/>
                    </a:p>
                  </a:txBody>
                  <a:tcPr/>
                </a:tc>
              </a:tr>
              <a:tr h="370840">
                <a:tc>
                  <a:txBody>
                    <a:bodyPr/>
                    <a:lstStyle/>
                    <a:p>
                      <a:pPr algn="ctr"/>
                      <a:r>
                        <a:rPr lang="en-US" dirty="0" smtClean="0"/>
                        <a:t>Total reactions</a:t>
                      </a:r>
                      <a:endParaRPr lang="en-US" dirty="0"/>
                    </a:p>
                  </a:txBody>
                  <a:tcPr/>
                </a:tc>
                <a:tc>
                  <a:txBody>
                    <a:bodyPr/>
                    <a:lstStyle/>
                    <a:p>
                      <a:pPr algn="ctr"/>
                      <a:r>
                        <a:rPr lang="en-US" dirty="0" smtClean="0"/>
                        <a:t>570</a:t>
                      </a:r>
                      <a:endParaRPr lang="en-US" dirty="0"/>
                    </a:p>
                  </a:txBody>
                  <a:tcPr/>
                </a:tc>
                <a:tc>
                  <a:txBody>
                    <a:bodyPr/>
                    <a:lstStyle/>
                    <a:p>
                      <a:pPr algn="ctr"/>
                      <a:r>
                        <a:rPr lang="en-US" dirty="0" smtClean="0"/>
                        <a:t>736</a:t>
                      </a:r>
                      <a:endParaRPr lang="en-US" dirty="0"/>
                    </a:p>
                  </a:txBody>
                  <a:tcPr/>
                </a:tc>
              </a:tr>
              <a:tr h="370840">
                <a:tc>
                  <a:txBody>
                    <a:bodyPr/>
                    <a:lstStyle/>
                    <a:p>
                      <a:pPr algn="ctr"/>
                      <a:r>
                        <a:rPr lang="en-US" dirty="0" smtClean="0"/>
                        <a:t>Protein coding genes (ORFs)</a:t>
                      </a:r>
                    </a:p>
                  </a:txBody>
                  <a:tcPr/>
                </a:tc>
                <a:tc>
                  <a:txBody>
                    <a:bodyPr/>
                    <a:lstStyle/>
                    <a:p>
                      <a:pPr algn="ctr"/>
                      <a:r>
                        <a:rPr lang="en-US" dirty="0" smtClean="0"/>
                        <a:t>518</a:t>
                      </a:r>
                      <a:endParaRPr lang="en-US" dirty="0"/>
                    </a:p>
                  </a:txBody>
                  <a:tcPr/>
                </a:tc>
                <a:tc>
                  <a:txBody>
                    <a:bodyPr/>
                    <a:lstStyle/>
                    <a:p>
                      <a:pPr algn="ctr"/>
                      <a:r>
                        <a:rPr lang="en-US" dirty="0" smtClean="0"/>
                        <a:t>461</a:t>
                      </a:r>
                      <a:endParaRPr lang="en-US" dirty="0"/>
                    </a:p>
                  </a:txBody>
                  <a:tcPr/>
                </a:tc>
              </a:tr>
              <a:tr h="370840">
                <a:tc>
                  <a:txBody>
                    <a:bodyPr/>
                    <a:lstStyle/>
                    <a:p>
                      <a:pPr algn="ctr"/>
                      <a:r>
                        <a:rPr lang="en-US" dirty="0" smtClean="0"/>
                        <a:t>% ORF coverage</a:t>
                      </a:r>
                      <a:endParaRPr lang="en-US" dirty="0"/>
                    </a:p>
                  </a:txBody>
                  <a:tcPr/>
                </a:tc>
                <a:tc>
                  <a:txBody>
                    <a:bodyPr/>
                    <a:lstStyle/>
                    <a:p>
                      <a:pPr algn="ctr"/>
                      <a:r>
                        <a:rPr lang="en-US" dirty="0" smtClean="0"/>
                        <a:t>30</a:t>
                      </a:r>
                      <a:endParaRPr lang="en-US" dirty="0"/>
                    </a:p>
                  </a:txBody>
                  <a:tcPr/>
                </a:tc>
                <a:tc>
                  <a:txBody>
                    <a:bodyPr/>
                    <a:lstStyle/>
                    <a:p>
                      <a:pPr algn="ctr"/>
                      <a:r>
                        <a:rPr lang="en-US" dirty="0" smtClean="0"/>
                        <a:t>27</a:t>
                      </a:r>
                      <a:endParaRPr lang="en-US" dirty="0"/>
                    </a:p>
                  </a:txBody>
                  <a:tcPr/>
                </a:tc>
              </a:tr>
              <a:tr h="370840">
                <a:tc>
                  <a:txBody>
                    <a:bodyPr/>
                    <a:lstStyle/>
                    <a:p>
                      <a:pPr algn="ctr"/>
                      <a:r>
                        <a:rPr lang="en-US" dirty="0" smtClean="0"/>
                        <a:t>Reactions associated</a:t>
                      </a:r>
                      <a:r>
                        <a:rPr lang="en-US" baseline="0" dirty="0" smtClean="0"/>
                        <a:t> with genes</a:t>
                      </a:r>
                      <a:endParaRPr lang="en-US" dirty="0"/>
                    </a:p>
                  </a:txBody>
                  <a:tcPr/>
                </a:tc>
                <a:tc>
                  <a:txBody>
                    <a:bodyPr/>
                    <a:lstStyle/>
                    <a:p>
                      <a:pPr algn="ctr"/>
                      <a:r>
                        <a:rPr lang="en-US" dirty="0" smtClean="0"/>
                        <a:t>464</a:t>
                      </a:r>
                      <a:endParaRPr lang="en-US" dirty="0"/>
                    </a:p>
                  </a:txBody>
                  <a:tcPr/>
                </a:tc>
                <a:tc>
                  <a:txBody>
                    <a:bodyPr/>
                    <a:lstStyle/>
                    <a:p>
                      <a:pPr algn="ctr"/>
                      <a:r>
                        <a:rPr lang="en-US" dirty="0" smtClean="0"/>
                        <a:t>483</a:t>
                      </a:r>
                      <a:endParaRPr lang="en-US" dirty="0"/>
                    </a:p>
                  </a:txBody>
                  <a:tcPr/>
                </a:tc>
              </a:tr>
              <a:tr h="370840">
                <a:tc>
                  <a:txBody>
                    <a:bodyPr/>
                    <a:lstStyle/>
                    <a:p>
                      <a:pPr algn="ctr"/>
                      <a:r>
                        <a:rPr lang="en-US" dirty="0" smtClean="0"/>
                        <a:t>Reaction not associated with genes</a:t>
                      </a:r>
                      <a:endParaRPr lang="en-US" dirty="0"/>
                    </a:p>
                  </a:txBody>
                  <a:tcPr/>
                </a:tc>
                <a:tc>
                  <a:txBody>
                    <a:bodyPr/>
                    <a:lstStyle/>
                    <a:p>
                      <a:pPr algn="ctr"/>
                      <a:r>
                        <a:rPr lang="en-US" dirty="0" smtClean="0"/>
                        <a:t>106</a:t>
                      </a:r>
                      <a:endParaRPr lang="en-US" dirty="0"/>
                    </a:p>
                  </a:txBody>
                  <a:tcPr/>
                </a:tc>
                <a:tc>
                  <a:txBody>
                    <a:bodyPr/>
                    <a:lstStyle/>
                    <a:p>
                      <a:pPr algn="ctr"/>
                      <a:r>
                        <a:rPr lang="en-US" dirty="0" smtClean="0"/>
                        <a:t>254</a:t>
                      </a:r>
                      <a:endParaRPr lang="en-US" dirty="0"/>
                    </a:p>
                  </a:txBody>
                  <a:tcPr/>
                </a:tc>
              </a:tr>
              <a:tr h="370840">
                <a:tc>
                  <a:txBody>
                    <a:bodyPr/>
                    <a:lstStyle/>
                    <a:p>
                      <a:pPr algn="ctr"/>
                      <a:r>
                        <a:rPr lang="en-US" dirty="0" err="1" smtClean="0"/>
                        <a:t>Intracelluar</a:t>
                      </a:r>
                      <a:r>
                        <a:rPr lang="en-US" dirty="0" smtClean="0"/>
                        <a:t>/extracellular metabolites</a:t>
                      </a:r>
                      <a:endParaRPr lang="en-US" dirty="0"/>
                    </a:p>
                  </a:txBody>
                  <a:tcPr/>
                </a:tc>
                <a:tc>
                  <a:txBody>
                    <a:bodyPr/>
                    <a:lstStyle/>
                    <a:p>
                      <a:pPr algn="ctr"/>
                      <a:r>
                        <a:rPr lang="en-US" dirty="0" smtClean="0"/>
                        <a:t>556/49</a:t>
                      </a:r>
                      <a:endParaRPr lang="en-US" dirty="0"/>
                    </a:p>
                  </a:txBody>
                  <a:tcPr/>
                </a:tc>
                <a:tc>
                  <a:txBody>
                    <a:bodyPr/>
                    <a:lstStyle/>
                    <a:p>
                      <a:pPr algn="ctr"/>
                      <a:r>
                        <a:rPr lang="en-US" dirty="0" smtClean="0"/>
                        <a:t>699/41</a:t>
                      </a:r>
                      <a:endParaRPr lang="en-US" dirty="0"/>
                    </a:p>
                  </a:txBody>
                  <a:tcPr/>
                </a:tc>
              </a:tr>
              <a:tr h="370840">
                <a:tc>
                  <a:txBody>
                    <a:bodyPr/>
                    <a:lstStyle/>
                    <a:p>
                      <a:pPr algn="ctr"/>
                      <a:r>
                        <a:rPr lang="en-US" dirty="0" smtClean="0"/>
                        <a:t>Transport Reactions</a:t>
                      </a:r>
                      <a:endParaRPr lang="en-US" dirty="0"/>
                    </a:p>
                  </a:txBody>
                  <a:tcPr/>
                </a:tc>
                <a:tc>
                  <a:txBody>
                    <a:bodyPr/>
                    <a:lstStyle/>
                    <a:p>
                      <a:pPr algn="ctr"/>
                      <a:r>
                        <a:rPr lang="en-US" dirty="0" smtClean="0"/>
                        <a:t>49</a:t>
                      </a:r>
                      <a:endParaRPr lang="en-US" dirty="0"/>
                    </a:p>
                  </a:txBody>
                  <a:tcPr/>
                </a:tc>
                <a:tc>
                  <a:txBody>
                    <a:bodyPr/>
                    <a:lstStyle/>
                    <a:p>
                      <a:pPr algn="ctr"/>
                      <a:r>
                        <a:rPr lang="en-US" dirty="0" smtClean="0"/>
                        <a:t>44</a:t>
                      </a:r>
                      <a:endParaRPr lang="en-US" dirty="0"/>
                    </a:p>
                  </a:txBody>
                  <a:tcPr/>
                </a:tc>
              </a:tr>
            </a:tbl>
          </a:graphicData>
        </a:graphic>
      </p:graphicFrame>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226" t="31143" r="3729" b="28785"/>
          <a:stretch/>
        </p:blipFill>
        <p:spPr bwMode="auto">
          <a:xfrm>
            <a:off x="457200" y="3352800"/>
            <a:ext cx="8305800" cy="3285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754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1439</TotalTime>
  <Words>722</Words>
  <Application>Microsoft Office PowerPoint</Application>
  <PresentationFormat>On-screen Show (4:3)</PresentationFormat>
  <Paragraphs>304</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Model Updates</vt:lpstr>
      <vt:lpstr>Overview</vt:lpstr>
      <vt:lpstr>PowerPoint Presentation</vt:lpstr>
      <vt:lpstr>Added Ferredoxin  Specificity</vt:lpstr>
      <vt:lpstr>Elemental Matrix</vt:lpstr>
      <vt:lpstr>PowerPoint Presentation</vt:lpstr>
      <vt:lpstr>Tracking Model Evolution</vt:lpstr>
      <vt:lpstr>Growth Yield Progress</vt:lpstr>
      <vt:lpstr>PowerPoint Presentation</vt:lpstr>
      <vt:lpstr>Reaction/Gene Essentiality</vt:lpstr>
      <vt:lpstr>Essentiality Percentages</vt:lpstr>
      <vt:lpstr>Logistical Updates</vt:lpstr>
      <vt:lpstr>Open Questions</vt:lpstr>
      <vt:lpstr>Alternate Versions</vt:lpstr>
      <vt:lpstr>Tracking Model Evolution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Matt</cp:lastModifiedBy>
  <cp:revision>41</cp:revision>
  <dcterms:created xsi:type="dcterms:W3CDTF">2014-08-26T17:34:29Z</dcterms:created>
  <dcterms:modified xsi:type="dcterms:W3CDTF">2014-09-02T17:27:34Z</dcterms:modified>
</cp:coreProperties>
</file>