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9"/>
  </p:notesMasterIdLst>
  <p:sldIdLst>
    <p:sldId id="257" r:id="rId3"/>
    <p:sldId id="259" r:id="rId4"/>
    <p:sldId id="260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00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A6A2-2D9F-4B10-9C1A-89C15BF2AB8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2F792-F837-49AC-B14A-DDB49DEF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baseline="0" dirty="0" smtClean="0"/>
              <a:t> now shown to predict growth data close to or within 95% confidence interval </a:t>
            </a:r>
            <a:r>
              <a:rPr lang="en-US" baseline="0" smtClean="0"/>
              <a:t>of measured values.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792-F837-49AC-B14A-DDB49DEF9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6438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5053572"/>
            <a:ext cx="2689942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</a:lstStyle>
          <a:p>
            <a:pPr defTabSz="457200"/>
            <a:fld id="{169A6192-71DD-164E-9ED0-2A7A546A9DED}" type="datetime4">
              <a:rPr lang="en-US" smtClean="0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C06428A-09CD-364C-AE09-0CD2992B2FAC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1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A25E7F-AC0A-D84A-A7E2-BA0E92419464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6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6438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5053572"/>
            <a:ext cx="2689942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</a:lstStyle>
          <a:p>
            <a:pPr defTabSz="457200"/>
            <a:fld id="{169A6192-71DD-164E-9ED0-2A7A546A9DED}" type="datetime4">
              <a:rPr lang="en-US" smtClean="0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35" y="67341"/>
            <a:ext cx="8488517" cy="824352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35" y="1062182"/>
            <a:ext cx="8488517" cy="4811307"/>
          </a:xfrm>
        </p:spPr>
        <p:txBody>
          <a:bodyPr lIns="0" tIns="0" rIns="0" bIns="0">
            <a:normAutofit/>
          </a:bodyPr>
          <a:lstStyle>
            <a:lvl1pPr marL="256032" indent="-256032">
              <a:spcBef>
                <a:spcPts val="600"/>
              </a:spcBef>
              <a:buClr>
                <a:schemeClr val="accent2"/>
              </a:buClr>
              <a:buSzPct val="120000"/>
              <a:buFont typeface="Lucida Grande"/>
              <a:buChar char="‣"/>
              <a:defRPr sz="2400"/>
            </a:lvl1pPr>
            <a:lvl2pPr>
              <a:buClr>
                <a:schemeClr val="accent2"/>
              </a:buClr>
              <a:defRPr sz="2400"/>
            </a:lvl2pPr>
            <a:lvl3pPr>
              <a:buClr>
                <a:schemeClr val="accent2"/>
              </a:buCl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6194" y="6318383"/>
            <a:ext cx="688258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5935" y="926888"/>
            <a:ext cx="8488517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6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4406900"/>
            <a:ext cx="832628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16" y="2906713"/>
            <a:ext cx="832628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9D1E66E-6098-0047-9B3B-57E40AD7E34C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274638"/>
            <a:ext cx="8390194" cy="1143000"/>
          </a:xfrm>
        </p:spPr>
        <p:txBody>
          <a:bodyPr lIns="0" tIns="0" rIns="0" bIns="0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516" y="1600200"/>
            <a:ext cx="4113161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968" y="1600200"/>
            <a:ext cx="4137742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97510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211E6469-1CA9-E747-A59C-E9BDF690280D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2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EE2A634-2E46-2346-A1F4-60B3891F9544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9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96E24C2-81E2-A24E-9E89-644074EF84A6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1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9F0798C-2D51-AC4F-B370-F9B16728B207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9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35" y="67341"/>
            <a:ext cx="8488517" cy="824352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35" y="1062182"/>
            <a:ext cx="8488517" cy="4811307"/>
          </a:xfrm>
        </p:spPr>
        <p:txBody>
          <a:bodyPr lIns="0" tIns="0" rIns="0" bIns="0">
            <a:normAutofit/>
          </a:bodyPr>
          <a:lstStyle>
            <a:lvl1pPr marL="256032" indent="-256032">
              <a:spcBef>
                <a:spcPts val="600"/>
              </a:spcBef>
              <a:buClr>
                <a:schemeClr val="accent2"/>
              </a:buClr>
              <a:buSzPct val="120000"/>
              <a:buFont typeface="Lucida Grande"/>
              <a:buChar char="‣"/>
              <a:defRPr sz="2400"/>
            </a:lvl1pPr>
            <a:lvl2pPr>
              <a:buClr>
                <a:schemeClr val="accent2"/>
              </a:buClr>
              <a:defRPr sz="2400"/>
            </a:lvl2pPr>
            <a:lvl3pPr>
              <a:buClr>
                <a:schemeClr val="accent2"/>
              </a:buCl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6194" y="6318383"/>
            <a:ext cx="688258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5935" y="926888"/>
            <a:ext cx="8488517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4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11B8516-7D11-9747-B20B-0FBB1408ED0E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24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C06428A-09CD-364C-AE09-0CD2992B2FAC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8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A25E7F-AC0A-D84A-A7E2-BA0E92419464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1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4406900"/>
            <a:ext cx="832628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16" y="2906713"/>
            <a:ext cx="832628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9D1E66E-6098-0047-9B3B-57E40AD7E34C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2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274638"/>
            <a:ext cx="8390194" cy="1143000"/>
          </a:xfrm>
        </p:spPr>
        <p:txBody>
          <a:bodyPr lIns="0" tIns="0" rIns="0" bIns="0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516" y="1600200"/>
            <a:ext cx="4113161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968" y="1600200"/>
            <a:ext cx="4137742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97510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211E6469-1CA9-E747-A59C-E9BDF690280D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3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EE2A634-2E46-2346-A1F4-60B3891F9544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0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96E24C2-81E2-A24E-9E89-644074EF84A6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3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9F0798C-2D51-AC4F-B370-F9B16728B207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3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11B8516-7D11-9747-B20B-0FBB1408ED0E}" type="datetime4">
              <a:rPr lang="en-US">
                <a:solidFill>
                  <a:prstClr val="black"/>
                </a:solidFill>
              </a:rPr>
              <a:pPr defTabSz="457200"/>
              <a:t>January 17,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0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Subpage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6086899"/>
            <a:ext cx="9143391" cy="6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25359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4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2825" y="6357403"/>
            <a:ext cx="4457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Design Workshop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7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Subpage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6086899"/>
            <a:ext cx="9143391" cy="6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25359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4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2825" y="6357403"/>
            <a:ext cx="4457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Design Workshop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7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(sub-title if helpful)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</a:p>
          <a:p>
            <a:r>
              <a:rPr lang="en-US" dirty="0" smtClean="0"/>
              <a:t>PI Name and Email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5053572"/>
            <a:ext cx="6467475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Meeting Name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Date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6230" r="7778" b="2806"/>
          <a:stretch/>
        </p:blipFill>
        <p:spPr>
          <a:xfrm>
            <a:off x="584200" y="1349891"/>
            <a:ext cx="7721600" cy="48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r="4356" b="3889"/>
          <a:stretch/>
        </p:blipFill>
        <p:spPr bwMode="auto">
          <a:xfrm>
            <a:off x="609600" y="1293257"/>
            <a:ext cx="7372667" cy="487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2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r="4356" b="3889"/>
          <a:stretch/>
        </p:blipFill>
        <p:spPr bwMode="auto">
          <a:xfrm>
            <a:off x="609600" y="1293257"/>
            <a:ext cx="7372667" cy="487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272961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0.1X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50100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2209800" y="2057400"/>
            <a:ext cx="3962400" cy="35052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2767" y="3389815"/>
            <a:ext cx="8334852" cy="10081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Constraining </a:t>
            </a:r>
            <a:r>
              <a:rPr lang="en-US" sz="2000" b="1" dirty="0" err="1" smtClean="0">
                <a:solidFill>
                  <a:srgbClr val="000000"/>
                </a:solidFill>
              </a:rPr>
              <a:t>Eha</a:t>
            </a:r>
            <a:r>
              <a:rPr lang="en-US" sz="2000" b="1" dirty="0" smtClean="0">
                <a:solidFill>
                  <a:srgbClr val="000000"/>
                </a:solidFill>
              </a:rPr>
              <a:t>/</a:t>
            </a:r>
            <a:r>
              <a:rPr lang="en-US" sz="2000" b="1" dirty="0" err="1" smtClean="0">
                <a:solidFill>
                  <a:srgbClr val="000000"/>
                </a:solidFill>
              </a:rPr>
              <a:t>Ehb</a:t>
            </a:r>
            <a:r>
              <a:rPr lang="en-US" sz="2000" b="1" dirty="0" smtClean="0">
                <a:solidFill>
                  <a:srgbClr val="000000"/>
                </a:solidFill>
              </a:rPr>
              <a:t> flux prevents our model from predicting growth on acetate alone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0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826" r="3748" b="6437"/>
          <a:stretch/>
        </p:blipFill>
        <p:spPr>
          <a:xfrm>
            <a:off x="335934" y="1066800"/>
            <a:ext cx="8350865" cy="49812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934" y="274320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0.1X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0772" y="44958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&quot;No&quot; Symbol 8"/>
          <p:cNvSpPr/>
          <p:nvPr/>
        </p:nvSpPr>
        <p:spPr>
          <a:xfrm>
            <a:off x="1981200" y="1871488"/>
            <a:ext cx="3962400" cy="35052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94" y="3518924"/>
            <a:ext cx="8334852" cy="10081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The same constraint prevents </a:t>
            </a:r>
            <a:r>
              <a:rPr lang="en-US" sz="2000" b="1" dirty="0" smtClean="0">
                <a:solidFill>
                  <a:srgbClr val="000000"/>
                </a:solidFill>
              </a:rPr>
              <a:t>growth through </a:t>
            </a:r>
            <a:r>
              <a:rPr lang="en-US" sz="2000" b="1" dirty="0" smtClean="0">
                <a:solidFill>
                  <a:srgbClr val="000000"/>
                </a:solidFill>
              </a:rPr>
              <a:t>reverse </a:t>
            </a:r>
            <a:r>
              <a:rPr lang="en-US" sz="2000" b="1" dirty="0" err="1" smtClean="0">
                <a:solidFill>
                  <a:srgbClr val="000000"/>
                </a:solidFill>
              </a:rPr>
              <a:t>methanogenesis</a:t>
            </a:r>
            <a:r>
              <a:rPr lang="en-US" sz="2000" b="1" dirty="0" smtClean="0">
                <a:solidFill>
                  <a:srgbClr val="000000"/>
                </a:solidFill>
              </a:rPr>
              <a:t> and may have to be overcome to oxidize CH</a:t>
            </a:r>
            <a:r>
              <a:rPr lang="en-US" sz="2000" b="1" baseline="-25000" dirty="0" smtClean="0">
                <a:solidFill>
                  <a:srgbClr val="000000"/>
                </a:solidFill>
              </a:rPr>
              <a:t>4</a:t>
            </a:r>
            <a:r>
              <a:rPr lang="en-US" sz="2000" b="1" dirty="0" smtClean="0">
                <a:solidFill>
                  <a:srgbClr val="000000"/>
                </a:solidFill>
              </a:rPr>
              <a:t>.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61" r="4001" b="5683"/>
          <a:stretch/>
        </p:blipFill>
        <p:spPr>
          <a:xfrm>
            <a:off x="457200" y="1213514"/>
            <a:ext cx="8077200" cy="48824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571" y="3709809"/>
            <a:ext cx="8334852" cy="10081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We’ve found a stoichiometric solution, but have not yet found an energetically-feasible one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ARPA E COLOR PALETTE 112012">
      <a:dk1>
        <a:sysClr val="windowText" lastClr="000000"/>
      </a:dk1>
      <a:lt1>
        <a:sysClr val="window" lastClr="FFFFFF"/>
      </a:lt1>
      <a:dk2>
        <a:srgbClr val="1AB0E9"/>
      </a:dk2>
      <a:lt2>
        <a:srgbClr val="E79B38"/>
      </a:lt2>
      <a:accent1>
        <a:srgbClr val="1AB0E9"/>
      </a:accent1>
      <a:accent2>
        <a:srgbClr val="106D96"/>
      </a:accent2>
      <a:accent3>
        <a:srgbClr val="E49C3D"/>
      </a:accent3>
      <a:accent4>
        <a:srgbClr val="E7862A"/>
      </a:accent4>
      <a:accent5>
        <a:srgbClr val="9DA0A3"/>
      </a:accent5>
      <a:accent6>
        <a:srgbClr val="DADADA"/>
      </a:accent6>
      <a:hlink>
        <a:srgbClr val="1AB0E9"/>
      </a:hlink>
      <a:folHlink>
        <a:srgbClr val="E49C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ARPA E COLOR PALETTE 112012">
      <a:dk1>
        <a:sysClr val="windowText" lastClr="000000"/>
      </a:dk1>
      <a:lt1>
        <a:sysClr val="window" lastClr="FFFFFF"/>
      </a:lt1>
      <a:dk2>
        <a:srgbClr val="1AB0E9"/>
      </a:dk2>
      <a:lt2>
        <a:srgbClr val="E79B38"/>
      </a:lt2>
      <a:accent1>
        <a:srgbClr val="1AB0E9"/>
      </a:accent1>
      <a:accent2>
        <a:srgbClr val="106D96"/>
      </a:accent2>
      <a:accent3>
        <a:srgbClr val="E49C3D"/>
      </a:accent3>
      <a:accent4>
        <a:srgbClr val="E7862A"/>
      </a:accent4>
      <a:accent5>
        <a:srgbClr val="9DA0A3"/>
      </a:accent5>
      <a:accent6>
        <a:srgbClr val="DADADA"/>
      </a:accent6>
      <a:hlink>
        <a:srgbClr val="1AB0E9"/>
      </a:hlink>
      <a:folHlink>
        <a:srgbClr val="E49C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159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Lucida Grande</vt:lpstr>
      <vt:lpstr>1_Office Theme</vt:lpstr>
      <vt:lpstr>3_Office Theme</vt:lpstr>
      <vt:lpstr>Project Title (sub-title if helpful)</vt:lpstr>
      <vt:lpstr>Project title</vt:lpstr>
      <vt:lpstr>Project title</vt:lpstr>
      <vt:lpstr>Project title</vt:lpstr>
      <vt:lpstr>Project title</vt:lpstr>
      <vt:lpstr>Project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Matt</cp:lastModifiedBy>
  <cp:revision>11</cp:revision>
  <dcterms:created xsi:type="dcterms:W3CDTF">2016-01-15T16:54:45Z</dcterms:created>
  <dcterms:modified xsi:type="dcterms:W3CDTF">2016-01-17T18:08:10Z</dcterms:modified>
</cp:coreProperties>
</file>