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1" d="100"/>
          <a:sy n="61" d="100"/>
        </p:scale>
        <p:origin x="-168" y="-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1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5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E08A-E32B-0240-8E6B-64A5BCEAE7C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6F75-5635-1445-A530-B45F4883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 bwMode="auto">
          <a:xfrm>
            <a:off x="5124960" y="1282513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51" name="TextBox 10"/>
          <p:cNvSpPr txBox="1">
            <a:spLocks noChangeArrowheads="1"/>
          </p:cNvSpPr>
          <p:nvPr/>
        </p:nvSpPr>
        <p:spPr bwMode="auto">
          <a:xfrm>
            <a:off x="4710240" y="1697278"/>
            <a:ext cx="110592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formyl-MF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124960" y="1973786"/>
            <a:ext cx="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5124960" y="2526804"/>
            <a:ext cx="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5055840" y="3079822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5124960" y="3771095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5124960" y="4462367"/>
            <a:ext cx="0" cy="4147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24960" y="5153640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58" name="TextBox 26"/>
          <p:cNvSpPr txBox="1">
            <a:spLocks noChangeArrowheads="1"/>
          </p:cNvSpPr>
          <p:nvPr/>
        </p:nvSpPr>
        <p:spPr bwMode="auto">
          <a:xfrm>
            <a:off x="4572000" y="2250296"/>
            <a:ext cx="138240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formyl-H</a:t>
            </a:r>
            <a:r>
              <a:rPr lang="en-US" sz="1300" b="1" baseline="-25000">
                <a:latin typeface="Arial" charset="0"/>
                <a:cs typeface="Arial" charset="0"/>
              </a:rPr>
              <a:t>4</a:t>
            </a:r>
            <a:r>
              <a:rPr lang="en-US" sz="1300" b="1">
                <a:latin typeface="Arial" charset="0"/>
                <a:cs typeface="Arial" charset="0"/>
              </a:rPr>
              <a:t>MPT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59" name="TextBox 27"/>
          <p:cNvSpPr txBox="1">
            <a:spLocks noChangeArrowheads="1"/>
          </p:cNvSpPr>
          <p:nvPr/>
        </p:nvSpPr>
        <p:spPr bwMode="auto">
          <a:xfrm>
            <a:off x="4502880" y="2803314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methenyl-H</a:t>
            </a:r>
            <a:r>
              <a:rPr lang="en-US" sz="1300" b="1" baseline="-25000">
                <a:latin typeface="Arial" charset="0"/>
                <a:cs typeface="Arial" charset="0"/>
              </a:rPr>
              <a:t>4</a:t>
            </a:r>
            <a:r>
              <a:rPr lang="en-US" sz="1300" b="1">
                <a:latin typeface="Arial" charset="0"/>
                <a:cs typeface="Arial" charset="0"/>
              </a:rPr>
              <a:t>MPT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0" name="TextBox 28"/>
          <p:cNvSpPr txBox="1">
            <a:spLocks noChangeArrowheads="1"/>
          </p:cNvSpPr>
          <p:nvPr/>
        </p:nvSpPr>
        <p:spPr bwMode="auto">
          <a:xfrm>
            <a:off x="4433760" y="3494586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methylene-H</a:t>
            </a:r>
            <a:r>
              <a:rPr lang="en-US" sz="1300" b="1" baseline="-25000" dirty="0">
                <a:latin typeface="Arial" charset="0"/>
                <a:cs typeface="Arial" charset="0"/>
              </a:rPr>
              <a:t>4</a:t>
            </a:r>
            <a:r>
              <a:rPr lang="en-US" sz="1300" b="1" dirty="0">
                <a:latin typeface="Arial" charset="0"/>
                <a:cs typeface="Arial" charset="0"/>
              </a:rPr>
              <a:t>MPT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1" name="TextBox 29"/>
          <p:cNvSpPr txBox="1">
            <a:spLocks noChangeArrowheads="1"/>
          </p:cNvSpPr>
          <p:nvPr/>
        </p:nvSpPr>
        <p:spPr bwMode="auto">
          <a:xfrm>
            <a:off x="4572000" y="4185859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methyl-H</a:t>
            </a:r>
            <a:r>
              <a:rPr lang="en-US" sz="1300" b="1" baseline="-25000" dirty="0">
                <a:latin typeface="Arial" charset="0"/>
                <a:cs typeface="Arial" charset="0"/>
              </a:rPr>
              <a:t>4</a:t>
            </a:r>
            <a:r>
              <a:rPr lang="en-US" sz="1300" b="1" dirty="0">
                <a:latin typeface="Arial" charset="0"/>
                <a:cs typeface="Arial" charset="0"/>
              </a:rPr>
              <a:t>MPT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3262" name="TextBox 30"/>
          <p:cNvSpPr txBox="1">
            <a:spLocks noChangeArrowheads="1"/>
          </p:cNvSpPr>
          <p:nvPr/>
        </p:nvSpPr>
        <p:spPr bwMode="auto">
          <a:xfrm>
            <a:off x="4572000" y="4877132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methyl-S-CoM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17" name="Arc 16"/>
          <p:cNvSpPr/>
          <p:nvPr/>
        </p:nvSpPr>
        <p:spPr bwMode="auto">
          <a:xfrm>
            <a:off x="450288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65" name="TextBox 35"/>
          <p:cNvSpPr txBox="1">
            <a:spLocks noChangeArrowheads="1"/>
          </p:cNvSpPr>
          <p:nvPr/>
        </p:nvSpPr>
        <p:spPr bwMode="auto">
          <a:xfrm>
            <a:off x="3880800" y="44623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HS-CoM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6" name="TextBox 36"/>
          <p:cNvSpPr txBox="1">
            <a:spLocks noChangeArrowheads="1"/>
          </p:cNvSpPr>
          <p:nvPr/>
        </p:nvSpPr>
        <p:spPr bwMode="auto">
          <a:xfrm>
            <a:off x="3604320" y="5361022"/>
            <a:ext cx="12441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CoM-S-S-CoB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67" name="TextBox 37"/>
          <p:cNvSpPr txBox="1">
            <a:spLocks noChangeArrowheads="1"/>
          </p:cNvSpPr>
          <p:nvPr/>
        </p:nvSpPr>
        <p:spPr bwMode="auto">
          <a:xfrm>
            <a:off x="3811680" y="5084513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HS-CoB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21" name="Arc 16388"/>
          <p:cNvSpPr/>
          <p:nvPr/>
        </p:nvSpPr>
        <p:spPr bwMode="auto">
          <a:xfrm>
            <a:off x="4295520" y="3218077"/>
            <a:ext cx="76032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 rot="10800000">
            <a:off x="3327841" y="5222767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 rot="16200000">
            <a:off x="3085840" y="4842622"/>
            <a:ext cx="1520800" cy="1036800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4" name="Arc 23"/>
          <p:cNvSpPr/>
          <p:nvPr/>
        </p:nvSpPr>
        <p:spPr bwMode="auto">
          <a:xfrm flipH="1">
            <a:off x="5194080" y="3218077"/>
            <a:ext cx="69120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3" name="TextBox 47"/>
          <p:cNvSpPr txBox="1">
            <a:spLocks noChangeArrowheads="1"/>
          </p:cNvSpPr>
          <p:nvPr/>
        </p:nvSpPr>
        <p:spPr bwMode="auto">
          <a:xfrm>
            <a:off x="5539680" y="307982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7" name="Arc 26"/>
          <p:cNvSpPr/>
          <p:nvPr/>
        </p:nvSpPr>
        <p:spPr bwMode="auto">
          <a:xfrm flipH="1">
            <a:off x="5124960" y="3909349"/>
            <a:ext cx="89856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5" name="TextBox 49"/>
          <p:cNvSpPr txBox="1">
            <a:spLocks noChangeArrowheads="1"/>
          </p:cNvSpPr>
          <p:nvPr/>
        </p:nvSpPr>
        <p:spPr bwMode="auto">
          <a:xfrm>
            <a:off x="5539680" y="3771095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9" name="Arc 28"/>
          <p:cNvSpPr/>
          <p:nvPr/>
        </p:nvSpPr>
        <p:spPr bwMode="auto">
          <a:xfrm>
            <a:off x="4502881" y="1282514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>
            <a:off x="4226400" y="4600622"/>
            <a:ext cx="898560" cy="2073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278" name="TextBox 53"/>
          <p:cNvSpPr txBox="1">
            <a:spLocks noChangeArrowheads="1"/>
          </p:cNvSpPr>
          <p:nvPr/>
        </p:nvSpPr>
        <p:spPr bwMode="auto">
          <a:xfrm>
            <a:off x="4295520" y="107513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Fd</a:t>
            </a:r>
            <a:r>
              <a:rPr lang="en-US" sz="1300" b="1" baseline="-25000">
                <a:latin typeface="Arial" charset="0"/>
                <a:cs typeface="Arial" charset="0"/>
              </a:rPr>
              <a:t>red</a:t>
            </a:r>
          </a:p>
        </p:txBody>
      </p:sp>
      <p:sp>
        <p:nvSpPr>
          <p:cNvPr id="53279" name="TextBox 54"/>
          <p:cNvSpPr txBox="1">
            <a:spLocks noChangeArrowheads="1"/>
          </p:cNvSpPr>
          <p:nvPr/>
        </p:nvSpPr>
        <p:spPr bwMode="auto">
          <a:xfrm>
            <a:off x="4295520" y="14207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Fd</a:t>
            </a:r>
            <a:r>
              <a:rPr lang="en-US" sz="1300" b="1" baseline="-25000">
                <a:latin typeface="Arial" charset="0"/>
                <a:cs typeface="Arial" charset="0"/>
              </a:rPr>
              <a:t>ox</a:t>
            </a:r>
          </a:p>
        </p:txBody>
      </p:sp>
      <p:sp>
        <p:nvSpPr>
          <p:cNvPr id="33" name="Arc 32"/>
          <p:cNvSpPr/>
          <p:nvPr/>
        </p:nvSpPr>
        <p:spPr bwMode="auto">
          <a:xfrm rot="10800000">
            <a:off x="3952801" y="1282514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53285" name="Oval 40"/>
          <p:cNvSpPr>
            <a:spLocks noChangeArrowheads="1"/>
          </p:cNvSpPr>
          <p:nvPr/>
        </p:nvSpPr>
        <p:spPr bwMode="auto">
          <a:xfrm>
            <a:off x="1807200" y="660368"/>
            <a:ext cx="5944320" cy="59449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3291" name="TextBox 10"/>
          <p:cNvSpPr txBox="1">
            <a:spLocks noChangeArrowheads="1"/>
          </p:cNvSpPr>
          <p:nvPr/>
        </p:nvSpPr>
        <p:spPr bwMode="auto">
          <a:xfrm>
            <a:off x="2083680" y="3079823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ATP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53292" name="TextBox 10"/>
          <p:cNvSpPr txBox="1">
            <a:spLocks noChangeArrowheads="1"/>
          </p:cNvSpPr>
          <p:nvPr/>
        </p:nvSpPr>
        <p:spPr bwMode="auto">
          <a:xfrm>
            <a:off x="2083680" y="3779736"/>
            <a:ext cx="62208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ADP</a:t>
            </a:r>
            <a:endParaRPr lang="en-US" sz="1300" b="1" baseline="-25000">
              <a:latin typeface="Arial" charset="0"/>
              <a:cs typeface="Arial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rot="10800000">
            <a:off x="1807200" y="3218077"/>
            <a:ext cx="622080" cy="691273"/>
          </a:xfrm>
          <a:prstGeom prst="arc">
            <a:avLst>
              <a:gd name="adj1" fmla="val 1630319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6200000">
            <a:off x="1841760" y="3321793"/>
            <a:ext cx="0" cy="48384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95" name="TextBox 46"/>
          <p:cNvSpPr txBox="1">
            <a:spLocks noChangeArrowheads="1"/>
          </p:cNvSpPr>
          <p:nvPr/>
        </p:nvSpPr>
        <p:spPr bwMode="auto">
          <a:xfrm>
            <a:off x="770400" y="3434100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296" name="TextBox 46"/>
          <p:cNvSpPr txBox="1">
            <a:spLocks noChangeArrowheads="1"/>
          </p:cNvSpPr>
          <p:nvPr/>
        </p:nvSpPr>
        <p:spPr bwMode="auto">
          <a:xfrm>
            <a:off x="2083680" y="3425459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5124960" y="4600622"/>
            <a:ext cx="2488320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7405920" y="4462368"/>
            <a:ext cx="345600" cy="2765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299" name="TextBox 46"/>
          <p:cNvSpPr txBox="1">
            <a:spLocks noChangeArrowheads="1"/>
          </p:cNvSpPr>
          <p:nvPr/>
        </p:nvSpPr>
        <p:spPr bwMode="auto">
          <a:xfrm>
            <a:off x="7060320" y="4263627"/>
            <a:ext cx="5529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300" name="TextBox 46"/>
          <p:cNvSpPr txBox="1">
            <a:spLocks noChangeArrowheads="1"/>
          </p:cNvSpPr>
          <p:nvPr/>
        </p:nvSpPr>
        <p:spPr bwMode="auto">
          <a:xfrm>
            <a:off x="7682400" y="4669750"/>
            <a:ext cx="5529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301" name="TextBox 10"/>
          <p:cNvSpPr txBox="1">
            <a:spLocks noChangeArrowheads="1"/>
          </p:cNvSpPr>
          <p:nvPr/>
        </p:nvSpPr>
        <p:spPr bwMode="auto">
          <a:xfrm>
            <a:off x="3327840" y="5179563"/>
            <a:ext cx="622080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600" b="1">
                <a:solidFill>
                  <a:srgbClr val="0000FF"/>
                </a:solidFill>
                <a:latin typeface="Arial" charset="0"/>
                <a:cs typeface="Arial" charset="0"/>
              </a:rPr>
              <a:t>Hdr</a:t>
            </a:r>
            <a:endParaRPr lang="en-US" sz="1600" b="1" baseline="-2500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cxnSp>
        <p:nvCxnSpPr>
          <p:cNvPr id="64" name="Straight Arrow Connector 63"/>
          <p:cNvCxnSpPr>
            <a:stCxn id="53301" idx="1"/>
          </p:cNvCxnSpPr>
          <p:nvPr/>
        </p:nvCxnSpPr>
        <p:spPr bwMode="auto">
          <a:xfrm flipV="1">
            <a:off x="3327840" y="1438052"/>
            <a:ext cx="622080" cy="390650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Arc 74"/>
          <p:cNvSpPr/>
          <p:nvPr/>
        </p:nvSpPr>
        <p:spPr bwMode="auto">
          <a:xfrm rot="10800000">
            <a:off x="3327840" y="5015385"/>
            <a:ext cx="345600" cy="967782"/>
          </a:xfrm>
          <a:prstGeom prst="arc">
            <a:avLst>
              <a:gd name="adj1" fmla="val 16200000"/>
              <a:gd name="adj2" fmla="val 2447026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313" name="TextBox 46"/>
          <p:cNvSpPr txBox="1">
            <a:spLocks noChangeArrowheads="1"/>
          </p:cNvSpPr>
          <p:nvPr/>
        </p:nvSpPr>
        <p:spPr bwMode="auto">
          <a:xfrm>
            <a:off x="3466080" y="5791627"/>
            <a:ext cx="15897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>
                <a:latin typeface="Arial" charset="0"/>
                <a:cs typeface="Arial" charset="0"/>
              </a:rPr>
              <a:t>2 formate</a:t>
            </a:r>
            <a:endParaRPr lang="en-US" b="1" baseline="-25000">
              <a:latin typeface="Arial" charset="0"/>
              <a:cs typeface="Arial" charset="0"/>
            </a:endParaRPr>
          </a:p>
        </p:txBody>
      </p:sp>
      <p:sp>
        <p:nvSpPr>
          <p:cNvPr id="53314" name="TextBox 10"/>
          <p:cNvSpPr txBox="1">
            <a:spLocks noChangeArrowheads="1"/>
          </p:cNvSpPr>
          <p:nvPr/>
        </p:nvSpPr>
        <p:spPr bwMode="auto">
          <a:xfrm>
            <a:off x="3327840" y="5568404"/>
            <a:ext cx="622080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600" b="1">
                <a:solidFill>
                  <a:srgbClr val="0000FF"/>
                </a:solidFill>
                <a:latin typeface="Arial" charset="0"/>
                <a:cs typeface="Arial" charset="0"/>
              </a:rPr>
              <a:t>Fdh</a:t>
            </a:r>
            <a:endParaRPr lang="en-US" sz="1600" b="1" baseline="-2500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>
            <a:off x="5194080" y="3079822"/>
            <a:ext cx="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317" name="TextBox 46"/>
          <p:cNvSpPr txBox="1">
            <a:spLocks noChangeArrowheads="1"/>
          </p:cNvSpPr>
          <p:nvPr/>
        </p:nvSpPr>
        <p:spPr bwMode="auto">
          <a:xfrm>
            <a:off x="3396960" y="1636791"/>
            <a:ext cx="552960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>
                <a:latin typeface="Arial" charset="0"/>
                <a:cs typeface="Arial" charset="0"/>
              </a:rPr>
              <a:t>H</a:t>
            </a:r>
            <a:r>
              <a:rPr lang="en-US" sz="1400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7" name="Arc 86"/>
          <p:cNvSpPr/>
          <p:nvPr/>
        </p:nvSpPr>
        <p:spPr bwMode="auto">
          <a:xfrm rot="10800000" flipH="1">
            <a:off x="3466080" y="1144259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774880" y="1420768"/>
            <a:ext cx="1175040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2636640" y="1213386"/>
            <a:ext cx="34560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321" name="TextBox 46"/>
          <p:cNvSpPr txBox="1">
            <a:spLocks noChangeArrowheads="1"/>
          </p:cNvSpPr>
          <p:nvPr/>
        </p:nvSpPr>
        <p:spPr bwMode="auto">
          <a:xfrm>
            <a:off x="2152800" y="936878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53322" name="TextBox 46"/>
          <p:cNvSpPr txBox="1">
            <a:spLocks noChangeArrowheads="1"/>
          </p:cNvSpPr>
          <p:nvPr/>
        </p:nvSpPr>
        <p:spPr bwMode="auto">
          <a:xfrm>
            <a:off x="2498400" y="1628151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1" name="TextBox 53"/>
          <p:cNvSpPr txBox="1">
            <a:spLocks noChangeArrowheads="1"/>
          </p:cNvSpPr>
          <p:nvPr/>
        </p:nvSpPr>
        <p:spPr bwMode="auto">
          <a:xfrm>
            <a:off x="6073416" y="2674421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2" name="TextBox 54"/>
          <p:cNvSpPr txBox="1">
            <a:spLocks noChangeArrowheads="1"/>
          </p:cNvSpPr>
          <p:nvPr/>
        </p:nvSpPr>
        <p:spPr bwMode="auto">
          <a:xfrm>
            <a:off x="6142536" y="293364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</a:p>
        </p:txBody>
      </p:sp>
      <p:sp>
        <p:nvSpPr>
          <p:cNvPr id="84" name="Arc 83"/>
          <p:cNvSpPr/>
          <p:nvPr/>
        </p:nvSpPr>
        <p:spPr bwMode="auto">
          <a:xfrm rot="10800000" flipH="1">
            <a:off x="6349897" y="2864520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85" name="TextBox 46"/>
          <p:cNvSpPr txBox="1">
            <a:spLocks noChangeArrowheads="1"/>
          </p:cNvSpPr>
          <p:nvPr/>
        </p:nvSpPr>
        <p:spPr bwMode="auto">
          <a:xfrm>
            <a:off x="7110216" y="3149671"/>
            <a:ext cx="552960" cy="39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2000" b="1" dirty="0">
                <a:latin typeface="Arial" charset="0"/>
                <a:cs typeface="Arial" charset="0"/>
              </a:rPr>
              <a:t>H</a:t>
            </a:r>
            <a:r>
              <a:rPr lang="en-US" sz="2000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6" name="Arc 85"/>
          <p:cNvSpPr/>
          <p:nvPr/>
        </p:nvSpPr>
        <p:spPr bwMode="auto">
          <a:xfrm rot="10800000">
            <a:off x="6971976" y="2691702"/>
            <a:ext cx="27648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90" name="TextBox 53"/>
          <p:cNvSpPr txBox="1">
            <a:spLocks noChangeArrowheads="1"/>
          </p:cNvSpPr>
          <p:nvPr/>
        </p:nvSpPr>
        <p:spPr bwMode="auto">
          <a:xfrm>
            <a:off x="6092640" y="3449059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F</a:t>
            </a:r>
            <a:r>
              <a:rPr lang="en-US" sz="1300" b="1" baseline="-25000" dirty="0">
                <a:latin typeface="Arial" charset="0"/>
                <a:cs typeface="Arial" charset="0"/>
              </a:rPr>
              <a:t>420</a:t>
            </a:r>
            <a:r>
              <a:rPr lang="en-US" sz="1300" b="1" dirty="0">
                <a:latin typeface="Arial" charset="0"/>
                <a:cs typeface="Arial" charset="0"/>
              </a:rPr>
              <a:t>H</a:t>
            </a:r>
            <a:r>
              <a:rPr lang="en-US" sz="1300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1" name="TextBox 54"/>
          <p:cNvSpPr txBox="1">
            <a:spLocks noChangeArrowheads="1"/>
          </p:cNvSpPr>
          <p:nvPr/>
        </p:nvSpPr>
        <p:spPr bwMode="auto">
          <a:xfrm>
            <a:off x="6161760" y="3708286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</a:t>
            </a:r>
            <a:r>
              <a:rPr lang="en-US" sz="1300" b="1" baseline="-25000">
                <a:latin typeface="Arial" charset="0"/>
                <a:cs typeface="Arial" charset="0"/>
              </a:rPr>
              <a:t>420</a:t>
            </a:r>
          </a:p>
        </p:txBody>
      </p:sp>
      <p:sp>
        <p:nvSpPr>
          <p:cNvPr id="92" name="Arc 91"/>
          <p:cNvSpPr/>
          <p:nvPr/>
        </p:nvSpPr>
        <p:spPr bwMode="auto">
          <a:xfrm rot="10800000" flipH="1">
            <a:off x="6369121" y="3639159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93" name="Arc 92"/>
          <p:cNvSpPr/>
          <p:nvPr/>
        </p:nvSpPr>
        <p:spPr bwMode="auto">
          <a:xfrm rot="10800000">
            <a:off x="6991200" y="3466341"/>
            <a:ext cx="1382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94" name="TextBox 46"/>
          <p:cNvSpPr txBox="1">
            <a:spLocks noChangeArrowheads="1"/>
          </p:cNvSpPr>
          <p:nvPr/>
        </p:nvSpPr>
        <p:spPr bwMode="auto">
          <a:xfrm>
            <a:off x="6673727" y="3959410"/>
            <a:ext cx="1772618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 formate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95" name="TextBox 10"/>
          <p:cNvSpPr txBox="1">
            <a:spLocks noChangeArrowheads="1"/>
          </p:cNvSpPr>
          <p:nvPr/>
        </p:nvSpPr>
        <p:spPr bwMode="auto">
          <a:xfrm>
            <a:off x="6991200" y="3682364"/>
            <a:ext cx="622080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600" b="1">
                <a:solidFill>
                  <a:srgbClr val="0000FF"/>
                </a:solidFill>
                <a:latin typeface="Arial" charset="0"/>
                <a:cs typeface="Arial" charset="0"/>
              </a:rPr>
              <a:t>Fdh</a:t>
            </a:r>
            <a:endParaRPr lang="en-US" sz="1600" b="1" baseline="-2500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79" name="TextBox 46"/>
          <p:cNvSpPr txBox="1">
            <a:spLocks noChangeArrowheads="1"/>
          </p:cNvSpPr>
          <p:nvPr/>
        </p:nvSpPr>
        <p:spPr bwMode="auto">
          <a:xfrm>
            <a:off x="4310256" y="3020844"/>
            <a:ext cx="552960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>
                <a:latin typeface="Arial" charset="0"/>
                <a:cs typeface="Arial" charset="0"/>
              </a:rPr>
              <a:t>H</a:t>
            </a:r>
            <a:r>
              <a:rPr lang="en-US" sz="1400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0" name="TextBox 1"/>
          <p:cNvSpPr txBox="1">
            <a:spLocks noChangeArrowheads="1"/>
          </p:cNvSpPr>
          <p:nvPr/>
        </p:nvSpPr>
        <p:spPr bwMode="auto">
          <a:xfrm>
            <a:off x="4805061" y="821746"/>
            <a:ext cx="96768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CO</a:t>
            </a:r>
            <a:r>
              <a:rPr lang="en-US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96" name="TextBox 31"/>
          <p:cNvSpPr txBox="1">
            <a:spLocks noChangeArrowheads="1"/>
          </p:cNvSpPr>
          <p:nvPr/>
        </p:nvSpPr>
        <p:spPr bwMode="auto">
          <a:xfrm>
            <a:off x="4756830" y="5589306"/>
            <a:ext cx="76032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>
                <a:latin typeface="Arial" charset="0"/>
                <a:cs typeface="Arial" charset="0"/>
              </a:rPr>
              <a:t>CH</a:t>
            </a:r>
            <a:r>
              <a:rPr lang="en-US" b="1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73" name="Arc 72"/>
          <p:cNvSpPr/>
          <p:nvPr/>
        </p:nvSpPr>
        <p:spPr bwMode="auto">
          <a:xfrm rot="10800000" flipH="1">
            <a:off x="2982240" y="4980822"/>
            <a:ext cx="345600" cy="518454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74" name="TextBox 10"/>
          <p:cNvSpPr txBox="1">
            <a:spLocks noChangeArrowheads="1"/>
          </p:cNvSpPr>
          <p:nvPr/>
        </p:nvSpPr>
        <p:spPr bwMode="auto">
          <a:xfrm>
            <a:off x="2705760" y="4877131"/>
            <a:ext cx="622080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600" b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Vhu</a:t>
            </a:r>
            <a:endParaRPr lang="en-US" sz="1600" b="1" baseline="-25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3051360" y="5153640"/>
            <a:ext cx="172800" cy="30243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TextBox 46"/>
          <p:cNvSpPr txBox="1">
            <a:spLocks noChangeArrowheads="1"/>
          </p:cNvSpPr>
          <p:nvPr/>
        </p:nvSpPr>
        <p:spPr bwMode="auto">
          <a:xfrm>
            <a:off x="2498400" y="5238609"/>
            <a:ext cx="8985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b="1" dirty="0" smtClean="0">
                <a:latin typeface="Arial" charset="0"/>
                <a:cs typeface="Arial" charset="0"/>
              </a:rPr>
              <a:t>2H</a:t>
            </a:r>
            <a:r>
              <a:rPr lang="en-US" b="1" baseline="-25000" dirty="0" smtClean="0">
                <a:latin typeface="Arial" charset="0"/>
                <a:cs typeface="Arial" charset="0"/>
              </a:rPr>
              <a:t>2</a:t>
            </a:r>
            <a:endParaRPr lang="en-US" b="1" baseline="-25000" dirty="0">
              <a:latin typeface="Arial" charset="0"/>
              <a:cs typeface="Arial" charset="0"/>
            </a:endParaRPr>
          </a:p>
        </p:txBody>
      </p:sp>
      <p:sp>
        <p:nvSpPr>
          <p:cNvPr id="98" name="TextBox 10"/>
          <p:cNvSpPr txBox="1">
            <a:spLocks noChangeArrowheads="1"/>
          </p:cNvSpPr>
          <p:nvPr/>
        </p:nvSpPr>
        <p:spPr bwMode="auto">
          <a:xfrm>
            <a:off x="3134573" y="1144259"/>
            <a:ext cx="622080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6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Eha</a:t>
            </a:r>
            <a:endParaRPr lang="en-US" sz="1600" b="1" baseline="-25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TextBox 10"/>
          <p:cNvSpPr txBox="1">
            <a:spLocks noChangeArrowheads="1"/>
          </p:cNvSpPr>
          <p:nvPr/>
        </p:nvSpPr>
        <p:spPr bwMode="auto">
          <a:xfrm>
            <a:off x="1736748" y="491769"/>
            <a:ext cx="2974823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6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Other </a:t>
            </a:r>
            <a:r>
              <a:rPr lang="en-US" sz="16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Fd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oxidoreductases</a:t>
            </a:r>
            <a:endParaRPr lang="en-US" sz="1600" b="1" baseline="-25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>
            <a:off x="4209120" y="837738"/>
            <a:ext cx="172800" cy="30243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243209" y="0"/>
            <a:ext cx="2531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Catabolic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4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0"/>
          <p:cNvSpPr>
            <a:spLocks noChangeArrowheads="1"/>
          </p:cNvSpPr>
          <p:nvPr/>
        </p:nvSpPr>
        <p:spPr bwMode="auto">
          <a:xfrm>
            <a:off x="1807200" y="660368"/>
            <a:ext cx="5944320" cy="59449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" name="TextBox 53"/>
          <p:cNvSpPr txBox="1">
            <a:spLocks noChangeArrowheads="1"/>
          </p:cNvSpPr>
          <p:nvPr/>
        </p:nvSpPr>
        <p:spPr bwMode="auto">
          <a:xfrm>
            <a:off x="4295520" y="1075132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8" name="TextBox 54"/>
          <p:cNvSpPr txBox="1">
            <a:spLocks noChangeArrowheads="1"/>
          </p:cNvSpPr>
          <p:nvPr/>
        </p:nvSpPr>
        <p:spPr bwMode="auto">
          <a:xfrm>
            <a:off x="4295520" y="142076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Fd</a:t>
            </a:r>
            <a:r>
              <a:rPr lang="en-US" sz="1300" b="1" baseline="-25000">
                <a:latin typeface="Arial" charset="0"/>
                <a:cs typeface="Arial" charset="0"/>
              </a:rPr>
              <a:t>ox</a:t>
            </a:r>
          </a:p>
        </p:txBody>
      </p:sp>
      <p:sp>
        <p:nvSpPr>
          <p:cNvPr id="9" name="Arc 8"/>
          <p:cNvSpPr/>
          <p:nvPr/>
        </p:nvSpPr>
        <p:spPr bwMode="auto">
          <a:xfrm rot="10800000">
            <a:off x="3952801" y="1282514"/>
            <a:ext cx="619200" cy="276509"/>
          </a:xfrm>
          <a:prstGeom prst="arc">
            <a:avLst>
              <a:gd name="adj1" fmla="val 16200000"/>
              <a:gd name="adj2" fmla="val 55745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msgothic" charset="0"/>
            </a:endParaRPr>
          </a:p>
        </p:txBody>
      </p:sp>
      <p:sp>
        <p:nvSpPr>
          <p:cNvPr id="10" name="TextBox 46"/>
          <p:cNvSpPr txBox="1">
            <a:spLocks noChangeArrowheads="1"/>
          </p:cNvSpPr>
          <p:nvPr/>
        </p:nvSpPr>
        <p:spPr bwMode="auto">
          <a:xfrm>
            <a:off x="3396960" y="1636791"/>
            <a:ext cx="552960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>
                <a:latin typeface="Arial" charset="0"/>
                <a:cs typeface="Arial" charset="0"/>
              </a:rPr>
              <a:t>H</a:t>
            </a:r>
            <a:r>
              <a:rPr lang="en-US" sz="1400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1" name="Arc 10"/>
          <p:cNvSpPr/>
          <p:nvPr/>
        </p:nvSpPr>
        <p:spPr bwMode="auto">
          <a:xfrm rot="10800000" flipH="1">
            <a:off x="3466080" y="1144259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774880" y="1420768"/>
            <a:ext cx="1175040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636640" y="1213386"/>
            <a:ext cx="345600" cy="48389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46"/>
          <p:cNvSpPr txBox="1">
            <a:spLocks noChangeArrowheads="1"/>
          </p:cNvSpPr>
          <p:nvPr/>
        </p:nvSpPr>
        <p:spPr bwMode="auto">
          <a:xfrm>
            <a:off x="2152800" y="936878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5" name="TextBox 46"/>
          <p:cNvSpPr txBox="1">
            <a:spLocks noChangeArrowheads="1"/>
          </p:cNvSpPr>
          <p:nvPr/>
        </p:nvSpPr>
        <p:spPr bwMode="auto">
          <a:xfrm>
            <a:off x="2498400" y="1628151"/>
            <a:ext cx="8985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>
                <a:latin typeface="Arial" charset="0"/>
                <a:cs typeface="Arial" charset="0"/>
              </a:rPr>
              <a:t>H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  <a:r>
              <a:rPr lang="en-US" sz="1300" b="1">
                <a:latin typeface="Arial" charset="0"/>
                <a:cs typeface="Arial" charset="0"/>
              </a:rPr>
              <a:t> or Na</a:t>
            </a:r>
            <a:r>
              <a:rPr lang="en-US" sz="1300" b="1" baseline="3000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2982240" y="1117525"/>
            <a:ext cx="1256709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6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Ehb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(</a:t>
            </a:r>
            <a:r>
              <a:rPr lang="en-US" sz="16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Eha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)</a:t>
            </a:r>
            <a:endParaRPr lang="en-US" sz="1600" b="1" baseline="-25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1866858" y="3294200"/>
            <a:ext cx="158976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>
                <a:latin typeface="Arial" charset="0"/>
                <a:cs typeface="Arial" charset="0"/>
              </a:rPr>
              <a:t>methyl-H</a:t>
            </a:r>
            <a:r>
              <a:rPr lang="en-US" sz="1300" b="1" baseline="-25000" dirty="0">
                <a:latin typeface="Arial" charset="0"/>
                <a:cs typeface="Arial" charset="0"/>
              </a:rPr>
              <a:t>4</a:t>
            </a:r>
            <a:r>
              <a:rPr lang="en-US" sz="1300" b="1" dirty="0">
                <a:latin typeface="Arial" charset="0"/>
                <a:cs typeface="Arial" charset="0"/>
              </a:rPr>
              <a:t>MPT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2929488" y="3724998"/>
            <a:ext cx="96768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800" b="1" dirty="0">
                <a:latin typeface="Arial" charset="0"/>
                <a:cs typeface="Arial" charset="0"/>
              </a:rPr>
              <a:t>CO</a:t>
            </a:r>
            <a:r>
              <a:rPr lang="en-US" sz="1800" b="1" baseline="-25000" dirty="0">
                <a:latin typeface="Arial" charset="0"/>
                <a:cs typeface="Arial" charset="0"/>
              </a:rPr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162210" y="3477776"/>
            <a:ext cx="539975" cy="55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Arc 21"/>
          <p:cNvSpPr/>
          <p:nvPr/>
        </p:nvSpPr>
        <p:spPr bwMode="auto">
          <a:xfrm flipH="1">
            <a:off x="3224160" y="3483340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3631340" y="3302962"/>
            <a:ext cx="1138267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err="1" smtClean="0">
                <a:latin typeface="Arial" charset="0"/>
                <a:cs typeface="Arial" charset="0"/>
              </a:rPr>
              <a:t>acetylCoA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359788" y="3713395"/>
            <a:ext cx="96768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800" b="1" dirty="0">
                <a:latin typeface="Arial" charset="0"/>
                <a:cs typeface="Arial" charset="0"/>
              </a:rPr>
              <a:t>CO</a:t>
            </a:r>
            <a:r>
              <a:rPr lang="en-US" sz="1800" b="1" baseline="-25000" dirty="0">
                <a:latin typeface="Arial" charset="0"/>
                <a:cs typeface="Arial" charset="0"/>
              </a:rPr>
              <a:t>2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592510" y="3466173"/>
            <a:ext cx="539975" cy="55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Arc 25"/>
          <p:cNvSpPr/>
          <p:nvPr/>
        </p:nvSpPr>
        <p:spPr bwMode="auto">
          <a:xfrm flipH="1">
            <a:off x="4654460" y="3471737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7" name="TextBox 53"/>
          <p:cNvSpPr txBox="1">
            <a:spLocks noChangeArrowheads="1"/>
          </p:cNvSpPr>
          <p:nvPr/>
        </p:nvSpPr>
        <p:spPr bwMode="auto">
          <a:xfrm>
            <a:off x="3027192" y="2858448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28" name="Arc 27"/>
          <p:cNvSpPr/>
          <p:nvPr/>
        </p:nvSpPr>
        <p:spPr bwMode="auto">
          <a:xfrm flipH="1" flipV="1">
            <a:off x="3224160" y="2878591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2990475" y="3153363"/>
            <a:ext cx="1256709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6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CODH</a:t>
            </a:r>
            <a:endParaRPr lang="en-US" sz="1600" b="1" baseline="-25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4411714" y="2888336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32" name="Arc 31"/>
          <p:cNvSpPr/>
          <p:nvPr/>
        </p:nvSpPr>
        <p:spPr bwMode="auto">
          <a:xfrm flipH="1" flipV="1">
            <a:off x="4654460" y="2890194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5077833" y="3279700"/>
            <a:ext cx="1138267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smtClean="0">
                <a:latin typeface="Arial" charset="0"/>
                <a:cs typeface="Arial" charset="0"/>
              </a:rPr>
              <a:t>pyruvate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6391756" y="3279700"/>
            <a:ext cx="1404463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smtClean="0">
                <a:latin typeface="Arial" charset="0"/>
                <a:cs typeface="Arial" charset="0"/>
              </a:rPr>
              <a:t>oxaloacetate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6216100" y="4235353"/>
            <a:ext cx="1138267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smtClean="0">
                <a:latin typeface="Arial" charset="0"/>
                <a:cs typeface="Arial" charset="0"/>
              </a:rPr>
              <a:t>fumarate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sp>
        <p:nvSpPr>
          <p:cNvPr id="36" name="TextBox 1"/>
          <p:cNvSpPr txBox="1">
            <a:spLocks noChangeArrowheads="1"/>
          </p:cNvSpPr>
          <p:nvPr/>
        </p:nvSpPr>
        <p:spPr bwMode="auto">
          <a:xfrm>
            <a:off x="6337708" y="3745033"/>
            <a:ext cx="1138267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smtClean="0">
                <a:latin typeface="Arial" charset="0"/>
                <a:cs typeface="Arial" charset="0"/>
              </a:rPr>
              <a:t>malate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6216100" y="4619525"/>
            <a:ext cx="1138267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smtClean="0">
                <a:latin typeface="Arial" charset="0"/>
                <a:cs typeface="Arial" charset="0"/>
              </a:rPr>
              <a:t>succinate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6012678" y="5110683"/>
            <a:ext cx="1341689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err="1" smtClean="0">
                <a:latin typeface="Arial" charset="0"/>
                <a:cs typeface="Arial" charset="0"/>
              </a:rPr>
              <a:t>succinylCoA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sp>
        <p:nvSpPr>
          <p:cNvPr id="39" name="TextBox 1"/>
          <p:cNvSpPr txBox="1">
            <a:spLocks noChangeArrowheads="1"/>
          </p:cNvSpPr>
          <p:nvPr/>
        </p:nvSpPr>
        <p:spPr bwMode="auto">
          <a:xfrm>
            <a:off x="4087976" y="5101210"/>
            <a:ext cx="1695250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smtClean="0">
                <a:latin typeface="Arial" charset="0"/>
                <a:cs typeface="Arial" charset="0"/>
              </a:rPr>
              <a:t>2-oxoglutarate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5629882" y="3674313"/>
            <a:ext cx="96768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800" b="1" dirty="0">
                <a:latin typeface="Arial" charset="0"/>
                <a:cs typeface="Arial" charset="0"/>
              </a:rPr>
              <a:t>CO</a:t>
            </a:r>
            <a:r>
              <a:rPr lang="en-US" sz="1800" b="1" baseline="-25000" dirty="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41" name="Arc 40"/>
          <p:cNvSpPr/>
          <p:nvPr/>
        </p:nvSpPr>
        <p:spPr bwMode="auto">
          <a:xfrm flipH="1">
            <a:off x="5924554" y="3432655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864298" y="3427091"/>
            <a:ext cx="539975" cy="55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705654" y="3514247"/>
            <a:ext cx="0" cy="27705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709536" y="4020237"/>
            <a:ext cx="0" cy="27705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709536" y="4447757"/>
            <a:ext cx="0" cy="27705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709536" y="4918725"/>
            <a:ext cx="0" cy="27705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1"/>
          <p:cNvSpPr txBox="1">
            <a:spLocks noChangeArrowheads="1"/>
          </p:cNvSpPr>
          <p:nvPr/>
        </p:nvSpPr>
        <p:spPr bwMode="auto">
          <a:xfrm flipH="1">
            <a:off x="5616370" y="5578254"/>
            <a:ext cx="96768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800" b="1" dirty="0">
                <a:latin typeface="Arial" charset="0"/>
                <a:cs typeface="Arial" charset="0"/>
              </a:rPr>
              <a:t>CO</a:t>
            </a:r>
            <a:r>
              <a:rPr lang="en-US" sz="1800" b="1" baseline="-25000" dirty="0">
                <a:latin typeface="Arial" charset="0"/>
                <a:cs typeface="Arial" charset="0"/>
              </a:rPr>
              <a:t>2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flipH="1">
            <a:off x="3324562" y="5394846"/>
            <a:ext cx="2" cy="45400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Arc 51"/>
          <p:cNvSpPr/>
          <p:nvPr/>
        </p:nvSpPr>
        <p:spPr bwMode="auto">
          <a:xfrm>
            <a:off x="5461278" y="5261273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3" name="TextBox 53"/>
          <p:cNvSpPr txBox="1">
            <a:spLocks noChangeArrowheads="1"/>
          </p:cNvSpPr>
          <p:nvPr/>
        </p:nvSpPr>
        <p:spPr bwMode="auto">
          <a:xfrm flipH="1">
            <a:off x="5565442" y="4648343"/>
            <a:ext cx="829440" cy="28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300" b="1" dirty="0" err="1">
                <a:latin typeface="Arial" charset="0"/>
                <a:cs typeface="Arial" charset="0"/>
              </a:rPr>
              <a:t>Fd</a:t>
            </a:r>
            <a:r>
              <a:rPr lang="en-US" sz="1300" b="1" baseline="-25000" dirty="0" err="1">
                <a:latin typeface="Arial" charset="0"/>
                <a:cs typeface="Arial" charset="0"/>
              </a:rPr>
              <a:t>red</a:t>
            </a:r>
            <a:endParaRPr lang="en-US" sz="1300" b="1" baseline="-25000" dirty="0">
              <a:latin typeface="Arial" charset="0"/>
              <a:cs typeface="Arial" charset="0"/>
            </a:endParaRPr>
          </a:p>
        </p:txBody>
      </p:sp>
      <p:sp>
        <p:nvSpPr>
          <p:cNvPr id="54" name="Arc 53"/>
          <p:cNvSpPr/>
          <p:nvPr/>
        </p:nvSpPr>
        <p:spPr bwMode="auto">
          <a:xfrm flipV="1">
            <a:off x="5461278" y="4679730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55" name="TextBox 1"/>
          <p:cNvSpPr txBox="1">
            <a:spLocks noChangeArrowheads="1"/>
          </p:cNvSpPr>
          <p:nvPr/>
        </p:nvSpPr>
        <p:spPr bwMode="auto">
          <a:xfrm>
            <a:off x="3597726" y="2330244"/>
            <a:ext cx="1138267" cy="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smtClean="0">
                <a:latin typeface="Arial" charset="0"/>
                <a:cs typeface="Arial" charset="0"/>
              </a:rPr>
              <a:t>acetate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087976" y="2613139"/>
            <a:ext cx="0" cy="66656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TextBox 10"/>
          <p:cNvSpPr txBox="1">
            <a:spLocks noChangeArrowheads="1"/>
          </p:cNvSpPr>
          <p:nvPr/>
        </p:nvSpPr>
        <p:spPr bwMode="auto">
          <a:xfrm>
            <a:off x="4596660" y="528574"/>
            <a:ext cx="2974823" cy="3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6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Other </a:t>
            </a:r>
            <a:r>
              <a:rPr lang="en-US" sz="16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Fd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oxidoreductases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sz="1600" b="1" baseline="-25000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4693201" y="858551"/>
            <a:ext cx="238546" cy="20962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TextBox 1"/>
          <p:cNvSpPr txBox="1">
            <a:spLocks noChangeArrowheads="1"/>
          </p:cNvSpPr>
          <p:nvPr/>
        </p:nvSpPr>
        <p:spPr bwMode="auto">
          <a:xfrm>
            <a:off x="3132168" y="5101209"/>
            <a:ext cx="610553" cy="30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err="1" smtClean="0">
                <a:latin typeface="Arial" charset="0"/>
                <a:cs typeface="Arial" charset="0"/>
              </a:rPr>
              <a:t>glu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H="1">
            <a:off x="3548001" y="5283243"/>
            <a:ext cx="539975" cy="55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Box 1"/>
          <p:cNvSpPr txBox="1">
            <a:spLocks noChangeArrowheads="1"/>
          </p:cNvSpPr>
          <p:nvPr/>
        </p:nvSpPr>
        <p:spPr bwMode="auto">
          <a:xfrm>
            <a:off x="3224650" y="5779783"/>
            <a:ext cx="610553" cy="30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err="1" smtClean="0">
                <a:latin typeface="Arial" charset="0"/>
                <a:cs typeface="Arial" charset="0"/>
              </a:rPr>
              <a:t>gln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sp>
        <p:nvSpPr>
          <p:cNvPr id="67" name="Arc 66"/>
          <p:cNvSpPr/>
          <p:nvPr/>
        </p:nvSpPr>
        <p:spPr bwMode="auto">
          <a:xfrm rot="10800000" flipH="1">
            <a:off x="3378612" y="5294332"/>
            <a:ext cx="713094" cy="663117"/>
          </a:xfrm>
          <a:prstGeom prst="arc">
            <a:avLst>
              <a:gd name="adj1" fmla="val 16200000"/>
              <a:gd name="adj2" fmla="val 5726481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68" name="TextBox 1"/>
          <p:cNvSpPr txBox="1">
            <a:spLocks noChangeArrowheads="1"/>
          </p:cNvSpPr>
          <p:nvPr/>
        </p:nvSpPr>
        <p:spPr bwMode="auto">
          <a:xfrm>
            <a:off x="2600307" y="5275261"/>
            <a:ext cx="610553" cy="30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/>
            <a:r>
              <a:rPr lang="en-US" sz="1400" b="1" dirty="0" smtClean="0">
                <a:latin typeface="Arial" charset="0"/>
                <a:cs typeface="Arial" charset="0"/>
              </a:rPr>
              <a:t>NH</a:t>
            </a:r>
            <a:r>
              <a:rPr lang="en-US" sz="1400" b="1" baseline="-25000" dirty="0" smtClean="0">
                <a:latin typeface="Arial" charset="0"/>
                <a:cs typeface="Arial" charset="0"/>
              </a:rPr>
              <a:t>3</a:t>
            </a:r>
            <a:endParaRPr lang="en-US" sz="1400" b="1" baseline="-25000" dirty="0">
              <a:latin typeface="Arial" charset="0"/>
              <a:cs typeface="Arial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5461278" y="5267642"/>
            <a:ext cx="539975" cy="556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Arc 69"/>
          <p:cNvSpPr/>
          <p:nvPr/>
        </p:nvSpPr>
        <p:spPr bwMode="auto">
          <a:xfrm rot="5400000" flipH="1">
            <a:off x="2785271" y="5399846"/>
            <a:ext cx="483840" cy="587582"/>
          </a:xfrm>
          <a:prstGeom prst="arc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945" tIns="41473" rIns="82945" bIns="41473"/>
          <a:lstStyle/>
          <a:p>
            <a:pPr>
              <a:defRPr/>
            </a:pPr>
            <a:endParaRPr lang="en-US">
              <a:cs typeface="msgothic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4814" y="310729"/>
            <a:ext cx="353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Biosynthesis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529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105</Words>
  <Application>Microsoft Office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Leigh</dc:creator>
  <cp:lastModifiedBy>Matt</cp:lastModifiedBy>
  <cp:revision>7</cp:revision>
  <dcterms:created xsi:type="dcterms:W3CDTF">2014-08-23T00:02:16Z</dcterms:created>
  <dcterms:modified xsi:type="dcterms:W3CDTF">2014-08-28T01:05:41Z</dcterms:modified>
</cp:coreProperties>
</file>