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56" r:id="rId3"/>
    <p:sldId id="262" r:id="rId4"/>
    <p:sldId id="260" r:id="rId5"/>
    <p:sldId id="264" r:id="rId6"/>
    <p:sldId id="258" r:id="rId7"/>
    <p:sldId id="259" r:id="rId8"/>
    <p:sldId id="263"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97" autoAdjust="0"/>
    <p:restoredTop sz="73546" autoAdjust="0"/>
  </p:normalViewPr>
  <p:slideViewPr>
    <p:cSldViewPr>
      <p:cViewPr varScale="1">
        <p:scale>
          <a:sx n="40" d="100"/>
          <a:sy n="40" d="100"/>
        </p:scale>
        <p:origin x="-76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tt\Documents\Lab%20Research\methanococcus\Paper\excel%20fig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'Growth Yield'!$A$3</c:f>
              <c:strCache>
                <c:ptCount val="1"/>
                <c:pt idx="0">
                  <c:v>Predicted</c:v>
                </c:pt>
              </c:strCache>
            </c:strRef>
          </c:tx>
          <c:invertIfNegative val="0"/>
          <c:cat>
            <c:strRef>
              <c:f>'Growth Yield'!$B$2:$C$2</c:f>
              <c:strCache>
                <c:ptCount val="2"/>
                <c:pt idx="0">
                  <c:v>Hydrogen</c:v>
                </c:pt>
                <c:pt idx="1">
                  <c:v>Formate</c:v>
                </c:pt>
              </c:strCache>
            </c:strRef>
          </c:cat>
          <c:val>
            <c:numRef>
              <c:f>'Growth Yield'!$B$3:$C$3</c:f>
              <c:numCache>
                <c:formatCode>General</c:formatCode>
                <c:ptCount val="2"/>
                <c:pt idx="0">
                  <c:v>3.89</c:v>
                </c:pt>
                <c:pt idx="1">
                  <c:v>3.89</c:v>
                </c:pt>
              </c:numCache>
            </c:numRef>
          </c:val>
        </c:ser>
        <c:ser>
          <c:idx val="1"/>
          <c:order val="1"/>
          <c:tx>
            <c:strRef>
              <c:f>'Growth Yield'!$A$4</c:f>
              <c:strCache>
                <c:ptCount val="1"/>
                <c:pt idx="0">
                  <c:v>Experimental</c:v>
                </c:pt>
              </c:strCache>
            </c:strRef>
          </c:tx>
          <c:invertIfNegative val="0"/>
          <c:errBars>
            <c:errBarType val="both"/>
            <c:errValType val="cust"/>
            <c:noEndCap val="0"/>
            <c:plus>
              <c:numRef>
                <c:f>'Growth Yield'!$B$5:$C$5</c:f>
                <c:numCache>
                  <c:formatCode>General</c:formatCode>
                  <c:ptCount val="2"/>
                  <c:pt idx="0">
                    <c:v>0.57999999999999996</c:v>
                  </c:pt>
                  <c:pt idx="1">
                    <c:v>0.28999999999999998</c:v>
                  </c:pt>
                </c:numCache>
              </c:numRef>
            </c:plus>
            <c:minus>
              <c:numRef>
                <c:f>'Growth Yield'!$B$5:$C$5</c:f>
                <c:numCache>
                  <c:formatCode>General</c:formatCode>
                  <c:ptCount val="2"/>
                  <c:pt idx="0">
                    <c:v>0.57999999999999996</c:v>
                  </c:pt>
                  <c:pt idx="1">
                    <c:v>0.28999999999999998</c:v>
                  </c:pt>
                </c:numCache>
              </c:numRef>
            </c:minus>
          </c:errBars>
          <c:cat>
            <c:strRef>
              <c:f>'Growth Yield'!$B$2:$C$2</c:f>
              <c:strCache>
                <c:ptCount val="2"/>
                <c:pt idx="0">
                  <c:v>Hydrogen</c:v>
                </c:pt>
                <c:pt idx="1">
                  <c:v>Formate</c:v>
                </c:pt>
              </c:strCache>
            </c:strRef>
          </c:cat>
          <c:val>
            <c:numRef>
              <c:f>'Growth Yield'!$B$4:$C$4</c:f>
              <c:numCache>
                <c:formatCode>General</c:formatCode>
                <c:ptCount val="2"/>
                <c:pt idx="0">
                  <c:v>2.86</c:v>
                </c:pt>
                <c:pt idx="1">
                  <c:v>2.31</c:v>
                </c:pt>
              </c:numCache>
            </c:numRef>
          </c:val>
        </c:ser>
        <c:dLbls>
          <c:showLegendKey val="0"/>
          <c:showVal val="0"/>
          <c:showCatName val="0"/>
          <c:showSerName val="0"/>
          <c:showPercent val="0"/>
          <c:showBubbleSize val="0"/>
        </c:dLbls>
        <c:gapWidth val="150"/>
        <c:axId val="34874496"/>
        <c:axId val="40231680"/>
      </c:barChart>
      <c:catAx>
        <c:axId val="34874496"/>
        <c:scaling>
          <c:orientation val="minMax"/>
        </c:scaling>
        <c:delete val="0"/>
        <c:axPos val="b"/>
        <c:majorTickMark val="out"/>
        <c:minorTickMark val="none"/>
        <c:tickLblPos val="nextTo"/>
        <c:txPr>
          <a:bodyPr/>
          <a:lstStyle/>
          <a:p>
            <a:pPr>
              <a:defRPr sz="1400"/>
            </a:pPr>
            <a:endParaRPr lang="en-US"/>
          </a:p>
        </c:txPr>
        <c:crossAx val="40231680"/>
        <c:crosses val="autoZero"/>
        <c:auto val="1"/>
        <c:lblAlgn val="ctr"/>
        <c:lblOffset val="100"/>
        <c:noMultiLvlLbl val="0"/>
      </c:catAx>
      <c:valAx>
        <c:axId val="40231680"/>
        <c:scaling>
          <c:orientation val="minMax"/>
        </c:scaling>
        <c:delete val="0"/>
        <c:axPos val="l"/>
        <c:majorGridlines/>
        <c:numFmt formatCode="General" sourceLinked="1"/>
        <c:majorTickMark val="out"/>
        <c:minorTickMark val="none"/>
        <c:tickLblPos val="nextTo"/>
        <c:txPr>
          <a:bodyPr/>
          <a:lstStyle/>
          <a:p>
            <a:pPr>
              <a:defRPr sz="1400"/>
            </a:pPr>
            <a:endParaRPr lang="en-US"/>
          </a:p>
        </c:txPr>
        <c:crossAx val="34874496"/>
        <c:crosses val="autoZero"/>
        <c:crossBetween val="between"/>
      </c:valAx>
    </c:plotArea>
    <c:legend>
      <c:legendPos val="r"/>
      <c:layout>
        <c:manualLayout>
          <c:xMode val="edge"/>
          <c:yMode val="edge"/>
          <c:x val="0.84187675453611777"/>
          <c:y val="0.11353708151836886"/>
          <c:w val="0.15441949104188063"/>
          <c:h val="0.2047950862368019"/>
        </c:manualLayout>
      </c:layout>
      <c:overlay val="0"/>
      <c:txPr>
        <a:bodyPr/>
        <a:lstStyle/>
        <a:p>
          <a:pPr>
            <a:defRPr sz="14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F7E2D9-3D4C-4AC5-8F57-03EE4E14F836}" type="datetimeFigureOut">
              <a:rPr lang="en-US" smtClean="0"/>
              <a:t>5/27/2015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ABB8BA-40C2-4C65-AE18-FC66468AF136}" type="slidenum">
              <a:rPr lang="en-US" smtClean="0"/>
              <a:t>‹#›</a:t>
            </a:fld>
            <a:endParaRPr lang="en-US"/>
          </a:p>
        </p:txBody>
      </p:sp>
    </p:spTree>
    <p:extLst>
      <p:ext uri="{BB962C8B-B14F-4D97-AF65-F5344CB8AC3E}">
        <p14:creationId xmlns:p14="http://schemas.microsoft.com/office/powerpoint/2010/main" val="911798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Model adjustment specifics</a:t>
            </a:r>
            <a:r>
              <a:rPr lang="en-US" baseline="0" dirty="0" smtClean="0"/>
              <a:t> are basically what I sent in my email:</a:t>
            </a:r>
          </a:p>
          <a:p>
            <a:endParaRPr lang="en-US" baseline="0" dirty="0" smtClean="0"/>
          </a:p>
          <a:p>
            <a:r>
              <a:rPr lang="en-US" sz="1200" b="0" i="0" kern="1200" dirty="0" smtClean="0">
                <a:solidFill>
                  <a:schemeClr val="tx1"/>
                </a:solidFill>
                <a:effectLst/>
                <a:latin typeface="+mn-lt"/>
                <a:ea typeface="+mn-ea"/>
                <a:cs typeface="+mn-cs"/>
              </a:rPr>
              <a:t>-Added lots of transporter genes from </a:t>
            </a:r>
            <a:r>
              <a:rPr lang="en-US" sz="1200" b="0" i="0" kern="1200" dirty="0" err="1" smtClean="0">
                <a:solidFill>
                  <a:schemeClr val="tx1"/>
                </a:solidFill>
                <a:effectLst/>
                <a:latin typeface="+mn-lt"/>
                <a:ea typeface="+mn-ea"/>
                <a:cs typeface="+mn-cs"/>
              </a:rPr>
              <a:t>TransportDB</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-Removed all dead end reactions that lack genes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-Added and subtracted, a handful of internal reactions to better reflect what we know to be true.</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-Changed bounds on some reactions to remove constraints we didn't have great justification for and added a couple of new ones, generally based on literature </a:t>
            </a:r>
          </a:p>
          <a:p>
            <a:endParaRPr lang="en-US" dirty="0"/>
          </a:p>
        </p:txBody>
      </p:sp>
      <p:sp>
        <p:nvSpPr>
          <p:cNvPr id="4" name="Slide Number Placeholder 3"/>
          <p:cNvSpPr>
            <a:spLocks noGrp="1"/>
          </p:cNvSpPr>
          <p:nvPr>
            <p:ph type="sldNum" sz="quarter" idx="10"/>
          </p:nvPr>
        </p:nvSpPr>
        <p:spPr/>
        <p:txBody>
          <a:bodyPr/>
          <a:lstStyle/>
          <a:p>
            <a:fld id="{C5ABB8BA-40C2-4C65-AE18-FC66468AF136}" type="slidenum">
              <a:rPr lang="en-US" smtClean="0"/>
              <a:t>2</a:t>
            </a:fld>
            <a:endParaRPr lang="en-US"/>
          </a:p>
        </p:txBody>
      </p:sp>
    </p:spTree>
    <p:extLst>
      <p:ext uri="{BB962C8B-B14F-4D97-AF65-F5344CB8AC3E}">
        <p14:creationId xmlns:p14="http://schemas.microsoft.com/office/powerpoint/2010/main" val="153117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added some more information, including a lot of genes from </a:t>
            </a:r>
            <a:r>
              <a:rPr lang="en-US" dirty="0" err="1" smtClean="0"/>
              <a:t>TransportDB</a:t>
            </a:r>
            <a:r>
              <a:rPr lang="en-US" dirty="0" smtClean="0"/>
              <a:t>.</a:t>
            </a:r>
            <a:r>
              <a:rPr lang="en-US" baseline="0" dirty="0" smtClean="0"/>
              <a:t> Our current model is over 1/3 larger than the original draft and all of those genes are things we added based on literature and experimental knowledge, not on annotation databases or </a:t>
            </a:r>
            <a:r>
              <a:rPr lang="en-US" baseline="0" dirty="0" err="1" smtClean="0"/>
              <a:t>gapfilling</a:t>
            </a:r>
            <a:r>
              <a:rPr lang="en-US" baseline="0" dirty="0" smtClean="0"/>
              <a:t>. We do have a good number of dead ends, but those aren’t necessarily a bad thing; all of them actually are gene-associated. Even though we may not know their full synthesis/consumption pathways, these metabolites are key to expanding our model and pointing to areas of metabolism where our knowledge is currently lacking. </a:t>
            </a:r>
            <a:endParaRPr lang="en-US" dirty="0"/>
          </a:p>
        </p:txBody>
      </p:sp>
      <p:sp>
        <p:nvSpPr>
          <p:cNvPr id="4" name="Slide Number Placeholder 3"/>
          <p:cNvSpPr>
            <a:spLocks noGrp="1"/>
          </p:cNvSpPr>
          <p:nvPr>
            <p:ph type="sldNum" sz="quarter" idx="10"/>
          </p:nvPr>
        </p:nvSpPr>
        <p:spPr/>
        <p:txBody>
          <a:bodyPr/>
          <a:lstStyle/>
          <a:p>
            <a:fld id="{C5ABB8BA-40C2-4C65-AE18-FC66468AF136}" type="slidenum">
              <a:rPr lang="en-US" smtClean="0"/>
              <a:t>3</a:t>
            </a:fld>
            <a:endParaRPr lang="en-US"/>
          </a:p>
        </p:txBody>
      </p:sp>
    </p:spTree>
    <p:extLst>
      <p:ext uri="{BB962C8B-B14F-4D97-AF65-F5344CB8AC3E}">
        <p14:creationId xmlns:p14="http://schemas.microsoft.com/office/powerpoint/2010/main" val="380245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still moving toward our &lt;20% error goal here, and there’s some</a:t>
            </a:r>
            <a:r>
              <a:rPr lang="en-US" baseline="0" dirty="0" smtClean="0"/>
              <a:t> work to do here. The error I’m showing is compared to the measured value, but if you include the experimental error (error bars on the graph), then we’re within range for H2 (13% error) and not all that far away for formate (50%). We actually expect these experimental growth yields to change because we’re unsure of the data we were using for our dry cell weight measurements. We’re in the process of starting up a </a:t>
            </a:r>
            <a:r>
              <a:rPr lang="en-US" baseline="0" dirty="0" err="1" smtClean="0"/>
              <a:t>chemostat</a:t>
            </a:r>
            <a:r>
              <a:rPr lang="en-US" baseline="0" dirty="0" smtClean="0"/>
              <a:t> so that we can re-measure dry cell weight by filtration. We expect to get those numbers within the next few weeks, depending on how well the cells adapt and how quickly the filters dry. Early estimates based on a less precise experiment indicated that our dry weight measurements may be somewhat low, suggesting that our experimental values should in fact be closer to what our model is predicting. </a:t>
            </a:r>
            <a:endParaRPr lang="en-US" dirty="0"/>
          </a:p>
        </p:txBody>
      </p:sp>
      <p:sp>
        <p:nvSpPr>
          <p:cNvPr id="4" name="Slide Number Placeholder 3"/>
          <p:cNvSpPr>
            <a:spLocks noGrp="1"/>
          </p:cNvSpPr>
          <p:nvPr>
            <p:ph type="sldNum" sz="quarter" idx="10"/>
          </p:nvPr>
        </p:nvSpPr>
        <p:spPr/>
        <p:txBody>
          <a:bodyPr/>
          <a:lstStyle/>
          <a:p>
            <a:fld id="{C5ABB8BA-40C2-4C65-AE18-FC66468AF136}" type="slidenum">
              <a:rPr lang="en-US" smtClean="0"/>
              <a:t>4</a:t>
            </a:fld>
            <a:endParaRPr lang="en-US"/>
          </a:p>
        </p:txBody>
      </p:sp>
    </p:spTree>
    <p:extLst>
      <p:ext uri="{BB962C8B-B14F-4D97-AF65-F5344CB8AC3E}">
        <p14:creationId xmlns:p14="http://schemas.microsoft.com/office/powerpoint/2010/main" val="1092451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another part of our continued curation, we have started measuring </a:t>
            </a:r>
            <a:r>
              <a:rPr lang="en-US" baseline="0" dirty="0" smtClean="0"/>
              <a:t>gene knockouts to validate our model. Using 6 papers from the Leigh lab, we have simulated a panel of knockouts corresponding to 30 experimental gene knockouts, mostly including hydrogenases in central carbon metabolism. Our predictions of gene knockout lethality correlate strongly with the experimental data, indicating that our portrayal of central metabolism is consistent with what we would expect. The 3 cases where our predictions differ from experiments represent regulatory effects, where the GAPOR cycle is upregulated in our model by default. This is a limitation of using a strictly metabolic model, but it should not affect our ability to use our model to </a:t>
            </a:r>
            <a:r>
              <a:rPr lang="en-US" baseline="0" dirty="0" err="1" smtClean="0"/>
              <a:t>stoichiometrically</a:t>
            </a:r>
            <a:r>
              <a:rPr lang="en-US" baseline="0" dirty="0" smtClean="0"/>
              <a:t> guide our metabolic engineering efforts. </a:t>
            </a:r>
            <a:endParaRPr lang="en-US" dirty="0"/>
          </a:p>
        </p:txBody>
      </p:sp>
      <p:sp>
        <p:nvSpPr>
          <p:cNvPr id="4" name="Slide Number Placeholder 3"/>
          <p:cNvSpPr>
            <a:spLocks noGrp="1"/>
          </p:cNvSpPr>
          <p:nvPr>
            <p:ph type="sldNum" sz="quarter" idx="10"/>
          </p:nvPr>
        </p:nvSpPr>
        <p:spPr/>
        <p:txBody>
          <a:bodyPr/>
          <a:lstStyle/>
          <a:p>
            <a:fld id="{C5ABB8BA-40C2-4C65-AE18-FC66468AF136}" type="slidenum">
              <a:rPr lang="en-US" smtClean="0"/>
              <a:t>5</a:t>
            </a:fld>
            <a:endParaRPr lang="en-US"/>
          </a:p>
        </p:txBody>
      </p:sp>
    </p:spTree>
    <p:extLst>
      <p:ext uri="{BB962C8B-B14F-4D97-AF65-F5344CB8AC3E}">
        <p14:creationId xmlns:p14="http://schemas.microsoft.com/office/powerpoint/2010/main" val="723966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Corresponding to what we’re doing biologically,</a:t>
            </a:r>
            <a:r>
              <a:rPr lang="en-US" sz="1200" kern="1200" baseline="0" dirty="0" smtClean="0">
                <a:solidFill>
                  <a:schemeClr val="tx1"/>
                </a:solidFill>
                <a:effectLst/>
                <a:latin typeface="+mn-lt"/>
                <a:ea typeface="+mn-ea"/>
                <a:cs typeface="+mn-cs"/>
              </a:rPr>
              <a:t> we can predict methanol consumption with our model by simulating metabolism with the addition of the methanol </a:t>
            </a:r>
            <a:r>
              <a:rPr lang="en-US" sz="1200" kern="1200" baseline="0" dirty="0" err="1" smtClean="0">
                <a:solidFill>
                  <a:schemeClr val="tx1"/>
                </a:solidFill>
                <a:effectLst/>
                <a:latin typeface="+mn-lt"/>
                <a:ea typeface="+mn-ea"/>
                <a:cs typeface="+mn-cs"/>
              </a:rPr>
              <a:t>methyltransferase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mta</a:t>
            </a:r>
            <a:r>
              <a:rPr lang="en-US" sz="1200" kern="1200" baseline="0" dirty="0" smtClean="0">
                <a:solidFill>
                  <a:schemeClr val="tx1"/>
                </a:solidFill>
                <a:effectLst/>
                <a:latin typeface="+mn-lt"/>
                <a:ea typeface="+mn-ea"/>
                <a:cs typeface="+mn-cs"/>
              </a:rPr>
              <a:t>). Adding this conversion between methanol and methyl-</a:t>
            </a:r>
            <a:r>
              <a:rPr lang="en-US" sz="1200" kern="1200" baseline="0" dirty="0" err="1" smtClean="0">
                <a:solidFill>
                  <a:schemeClr val="tx1"/>
                </a:solidFill>
                <a:effectLst/>
                <a:latin typeface="+mn-lt"/>
                <a:ea typeface="+mn-ea"/>
                <a:cs typeface="+mn-cs"/>
              </a:rPr>
              <a:t>CoM</a:t>
            </a:r>
            <a:r>
              <a:rPr lang="en-US" sz="1200" kern="1200" baseline="0" dirty="0" smtClean="0">
                <a:solidFill>
                  <a:schemeClr val="tx1"/>
                </a:solidFill>
                <a:effectLst/>
                <a:latin typeface="+mn-lt"/>
                <a:ea typeface="+mn-ea"/>
                <a:cs typeface="+mn-cs"/>
              </a:rPr>
              <a:t> allows our model to uptake methanol and use it to produce methane and cell mass. This simulation suggests that </a:t>
            </a:r>
            <a:r>
              <a:rPr lang="en-US" sz="1200" kern="1200" dirty="0" smtClean="0">
                <a:solidFill>
                  <a:schemeClr val="tx1"/>
                </a:solidFill>
                <a:effectLst/>
                <a:latin typeface="+mn-lt"/>
                <a:ea typeface="+mn-ea"/>
                <a:cs typeface="+mn-cs"/>
              </a:rPr>
              <a:t>adding the methyl </a:t>
            </a:r>
            <a:r>
              <a:rPr lang="en-US" sz="1200" kern="1200" dirty="0" err="1" smtClean="0">
                <a:solidFill>
                  <a:schemeClr val="tx1"/>
                </a:solidFill>
                <a:effectLst/>
                <a:latin typeface="+mn-lt"/>
                <a:ea typeface="+mn-ea"/>
                <a:cs typeface="+mn-cs"/>
              </a:rPr>
              <a:t>transferase</a:t>
            </a:r>
            <a:r>
              <a:rPr lang="en-US" sz="1200" kern="1200" dirty="0" smtClean="0">
                <a:solidFill>
                  <a:schemeClr val="tx1"/>
                </a:solidFill>
                <a:effectLst/>
                <a:latin typeface="+mn-lt"/>
                <a:ea typeface="+mn-ea"/>
                <a:cs typeface="+mn-cs"/>
              </a:rPr>
              <a:t> shows no metabolic obstacles. Right now, our biologist friends are working to make this transformation actually happen, but our model points to the idea that there’s no stoichiometric reason why this shouldn’t work. We’re also working manually</a:t>
            </a:r>
            <a:r>
              <a:rPr lang="en-US" sz="1200" kern="1200" baseline="0" dirty="0" smtClean="0">
                <a:solidFill>
                  <a:schemeClr val="tx1"/>
                </a:solidFill>
                <a:effectLst/>
                <a:latin typeface="+mn-lt"/>
                <a:ea typeface="+mn-ea"/>
                <a:cs typeface="+mn-cs"/>
              </a:rPr>
              <a:t> with the model to predict the pathways for reverse methanogenesis, but this is somewhat more challenging because of the bevvy of possible options.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0C95320-2096-4A19-A863-9636D8C892AE}"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4081600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caveat on this slide: I don’t think I’ve seen the official revised</a:t>
            </a:r>
            <a:r>
              <a:rPr lang="en-US" baseline="0" dirty="0" smtClean="0"/>
              <a:t> milestones, so this is just off of what I sent your way a month or two ago regarding what we should do. </a:t>
            </a:r>
            <a:r>
              <a:rPr lang="en-US" dirty="0" smtClean="0"/>
              <a:t>As far as progress, </a:t>
            </a:r>
            <a:r>
              <a:rPr lang="en-US" baseline="0" dirty="0" smtClean="0"/>
              <a:t>we’ve clearly completed the top one. The second goal is nearly met, as we’re above our knockout lethality threshold and we’re working on getting more dry cell weight data that will likely get us to the yield prediction threshold. Delivering the 5-10 strain design predictions is basically hinging on getting </a:t>
            </a:r>
            <a:r>
              <a:rPr lang="en-US" baseline="0" dirty="0" err="1" smtClean="0"/>
              <a:t>SimOptStrain</a:t>
            </a:r>
            <a:r>
              <a:rPr lang="en-US" baseline="0" dirty="0" smtClean="0"/>
              <a:t> to work, and that’s something I’m actively working on. However, there’s so much space between that milestone and the final one that I’m not too worried. Once we achieve the third milestone, I think the fourth milestone is really just dependent on our wet lab results. I don’t know of any milestone related to the metabolomics, so I haven’t included one here. </a:t>
            </a:r>
            <a:endParaRPr lang="en-US" dirty="0"/>
          </a:p>
        </p:txBody>
      </p:sp>
      <p:sp>
        <p:nvSpPr>
          <p:cNvPr id="4" name="Slide Number Placeholder 3"/>
          <p:cNvSpPr>
            <a:spLocks noGrp="1"/>
          </p:cNvSpPr>
          <p:nvPr>
            <p:ph type="sldNum" sz="quarter" idx="10"/>
          </p:nvPr>
        </p:nvSpPr>
        <p:spPr/>
        <p:txBody>
          <a:bodyPr/>
          <a:lstStyle/>
          <a:p>
            <a:fld id="{C5ABB8BA-40C2-4C65-AE18-FC66468AF136}" type="slidenum">
              <a:rPr lang="en-US" smtClean="0"/>
              <a:t>7</a:t>
            </a:fld>
            <a:endParaRPr lang="en-US"/>
          </a:p>
        </p:txBody>
      </p:sp>
    </p:spTree>
    <p:extLst>
      <p:ext uri="{BB962C8B-B14F-4D97-AF65-F5344CB8AC3E}">
        <p14:creationId xmlns:p14="http://schemas.microsoft.com/office/powerpoint/2010/main" val="3991103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a:t>
            </a:r>
            <a:r>
              <a:rPr lang="en-US" baseline="0" dirty="0" smtClean="0"/>
              <a:t> of my time the last few months has been spent running a </a:t>
            </a:r>
            <a:r>
              <a:rPr lang="en-US" baseline="0" dirty="0" err="1" smtClean="0"/>
              <a:t>chemostat</a:t>
            </a:r>
            <a:r>
              <a:rPr lang="en-US" baseline="0" dirty="0" smtClean="0"/>
              <a:t> to get samples for metabolomics; those were submitted to the </a:t>
            </a:r>
            <a:r>
              <a:rPr lang="en-US" baseline="0" dirty="0" err="1" smtClean="0"/>
              <a:t>Raftery</a:t>
            </a:r>
            <a:r>
              <a:rPr lang="en-US" baseline="0" dirty="0" smtClean="0"/>
              <a:t> lab at the beginning of April and we’re expecting those back soon (they said 2 months). We also sent cells to Bob White, an expert in methanogen-specific metabolites, so that he can perform similar analyses on our methanogenic intermediates and coenzymes. These data should give us much more validation information and also a basis for us to implement some thermodynamic constraints (using the procedure from </a:t>
            </a:r>
            <a:r>
              <a:rPr lang="en-US" baseline="0" dirty="0" err="1" smtClean="0"/>
              <a:t>Vassily’s</a:t>
            </a:r>
            <a:r>
              <a:rPr lang="en-US" baseline="0" dirty="0" smtClean="0"/>
              <a:t> lab, assuming we move forward with that). Simultaneously, we’ve adapted </a:t>
            </a:r>
            <a:r>
              <a:rPr lang="en-US" baseline="0" dirty="0" err="1" smtClean="0"/>
              <a:t>SimOptStrain</a:t>
            </a:r>
            <a:r>
              <a:rPr lang="en-US" baseline="0" dirty="0" smtClean="0"/>
              <a:t> to our model and are working to get some metabolic engineering strategies. The trick here is that we’re somewhat limited by the size of the reaction database we can use. I’m working to get a proposed manual solution so that we can start slowly scaling it up, but that’s quite challenging. I’m hoping that in the next couple of months, I’ll be able to put together a handful of possible strategies</a:t>
            </a:r>
            <a:endParaRPr lang="en-US" dirty="0"/>
          </a:p>
        </p:txBody>
      </p:sp>
      <p:sp>
        <p:nvSpPr>
          <p:cNvPr id="4" name="Slide Number Placeholder 3"/>
          <p:cNvSpPr>
            <a:spLocks noGrp="1"/>
          </p:cNvSpPr>
          <p:nvPr>
            <p:ph type="sldNum" sz="quarter" idx="10"/>
          </p:nvPr>
        </p:nvSpPr>
        <p:spPr/>
        <p:txBody>
          <a:bodyPr/>
          <a:lstStyle/>
          <a:p>
            <a:fld id="{C5ABB8BA-40C2-4C65-AE18-FC66468AF136}" type="slidenum">
              <a:rPr lang="en-US" smtClean="0"/>
              <a:t>8</a:t>
            </a:fld>
            <a:endParaRPr lang="en-US"/>
          </a:p>
        </p:txBody>
      </p:sp>
    </p:spTree>
    <p:extLst>
      <p:ext uri="{BB962C8B-B14F-4D97-AF65-F5344CB8AC3E}">
        <p14:creationId xmlns:p14="http://schemas.microsoft.com/office/powerpoint/2010/main" val="1666104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CD776B-18C8-4327-8341-6723D7B49173}"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3564447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CD776B-18C8-4327-8341-6723D7B49173}"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1079501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CD776B-18C8-4327-8341-6723D7B49173}"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738024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7" name="Rectangle 1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2" name="Title 1"/>
          <p:cNvSpPr>
            <a:spLocks noGrp="1"/>
          </p:cNvSpPr>
          <p:nvPr>
            <p:ph type="ctrTitle"/>
          </p:nvPr>
        </p:nvSpPr>
        <p:spPr>
          <a:xfrm>
            <a:off x="685800" y="2130425"/>
            <a:ext cx="7772400" cy="1470025"/>
          </a:xfrm>
        </p:spPr>
        <p:txBody>
          <a:bodyPr>
            <a:normAutofit/>
          </a:bodyPr>
          <a:lstStyle>
            <a:lvl1pPr>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800">
                <a:solidFill>
                  <a:srgbClr val="000000"/>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Logo_Transparent.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05600" y="5864036"/>
            <a:ext cx="2362200" cy="917764"/>
          </a:xfrm>
          <a:prstGeom prst="rect">
            <a:avLst/>
          </a:prstGeom>
        </p:spPr>
      </p:pic>
      <p:pic>
        <p:nvPicPr>
          <p:cNvPr id="7170" name="Picture 2"/>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886200" y="6269815"/>
            <a:ext cx="2667000" cy="43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userDrawn="1"/>
        </p:nvCxnSpPr>
        <p:spPr>
          <a:xfrm>
            <a:off x="6661299" y="6106633"/>
            <a:ext cx="0" cy="740734"/>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4" name="Picture 13"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32925485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44924" cy="1143000"/>
          </a:xfrm>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78363"/>
          </a:xfrm>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2"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12"/>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4" name="Picture 13"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pic>
        <p:nvPicPr>
          <p:cNvPr id="15" name="Picture 14"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
        <p:nvSpPr>
          <p:cNvPr id="9" name="Slide Number Placeholder 8"/>
          <p:cNvSpPr>
            <a:spLocks noGrp="1"/>
          </p:cNvSpPr>
          <p:nvPr>
            <p:ph type="sldNum" sz="quarter" idx="12"/>
          </p:nvPr>
        </p:nvSpPr>
        <p:spPr>
          <a:xfrm>
            <a:off x="7010400" y="0"/>
            <a:ext cx="2133600" cy="365125"/>
          </a:xfrm>
        </p:spPr>
        <p:txBody>
          <a:bodyPr/>
          <a:lstStyle/>
          <a:p>
            <a:endParaRPr lang="en-US" dirty="0">
              <a:solidFill>
                <a:srgbClr val="5E6A71">
                  <a:tint val="75000"/>
                </a:srgbClr>
              </a:solidFill>
            </a:endParaRPr>
          </a:p>
        </p:txBody>
      </p:sp>
    </p:spTree>
    <p:extLst>
      <p:ext uri="{BB962C8B-B14F-4D97-AF65-F5344CB8AC3E}">
        <p14:creationId xmlns:p14="http://schemas.microsoft.com/office/powerpoint/2010/main" val="162899166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44924" cy="1143000"/>
          </a:xfrm>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78363"/>
          </a:xfrm>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5" name="Picture 14" descr="Signature_Green_Transparent.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
        <p:nvSpPr>
          <p:cNvPr id="6" name="Slide Number Placeholder 8"/>
          <p:cNvSpPr>
            <a:spLocks noGrp="1"/>
          </p:cNvSpPr>
          <p:nvPr>
            <p:ph type="sldNum" sz="quarter" idx="12"/>
          </p:nvPr>
        </p:nvSpPr>
        <p:spPr>
          <a:xfrm>
            <a:off x="7010400" y="0"/>
            <a:ext cx="2133600" cy="365125"/>
          </a:xfrm>
        </p:spPr>
        <p:txBody>
          <a:bodyPr/>
          <a:lstStyle/>
          <a:p>
            <a:endParaRPr lang="en-US" dirty="0">
              <a:solidFill>
                <a:srgbClr val="5E6A71">
                  <a:tint val="75000"/>
                </a:srgbClr>
              </a:solidFill>
            </a:endParaRPr>
          </a:p>
        </p:txBody>
      </p:sp>
    </p:spTree>
    <p:extLst>
      <p:ext uri="{BB962C8B-B14F-4D97-AF65-F5344CB8AC3E}">
        <p14:creationId xmlns:p14="http://schemas.microsoft.com/office/powerpoint/2010/main" val="18984770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0000"/>
                </a:solidFill>
                <a:latin typeface="Arial" pitchFamily="34" charset="0"/>
                <a:cs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369B706B-519D-4B5C-9D49-BE30180FAD09}" type="datetime1">
              <a:rPr lang="en-US" smtClean="0"/>
              <a:pPr/>
              <a:t>5/27/2015</a:t>
            </a:fld>
            <a:endParaRPr lang="en-US" dirty="0"/>
          </a:p>
        </p:txBody>
      </p:sp>
      <p:sp>
        <p:nvSpPr>
          <p:cNvPr id="5" name="Footer Placeholder 4"/>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7" name="Rectangle 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grpSp>
        <p:nvGrpSpPr>
          <p:cNvPr id="13" name="Group 12"/>
          <p:cNvGrpSpPr>
            <a:grpSpLocks noChangeAspect="1"/>
          </p:cNvGrpSpPr>
          <p:nvPr userDrawn="1"/>
        </p:nvGrpSpPr>
        <p:grpSpPr>
          <a:xfrm>
            <a:off x="5183718" y="6108049"/>
            <a:ext cx="3886286" cy="677958"/>
            <a:chOff x="5458607" y="6238299"/>
            <a:chExt cx="3532993" cy="616325"/>
          </a:xfrm>
        </p:grpSpPr>
        <p:pic>
          <p:nvPicPr>
            <p:cNvPr id="1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2" name="Picture 11"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grpSp>
      <p:pic>
        <p:nvPicPr>
          <p:cNvPr id="15" name="Picture 14"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
        <p:nvSpPr>
          <p:cNvPr id="14" name="Slide Number Placeholder 8"/>
          <p:cNvSpPr txBox="1">
            <a:spLocks/>
          </p:cNvSpPr>
          <p:nvPr userDrawn="1"/>
        </p:nvSpPr>
        <p:spPr>
          <a:xfrm>
            <a:off x="7010400" y="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dirty="0">
              <a:solidFill>
                <a:srgbClr val="5E6A71">
                  <a:tint val="75000"/>
                </a:srgbClr>
              </a:solidFill>
            </a:endParaRPr>
          </a:p>
        </p:txBody>
      </p:sp>
    </p:spTree>
    <p:extLst>
      <p:ext uri="{BB962C8B-B14F-4D97-AF65-F5344CB8AC3E}">
        <p14:creationId xmlns:p14="http://schemas.microsoft.com/office/powerpoint/2010/main" val="10905772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BB34D-8266-4AC1-B6EC-3CFA49C6928B}" type="datetime1">
              <a:rPr lang="en-US" smtClean="0">
                <a:solidFill>
                  <a:srgbClr val="5E6A71">
                    <a:tint val="75000"/>
                  </a:srgbClr>
                </a:solidFill>
              </a:rPr>
              <a:pPr/>
              <a:t>5/27/2015</a:t>
            </a:fld>
            <a:endParaRPr lang="en-US" dirty="0">
              <a:solidFill>
                <a:srgbClr val="5E6A71">
                  <a:tint val="75000"/>
                </a:srgbClr>
              </a:solidFill>
            </a:endParaRPr>
          </a:p>
        </p:txBody>
      </p:sp>
      <p:sp>
        <p:nvSpPr>
          <p:cNvPr id="6" name="Footer Placeholder 5"/>
          <p:cNvSpPr>
            <a:spLocks noGrp="1"/>
          </p:cNvSpPr>
          <p:nvPr>
            <p:ph type="ftr" sz="quarter" idx="11"/>
          </p:nvPr>
        </p:nvSpPr>
        <p:spPr/>
        <p:txBody>
          <a:bodyPr/>
          <a:lstStyle>
            <a:lvl1pPr>
              <a:defRPr>
                <a:solidFill>
                  <a:srgbClr val="000000"/>
                </a:solidFill>
              </a:defRPr>
            </a:lvl1pPr>
          </a:lstStyle>
          <a:p>
            <a:endParaRPr lang="en-US" dirty="0"/>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1"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3" name="Picture 12"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sp>
        <p:nvSpPr>
          <p:cNvPr id="15" name="Title 1"/>
          <p:cNvSpPr>
            <a:spLocks noGrp="1"/>
          </p:cNvSpPr>
          <p:nvPr>
            <p:ph type="title"/>
          </p:nvPr>
        </p:nvSpPr>
        <p:spPr>
          <a:xfrm>
            <a:off x="457200" y="0"/>
            <a:ext cx="8444924" cy="1143000"/>
          </a:xfrm>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pic>
        <p:nvPicPr>
          <p:cNvPr id="16" name="Picture 15"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
        <p:nvSpPr>
          <p:cNvPr id="14" name="Slide Number Placeholder 8"/>
          <p:cNvSpPr>
            <a:spLocks noGrp="1"/>
          </p:cNvSpPr>
          <p:nvPr>
            <p:ph type="sldNum" sz="quarter" idx="12"/>
          </p:nvPr>
        </p:nvSpPr>
        <p:spPr>
          <a:xfrm>
            <a:off x="7010400" y="0"/>
            <a:ext cx="2133600" cy="365125"/>
          </a:xfrm>
        </p:spPr>
        <p:txBody>
          <a:bodyPr/>
          <a:lstStyle/>
          <a:p>
            <a:endParaRPr lang="en-US" dirty="0">
              <a:solidFill>
                <a:srgbClr val="5E6A71">
                  <a:tint val="75000"/>
                </a:srgbClr>
              </a:solidFill>
            </a:endParaRPr>
          </a:p>
        </p:txBody>
      </p:sp>
    </p:spTree>
    <p:extLst>
      <p:ext uri="{BB962C8B-B14F-4D97-AF65-F5344CB8AC3E}">
        <p14:creationId xmlns:p14="http://schemas.microsoft.com/office/powerpoint/2010/main" val="170427465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447800"/>
            <a:ext cx="4040188" cy="639762"/>
          </a:xfrm>
        </p:spPr>
        <p:txBody>
          <a:bodyPr anchor="b">
            <a:normAutofit/>
          </a:bodyPr>
          <a:lstStyle>
            <a:lvl1pPr marL="0" indent="0">
              <a:buNone/>
              <a:defRPr sz="2000" b="0">
                <a:solidFill>
                  <a:srgbClr val="E98300"/>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087562"/>
            <a:ext cx="4040188" cy="4026159"/>
          </a:xfrm>
        </p:spPr>
        <p:txBody>
          <a:bodyPr/>
          <a:lstStyle>
            <a:lvl1pPr>
              <a:defRPr sz="2400">
                <a:solidFill>
                  <a:srgbClr val="000000"/>
                </a:solidFill>
                <a:latin typeface="Arial" pitchFamily="34" charset="0"/>
                <a:cs typeface="Arial" pitchFamily="34" charset="0"/>
              </a:defRPr>
            </a:lvl1pPr>
            <a:lvl2pPr>
              <a:defRPr sz="2000">
                <a:solidFill>
                  <a:srgbClr val="000000"/>
                </a:solidFill>
                <a:latin typeface="Arial" pitchFamily="34" charset="0"/>
                <a:cs typeface="Arial" pitchFamily="34" charset="0"/>
              </a:defRPr>
            </a:lvl2pPr>
            <a:lvl3pPr>
              <a:defRPr sz="1800">
                <a:solidFill>
                  <a:srgbClr val="000000"/>
                </a:solidFill>
                <a:latin typeface="Arial" pitchFamily="34" charset="0"/>
                <a:cs typeface="Arial" pitchFamily="34" charset="0"/>
              </a:defRPr>
            </a:lvl3pPr>
            <a:lvl4pPr>
              <a:defRPr sz="1600">
                <a:solidFill>
                  <a:srgbClr val="000000"/>
                </a:solidFill>
                <a:latin typeface="Arial" pitchFamily="34" charset="0"/>
                <a:cs typeface="Arial" pitchFamily="34" charset="0"/>
              </a:defRPr>
            </a:lvl4pPr>
            <a:lvl5pPr>
              <a:defRPr sz="1600">
                <a:solidFill>
                  <a:srgbClr val="000000"/>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447800"/>
            <a:ext cx="4041775" cy="639762"/>
          </a:xfrm>
        </p:spPr>
        <p:txBody>
          <a:bodyPr anchor="b">
            <a:normAutofit/>
          </a:bodyPr>
          <a:lstStyle>
            <a:lvl1pPr marL="0" indent="0">
              <a:buNone/>
              <a:defRPr sz="2000" b="0">
                <a:solidFill>
                  <a:srgbClr val="E98300"/>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087562"/>
            <a:ext cx="4041775" cy="4026159"/>
          </a:xfrm>
        </p:spPr>
        <p:txBody>
          <a:bodyPr/>
          <a:lstStyle>
            <a:lvl1pPr>
              <a:defRPr sz="2400">
                <a:solidFill>
                  <a:srgbClr val="000000"/>
                </a:solidFill>
                <a:latin typeface="Arial" pitchFamily="34" charset="0"/>
                <a:cs typeface="Arial" pitchFamily="34" charset="0"/>
              </a:defRPr>
            </a:lvl1pPr>
            <a:lvl2pPr>
              <a:defRPr sz="2000">
                <a:solidFill>
                  <a:srgbClr val="000000"/>
                </a:solidFill>
                <a:latin typeface="Arial" pitchFamily="34" charset="0"/>
                <a:cs typeface="Arial" pitchFamily="34" charset="0"/>
              </a:defRPr>
            </a:lvl2pPr>
            <a:lvl3pPr>
              <a:defRPr sz="1800">
                <a:solidFill>
                  <a:srgbClr val="000000"/>
                </a:solidFill>
                <a:latin typeface="Arial" pitchFamily="34" charset="0"/>
                <a:cs typeface="Arial" pitchFamily="34" charset="0"/>
              </a:defRPr>
            </a:lvl3pPr>
            <a:lvl4pPr>
              <a:defRPr sz="1600">
                <a:solidFill>
                  <a:srgbClr val="000000"/>
                </a:solidFill>
                <a:latin typeface="Arial" pitchFamily="34" charset="0"/>
                <a:cs typeface="Arial" pitchFamily="34" charset="0"/>
              </a:defRPr>
            </a:lvl4pPr>
            <a:lvl5pPr>
              <a:defRPr sz="1600">
                <a:solidFill>
                  <a:srgbClr val="000000"/>
                </a:solidFill>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lvl1pPr>
              <a:defRPr>
                <a:solidFill>
                  <a:srgbClr val="000000"/>
                </a:solidFill>
              </a:defRPr>
            </a:lvl1pPr>
          </a:lstStyle>
          <a:p>
            <a:fld id="{CDCFDDA2-CE23-4427-9081-0197698A1902}" type="datetime1">
              <a:rPr lang="en-US" smtClean="0"/>
              <a:pPr/>
              <a:t>5/27/2015</a:t>
            </a:fld>
            <a:endParaRPr lang="en-US" dirty="0"/>
          </a:p>
        </p:txBody>
      </p:sp>
      <p:sp>
        <p:nvSpPr>
          <p:cNvPr id="8" name="Footer Placeholder 7"/>
          <p:cNvSpPr>
            <a:spLocks noGrp="1"/>
          </p:cNvSpPr>
          <p:nvPr>
            <p:ph type="ftr" sz="quarter" idx="11"/>
          </p:nvPr>
        </p:nvSpPr>
        <p:spPr/>
        <p:txBody>
          <a:bodyPr/>
          <a:lstStyle>
            <a:lvl1pPr>
              <a:defRPr>
                <a:solidFill>
                  <a:srgbClr val="000000"/>
                </a:solidFill>
              </a:defRPr>
            </a:lvl1pPr>
          </a:lstStyle>
          <a:p>
            <a:endParaRPr lang="en-US" dirty="0"/>
          </a:p>
        </p:txBody>
      </p:sp>
      <p:sp>
        <p:nvSpPr>
          <p:cNvPr id="10" name="Rectangle 9"/>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5" name="Picture 14"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sp>
        <p:nvSpPr>
          <p:cNvPr id="17" name="Title 1"/>
          <p:cNvSpPr>
            <a:spLocks noGrp="1"/>
          </p:cNvSpPr>
          <p:nvPr>
            <p:ph type="title"/>
          </p:nvPr>
        </p:nvSpPr>
        <p:spPr>
          <a:xfrm>
            <a:off x="457200" y="0"/>
            <a:ext cx="8444924" cy="1143000"/>
          </a:xfrm>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pic>
        <p:nvPicPr>
          <p:cNvPr id="18" name="Picture 17"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
        <p:nvSpPr>
          <p:cNvPr id="9" name="Slide Number Placeholder 8"/>
          <p:cNvSpPr>
            <a:spLocks noGrp="1"/>
          </p:cNvSpPr>
          <p:nvPr>
            <p:ph type="sldNum" sz="quarter" idx="12"/>
          </p:nvPr>
        </p:nvSpPr>
        <p:spPr>
          <a:xfrm>
            <a:off x="7010400" y="0"/>
            <a:ext cx="2133600" cy="365125"/>
          </a:xfrm>
        </p:spPr>
        <p:txBody>
          <a:bodyPr/>
          <a:lstStyle/>
          <a:p>
            <a:endParaRPr lang="en-US" dirty="0">
              <a:solidFill>
                <a:srgbClr val="5E6A71">
                  <a:tint val="75000"/>
                </a:srgbClr>
              </a:solidFill>
            </a:endParaRPr>
          </a:p>
        </p:txBody>
      </p:sp>
    </p:spTree>
    <p:extLst>
      <p:ext uri="{BB962C8B-B14F-4D97-AF65-F5344CB8AC3E}">
        <p14:creationId xmlns:p14="http://schemas.microsoft.com/office/powerpoint/2010/main" val="14470590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6B3AC41E-2A70-46ED-A767-C1CF279AFDB5}" type="datetime1">
              <a:rPr lang="en-US" smtClean="0"/>
              <a:pPr/>
              <a:t>5/27/2015</a:t>
            </a:fld>
            <a:endParaRPr lang="en-US" dirty="0"/>
          </a:p>
        </p:txBody>
      </p:sp>
      <p:sp>
        <p:nvSpPr>
          <p:cNvPr id="4" name="Footer Placeholder 3"/>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dirty="0">
              <a:solidFill>
                <a:srgbClr val="5E6A71">
                  <a:tint val="75000"/>
                </a:srgbClr>
              </a:solidFill>
            </a:endParaRPr>
          </a:p>
        </p:txBody>
      </p:sp>
      <p:sp>
        <p:nvSpPr>
          <p:cNvPr id="6" name="Rectangle 5"/>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9"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1" name="Picture 10"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sp>
        <p:nvSpPr>
          <p:cNvPr id="13" name="Title 1"/>
          <p:cNvSpPr>
            <a:spLocks noGrp="1"/>
          </p:cNvSpPr>
          <p:nvPr>
            <p:ph type="title"/>
          </p:nvPr>
        </p:nvSpPr>
        <p:spPr>
          <a:xfrm>
            <a:off x="457200" y="0"/>
            <a:ext cx="8444924" cy="1143000"/>
          </a:xfrm>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pic>
        <p:nvPicPr>
          <p:cNvPr id="14" name="Picture 13"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252647498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EAD02181-A5A6-4718-B161-688AB64B2AA9}" type="datetime1">
              <a:rPr lang="en-US" smtClean="0"/>
              <a:pPr/>
              <a:t>5/27/2015</a:t>
            </a:fld>
            <a:endParaRPr lang="en-US" dirty="0"/>
          </a:p>
        </p:txBody>
      </p:sp>
      <p:sp>
        <p:nvSpPr>
          <p:cNvPr id="4" name="Footer Placeholder 3"/>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6" name="Rectangle 5"/>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3" name="Title 1"/>
          <p:cNvSpPr>
            <a:spLocks noGrp="1"/>
          </p:cNvSpPr>
          <p:nvPr>
            <p:ph type="title"/>
          </p:nvPr>
        </p:nvSpPr>
        <p:spPr>
          <a:xfrm>
            <a:off x="457200" y="0"/>
            <a:ext cx="8444924" cy="1143000"/>
          </a:xfrm>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pic>
        <p:nvPicPr>
          <p:cNvPr id="14" name="Picture 13" descr="Signature_Green_Transparent.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421884940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CD776B-18C8-4327-8341-6723D7B49173}"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11390127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1BC8A4A7-F20D-4D81-BED1-75F914BF5049}" type="datetime1">
              <a:rPr lang="en-US" smtClean="0"/>
              <a:pPr/>
              <a:t>5/27/2015</a:t>
            </a:fld>
            <a:endParaRPr lang="en-US" dirty="0"/>
          </a:p>
        </p:txBody>
      </p:sp>
      <p:sp>
        <p:nvSpPr>
          <p:cNvPr id="4" name="Footer Placeholder 3"/>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6" name="Rectangle 5"/>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3" name="Title 1"/>
          <p:cNvSpPr>
            <a:spLocks noGrp="1"/>
          </p:cNvSpPr>
          <p:nvPr>
            <p:ph type="title"/>
          </p:nvPr>
        </p:nvSpPr>
        <p:spPr>
          <a:xfrm>
            <a:off x="457200" y="0"/>
            <a:ext cx="8229600" cy="1143000"/>
          </a:xfrm>
        </p:spPr>
        <p:txBody>
          <a:bodyPr>
            <a:normAutofit/>
          </a:bodyPr>
          <a:lstStyle>
            <a:lvl1pPr algn="l">
              <a:defRPr sz="3600">
                <a:solidFill>
                  <a:srgbClr val="003F72"/>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6232365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000000"/>
                </a:solidFill>
              </a:defRPr>
            </a:lvl1pPr>
          </a:lstStyle>
          <a:p>
            <a:fld id="{75E75039-318B-44BF-953E-FA482A67AEDA}" type="datetime1">
              <a:rPr lang="en-US" smtClean="0"/>
              <a:pPr/>
              <a:t>5/27/2015</a:t>
            </a:fld>
            <a:endParaRPr lang="en-US" dirty="0"/>
          </a:p>
        </p:txBody>
      </p:sp>
      <p:sp>
        <p:nvSpPr>
          <p:cNvPr id="3" name="Footer Placeholder 2"/>
          <p:cNvSpPr>
            <a:spLocks noGrp="1"/>
          </p:cNvSpPr>
          <p:nvPr>
            <p:ph type="ftr" sz="quarter" idx="11"/>
          </p:nvPr>
        </p:nvSpPr>
        <p:spPr/>
        <p:txBody>
          <a:bodyPr/>
          <a:lstStyle>
            <a:lvl1pPr>
              <a:defRPr>
                <a:solidFill>
                  <a:srgbClr val="000000"/>
                </a:solidFill>
              </a:defRPr>
            </a:lvl1pPr>
          </a:lstStyle>
          <a:p>
            <a:endParaRPr lang="en-US" dirty="0"/>
          </a:p>
        </p:txBody>
      </p:sp>
      <p:sp>
        <p:nvSpPr>
          <p:cNvPr id="4" name="Slide Number Placeholder 3"/>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5" name="Rectangle 4"/>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8"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0" name="Picture 9"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pic>
        <p:nvPicPr>
          <p:cNvPr id="12" name="Picture 11"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324913516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000000"/>
                </a:solidFill>
              </a:defRPr>
            </a:lvl1pPr>
          </a:lstStyle>
          <a:p>
            <a:fld id="{3E2C84E7-45D8-422F-A5EB-7FB0B4F9F581}" type="datetime1">
              <a:rPr lang="en-US" smtClean="0"/>
              <a:pPr/>
              <a:t>5/27/2015</a:t>
            </a:fld>
            <a:endParaRPr lang="en-US" dirty="0"/>
          </a:p>
        </p:txBody>
      </p:sp>
      <p:sp>
        <p:nvSpPr>
          <p:cNvPr id="3" name="Footer Placeholder 2"/>
          <p:cNvSpPr>
            <a:spLocks noGrp="1"/>
          </p:cNvSpPr>
          <p:nvPr>
            <p:ph type="ftr" sz="quarter" idx="11"/>
          </p:nvPr>
        </p:nvSpPr>
        <p:spPr/>
        <p:txBody>
          <a:bodyPr/>
          <a:lstStyle>
            <a:lvl1pPr>
              <a:defRPr>
                <a:solidFill>
                  <a:srgbClr val="000000"/>
                </a:solidFill>
              </a:defRPr>
            </a:lvl1pPr>
          </a:lstStyle>
          <a:p>
            <a:endParaRPr lang="en-US" dirty="0"/>
          </a:p>
        </p:txBody>
      </p:sp>
      <p:sp>
        <p:nvSpPr>
          <p:cNvPr id="4" name="Slide Number Placeholder 3"/>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5" name="Rectangle 4"/>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8"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0" name="Picture 9"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spTree>
    <p:extLst>
      <p:ext uri="{BB962C8B-B14F-4D97-AF65-F5344CB8AC3E}">
        <p14:creationId xmlns:p14="http://schemas.microsoft.com/office/powerpoint/2010/main" val="318858262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rgbClr val="000000"/>
                </a:solidFill>
                <a:latin typeface="Arial" pitchFamily="34" charset="0"/>
                <a:cs typeface="Arial" pitchFamily="34" charset="0"/>
              </a:defRPr>
            </a:lvl1pPr>
            <a:lvl2pPr>
              <a:defRPr sz="2800">
                <a:solidFill>
                  <a:srgbClr val="000000"/>
                </a:solidFill>
                <a:latin typeface="Arial" pitchFamily="34" charset="0"/>
                <a:cs typeface="Arial" pitchFamily="34" charset="0"/>
              </a:defRPr>
            </a:lvl2pPr>
            <a:lvl3pPr>
              <a:defRPr sz="2400">
                <a:solidFill>
                  <a:srgbClr val="000000"/>
                </a:solidFill>
                <a:latin typeface="Arial" pitchFamily="34" charset="0"/>
                <a:cs typeface="Arial" pitchFamily="34" charset="0"/>
              </a:defRPr>
            </a:lvl3pPr>
            <a:lvl4pPr>
              <a:defRPr sz="2000">
                <a:solidFill>
                  <a:srgbClr val="000000"/>
                </a:solidFill>
                <a:latin typeface="Arial" pitchFamily="34" charset="0"/>
                <a:cs typeface="Arial" pitchFamily="34" charset="0"/>
              </a:defRPr>
            </a:lvl4pPr>
            <a:lvl5pPr>
              <a:defRPr sz="2000">
                <a:solidFill>
                  <a:srgbClr val="000000"/>
                </a:solidFill>
                <a:latin typeface="Arial" pitchFamily="34" charset="0"/>
                <a:cs typeface="Arial"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000000"/>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86BDA2F7-18B4-478B-A0CE-83FF6D12C868}" type="datetime1">
              <a:rPr lang="en-US" smtClean="0">
                <a:solidFill>
                  <a:srgbClr val="5E6A71">
                    <a:tint val="75000"/>
                  </a:srgbClr>
                </a:solidFill>
              </a:rPr>
              <a:pPr/>
              <a:t>5/27/2015</a:t>
            </a:fld>
            <a:endParaRPr lang="en-US">
              <a:solidFill>
                <a:srgbClr val="5E6A71">
                  <a:tint val="75000"/>
                </a:srgbClr>
              </a:solidFill>
            </a:endParaRPr>
          </a:p>
        </p:txBody>
      </p:sp>
      <p:sp>
        <p:nvSpPr>
          <p:cNvPr id="6" name="Footer Placeholder 5"/>
          <p:cNvSpPr>
            <a:spLocks noGrp="1"/>
          </p:cNvSpPr>
          <p:nvPr>
            <p:ph type="ftr" sz="quarter" idx="11"/>
          </p:nvPr>
        </p:nvSpPr>
        <p:spPr/>
        <p:txBody>
          <a:bodyPr/>
          <a:lstStyle/>
          <a:p>
            <a:endParaRPr lang="en-US">
              <a:solidFill>
                <a:srgbClr val="5E6A71">
                  <a:tint val="75000"/>
                </a:srgbClr>
              </a:solidFill>
            </a:endParaRPr>
          </a:p>
        </p:txBody>
      </p:sp>
      <p:sp>
        <p:nvSpPr>
          <p:cNvPr id="7" name="Slide Number Placeholder 6"/>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1"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3" name="Picture 12"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pic>
        <p:nvPicPr>
          <p:cNvPr id="15" name="Picture 14"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5455069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solidFill>
                  <a:srgbClr val="003F72"/>
                </a:solidFill>
                <a:latin typeface="Arial" pitchFamily="34" charset="0"/>
                <a:cs typeface="Arial"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000000"/>
                </a:solidFill>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000000"/>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5BA6C2D8-DC94-4C97-847F-ED1AFDC280CF}" type="datetime1">
              <a:rPr lang="en-US" smtClean="0"/>
              <a:pPr/>
              <a:t>5/27/2015</a:t>
            </a:fld>
            <a:endParaRPr lang="en-US" dirty="0"/>
          </a:p>
        </p:txBody>
      </p:sp>
      <p:sp>
        <p:nvSpPr>
          <p:cNvPr id="6" name="Footer Placeholder 5"/>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8" name="Rectangle 7"/>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1"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3" name="Picture 12"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pic>
        <p:nvPicPr>
          <p:cNvPr id="15" name="Picture 14"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28855751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aseline="0">
                <a:solidFill>
                  <a:srgbClr val="003F72"/>
                </a:solidFill>
                <a:latin typeface="Arial"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736A5DE2-B1BA-4922-9E7C-CF39777A2580}" type="datetime1">
              <a:rPr lang="en-US" smtClean="0"/>
              <a:pPr/>
              <a:t>5/27/2015</a:t>
            </a:fld>
            <a:endParaRPr lang="en-US" dirty="0"/>
          </a:p>
        </p:txBody>
      </p:sp>
      <p:sp>
        <p:nvSpPr>
          <p:cNvPr id="5" name="Footer Placeholder 4"/>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7" name="Rectangle 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2" name="Picture 11"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pic>
        <p:nvPicPr>
          <p:cNvPr id="14" name="Picture 13"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7962031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normAutofit/>
          </a:bodyPr>
          <a:lstStyle>
            <a:lvl1pPr>
              <a:defRPr sz="3600">
                <a:solidFill>
                  <a:srgbClr val="003F72"/>
                </a:solidFill>
                <a:latin typeface="Arial" pitchFamily="34" charset="0"/>
                <a:cs typeface="Arial"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5DA99A62-FAB2-4847-94BE-6EBBF9CA9D23}" type="datetime1">
              <a:rPr lang="en-US" smtClean="0"/>
              <a:pPr/>
              <a:t>5/27/2015</a:t>
            </a:fld>
            <a:endParaRPr lang="en-US" dirty="0"/>
          </a:p>
        </p:txBody>
      </p:sp>
      <p:sp>
        <p:nvSpPr>
          <p:cNvPr id="5" name="Footer Placeholder 4"/>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7" name="Rectangle 6"/>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1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2" name="Picture 11"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pic>
        <p:nvPicPr>
          <p:cNvPr id="14" name="Picture 13"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106136796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rgbClr val="003F72"/>
                </a:solidFill>
                <a:latin typeface="Arial" pitchFamily="34" charset="0"/>
                <a:cs typeface="Arial"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rgbClr val="000000"/>
                </a:solidFill>
                <a:latin typeface="Arial" pitchFamily="34" charset="0"/>
                <a:cs typeface="Arial" pitchFamily="34" charset="0"/>
              </a:defRPr>
            </a:lvl1pPr>
          </a:lstStyle>
          <a:p>
            <a:fld id="{FCEDB5B6-A577-4DDD-808B-AC78B507C660}" type="datetime1">
              <a:rPr lang="en-US" smtClean="0"/>
              <a:pPr/>
              <a:t>5/27/2015</a:t>
            </a:fld>
            <a:endParaRPr lang="en-US" dirty="0"/>
          </a:p>
        </p:txBody>
      </p:sp>
      <p:sp>
        <p:nvSpPr>
          <p:cNvPr id="4" name="Footer Placeholder 3"/>
          <p:cNvSpPr>
            <a:spLocks noGrp="1"/>
          </p:cNvSpPr>
          <p:nvPr>
            <p:ph type="ftr" sz="quarter" idx="11"/>
          </p:nvPr>
        </p:nvSpPr>
        <p:spPr/>
        <p:txBody>
          <a:bodyPr/>
          <a:lstStyle>
            <a:lvl1pPr>
              <a:defRPr>
                <a:solidFill>
                  <a:srgbClr val="000000"/>
                </a:solidFill>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p:txBody>
          <a:bodyPr/>
          <a:lstStyle/>
          <a:p>
            <a:fld id="{DFC2DA4E-69C4-4F39-90E3-AE710B32AC98}" type="slidenum">
              <a:rPr lang="en-US" smtClean="0">
                <a:solidFill>
                  <a:srgbClr val="5E6A71">
                    <a:tint val="75000"/>
                  </a:srgbClr>
                </a:solidFill>
              </a:rPr>
              <a:pPr/>
              <a:t>‹#›</a:t>
            </a:fld>
            <a:endParaRPr lang="en-US">
              <a:solidFill>
                <a:srgbClr val="5E6A71">
                  <a:tint val="75000"/>
                </a:srgbClr>
              </a:solidFill>
            </a:endParaRPr>
          </a:p>
        </p:txBody>
      </p:sp>
      <p:sp>
        <p:nvSpPr>
          <p:cNvPr id="6" name="Rectangle 5"/>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pic>
        <p:nvPicPr>
          <p:cNvPr id="9"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458607" y="6500612"/>
            <a:ext cx="1791026" cy="29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userDrawn="1"/>
        </p:nvCxnSpPr>
        <p:spPr>
          <a:xfrm flipH="1">
            <a:off x="7370133" y="6451217"/>
            <a:ext cx="1" cy="385517"/>
          </a:xfrm>
          <a:prstGeom prst="line">
            <a:avLst/>
          </a:prstGeom>
          <a:ln>
            <a:gradFill>
              <a:gsLst>
                <a:gs pos="0">
                  <a:schemeClr val="bg1"/>
                </a:gs>
                <a:gs pos="50000">
                  <a:schemeClr val="tx1"/>
                </a:gs>
                <a:gs pos="100000">
                  <a:schemeClr val="bg1"/>
                </a:gs>
              </a:gsLst>
              <a:lin ang="5400000" scaled="0"/>
            </a:gradFill>
          </a:ln>
        </p:spPr>
        <p:style>
          <a:lnRef idx="1">
            <a:schemeClr val="dk1"/>
          </a:lnRef>
          <a:fillRef idx="0">
            <a:schemeClr val="dk1"/>
          </a:fillRef>
          <a:effectRef idx="0">
            <a:schemeClr val="dk1"/>
          </a:effectRef>
          <a:fontRef idx="minor">
            <a:schemeClr val="tx1"/>
          </a:fontRef>
        </p:style>
      </p:cxnSp>
      <p:pic>
        <p:nvPicPr>
          <p:cNvPr id="11" name="Picture 10" descr="Logo_Transparent.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05265" y="6238299"/>
            <a:ext cx="1586335" cy="616325"/>
          </a:xfrm>
          <a:prstGeom prst="rect">
            <a:avLst/>
          </a:prstGeom>
        </p:spPr>
      </p:pic>
      <p:pic>
        <p:nvPicPr>
          <p:cNvPr id="13" name="Picture 12" descr="Signature_Green_Transparent.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077200" y="152400"/>
            <a:ext cx="824924" cy="914400"/>
          </a:xfrm>
          <a:prstGeom prst="rect">
            <a:avLst/>
          </a:prstGeom>
        </p:spPr>
      </p:pic>
    </p:spTree>
    <p:extLst>
      <p:ext uri="{BB962C8B-B14F-4D97-AF65-F5344CB8AC3E}">
        <p14:creationId xmlns:p14="http://schemas.microsoft.com/office/powerpoint/2010/main" val="402433371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Rectangle 2"/>
          <p:cNvSpPr/>
          <p:nvPr userDrawn="1"/>
        </p:nvSpPr>
        <p:spPr>
          <a:xfrm>
            <a:off x="0" y="0"/>
            <a:ext cx="228600" cy="6858000"/>
          </a:xfrm>
          <a:prstGeom prst="rect">
            <a:avLst/>
          </a:prstGeom>
          <a:solidFill>
            <a:srgbClr val="E98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pic>
        <p:nvPicPr>
          <p:cNvPr id="4" name="Picture 7" descr="Logo_Transparent.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086600" y="6096000"/>
            <a:ext cx="1765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ignature_Green_Transparent.pn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924800" y="228600"/>
            <a:ext cx="825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457200" y="274638"/>
            <a:ext cx="7315200" cy="1143000"/>
          </a:xfrm>
        </p:spPr>
        <p:txBody>
          <a:bodyPr>
            <a:normAutofit/>
          </a:bodyPr>
          <a:lstStyle>
            <a:lvl1pPr algn="l">
              <a:defRPr sz="3600" b="0">
                <a:solidFill>
                  <a:srgbClr val="003F72"/>
                </a:solidFill>
                <a:latin typeface="+mj-lt"/>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64148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CD776B-18C8-4327-8341-6723D7B49173}" type="datetimeFigureOut">
              <a:rPr lang="en-US" smtClean="0"/>
              <a:t>5/27/2015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380782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CD776B-18C8-4327-8341-6723D7B49173}" type="datetimeFigureOut">
              <a:rPr lang="en-US" smtClean="0"/>
              <a:t>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24187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CD776B-18C8-4327-8341-6723D7B49173}" type="datetimeFigureOut">
              <a:rPr lang="en-US" smtClean="0"/>
              <a:t>5/27/2015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159601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CD776B-18C8-4327-8341-6723D7B49173}" type="datetimeFigureOut">
              <a:rPr lang="en-US" smtClean="0"/>
              <a:t>5/27/2015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377595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D776B-18C8-4327-8341-6723D7B49173}" type="datetimeFigureOut">
              <a:rPr lang="en-US" smtClean="0"/>
              <a:t>5/27/2015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1200489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CD776B-18C8-4327-8341-6723D7B49173}" type="datetimeFigureOut">
              <a:rPr lang="en-US" smtClean="0"/>
              <a:t>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244917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CD776B-18C8-4327-8341-6723D7B49173}" type="datetimeFigureOut">
              <a:rPr lang="en-US" smtClean="0"/>
              <a:t>5/27/2015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DB9F0-9E58-4561-B162-0A8DC7C58636}" type="slidenum">
              <a:rPr lang="en-US" smtClean="0"/>
              <a:t>‹#›</a:t>
            </a:fld>
            <a:endParaRPr lang="en-US"/>
          </a:p>
        </p:txBody>
      </p:sp>
    </p:spTree>
    <p:extLst>
      <p:ext uri="{BB962C8B-B14F-4D97-AF65-F5344CB8AC3E}">
        <p14:creationId xmlns:p14="http://schemas.microsoft.com/office/powerpoint/2010/main" val="296561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CD776B-18C8-4327-8341-6723D7B49173}" type="datetimeFigureOut">
              <a:rPr lang="en-US" smtClean="0"/>
              <a:t>5/27/2015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DB9F0-9E58-4561-B162-0A8DC7C58636}" type="slidenum">
              <a:rPr lang="en-US" smtClean="0"/>
              <a:t>‹#›</a:t>
            </a:fld>
            <a:endParaRPr lang="en-US"/>
          </a:p>
        </p:txBody>
      </p:sp>
    </p:spTree>
    <p:extLst>
      <p:ext uri="{BB962C8B-B14F-4D97-AF65-F5344CB8AC3E}">
        <p14:creationId xmlns:p14="http://schemas.microsoft.com/office/powerpoint/2010/main" val="3510133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bg1">
              <a:alpha val="40000"/>
            </a:schemeClr>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fld id="{6F9A114E-3FC9-4239-BAA8-F3C4B0089A03}" type="datetime1">
              <a:rPr lang="en-US" smtClean="0">
                <a:solidFill>
                  <a:srgbClr val="5E6A71">
                    <a:tint val="75000"/>
                  </a:srgbClr>
                </a:solidFill>
                <a:cs typeface="Arial" charset="0"/>
              </a:rPr>
              <a:pPr fontAlgn="base">
                <a:spcBef>
                  <a:spcPct val="0"/>
                </a:spcBef>
                <a:spcAft>
                  <a:spcPct val="0"/>
                </a:spcAft>
              </a:pPr>
              <a:t>5/27/2015</a:t>
            </a:fld>
            <a:endParaRPr lang="en-US">
              <a:solidFill>
                <a:srgbClr val="5E6A71">
                  <a:tint val="75000"/>
                </a:srgbClr>
              </a:solidFill>
              <a:cs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dirty="0">
              <a:solidFill>
                <a:srgbClr val="5E6A71">
                  <a:tint val="75000"/>
                </a:srgbClr>
              </a:solidFill>
              <a:cs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DFC2DA4E-69C4-4F39-90E3-AE710B32AC98}" type="slidenum">
              <a:rPr lang="en-US" smtClean="0">
                <a:solidFill>
                  <a:srgbClr val="5E6A71">
                    <a:tint val="75000"/>
                  </a:srgbClr>
                </a:solidFill>
                <a:cs typeface="Arial" charset="0"/>
              </a:rPr>
              <a:pPr fontAlgn="base">
                <a:spcBef>
                  <a:spcPct val="0"/>
                </a:spcBef>
                <a:spcAft>
                  <a:spcPct val="0"/>
                </a:spcAft>
              </a:pPr>
              <a:t>‹#›</a:t>
            </a:fld>
            <a:endParaRPr lang="en-US" dirty="0">
              <a:solidFill>
                <a:srgbClr val="5E6A71">
                  <a:tint val="75000"/>
                </a:srgbClr>
              </a:solidFill>
              <a:cs typeface="Arial" charset="0"/>
            </a:endParaRPr>
          </a:p>
        </p:txBody>
      </p:sp>
    </p:spTree>
    <p:extLst>
      <p:ext uri="{BB962C8B-B14F-4D97-AF65-F5344CB8AC3E}">
        <p14:creationId xmlns:p14="http://schemas.microsoft.com/office/powerpoint/2010/main" val="1197052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hf sldNum="0" hdr="0" ftr="0" dt="0"/>
  <p:txStyles>
    <p:titleStyle>
      <a:lvl1pPr algn="ctr" defTabSz="914400" rtl="0" eaLnBrk="1" latinLnBrk="0" hangingPunct="1">
        <a:spcBef>
          <a:spcPct val="0"/>
        </a:spcBef>
        <a:buNone/>
        <a:defRPr sz="3600" b="1" kern="1200">
          <a:solidFill>
            <a:srgbClr val="003F7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rgbClr val="000000"/>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rgbClr val="000000"/>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rgbClr val="00000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rgbClr val="000000"/>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Updates for May 2015</a:t>
            </a:r>
            <a:endParaRPr lang="en-US" dirty="0"/>
          </a:p>
        </p:txBody>
      </p:sp>
      <p:sp>
        <p:nvSpPr>
          <p:cNvPr id="3" name="Subtitle 2"/>
          <p:cNvSpPr>
            <a:spLocks noGrp="1"/>
          </p:cNvSpPr>
          <p:nvPr>
            <p:ph type="subTitle" idx="1"/>
          </p:nvPr>
        </p:nvSpPr>
        <p:spPr/>
        <p:txBody>
          <a:bodyPr/>
          <a:lstStyle/>
          <a:p>
            <a:r>
              <a:rPr lang="en-US" dirty="0" smtClean="0"/>
              <a:t>Matt Richards</a:t>
            </a:r>
            <a:endParaRPr lang="en-US" dirty="0"/>
          </a:p>
        </p:txBody>
      </p:sp>
    </p:spTree>
    <p:extLst>
      <p:ext uri="{BB962C8B-B14F-4D97-AF65-F5344CB8AC3E}">
        <p14:creationId xmlns:p14="http://schemas.microsoft.com/office/powerpoint/2010/main" val="3699535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Minor Model Adjustments</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52601"/>
            <a:ext cx="8801100" cy="4465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4521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Model Statistics</a:t>
            </a:r>
            <a:endParaRPr lang="en-US" dirty="0"/>
          </a:p>
        </p:txBody>
      </p:sp>
      <p:sp>
        <p:nvSpPr>
          <p:cNvPr id="3" name="Content Placeholder 2"/>
          <p:cNvSpPr>
            <a:spLocks noGrp="1"/>
          </p:cNvSpPr>
          <p:nvPr>
            <p:ph idx="1"/>
          </p:nvPr>
        </p:nvSpPr>
        <p:spPr>
          <a:xfrm>
            <a:off x="4572000" y="1600200"/>
            <a:ext cx="4114800" cy="4525963"/>
          </a:xfrm>
        </p:spPr>
        <p:txBody>
          <a:bodyPr/>
          <a:lstStyle/>
          <a:p>
            <a:r>
              <a:rPr lang="en-US" dirty="0" smtClean="0"/>
              <a:t>Added 35% genes to original draft</a:t>
            </a:r>
          </a:p>
          <a:p>
            <a:endParaRPr lang="en-US" dirty="0"/>
          </a:p>
          <a:p>
            <a:r>
              <a:rPr lang="en-US" dirty="0" smtClean="0"/>
              <a:t>Dead ends present opportunity for continued curation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72173288"/>
              </p:ext>
            </p:extLst>
          </p:nvPr>
        </p:nvGraphicFramePr>
        <p:xfrm>
          <a:off x="190500" y="1447800"/>
          <a:ext cx="4260913" cy="5120640"/>
        </p:xfrm>
        <a:graphic>
          <a:graphicData uri="http://schemas.openxmlformats.org/drawingml/2006/table">
            <a:tbl>
              <a:tblPr>
                <a:tableStyleId>{2D5ABB26-0587-4C30-8999-92F81FD0307C}</a:tableStyleId>
              </a:tblPr>
              <a:tblGrid>
                <a:gridCol w="3086100"/>
                <a:gridCol w="1174813"/>
              </a:tblGrid>
              <a:tr h="640080">
                <a:tc>
                  <a:txBody>
                    <a:bodyPr/>
                    <a:lstStyle/>
                    <a:p>
                      <a:pPr algn="ctr" fontAlgn="b"/>
                      <a:r>
                        <a:rPr lang="en-US" sz="1800" b="1" u="none" strike="noStrike" dirty="0" smtClean="0">
                          <a:effectLst/>
                          <a:latin typeface="Arial" pitchFamily="34" charset="0"/>
                          <a:cs typeface="Arial" pitchFamily="34" charset="0"/>
                        </a:rPr>
                        <a:t>Protein Coding Genes</a:t>
                      </a:r>
                      <a:endParaRPr lang="en-US" sz="18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800" b="0" i="0" u="none" strike="noStrike" dirty="0" smtClean="0">
                          <a:solidFill>
                            <a:schemeClr val="tx1"/>
                          </a:solidFill>
                          <a:effectLst/>
                          <a:latin typeface="Arial" pitchFamily="34" charset="0"/>
                          <a:cs typeface="Arial" pitchFamily="34" charset="0"/>
                        </a:rPr>
                        <a:t>524</a:t>
                      </a:r>
                      <a:endParaRPr lang="en-US" sz="18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r h="640080">
                <a:tc>
                  <a:txBody>
                    <a:bodyPr/>
                    <a:lstStyle/>
                    <a:p>
                      <a:pPr algn="ctr" fontAlgn="b"/>
                      <a:r>
                        <a:rPr lang="en-US" sz="1800" b="1" i="0" u="none" strike="noStrike" dirty="0" smtClean="0">
                          <a:solidFill>
                            <a:srgbClr val="000000"/>
                          </a:solidFill>
                          <a:effectLst/>
                          <a:latin typeface="Arial" pitchFamily="34" charset="0"/>
                          <a:cs typeface="Arial" pitchFamily="34" charset="0"/>
                        </a:rPr>
                        <a:t>% ORF Coverage</a:t>
                      </a:r>
                      <a:endParaRPr lang="en-US" sz="18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800" b="0" i="0" u="none" strike="noStrike" dirty="0" smtClean="0">
                          <a:solidFill>
                            <a:srgbClr val="000000"/>
                          </a:solidFill>
                          <a:effectLst/>
                          <a:latin typeface="Arial" pitchFamily="34" charset="0"/>
                          <a:cs typeface="Arial" pitchFamily="34" charset="0"/>
                        </a:rPr>
                        <a:t>30.4 </a:t>
                      </a:r>
                      <a:endParaRPr lang="en-US" sz="18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r h="640080">
                <a:tc>
                  <a:txBody>
                    <a:bodyPr/>
                    <a:lstStyle/>
                    <a:p>
                      <a:pPr algn="ctr" fontAlgn="b"/>
                      <a:r>
                        <a:rPr lang="en-US" sz="1800" b="1" u="none" strike="noStrike" dirty="0" smtClean="0">
                          <a:effectLst/>
                          <a:latin typeface="Arial" pitchFamily="34" charset="0"/>
                          <a:cs typeface="Arial" pitchFamily="34" charset="0"/>
                        </a:rPr>
                        <a:t>Internal Reactions</a:t>
                      </a:r>
                      <a:endParaRPr lang="en-US" sz="18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800" b="0" u="none" strike="noStrike" dirty="0" smtClean="0">
                          <a:effectLst/>
                          <a:latin typeface="Arial" pitchFamily="34" charset="0"/>
                          <a:cs typeface="Arial" pitchFamily="34" charset="0"/>
                        </a:rPr>
                        <a:t>545</a:t>
                      </a:r>
                      <a:endParaRPr lang="en-US" sz="18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r h="640080">
                <a:tc>
                  <a:txBody>
                    <a:bodyPr/>
                    <a:lstStyle/>
                    <a:p>
                      <a:pPr algn="ctr" fontAlgn="b"/>
                      <a:r>
                        <a:rPr lang="en-US" sz="1800" b="1" u="none" strike="noStrike" dirty="0" smtClean="0">
                          <a:effectLst/>
                          <a:latin typeface="Arial" pitchFamily="34" charset="0"/>
                          <a:cs typeface="Arial" pitchFamily="34" charset="0"/>
                        </a:rPr>
                        <a:t>Exchange/Transport </a:t>
                      </a:r>
                      <a:r>
                        <a:rPr lang="en-US" sz="1800" b="1" u="none" strike="noStrike" dirty="0" err="1" smtClean="0">
                          <a:effectLst/>
                          <a:latin typeface="Arial" pitchFamily="34" charset="0"/>
                          <a:cs typeface="Arial" pitchFamily="34" charset="0"/>
                        </a:rPr>
                        <a:t>Rxns</a:t>
                      </a:r>
                      <a:r>
                        <a:rPr lang="en-US" sz="1800" b="1" u="none" strike="noStrike" dirty="0" smtClean="0">
                          <a:effectLst/>
                          <a:latin typeface="Arial" pitchFamily="34" charset="0"/>
                          <a:cs typeface="Arial" pitchFamily="34" charset="0"/>
                        </a:rPr>
                        <a:t>.</a:t>
                      </a:r>
                      <a:endParaRPr lang="en-US" sz="18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800" b="0" i="0" u="none" strike="noStrike" dirty="0" smtClean="0">
                          <a:solidFill>
                            <a:schemeClr val="tx1"/>
                          </a:solidFill>
                          <a:effectLst/>
                          <a:latin typeface="Arial" pitchFamily="34" charset="0"/>
                          <a:cs typeface="Arial" pitchFamily="34" charset="0"/>
                        </a:rPr>
                        <a:t>53/68</a:t>
                      </a:r>
                      <a:endParaRPr lang="en-US" sz="18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r h="640080">
                <a:tc>
                  <a:txBody>
                    <a:bodyPr/>
                    <a:lstStyle/>
                    <a:p>
                      <a:pPr algn="ctr" fontAlgn="b"/>
                      <a:r>
                        <a:rPr lang="en-US" sz="1800" b="1" i="0" u="none" strike="noStrike" dirty="0" smtClean="0">
                          <a:solidFill>
                            <a:srgbClr val="000000"/>
                          </a:solidFill>
                          <a:effectLst/>
                          <a:latin typeface="Arial" pitchFamily="34" charset="0"/>
                          <a:cs typeface="Arial" pitchFamily="34" charset="0"/>
                        </a:rPr>
                        <a:t>Gene-Associated</a:t>
                      </a:r>
                      <a:r>
                        <a:rPr lang="en-US" sz="1800" b="1" i="0" u="none" strike="noStrike" baseline="0" dirty="0" smtClean="0">
                          <a:solidFill>
                            <a:srgbClr val="000000"/>
                          </a:solidFill>
                          <a:effectLst/>
                          <a:latin typeface="Arial" pitchFamily="34" charset="0"/>
                          <a:cs typeface="Arial" pitchFamily="34" charset="0"/>
                        </a:rPr>
                        <a:t> </a:t>
                      </a:r>
                      <a:r>
                        <a:rPr lang="en-US" sz="1800" b="1" i="0" u="none" strike="noStrike" baseline="0" dirty="0" err="1" smtClean="0">
                          <a:solidFill>
                            <a:srgbClr val="000000"/>
                          </a:solidFill>
                          <a:effectLst/>
                          <a:latin typeface="Arial" pitchFamily="34" charset="0"/>
                          <a:cs typeface="Arial" pitchFamily="34" charset="0"/>
                        </a:rPr>
                        <a:t>Rxns</a:t>
                      </a:r>
                      <a:r>
                        <a:rPr lang="en-US" sz="1800" b="1" i="0" u="none" strike="noStrike" baseline="0" dirty="0" smtClean="0">
                          <a:solidFill>
                            <a:srgbClr val="000000"/>
                          </a:solidFill>
                          <a:effectLst/>
                          <a:latin typeface="Arial" pitchFamily="34" charset="0"/>
                          <a:cs typeface="Arial" pitchFamily="34" charset="0"/>
                        </a:rPr>
                        <a:t>.</a:t>
                      </a:r>
                      <a:endParaRPr lang="en-US" sz="18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800" b="0" i="0" u="none" strike="noStrike" dirty="0" smtClean="0">
                          <a:solidFill>
                            <a:srgbClr val="000000"/>
                          </a:solidFill>
                          <a:effectLst/>
                          <a:latin typeface="Arial" pitchFamily="34" charset="0"/>
                          <a:cs typeface="Arial" pitchFamily="34" charset="0"/>
                        </a:rPr>
                        <a:t>489</a:t>
                      </a:r>
                      <a:endParaRPr lang="en-US" sz="18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r h="640080">
                <a:tc>
                  <a:txBody>
                    <a:bodyPr/>
                    <a:lstStyle/>
                    <a:p>
                      <a:pPr algn="ctr" fontAlgn="b"/>
                      <a:r>
                        <a:rPr lang="en-US" sz="1800" b="1" i="0" u="none" strike="noStrike" dirty="0" smtClean="0">
                          <a:solidFill>
                            <a:srgbClr val="000000"/>
                          </a:solidFill>
                          <a:effectLst/>
                          <a:latin typeface="Arial" pitchFamily="34" charset="0"/>
                          <a:cs typeface="Arial" pitchFamily="34" charset="0"/>
                        </a:rPr>
                        <a:t>Dead End Reactions</a:t>
                      </a:r>
                      <a:endParaRPr lang="en-US" sz="18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800" b="0" i="0" u="none" strike="noStrike" dirty="0" smtClean="0">
                          <a:solidFill>
                            <a:srgbClr val="000000"/>
                          </a:solidFill>
                          <a:effectLst/>
                          <a:latin typeface="Arial" pitchFamily="34" charset="0"/>
                          <a:cs typeface="Arial" pitchFamily="34" charset="0"/>
                        </a:rPr>
                        <a:t>219</a:t>
                      </a:r>
                      <a:endParaRPr lang="en-US" sz="18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r h="640080">
                <a:tc>
                  <a:txBody>
                    <a:bodyPr/>
                    <a:lstStyle/>
                    <a:p>
                      <a:pPr algn="ctr" fontAlgn="b"/>
                      <a:r>
                        <a:rPr lang="en-US" sz="1800" b="1" u="none" strike="noStrike" dirty="0" smtClean="0">
                          <a:effectLst/>
                          <a:latin typeface="Arial" pitchFamily="34" charset="0"/>
                          <a:cs typeface="Arial" pitchFamily="34" charset="0"/>
                        </a:rPr>
                        <a:t>Int./Ext. Metabolites</a:t>
                      </a:r>
                      <a:endParaRPr lang="en-US" sz="18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800" b="0" i="0" u="none" strike="noStrike" dirty="0" smtClean="0">
                          <a:solidFill>
                            <a:schemeClr val="tx1"/>
                          </a:solidFill>
                          <a:effectLst/>
                          <a:latin typeface="Arial" pitchFamily="34" charset="0"/>
                          <a:cs typeface="Arial" pitchFamily="34" charset="0"/>
                        </a:rPr>
                        <a:t>646/45</a:t>
                      </a:r>
                      <a:endParaRPr lang="en-US" sz="18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r h="640080">
                <a:tc>
                  <a:txBody>
                    <a:bodyPr/>
                    <a:lstStyle/>
                    <a:p>
                      <a:pPr algn="ctr" fontAlgn="b"/>
                      <a:r>
                        <a:rPr lang="en-US" sz="1800" b="1" i="0" u="none" strike="noStrike" dirty="0" smtClean="0">
                          <a:solidFill>
                            <a:srgbClr val="000000"/>
                          </a:solidFill>
                          <a:effectLst/>
                          <a:latin typeface="Arial" pitchFamily="34" charset="0"/>
                          <a:cs typeface="Arial" pitchFamily="34" charset="0"/>
                        </a:rPr>
                        <a:t>Dead End Metabolites</a:t>
                      </a:r>
                      <a:endParaRPr lang="en-US" sz="1800" b="1" i="0" u="none" strike="noStrike" dirty="0">
                        <a:solidFill>
                          <a:srgbClr val="000000"/>
                        </a:solidFill>
                        <a:effectLst/>
                        <a:latin typeface="Arial" pitchFamily="34" charset="0"/>
                        <a:cs typeface="Arial"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c>
                  <a:txBody>
                    <a:bodyPr/>
                    <a:lstStyle/>
                    <a:p>
                      <a:pPr algn="ctr" fontAlgn="b"/>
                      <a:r>
                        <a:rPr lang="en-US" sz="1800" b="0" i="0" u="none" strike="noStrike" dirty="0" smtClean="0">
                          <a:solidFill>
                            <a:srgbClr val="000000"/>
                          </a:solidFill>
                          <a:effectLst/>
                          <a:latin typeface="Arial" pitchFamily="34" charset="0"/>
                          <a:cs typeface="Arial" pitchFamily="34" charset="0"/>
                        </a:rPr>
                        <a:t>268</a:t>
                      </a:r>
                      <a:endParaRPr lang="en-US" sz="1800" b="0" i="0" u="none" strike="noStrike" dirty="0">
                        <a:solidFill>
                          <a:srgbClr val="000000"/>
                        </a:solidFill>
                        <a:effectLst/>
                        <a:latin typeface="Arial" pitchFamily="34" charset="0"/>
                        <a:cs typeface="Arial" pitchFamily="34" charset="0"/>
                      </a:endParaRPr>
                    </a:p>
                  </a:txBody>
                  <a:tcPr marL="9525" marR="9525" marT="9525"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gradFill flip="none" rotWithShape="1">
                      <a:gsLst>
                        <a:gs pos="0">
                          <a:srgbClr val="FCECA6"/>
                        </a:gs>
                        <a:gs pos="100000">
                          <a:schemeClr val="bg1"/>
                        </a:gs>
                      </a:gsLst>
                      <a:path path="circle">
                        <a:fillToRect l="100000" t="100000"/>
                      </a:path>
                      <a:tileRect r="-100000" b="-100000"/>
                    </a:gradFill>
                  </a:tcPr>
                </a:tc>
              </a:tr>
            </a:tbl>
          </a:graphicData>
        </a:graphic>
      </p:graphicFrame>
    </p:spTree>
    <p:extLst>
      <p:ext uri="{BB962C8B-B14F-4D97-AF65-F5344CB8AC3E}">
        <p14:creationId xmlns:p14="http://schemas.microsoft.com/office/powerpoint/2010/main" val="2211713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Yield Validation</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740545058"/>
              </p:ext>
            </p:extLst>
          </p:nvPr>
        </p:nvGraphicFramePr>
        <p:xfrm>
          <a:off x="381000" y="1271406"/>
          <a:ext cx="8763000" cy="558659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676400" y="1600200"/>
            <a:ext cx="1832040" cy="369332"/>
          </a:xfrm>
          <a:prstGeom prst="rect">
            <a:avLst/>
          </a:prstGeom>
          <a:noFill/>
        </p:spPr>
        <p:txBody>
          <a:bodyPr wrap="none" rtlCol="0">
            <a:spAutoFit/>
          </a:bodyPr>
          <a:lstStyle/>
          <a:p>
            <a:r>
              <a:rPr lang="en-US" dirty="0" smtClean="0"/>
              <a:t>Model Error: 36%</a:t>
            </a:r>
            <a:endParaRPr lang="en-US" dirty="0"/>
          </a:p>
        </p:txBody>
      </p:sp>
      <p:sp>
        <p:nvSpPr>
          <p:cNvPr id="6" name="TextBox 5"/>
          <p:cNvSpPr txBox="1"/>
          <p:nvPr/>
        </p:nvSpPr>
        <p:spPr>
          <a:xfrm>
            <a:off x="5178360" y="1600200"/>
            <a:ext cx="1832040" cy="369332"/>
          </a:xfrm>
          <a:prstGeom prst="rect">
            <a:avLst/>
          </a:prstGeom>
          <a:noFill/>
        </p:spPr>
        <p:txBody>
          <a:bodyPr wrap="none" rtlCol="0">
            <a:spAutoFit/>
          </a:bodyPr>
          <a:lstStyle/>
          <a:p>
            <a:r>
              <a:rPr lang="en-US" dirty="0" smtClean="0"/>
              <a:t>Model Error: 68%</a:t>
            </a:r>
            <a:endParaRPr lang="en-US" dirty="0"/>
          </a:p>
        </p:txBody>
      </p:sp>
    </p:spTree>
    <p:extLst>
      <p:ext uri="{BB962C8B-B14F-4D97-AF65-F5344CB8AC3E}">
        <p14:creationId xmlns:p14="http://schemas.microsoft.com/office/powerpoint/2010/main" val="281049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Gene Knockout Validation</a:t>
            </a:r>
            <a:endParaRPr lang="en-US" dirty="0"/>
          </a:p>
        </p:txBody>
      </p:sp>
      <p:sp>
        <p:nvSpPr>
          <p:cNvPr id="3" name="Content Placeholder 2"/>
          <p:cNvSpPr>
            <a:spLocks noGrp="1"/>
          </p:cNvSpPr>
          <p:nvPr>
            <p:ph idx="1"/>
          </p:nvPr>
        </p:nvSpPr>
        <p:spPr>
          <a:xfrm>
            <a:off x="304800" y="2438400"/>
            <a:ext cx="3352800" cy="3992563"/>
          </a:xfrm>
        </p:spPr>
        <p:txBody>
          <a:bodyPr>
            <a:normAutofit/>
          </a:bodyPr>
          <a:lstStyle/>
          <a:p>
            <a:pPr marL="0" indent="0" algn="ctr">
              <a:buNone/>
            </a:pPr>
            <a:r>
              <a:rPr lang="en-US" sz="3600" dirty="0" smtClean="0"/>
              <a:t>Accuracy: 90%</a:t>
            </a:r>
          </a:p>
          <a:p>
            <a:pPr marL="0" indent="0">
              <a:buNone/>
            </a:pPr>
            <a:endParaRPr lang="en-US" sz="3600" dirty="0"/>
          </a:p>
          <a:p>
            <a:pPr marL="0" indent="0" algn="ctr">
              <a:buNone/>
            </a:pPr>
            <a:r>
              <a:rPr lang="en-US" sz="3600" dirty="0" smtClean="0"/>
              <a:t>MCC: 0.67</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203841984"/>
              </p:ext>
            </p:extLst>
          </p:nvPr>
        </p:nvGraphicFramePr>
        <p:xfrm>
          <a:off x="3810000" y="1219200"/>
          <a:ext cx="5029200" cy="5486400"/>
        </p:xfrm>
        <a:graphic>
          <a:graphicData uri="http://schemas.openxmlformats.org/drawingml/2006/table">
            <a:tbl>
              <a:tblPr>
                <a:tableStyleId>{2D5ABB26-0587-4C30-8999-92F81FD0307C}</a:tableStyleId>
              </a:tblPr>
              <a:tblGrid>
                <a:gridCol w="1005840"/>
                <a:gridCol w="1005840"/>
                <a:gridCol w="1005840"/>
                <a:gridCol w="1005840"/>
                <a:gridCol w="1005840"/>
              </a:tblGrid>
              <a:tr h="274320">
                <a:tc>
                  <a:txBody>
                    <a:bodyPr/>
                    <a:lstStyle/>
                    <a:p>
                      <a:pPr algn="ctr" fontAlgn="b"/>
                      <a:r>
                        <a:rPr lang="en-US" sz="1000" u="none" strike="noStrike" dirty="0" smtClean="0">
                          <a:effectLst/>
                          <a:latin typeface="Arial" panose="020B0604020202020204" pitchFamily="34" charset="0"/>
                          <a:cs typeface="Arial" panose="020B0604020202020204" pitchFamily="34" charset="0"/>
                        </a:rPr>
                        <a:t>Phenotype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latin typeface="Arial" panose="020B0604020202020204" pitchFamily="34" charset="0"/>
                          <a:cs typeface="Arial" panose="020B0604020202020204" pitchFamily="34" charset="0"/>
                        </a:rPr>
                        <a:t>H</a:t>
                      </a:r>
                      <a:r>
                        <a:rPr lang="en-US" sz="1000" u="none" strike="noStrike" baseline="-25000" dirty="0">
                          <a:effectLst/>
                          <a:latin typeface="Arial" panose="020B0604020202020204" pitchFamily="34" charset="0"/>
                          <a:cs typeface="Arial" panose="020B0604020202020204" pitchFamily="34" charset="0"/>
                        </a:rPr>
                        <a:t>2</a:t>
                      </a:r>
                      <a:endParaRPr lang="en-US" sz="1000" b="0" i="0" u="none" strike="noStrike" baseline="-25000"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latin typeface="Arial" panose="020B0604020202020204" pitchFamily="34" charset="0"/>
                          <a:cs typeface="Arial" panose="020B0604020202020204" pitchFamily="34" charset="0"/>
                        </a:rPr>
                        <a:t>Formate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latin typeface="Arial" panose="020B0604020202020204" pitchFamily="34" charset="0"/>
                          <a:cs typeface="Arial" panose="020B0604020202020204" pitchFamily="34" charset="0"/>
                        </a:rPr>
                        <a:t>H</a:t>
                      </a:r>
                      <a:r>
                        <a:rPr lang="en-US" sz="1000" u="none" strike="noStrike" baseline="-25000" dirty="0">
                          <a:effectLst/>
                          <a:latin typeface="Arial" panose="020B0604020202020204" pitchFamily="34" charset="0"/>
                          <a:cs typeface="Arial" panose="020B0604020202020204" pitchFamily="34" charset="0"/>
                        </a:rPr>
                        <a:t>2</a:t>
                      </a:r>
                      <a:r>
                        <a:rPr lang="en-US" sz="1000" u="none" strike="noStrike" dirty="0">
                          <a:effectLst/>
                          <a:latin typeface="Arial" panose="020B0604020202020204" pitchFamily="34" charset="0"/>
                          <a:cs typeface="Arial" panose="020B0604020202020204" pitchFamily="34" charset="0"/>
                        </a:rPr>
                        <a:t> + Formate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latin typeface="Arial" panose="020B0604020202020204" pitchFamily="34" charset="0"/>
                          <a:cs typeface="Arial" panose="020B0604020202020204" pitchFamily="34" charset="0"/>
                        </a:rPr>
                        <a:t>Formate + CO</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a:t>
                      </a:r>
                      <a:r>
                        <a:rPr lang="en-US" sz="1000" u="none" strike="noStrike" dirty="0" err="1">
                          <a:effectLst/>
                          <a:latin typeface="Arial" panose="020B0604020202020204" pitchFamily="34" charset="0"/>
                          <a:cs typeface="Arial" panose="020B0604020202020204" pitchFamily="34" charset="0"/>
                        </a:rPr>
                        <a:t>hmd</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T w="12700" cap="flat" cmpd="sng" algn="ctr">
                      <a:solidFill>
                        <a:schemeClr val="tx1"/>
                      </a:solidFill>
                      <a:prstDash val="solid"/>
                      <a:round/>
                      <a:headEnd type="none" w="med" len="med"/>
                      <a:tailEnd type="none" w="med" len="med"/>
                    </a:lnT>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T w="12700" cap="flat" cmpd="sng" algn="ctr">
                      <a:solidFill>
                        <a:schemeClr val="tx1"/>
                      </a:solidFill>
                      <a:prstDash val="solid"/>
                      <a:round/>
                      <a:headEnd type="none" w="med" len="med"/>
                      <a:tailEnd type="none" w="med" len="med"/>
                    </a:lnT>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a:t>
                      </a:r>
                      <a:r>
                        <a:rPr lang="en-US" sz="1000" u="none" strike="noStrike" dirty="0" err="1">
                          <a:effectLst/>
                          <a:latin typeface="Arial" panose="020B0604020202020204" pitchFamily="34" charset="0"/>
                          <a:cs typeface="Arial" panose="020B0604020202020204" pitchFamily="34" charset="0"/>
                        </a:rPr>
                        <a:t>mtd</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a:t>
                      </a:r>
                      <a:r>
                        <a:rPr lang="en-US" sz="1000" u="none" strike="noStrike" dirty="0" err="1">
                          <a:effectLst/>
                          <a:latin typeface="Arial" panose="020B0604020202020204" pitchFamily="34" charset="0"/>
                          <a:cs typeface="Arial" panose="020B0604020202020204" pitchFamily="34" charset="0"/>
                        </a:rPr>
                        <a:t>frcA</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a:t>
                      </a:r>
                      <a:r>
                        <a:rPr lang="en-US" sz="1000" u="none" strike="noStrike" dirty="0" err="1">
                          <a:effectLst/>
                          <a:latin typeface="Arial" panose="020B0604020202020204" pitchFamily="34" charset="0"/>
                          <a:cs typeface="Arial" panose="020B0604020202020204" pitchFamily="34" charset="0"/>
                        </a:rPr>
                        <a:t>fruA</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a:effectLst/>
                          <a:latin typeface="Arial" panose="020B0604020202020204" pitchFamily="34" charset="0"/>
                          <a:cs typeface="Arial" panose="020B0604020202020204" pitchFamily="34" charset="0"/>
                        </a:rPr>
                        <a:t>N</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a:t>
                      </a:r>
                      <a:r>
                        <a:rPr lang="en-US" sz="1000" u="none" strike="noStrike" dirty="0" err="1">
                          <a:effectLst/>
                          <a:latin typeface="Arial" panose="020B0604020202020204" pitchFamily="34" charset="0"/>
                          <a:cs typeface="Arial" panose="020B0604020202020204" pitchFamily="34" charset="0"/>
                        </a:rPr>
                        <a:t>frcA∆fruA</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a:effectLst/>
                          <a:latin typeface="Arial" panose="020B0604020202020204" pitchFamily="34" charset="0"/>
                          <a:cs typeface="Arial" panose="020B0604020202020204" pitchFamily="34" charset="0"/>
                        </a:rPr>
                        <a:t>N</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a:t>
                      </a:r>
                      <a:r>
                        <a:rPr lang="en-US" sz="1000" u="none" strike="noStrike" dirty="0" err="1">
                          <a:effectLst/>
                          <a:latin typeface="Arial" panose="020B0604020202020204" pitchFamily="34" charset="0"/>
                          <a:cs typeface="Arial" panose="020B0604020202020204" pitchFamily="34" charset="0"/>
                        </a:rPr>
                        <a:t>vhcAU∆vhuA</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a:effectLst/>
                          <a:latin typeface="Arial" panose="020B0604020202020204" pitchFamily="34" charset="0"/>
                          <a:cs typeface="Arial" panose="020B0604020202020204" pitchFamily="34" charset="0"/>
                        </a:rPr>
                        <a:t>N</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∆hdrB2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a:effectLst/>
                          <a:latin typeface="Arial" panose="020B0604020202020204" pitchFamily="34" charset="0"/>
                          <a:cs typeface="Arial" panose="020B0604020202020204" pitchFamily="34" charset="0"/>
                        </a:rPr>
                        <a:t>N</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∆fdhA1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a:effectLst/>
                          <a:latin typeface="Arial" panose="020B0604020202020204" pitchFamily="34" charset="0"/>
                          <a:cs typeface="Arial" panose="020B0604020202020204" pitchFamily="34" charset="0"/>
                        </a:rPr>
                        <a:t>N</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∆fdhA2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a:effectLst/>
                          <a:latin typeface="Arial" panose="020B0604020202020204" pitchFamily="34" charset="0"/>
                          <a:cs typeface="Arial" panose="020B0604020202020204" pitchFamily="34" charset="0"/>
                        </a:rPr>
                        <a:t>N</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∆fdhA1∆fdhA2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tcPr>
                </a:tc>
                <a:tc>
                  <a:txBody>
                    <a:bodyPr/>
                    <a:lstStyle/>
                    <a:p>
                      <a:pPr algn="ctr" fontAlgn="b"/>
                      <a:r>
                        <a:rPr lang="en-US" sz="1000" u="none" strike="noStrike" dirty="0">
                          <a:effectLst/>
                          <a:latin typeface="Arial" panose="020B0604020202020204" pitchFamily="34" charset="0"/>
                          <a:cs typeface="Arial" panose="020B0604020202020204" pitchFamily="34" charset="0"/>
                        </a:rPr>
                        <a:t>L</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L</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∆fdhA2∆fdhB2</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a:t>
                      </a:r>
                      <a:r>
                        <a:rPr lang="en-US" sz="1000" u="none" strike="noStrike" dirty="0" err="1">
                          <a:effectLst/>
                          <a:latin typeface="Arial" panose="020B0604020202020204" pitchFamily="34" charset="0"/>
                          <a:cs typeface="Arial" panose="020B0604020202020204" pitchFamily="34" charset="0"/>
                        </a:rPr>
                        <a:t>ehbF</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a:t>
                      </a:r>
                      <a:r>
                        <a:rPr lang="en-US" sz="1000" u="none" strike="noStrike" dirty="0" smtClean="0">
                          <a:effectLst/>
                          <a:latin typeface="Arial" panose="020B0604020202020204" pitchFamily="34" charset="0"/>
                          <a:cs typeface="Arial" panose="020B0604020202020204" pitchFamily="34" charset="0"/>
                        </a:rPr>
                        <a:t>3H</a:t>
                      </a:r>
                      <a:r>
                        <a:rPr lang="en-US" sz="1000" u="none" strike="noStrike" baseline="-25000" dirty="0" smtClean="0">
                          <a:effectLst/>
                          <a:latin typeface="Arial" panose="020B0604020202020204" pitchFamily="34" charset="0"/>
                          <a:cs typeface="Arial" panose="020B0604020202020204" pitchFamily="34" charset="0"/>
                        </a:rPr>
                        <a:t>2</a:t>
                      </a:r>
                      <a:r>
                        <a:rPr lang="en-US" sz="1000" u="none" strike="noStrike" dirty="0" smtClean="0">
                          <a:effectLst/>
                          <a:latin typeface="Arial" panose="020B0604020202020204" pitchFamily="34" charset="0"/>
                          <a:cs typeface="Arial" panose="020B0604020202020204" pitchFamily="34" charset="0"/>
                        </a:rPr>
                        <a:t>ase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a:t>
                      </a:r>
                      <a:r>
                        <a:rPr lang="en-US" sz="1000" u="none" strike="noStrike" dirty="0" smtClean="0">
                          <a:effectLst/>
                          <a:latin typeface="Arial" panose="020B0604020202020204" pitchFamily="34" charset="0"/>
                          <a:cs typeface="Arial" panose="020B0604020202020204" pitchFamily="34" charset="0"/>
                        </a:rPr>
                        <a:t>5H</a:t>
                      </a:r>
                      <a:r>
                        <a:rPr lang="en-US" sz="1000" u="none" strike="noStrike" baseline="-25000" dirty="0" smtClean="0">
                          <a:effectLst/>
                          <a:latin typeface="Arial" panose="020B0604020202020204" pitchFamily="34" charset="0"/>
                          <a:cs typeface="Arial" panose="020B0604020202020204" pitchFamily="34" charset="0"/>
                        </a:rPr>
                        <a:t>2</a:t>
                      </a:r>
                      <a:r>
                        <a:rPr lang="en-US" sz="1000" u="none" strike="noStrike" dirty="0" smtClean="0">
                          <a:effectLst/>
                          <a:latin typeface="Arial" panose="020B0604020202020204" pitchFamily="34" charset="0"/>
                          <a:cs typeface="Arial" panose="020B0604020202020204" pitchFamily="34" charset="0"/>
                        </a:rPr>
                        <a:t>ase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L</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FF000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a:t>
                      </a:r>
                      <a:r>
                        <a:rPr lang="en-US" sz="1000" u="none" strike="noStrike" dirty="0" smtClean="0">
                          <a:effectLst/>
                          <a:latin typeface="Arial" panose="020B0604020202020204" pitchFamily="34" charset="0"/>
                          <a:cs typeface="Arial" panose="020B0604020202020204" pitchFamily="34" charset="0"/>
                        </a:rPr>
                        <a:t>6H</a:t>
                      </a:r>
                      <a:r>
                        <a:rPr lang="en-US" sz="1000" u="none" strike="noStrike" baseline="-25000" dirty="0" smtClean="0">
                          <a:effectLst/>
                          <a:latin typeface="Arial" panose="020B0604020202020204" pitchFamily="34" charset="0"/>
                          <a:cs typeface="Arial" panose="020B0604020202020204" pitchFamily="34" charset="0"/>
                        </a:rPr>
                        <a:t>2</a:t>
                      </a:r>
                      <a:r>
                        <a:rPr lang="en-US" sz="1000" u="none" strike="noStrike" dirty="0" smtClean="0">
                          <a:effectLst/>
                          <a:latin typeface="Arial" panose="020B0604020202020204" pitchFamily="34" charset="0"/>
                          <a:cs typeface="Arial" panose="020B0604020202020204" pitchFamily="34" charset="0"/>
                        </a:rPr>
                        <a:t>ase</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L</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FF000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solidFill>
                      <a:srgbClr val="92D050"/>
                    </a:solidFill>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a:t>
                      </a:r>
                      <a:r>
                        <a:rPr lang="en-US" sz="1000" u="none" strike="noStrike" dirty="0" smtClean="0">
                          <a:effectLst/>
                          <a:latin typeface="Arial" panose="020B0604020202020204" pitchFamily="34" charset="0"/>
                          <a:cs typeface="Arial" panose="020B0604020202020204" pitchFamily="34" charset="0"/>
                        </a:rPr>
                        <a:t>6H</a:t>
                      </a:r>
                      <a:r>
                        <a:rPr lang="en-US" sz="1000" u="none" strike="noStrike" baseline="-25000" dirty="0" smtClean="0">
                          <a:effectLst/>
                          <a:latin typeface="Arial" panose="020B0604020202020204" pitchFamily="34" charset="0"/>
                          <a:cs typeface="Arial" panose="020B0604020202020204" pitchFamily="34" charset="0"/>
                        </a:rPr>
                        <a:t>2</a:t>
                      </a:r>
                      <a:r>
                        <a:rPr lang="en-US" sz="1000" u="none" strike="noStrike" dirty="0" smtClean="0">
                          <a:effectLst/>
                          <a:latin typeface="Arial" panose="020B0604020202020204" pitchFamily="34" charset="0"/>
                          <a:cs typeface="Arial" panose="020B0604020202020204" pitchFamily="34" charset="0"/>
                        </a:rPr>
                        <a:t>ase</a:t>
                      </a:r>
                      <a:r>
                        <a:rPr lang="en-US" sz="1000" u="none" strike="noStrike" dirty="0">
                          <a:effectLst/>
                          <a:latin typeface="Arial" panose="020B0604020202020204" pitchFamily="34" charset="0"/>
                          <a:cs typeface="Arial" panose="020B0604020202020204" pitchFamily="34" charset="0"/>
                        </a:rPr>
                        <a:t>∆cdh</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L</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tcPr>
                </a:tc>
                <a:tc>
                  <a:txBody>
                    <a:bodyPr/>
                    <a:lstStyle/>
                    <a:p>
                      <a:pPr algn="ctr" fontAlgn="b"/>
                      <a:r>
                        <a:rPr lang="en-US" sz="1000" u="none" strike="noStrike">
                          <a:effectLst/>
                          <a:latin typeface="Arial" panose="020B0604020202020204" pitchFamily="34" charset="0"/>
                          <a:cs typeface="Arial" panose="020B0604020202020204" pitchFamily="34" charset="0"/>
                        </a:rPr>
                        <a:t>N</a:t>
                      </a:r>
                      <a:endParaRPr lang="en-US" sz="1000" b="0" i="0" u="none" strike="noStrike">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solidFill>
                      <a:srgbClr val="FF0000"/>
                    </a:solidFill>
                  </a:tcPr>
                </a:tc>
              </a:tr>
              <a:tr h="274320">
                <a:tc>
                  <a:txBody>
                    <a:bodyPr/>
                    <a:lstStyle/>
                    <a:p>
                      <a:pPr algn="ctr" fontAlgn="b"/>
                      <a:r>
                        <a:rPr lang="en-US" sz="1000" u="none" strike="noStrike" dirty="0">
                          <a:effectLst/>
                          <a:latin typeface="Arial" panose="020B0604020202020204" pitchFamily="34" charset="0"/>
                          <a:cs typeface="Arial" panose="020B0604020202020204" pitchFamily="34" charset="0"/>
                        </a:rPr>
                        <a:t>∆</a:t>
                      </a:r>
                      <a:r>
                        <a:rPr lang="en-US" sz="1000" u="none" strike="noStrike" dirty="0" smtClean="0">
                          <a:effectLst/>
                          <a:latin typeface="Arial" panose="020B0604020202020204" pitchFamily="34" charset="0"/>
                          <a:cs typeface="Arial" panose="020B0604020202020204" pitchFamily="34" charset="0"/>
                        </a:rPr>
                        <a:t>6H</a:t>
                      </a:r>
                      <a:r>
                        <a:rPr lang="en-US" sz="1000" u="none" strike="noStrike" baseline="-25000" dirty="0" smtClean="0">
                          <a:effectLst/>
                          <a:latin typeface="Arial" panose="020B0604020202020204" pitchFamily="34" charset="0"/>
                          <a:cs typeface="Arial" panose="020B0604020202020204" pitchFamily="34" charset="0"/>
                        </a:rPr>
                        <a:t>2</a:t>
                      </a:r>
                      <a:r>
                        <a:rPr lang="en-US" sz="1000" u="none" strike="noStrike" dirty="0" smtClean="0">
                          <a:effectLst/>
                          <a:latin typeface="Arial" panose="020B0604020202020204" pitchFamily="34" charset="0"/>
                          <a:cs typeface="Arial" panose="020B0604020202020204" pitchFamily="34" charset="0"/>
                        </a:rPr>
                        <a:t>ase</a:t>
                      </a:r>
                      <a:r>
                        <a:rPr lang="en-US" sz="1000" u="none" strike="noStrike" baseline="-25000" dirty="0" smtClean="0">
                          <a:effectLst/>
                          <a:latin typeface="Arial" panose="020B0604020202020204" pitchFamily="34" charset="0"/>
                          <a:cs typeface="Arial" panose="020B0604020202020204" pitchFamily="34" charset="0"/>
                        </a:rPr>
                        <a:t>supp</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1000" u="none" strike="noStrike" dirty="0">
                          <a:effectLst/>
                          <a:latin typeface="Arial" panose="020B0604020202020204" pitchFamily="34" charset="0"/>
                          <a:cs typeface="Arial" panose="020B0604020202020204" pitchFamily="34" charset="0"/>
                        </a:rPr>
                        <a:t>L</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tcPr>
                </a:tc>
              </a:tr>
              <a:tr h="274320">
                <a:tc>
                  <a:txBody>
                    <a:bodyPr/>
                    <a:lstStyle/>
                    <a:p>
                      <a:pPr marL="0" marR="0" indent="0" algn="ctr" defTabSz="4388690" rtl="0" eaLnBrk="1" fontAlgn="b" latinLnBrk="0" hangingPunct="1">
                        <a:lnSpc>
                          <a:spcPct val="100000"/>
                        </a:lnSpc>
                        <a:spcBef>
                          <a:spcPts val="0"/>
                        </a:spcBef>
                        <a:spcAft>
                          <a:spcPts val="0"/>
                        </a:spcAft>
                        <a:buClrTx/>
                        <a:buSzTx/>
                        <a:buFontTx/>
                        <a:buNone/>
                        <a:tabLst/>
                        <a:defRPr/>
                      </a:pPr>
                      <a:r>
                        <a:rPr lang="en-US" sz="1000" u="none" strike="noStrike" dirty="0">
                          <a:effectLst/>
                          <a:latin typeface="Arial" panose="020B0604020202020204" pitchFamily="34" charset="0"/>
                          <a:cs typeface="Arial" panose="020B0604020202020204" pitchFamily="34" charset="0"/>
                        </a:rPr>
                        <a:t>∆</a:t>
                      </a:r>
                      <a:r>
                        <a:rPr lang="en-US" sz="1000" u="none" strike="noStrike" dirty="0" smtClean="0">
                          <a:effectLst/>
                          <a:latin typeface="Arial" panose="020B0604020202020204" pitchFamily="34" charset="0"/>
                          <a:cs typeface="Arial" panose="020B0604020202020204" pitchFamily="34" charset="0"/>
                        </a:rPr>
                        <a:t>7H</a:t>
                      </a:r>
                      <a:r>
                        <a:rPr lang="en-US" sz="1000" u="none" strike="noStrike" baseline="-25000" dirty="0" smtClean="0">
                          <a:effectLst/>
                          <a:latin typeface="Arial" panose="020B0604020202020204" pitchFamily="34" charset="0"/>
                          <a:cs typeface="Arial" panose="020B0604020202020204" pitchFamily="34" charset="0"/>
                        </a:rPr>
                        <a:t>2</a:t>
                      </a:r>
                      <a:r>
                        <a:rPr lang="en-US" sz="1000" u="none" strike="noStrike" dirty="0" smtClean="0">
                          <a:effectLst/>
                          <a:latin typeface="Arial" panose="020B0604020202020204" pitchFamily="34" charset="0"/>
                          <a:cs typeface="Arial" panose="020B0604020202020204" pitchFamily="34" charset="0"/>
                        </a:rPr>
                        <a:t>ase</a:t>
                      </a:r>
                      <a:r>
                        <a:rPr lang="en-US" sz="1000" u="none" strike="noStrike" baseline="-25000" dirty="0" smtClean="0">
                          <a:effectLst/>
                          <a:latin typeface="Arial" panose="020B0604020202020204" pitchFamily="34" charset="0"/>
                          <a:cs typeface="Arial" panose="020B0604020202020204" pitchFamily="34" charset="0"/>
                        </a:rPr>
                        <a:t>supp</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latin typeface="Arial" panose="020B0604020202020204" pitchFamily="34" charset="0"/>
                          <a:cs typeface="Arial" panose="020B0604020202020204" pitchFamily="34" charset="0"/>
                        </a:rPr>
                        <a:t>L</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latin typeface="Arial" panose="020B0604020202020204" pitchFamily="34" charset="0"/>
                          <a:cs typeface="Arial" panose="020B0604020202020204" pitchFamily="34" charset="0"/>
                        </a:rPr>
                        <a:t>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274320">
                <a:tc>
                  <a:txBody>
                    <a:bodyPr/>
                    <a:lstStyle/>
                    <a:p>
                      <a:pPr algn="ctr" fontAlgn="b"/>
                      <a:r>
                        <a:rPr lang="en-US" sz="1000" b="1" u="none" strike="noStrike" dirty="0">
                          <a:effectLst/>
                          <a:latin typeface="Arial" panose="020B0604020202020204" pitchFamily="34" charset="0"/>
                          <a:cs typeface="Arial" panose="020B0604020202020204" pitchFamily="34" charset="0"/>
                        </a:rPr>
                        <a:t>Total Correct: </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effectLst/>
                          <a:latin typeface="Arial" panose="020B0604020202020204" pitchFamily="34" charset="0"/>
                          <a:cs typeface="Arial" panose="020B0604020202020204" pitchFamily="34" charset="0"/>
                        </a:rPr>
                        <a:t>10 </a:t>
                      </a:r>
                      <a:r>
                        <a:rPr lang="en-US" sz="1000" b="1" u="none" strike="noStrike" dirty="0" smtClean="0">
                          <a:effectLst/>
                          <a:latin typeface="Arial" panose="020B0604020202020204" pitchFamily="34" charset="0"/>
                          <a:cs typeface="Arial" panose="020B0604020202020204" pitchFamily="34" charset="0"/>
                        </a:rPr>
                        <a:t>/10</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smtClean="0">
                          <a:effectLst/>
                          <a:latin typeface="Arial" panose="020B0604020202020204" pitchFamily="34" charset="0"/>
                          <a:cs typeface="Arial" panose="020B0604020202020204" pitchFamily="34" charset="0"/>
                        </a:rPr>
                        <a:t>14/16</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smtClean="0">
                          <a:effectLst/>
                          <a:latin typeface="Arial" panose="020B0604020202020204" pitchFamily="34" charset="0"/>
                          <a:cs typeface="Arial" panose="020B0604020202020204" pitchFamily="34" charset="0"/>
                        </a:rPr>
                        <a:t>2/2</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smtClean="0">
                          <a:effectLst/>
                          <a:latin typeface="Arial" panose="020B0604020202020204" pitchFamily="34" charset="0"/>
                          <a:cs typeface="Arial" panose="020B0604020202020204" pitchFamily="34" charset="0"/>
                        </a:rPr>
                        <a:t>1/2</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18296" marR="18296" marT="18296"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9267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0334" t="55184" r="28701" b="14510"/>
          <a:stretch/>
        </p:blipFill>
        <p:spPr bwMode="auto">
          <a:xfrm>
            <a:off x="609600" y="1676400"/>
            <a:ext cx="5207726" cy="431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t>Predicting Methanol </a:t>
            </a:r>
            <a:r>
              <a:rPr lang="en-US" dirty="0"/>
              <a:t>Consumption</a:t>
            </a:r>
          </a:p>
        </p:txBody>
      </p:sp>
      <p:pic>
        <p:nvPicPr>
          <p:cNvPr id="7" name="Content Placeholder 3"/>
          <p:cNvPicPr>
            <a:picLocks noChangeAspect="1"/>
          </p:cNvPicPr>
          <p:nvPr/>
        </p:nvPicPr>
        <p:blipFill rotWithShape="1">
          <a:blip r:embed="rId4" cstate="print">
            <a:extLst>
              <a:ext uri="{28A0092B-C50C-407E-A947-70E740481C1C}">
                <a14:useLocalDpi xmlns:a14="http://schemas.microsoft.com/office/drawing/2010/main" val="0"/>
              </a:ext>
            </a:extLst>
          </a:blip>
          <a:srcRect t="62068" r="60549" b="29470"/>
          <a:stretch/>
        </p:blipFill>
        <p:spPr>
          <a:xfrm>
            <a:off x="3581400" y="2710880"/>
            <a:ext cx="5086350" cy="1448725"/>
          </a:xfrm>
          <a:prstGeom prst="rect">
            <a:avLst/>
          </a:prstGeom>
        </p:spPr>
      </p:pic>
      <p:sp>
        <p:nvSpPr>
          <p:cNvPr id="8" name="Text Placeholder 5"/>
          <p:cNvSpPr txBox="1">
            <a:spLocks/>
          </p:cNvSpPr>
          <p:nvPr/>
        </p:nvSpPr>
        <p:spPr>
          <a:xfrm>
            <a:off x="-609600" y="6553200"/>
            <a:ext cx="5943600" cy="29583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solidFill>
                  <a:srgbClr val="5E6A71">
                    <a:tint val="75000"/>
                  </a:srgbClr>
                </a:solidFill>
              </a:rPr>
              <a:t>Welander</a:t>
            </a:r>
            <a:r>
              <a:rPr lang="en-US" dirty="0" smtClean="0">
                <a:solidFill>
                  <a:srgbClr val="5E6A71">
                    <a:tint val="75000"/>
                  </a:srgbClr>
                </a:solidFill>
              </a:rPr>
              <a:t> P. </a:t>
            </a:r>
            <a:r>
              <a:rPr lang="en-US" i="1" dirty="0" smtClean="0">
                <a:solidFill>
                  <a:srgbClr val="5E6A71">
                    <a:tint val="75000"/>
                  </a:srgbClr>
                </a:solidFill>
              </a:rPr>
              <a:t>et al. PNAS </a:t>
            </a:r>
            <a:r>
              <a:rPr lang="en-US" dirty="0" smtClean="0">
                <a:solidFill>
                  <a:srgbClr val="5E6A71">
                    <a:tint val="75000"/>
                  </a:srgbClr>
                </a:solidFill>
              </a:rPr>
              <a:t>(2005)</a:t>
            </a:r>
            <a:endParaRPr lang="en-US" dirty="0">
              <a:solidFill>
                <a:srgbClr val="5E6A71">
                  <a:tint val="75000"/>
                </a:srgbClr>
              </a:solidFill>
            </a:endParaRPr>
          </a:p>
        </p:txBody>
      </p:sp>
    </p:spTree>
    <p:extLst>
      <p:ext uri="{BB962C8B-B14F-4D97-AF65-F5344CB8AC3E}">
        <p14:creationId xmlns:p14="http://schemas.microsoft.com/office/powerpoint/2010/main" val="3074432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Update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2325006"/>
              </p:ext>
            </p:extLst>
          </p:nvPr>
        </p:nvGraphicFramePr>
        <p:xfrm>
          <a:off x="152400" y="1311999"/>
          <a:ext cx="8839200" cy="5027841"/>
        </p:xfrm>
        <a:graphic>
          <a:graphicData uri="http://schemas.openxmlformats.org/drawingml/2006/table">
            <a:tbl>
              <a:tblPr firstRow="1" bandRow="1">
                <a:tableStyleId>{5C22544A-7EE6-4342-B048-85BDC9FD1C3A}</a:tableStyleId>
              </a:tblPr>
              <a:tblGrid>
                <a:gridCol w="1327072"/>
                <a:gridCol w="4362633"/>
                <a:gridCol w="1381655"/>
                <a:gridCol w="1767840"/>
              </a:tblGrid>
              <a:tr h="821601">
                <a:tc>
                  <a:txBody>
                    <a:bodyPr/>
                    <a:lstStyle/>
                    <a:p>
                      <a:r>
                        <a:rPr lang="en-US" dirty="0" smtClean="0"/>
                        <a:t>Milestone</a:t>
                      </a:r>
                      <a:endParaRPr lang="en-US" dirty="0"/>
                    </a:p>
                  </a:txBody>
                  <a:tcPr anchor="ctr"/>
                </a:tc>
                <a:tc>
                  <a:txBody>
                    <a:bodyPr/>
                    <a:lstStyle/>
                    <a:p>
                      <a:r>
                        <a:rPr lang="en-US" dirty="0" smtClean="0"/>
                        <a:t>Description</a:t>
                      </a:r>
                      <a:endParaRPr lang="en-US" dirty="0"/>
                    </a:p>
                  </a:txBody>
                  <a:tcPr anchor="ctr"/>
                </a:tc>
                <a:tc>
                  <a:txBody>
                    <a:bodyPr/>
                    <a:lstStyle/>
                    <a:p>
                      <a:r>
                        <a:rPr lang="en-US" dirty="0" smtClean="0"/>
                        <a:t>Targeted </a:t>
                      </a:r>
                      <a:r>
                        <a:rPr lang="en-US" baseline="0" dirty="0" smtClean="0"/>
                        <a:t>Finish Date</a:t>
                      </a:r>
                      <a:endParaRPr lang="en-US" dirty="0"/>
                    </a:p>
                  </a:txBody>
                  <a:tcPr anchor="ctr"/>
                </a:tc>
                <a:tc>
                  <a:txBody>
                    <a:bodyPr/>
                    <a:lstStyle/>
                    <a:p>
                      <a:r>
                        <a:rPr lang="en-US" dirty="0" smtClean="0"/>
                        <a:t>Status</a:t>
                      </a:r>
                      <a:endParaRPr lang="en-US" dirty="0"/>
                    </a:p>
                  </a:txBody>
                  <a:tcPr anchor="ctr"/>
                </a:tc>
              </a:tr>
              <a:tr h="901443">
                <a:tc>
                  <a:txBody>
                    <a:bodyPr/>
                    <a:lstStyle/>
                    <a:p>
                      <a:r>
                        <a:rPr lang="en-US" dirty="0" smtClean="0"/>
                        <a:t>M2.1</a:t>
                      </a:r>
                      <a:endParaRPr lang="en-US" dirty="0"/>
                    </a:p>
                  </a:txBody>
                  <a:tcPr anchor="ctr"/>
                </a:tc>
                <a:tc>
                  <a:txBody>
                    <a:bodyPr/>
                    <a:lstStyle/>
                    <a:p>
                      <a:r>
                        <a:rPr lang="en-US" sz="1800" kern="1200" dirty="0" smtClean="0">
                          <a:solidFill>
                            <a:schemeClr val="dk1"/>
                          </a:solidFill>
                          <a:effectLst/>
                          <a:latin typeface="+mn-lt"/>
                          <a:ea typeface="+mn-ea"/>
                          <a:cs typeface="+mn-cs"/>
                        </a:rPr>
                        <a:t>Deliver first genome-scale metabolic model capable of simulating growth and byproduct section with  &gt;75% accuracy</a:t>
                      </a:r>
                      <a:endParaRPr lang="en-US" dirty="0"/>
                    </a:p>
                  </a:txBody>
                  <a:tcPr anchor="ctr"/>
                </a:tc>
                <a:tc>
                  <a:txBody>
                    <a:bodyPr/>
                    <a:lstStyle/>
                    <a:p>
                      <a:r>
                        <a:rPr lang="en-US" dirty="0" smtClean="0"/>
                        <a:t>10/1/14</a:t>
                      </a:r>
                      <a:endParaRPr lang="en-US" dirty="0"/>
                    </a:p>
                  </a:txBody>
                  <a:tcPr anchor="ctr"/>
                </a:tc>
                <a:tc>
                  <a:txBody>
                    <a:bodyPr/>
                    <a:lstStyle/>
                    <a:p>
                      <a:r>
                        <a:rPr lang="en-US" dirty="0" smtClean="0"/>
                        <a:t>Completed</a:t>
                      </a:r>
                      <a:endParaRPr lang="en-US" dirty="0"/>
                    </a:p>
                  </a:txBody>
                  <a:tcPr anchor="ctr"/>
                </a:tc>
              </a:tr>
              <a:tr h="1442309">
                <a:tc>
                  <a:txBody>
                    <a:bodyPr/>
                    <a:lstStyle/>
                    <a:p>
                      <a:r>
                        <a:rPr lang="en-US" dirty="0" smtClean="0"/>
                        <a:t>M2.2</a:t>
                      </a:r>
                      <a:endParaRPr lang="en-US" dirty="0"/>
                    </a:p>
                  </a:txBody>
                  <a:tcPr anchor="ctr"/>
                </a:tc>
                <a:tc>
                  <a:txBody>
                    <a:bodyPr/>
                    <a:lstStyle/>
                    <a:p>
                      <a:r>
                        <a:rPr lang="en-US" sz="1800" kern="1200" dirty="0" smtClean="0">
                          <a:solidFill>
                            <a:schemeClr val="dk1"/>
                          </a:solidFill>
                          <a:effectLst/>
                          <a:latin typeface="+mn-lt"/>
                          <a:ea typeface="+mn-ea"/>
                          <a:cs typeface="+mn-cs"/>
                        </a:rPr>
                        <a:t>Deliver improved model that enables predictions with &gt;85% predictive accuracy for knockout lethality, and &lt;20% error for </a:t>
                      </a:r>
                      <a:r>
                        <a:rPr lang="en-US" sz="1800" kern="1200" dirty="0" err="1" smtClean="0">
                          <a:solidFill>
                            <a:schemeClr val="dk1"/>
                          </a:solidFill>
                          <a:effectLst/>
                          <a:latin typeface="+mn-lt"/>
                          <a:ea typeface="+mn-ea"/>
                          <a:cs typeface="+mn-cs"/>
                        </a:rPr>
                        <a:t>wildtype</a:t>
                      </a:r>
                      <a:r>
                        <a:rPr lang="en-US" sz="1800" kern="1200" dirty="0" smtClean="0">
                          <a:solidFill>
                            <a:schemeClr val="dk1"/>
                          </a:solidFill>
                          <a:effectLst/>
                          <a:latin typeface="+mn-lt"/>
                          <a:ea typeface="+mn-ea"/>
                          <a:cs typeface="+mn-cs"/>
                        </a:rPr>
                        <a:t> growth and byproduct yield predictions</a:t>
                      </a:r>
                      <a:endParaRPr lang="en-US" dirty="0"/>
                    </a:p>
                  </a:txBody>
                  <a:tcPr anchor="ctr"/>
                </a:tc>
                <a:tc>
                  <a:txBody>
                    <a:bodyPr/>
                    <a:lstStyle/>
                    <a:p>
                      <a:r>
                        <a:rPr lang="en-US" dirty="0" smtClean="0"/>
                        <a:t>6/1/15</a:t>
                      </a:r>
                      <a:endParaRPr lang="en-US" dirty="0"/>
                    </a:p>
                  </a:txBody>
                  <a:tcPr anchor="ctr"/>
                </a:tc>
                <a:tc>
                  <a:txBody>
                    <a:bodyPr/>
                    <a:lstStyle/>
                    <a:p>
                      <a:r>
                        <a:rPr lang="en-US" dirty="0" smtClean="0"/>
                        <a:t>Nearing Completion</a:t>
                      </a:r>
                      <a:endParaRPr lang="en-US" dirty="0"/>
                    </a:p>
                  </a:txBody>
                  <a:tcPr anchor="ctr"/>
                </a:tc>
              </a:tr>
              <a:tr h="901443">
                <a:tc>
                  <a:txBody>
                    <a:bodyPr/>
                    <a:lstStyle/>
                    <a:p>
                      <a:r>
                        <a:rPr lang="en-US" dirty="0" smtClean="0"/>
                        <a:t>M2.3</a:t>
                      </a:r>
                      <a:endParaRPr lang="en-US" dirty="0"/>
                    </a:p>
                  </a:txBody>
                  <a:tcPr anchor="ctr"/>
                </a:tc>
                <a:tc>
                  <a:txBody>
                    <a:bodyPr/>
                    <a:lstStyle/>
                    <a:p>
                      <a:r>
                        <a:rPr lang="en-US" sz="1800" kern="1200" dirty="0" smtClean="0">
                          <a:solidFill>
                            <a:schemeClr val="dk1"/>
                          </a:solidFill>
                          <a:effectLst/>
                          <a:latin typeface="+mn-lt"/>
                          <a:ea typeface="+mn-ea"/>
                          <a:cs typeface="+mn-cs"/>
                        </a:rPr>
                        <a:t>Deliver top 5-10 strain design predictions based on methanol yield to team for implementation</a:t>
                      </a:r>
                      <a:endParaRPr lang="en-US" dirty="0"/>
                    </a:p>
                  </a:txBody>
                  <a:tcPr anchor="ctr"/>
                </a:tc>
                <a:tc>
                  <a:txBody>
                    <a:bodyPr/>
                    <a:lstStyle/>
                    <a:p>
                      <a:r>
                        <a:rPr lang="en-US" dirty="0" smtClean="0"/>
                        <a:t>6/1/15</a:t>
                      </a:r>
                      <a:endParaRPr lang="en-US" dirty="0"/>
                    </a:p>
                  </a:txBody>
                  <a:tcPr anchor="ctr"/>
                </a:tc>
                <a:tc>
                  <a:txBody>
                    <a:bodyPr/>
                    <a:lstStyle/>
                    <a:p>
                      <a:r>
                        <a:rPr lang="en-US" dirty="0" smtClean="0"/>
                        <a:t>In Progress</a:t>
                      </a:r>
                      <a:endParaRPr lang="en-US" dirty="0"/>
                    </a:p>
                  </a:txBody>
                  <a:tcPr anchor="ctr"/>
                </a:tc>
              </a:tr>
              <a:tr h="901443">
                <a:tc>
                  <a:txBody>
                    <a:bodyPr/>
                    <a:lstStyle/>
                    <a:p>
                      <a:r>
                        <a:rPr lang="en-US" dirty="0" smtClean="0"/>
                        <a:t>M2.4</a:t>
                      </a:r>
                      <a:endParaRPr lang="en-US" dirty="0"/>
                    </a:p>
                  </a:txBody>
                  <a:tcPr anchor="ctr"/>
                </a:tc>
                <a:tc>
                  <a:txBody>
                    <a:bodyPr/>
                    <a:lstStyle/>
                    <a:p>
                      <a:r>
                        <a:rPr lang="en-US" dirty="0" smtClean="0"/>
                        <a:t>Provide 3 best engineered strains  with highest methanol</a:t>
                      </a:r>
                      <a:r>
                        <a:rPr lang="en-US" baseline="0" dirty="0" smtClean="0"/>
                        <a:t> production based on metabolic modeling</a:t>
                      </a:r>
                      <a:endParaRPr lang="en-US" dirty="0"/>
                    </a:p>
                  </a:txBody>
                  <a:tcPr anchor="ctr"/>
                </a:tc>
                <a:tc>
                  <a:txBody>
                    <a:bodyPr/>
                    <a:lstStyle/>
                    <a:p>
                      <a:r>
                        <a:rPr lang="en-US" dirty="0" smtClean="0"/>
                        <a:t>10/31/16</a:t>
                      </a:r>
                      <a:endParaRPr lang="en-US" dirty="0"/>
                    </a:p>
                  </a:txBody>
                  <a:tcPr anchor="ctr"/>
                </a:tc>
                <a:tc>
                  <a:txBody>
                    <a:bodyPr/>
                    <a:lstStyle/>
                    <a:p>
                      <a:r>
                        <a:rPr lang="en-US" dirty="0" smtClean="0"/>
                        <a:t>In Progress</a:t>
                      </a:r>
                      <a:endParaRPr lang="en-US" dirty="0"/>
                    </a:p>
                  </a:txBody>
                  <a:tcPr anchor="ctr"/>
                </a:tc>
              </a:tr>
            </a:tbl>
          </a:graphicData>
        </a:graphic>
      </p:graphicFrame>
    </p:spTree>
    <p:extLst>
      <p:ext uri="{BB962C8B-B14F-4D97-AF65-F5344CB8AC3E}">
        <p14:creationId xmlns:p14="http://schemas.microsoft.com/office/powerpoint/2010/main" val="2643817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Forward</a:t>
            </a:r>
            <a:endParaRPr lang="en-US" dirty="0"/>
          </a:p>
        </p:txBody>
      </p:sp>
      <p:sp>
        <p:nvSpPr>
          <p:cNvPr id="3" name="Content Placeholder 2"/>
          <p:cNvSpPr>
            <a:spLocks noGrp="1"/>
          </p:cNvSpPr>
          <p:nvPr>
            <p:ph idx="1"/>
          </p:nvPr>
        </p:nvSpPr>
        <p:spPr/>
        <p:txBody>
          <a:bodyPr/>
          <a:lstStyle/>
          <a:p>
            <a:r>
              <a:rPr lang="en-US" dirty="0" smtClean="0"/>
              <a:t>Awaiting results of targeted metabolomics (June 2015)</a:t>
            </a:r>
          </a:p>
          <a:p>
            <a:endParaRPr lang="en-US" dirty="0" smtClean="0"/>
          </a:p>
          <a:p>
            <a:r>
              <a:rPr lang="en-US" dirty="0" smtClean="0"/>
              <a:t>Submitted samples to Bob White for methanogen-specific metabolomics</a:t>
            </a:r>
          </a:p>
          <a:p>
            <a:endParaRPr lang="en-US" dirty="0"/>
          </a:p>
          <a:p>
            <a:r>
              <a:rPr lang="en-US" dirty="0" smtClean="0"/>
              <a:t>Predicting metabolic engineering strategies with </a:t>
            </a:r>
            <a:r>
              <a:rPr lang="en-US" dirty="0" err="1" smtClean="0"/>
              <a:t>SimOptStrain</a:t>
            </a:r>
            <a:endParaRPr lang="en-US" dirty="0" smtClean="0"/>
          </a:p>
          <a:p>
            <a:endParaRPr lang="en-US" dirty="0"/>
          </a:p>
        </p:txBody>
      </p:sp>
    </p:spTree>
    <p:extLst>
      <p:ext uri="{BB962C8B-B14F-4D97-AF65-F5344CB8AC3E}">
        <p14:creationId xmlns:p14="http://schemas.microsoft.com/office/powerpoint/2010/main" val="567337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4">
      <a:dk1>
        <a:srgbClr val="5E6A71"/>
      </a:dk1>
      <a:lt1>
        <a:sysClr val="window" lastClr="FFFFFF"/>
      </a:lt1>
      <a:dk2>
        <a:srgbClr val="003F72"/>
      </a:dk2>
      <a:lt2>
        <a:srgbClr val="EEECE1"/>
      </a:lt2>
      <a:accent1>
        <a:srgbClr val="4F81BD"/>
      </a:accent1>
      <a:accent2>
        <a:srgbClr val="C0504D"/>
      </a:accent2>
      <a:accent3>
        <a:srgbClr val="9BBB59"/>
      </a:accent3>
      <a:accent4>
        <a:srgbClr val="8064A2"/>
      </a:accent4>
      <a:accent5>
        <a:srgbClr val="4BACC6"/>
      </a:accent5>
      <a:accent6>
        <a:srgbClr val="E9830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3200" dirty="0" smtClean="0">
            <a:solidFill>
              <a:srgbClr val="000000"/>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TotalTime>
  <Words>1299</Words>
  <Application>Microsoft Office PowerPoint</Application>
  <PresentationFormat>On-screen Show (4:3)</PresentationFormat>
  <Paragraphs>180</Paragraphs>
  <Slides>8</Slides>
  <Notes>7</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1_Office Theme</vt:lpstr>
      <vt:lpstr>Updates for May 2015</vt:lpstr>
      <vt:lpstr>Minor Model Adjustments</vt:lpstr>
      <vt:lpstr>Current Model Statistics</vt:lpstr>
      <vt:lpstr>Growth Yield Validation</vt:lpstr>
      <vt:lpstr>Gene Knockout Validation</vt:lpstr>
      <vt:lpstr>Predicting Methanol Consumption</vt:lpstr>
      <vt:lpstr>Milestones Update</vt:lpstr>
      <vt:lpstr>Moving Forward</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dc:creator>
  <cp:lastModifiedBy>Matt</cp:lastModifiedBy>
  <cp:revision>20</cp:revision>
  <dcterms:created xsi:type="dcterms:W3CDTF">2015-05-25T19:49:23Z</dcterms:created>
  <dcterms:modified xsi:type="dcterms:W3CDTF">2015-05-28T02:52:02Z</dcterms:modified>
</cp:coreProperties>
</file>