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70" r:id="rId6"/>
    <p:sldId id="262" r:id="rId7"/>
    <p:sldId id="263" r:id="rId8"/>
    <p:sldId id="272" r:id="rId9"/>
    <p:sldId id="268" r:id="rId10"/>
    <p:sldId id="264" r:id="rId11"/>
    <p:sldId id="266" r:id="rId12"/>
    <p:sldId id="265" r:id="rId13"/>
    <p:sldId id="271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6" autoAdjust="0"/>
  </p:normalViewPr>
  <p:slideViewPr>
    <p:cSldViewPr>
      <p:cViewPr>
        <p:scale>
          <a:sx n="66" d="100"/>
          <a:sy n="66" d="100"/>
        </p:scale>
        <p:origin x="-1920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32836-76A6-4D93-89AF-736A0187834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EC391D-3554-41AA-813C-F4A63148C692}">
      <dgm:prSet phldrT="[Text]"/>
      <dgm:spPr/>
      <dgm:t>
        <a:bodyPr/>
        <a:lstStyle/>
        <a:p>
          <a:r>
            <a:rPr lang="en-US" dirty="0" smtClean="0"/>
            <a:t>Draft</a:t>
          </a:r>
          <a:endParaRPr lang="en-US" dirty="0"/>
        </a:p>
      </dgm:t>
    </dgm:pt>
    <dgm:pt modelId="{73EDF42C-6132-4D85-8371-0D262CD5BDDD}" type="parTrans" cxnId="{8FC961F8-21F4-4960-B543-ED2511565B56}">
      <dgm:prSet/>
      <dgm:spPr/>
      <dgm:t>
        <a:bodyPr/>
        <a:lstStyle/>
        <a:p>
          <a:endParaRPr lang="en-US"/>
        </a:p>
      </dgm:t>
    </dgm:pt>
    <dgm:pt modelId="{C3DA8524-34EE-44C3-9407-FE7B2756B14E}" type="sibTrans" cxnId="{8FC961F8-21F4-4960-B543-ED2511565B56}">
      <dgm:prSet/>
      <dgm:spPr/>
      <dgm:t>
        <a:bodyPr/>
        <a:lstStyle/>
        <a:p>
          <a:endParaRPr lang="en-US"/>
        </a:p>
      </dgm:t>
    </dgm:pt>
    <dgm:pt modelId="{142E468B-A557-4CE8-A3DD-69CEA02D2035}">
      <dgm:prSet phldrT="[Text]"/>
      <dgm:spPr/>
      <dgm:t>
        <a:bodyPr/>
        <a:lstStyle/>
        <a:p>
          <a:r>
            <a:rPr lang="en-US" dirty="0" smtClean="0"/>
            <a:t>724 metabolites</a:t>
          </a:r>
          <a:endParaRPr lang="en-US" dirty="0"/>
        </a:p>
      </dgm:t>
    </dgm:pt>
    <dgm:pt modelId="{657D5DEF-ACAA-4968-9268-734E8DF932CE}" type="parTrans" cxnId="{2C5C8CD6-56D5-4A67-AEB3-5DD462CA09A4}">
      <dgm:prSet/>
      <dgm:spPr/>
      <dgm:t>
        <a:bodyPr/>
        <a:lstStyle/>
        <a:p>
          <a:endParaRPr lang="en-US"/>
        </a:p>
      </dgm:t>
    </dgm:pt>
    <dgm:pt modelId="{9BA9480A-3545-473D-92A0-782A713A7F16}" type="sibTrans" cxnId="{2C5C8CD6-56D5-4A67-AEB3-5DD462CA09A4}">
      <dgm:prSet/>
      <dgm:spPr/>
      <dgm:t>
        <a:bodyPr/>
        <a:lstStyle/>
        <a:p>
          <a:endParaRPr lang="en-US"/>
        </a:p>
      </dgm:t>
    </dgm:pt>
    <dgm:pt modelId="{71B86838-053A-463E-8F15-8367EAF46B77}">
      <dgm:prSet phldrT="[Text]"/>
      <dgm:spPr/>
      <dgm:t>
        <a:bodyPr/>
        <a:lstStyle/>
        <a:p>
          <a:r>
            <a:rPr lang="en-US" dirty="0" smtClean="0"/>
            <a:t>708 reactions</a:t>
          </a:r>
          <a:endParaRPr lang="en-US" dirty="0"/>
        </a:p>
      </dgm:t>
    </dgm:pt>
    <dgm:pt modelId="{777F5AAE-74B4-4CCD-8C2B-0A7C05DF97E8}" type="parTrans" cxnId="{102BB4FA-17F4-4873-B7F1-C1CC0A4FFA09}">
      <dgm:prSet/>
      <dgm:spPr/>
      <dgm:t>
        <a:bodyPr/>
        <a:lstStyle/>
        <a:p>
          <a:endParaRPr lang="en-US"/>
        </a:p>
      </dgm:t>
    </dgm:pt>
    <dgm:pt modelId="{D6511D03-8D96-4B68-A430-B9AC6A4FD690}" type="sibTrans" cxnId="{102BB4FA-17F4-4873-B7F1-C1CC0A4FFA09}">
      <dgm:prSet/>
      <dgm:spPr/>
      <dgm:t>
        <a:bodyPr/>
        <a:lstStyle/>
        <a:p>
          <a:endParaRPr lang="en-US"/>
        </a:p>
      </dgm:t>
    </dgm:pt>
    <dgm:pt modelId="{038B6B9D-35ED-4D21-9484-1B64347858F2}">
      <dgm:prSet phldrT="[Text]"/>
      <dgm:spPr/>
      <dgm:t>
        <a:bodyPr/>
        <a:lstStyle/>
        <a:p>
          <a:r>
            <a:rPr lang="en-US" dirty="0" smtClean="0"/>
            <a:t>May 8</a:t>
          </a:r>
          <a:endParaRPr lang="en-US" dirty="0"/>
        </a:p>
      </dgm:t>
    </dgm:pt>
    <dgm:pt modelId="{E2C175F7-BAFE-4810-B34E-B24ED1C8A72B}" type="parTrans" cxnId="{9AB18030-0BCA-41A0-A66B-598AB12FB280}">
      <dgm:prSet/>
      <dgm:spPr/>
      <dgm:t>
        <a:bodyPr/>
        <a:lstStyle/>
        <a:p>
          <a:endParaRPr lang="en-US"/>
        </a:p>
      </dgm:t>
    </dgm:pt>
    <dgm:pt modelId="{AE9ECEFC-24E0-48F6-97C0-6A2982E4A4EE}" type="sibTrans" cxnId="{9AB18030-0BCA-41A0-A66B-598AB12FB280}">
      <dgm:prSet/>
      <dgm:spPr/>
      <dgm:t>
        <a:bodyPr/>
        <a:lstStyle/>
        <a:p>
          <a:endParaRPr lang="en-US"/>
        </a:p>
      </dgm:t>
    </dgm:pt>
    <dgm:pt modelId="{937C6154-8AD0-48DF-BDEF-C5CC8D8D3102}">
      <dgm:prSet phldrT="[Text]"/>
      <dgm:spPr/>
      <dgm:t>
        <a:bodyPr/>
        <a:lstStyle/>
        <a:p>
          <a:r>
            <a:rPr lang="en-US" dirty="0" smtClean="0"/>
            <a:t>412 genes</a:t>
          </a:r>
          <a:endParaRPr lang="en-US" dirty="0"/>
        </a:p>
      </dgm:t>
    </dgm:pt>
    <dgm:pt modelId="{450386DB-4F72-4411-A68F-AFABA9F3366D}" type="parTrans" cxnId="{B602EE15-0B85-4D74-AB44-54C7E6D5CCA2}">
      <dgm:prSet/>
      <dgm:spPr/>
      <dgm:t>
        <a:bodyPr/>
        <a:lstStyle/>
        <a:p>
          <a:endParaRPr lang="en-US"/>
        </a:p>
      </dgm:t>
    </dgm:pt>
    <dgm:pt modelId="{1A13B45D-C67F-4BC6-934B-D062A20E43DF}" type="sibTrans" cxnId="{B602EE15-0B85-4D74-AB44-54C7E6D5CCA2}">
      <dgm:prSet/>
      <dgm:spPr/>
      <dgm:t>
        <a:bodyPr/>
        <a:lstStyle/>
        <a:p>
          <a:endParaRPr lang="en-US"/>
        </a:p>
      </dgm:t>
    </dgm:pt>
    <dgm:pt modelId="{D7D70972-4993-4107-B2E3-8B6B63222784}">
      <dgm:prSet phldrT="[Text]"/>
      <dgm:spPr/>
      <dgm:t>
        <a:bodyPr/>
        <a:lstStyle/>
        <a:p>
          <a:r>
            <a:rPr lang="en-US" dirty="0" smtClean="0"/>
            <a:t>735 metabolites</a:t>
          </a:r>
          <a:endParaRPr lang="en-US" dirty="0"/>
        </a:p>
      </dgm:t>
    </dgm:pt>
    <dgm:pt modelId="{133BE4C9-3F23-4338-9F6D-BA2FD194D018}" type="parTrans" cxnId="{1E3DB97F-85EF-45C9-AB41-94A4A9F06B85}">
      <dgm:prSet/>
      <dgm:spPr/>
      <dgm:t>
        <a:bodyPr/>
        <a:lstStyle/>
        <a:p>
          <a:endParaRPr lang="en-US"/>
        </a:p>
      </dgm:t>
    </dgm:pt>
    <dgm:pt modelId="{EF2DFCE9-6E4F-4AC9-9E82-37035CB91DE2}" type="sibTrans" cxnId="{1E3DB97F-85EF-45C9-AB41-94A4A9F06B85}">
      <dgm:prSet/>
      <dgm:spPr/>
      <dgm:t>
        <a:bodyPr/>
        <a:lstStyle/>
        <a:p>
          <a:endParaRPr lang="en-US"/>
        </a:p>
      </dgm:t>
    </dgm:pt>
    <dgm:pt modelId="{6F44C8BF-B26F-49A9-B0B2-6CADFD403C7F}">
      <dgm:prSet phldrT="[Text]"/>
      <dgm:spPr/>
      <dgm:t>
        <a:bodyPr/>
        <a:lstStyle/>
        <a:p>
          <a:r>
            <a:rPr lang="en-US" dirty="0" smtClean="0"/>
            <a:t>June 6</a:t>
          </a:r>
          <a:endParaRPr lang="en-US" dirty="0"/>
        </a:p>
      </dgm:t>
    </dgm:pt>
    <dgm:pt modelId="{6D63FF7B-DD44-4EA8-97CA-6191706E4F32}" type="parTrans" cxnId="{51D3F554-DD44-426A-BE8D-E09C0A15596F}">
      <dgm:prSet/>
      <dgm:spPr/>
      <dgm:t>
        <a:bodyPr/>
        <a:lstStyle/>
        <a:p>
          <a:endParaRPr lang="en-US"/>
        </a:p>
      </dgm:t>
    </dgm:pt>
    <dgm:pt modelId="{4CFA8F6F-D66B-4E15-9B02-372C00A69D7D}" type="sibTrans" cxnId="{51D3F554-DD44-426A-BE8D-E09C0A15596F}">
      <dgm:prSet/>
      <dgm:spPr/>
      <dgm:t>
        <a:bodyPr/>
        <a:lstStyle/>
        <a:p>
          <a:endParaRPr lang="en-US"/>
        </a:p>
      </dgm:t>
    </dgm:pt>
    <dgm:pt modelId="{C80DF31B-258E-462A-BF24-C8F725BB8BE4}">
      <dgm:prSet phldrT="[Text]"/>
      <dgm:spPr/>
      <dgm:t>
        <a:bodyPr/>
        <a:lstStyle/>
        <a:p>
          <a:r>
            <a:rPr lang="en-US" dirty="0" smtClean="0"/>
            <a:t>414 genes</a:t>
          </a:r>
          <a:endParaRPr lang="en-US" dirty="0"/>
        </a:p>
      </dgm:t>
    </dgm:pt>
    <dgm:pt modelId="{BE65ED89-8306-46D5-B92F-04F63D3FF6C9}" type="parTrans" cxnId="{00170125-3C09-414B-90CC-AA78F312FE55}">
      <dgm:prSet/>
      <dgm:spPr/>
      <dgm:t>
        <a:bodyPr/>
        <a:lstStyle/>
        <a:p>
          <a:endParaRPr lang="en-US"/>
        </a:p>
      </dgm:t>
    </dgm:pt>
    <dgm:pt modelId="{E47BC7E5-689B-4514-8300-9A0324CBA167}" type="sibTrans" cxnId="{00170125-3C09-414B-90CC-AA78F312FE55}">
      <dgm:prSet/>
      <dgm:spPr/>
      <dgm:t>
        <a:bodyPr/>
        <a:lstStyle/>
        <a:p>
          <a:endParaRPr lang="en-US"/>
        </a:p>
      </dgm:t>
    </dgm:pt>
    <dgm:pt modelId="{AC1F66FA-37F1-46C7-AE78-527FFD2FB8D5}">
      <dgm:prSet phldrT="[Text]"/>
      <dgm:spPr/>
      <dgm:t>
        <a:bodyPr/>
        <a:lstStyle/>
        <a:p>
          <a:r>
            <a:rPr lang="en-US" dirty="0" smtClean="0"/>
            <a:t>736 metabolites</a:t>
          </a:r>
          <a:endParaRPr lang="en-US" dirty="0"/>
        </a:p>
      </dgm:t>
    </dgm:pt>
    <dgm:pt modelId="{52D659B5-098E-4664-A3EE-794249E04B47}" type="parTrans" cxnId="{E05DBA71-E5A0-4953-8DF7-9E9C2604F597}">
      <dgm:prSet/>
      <dgm:spPr/>
      <dgm:t>
        <a:bodyPr/>
        <a:lstStyle/>
        <a:p>
          <a:endParaRPr lang="en-US"/>
        </a:p>
      </dgm:t>
    </dgm:pt>
    <dgm:pt modelId="{95A8287D-94FB-471E-8AD1-4DB5CFCFF08C}" type="sibTrans" cxnId="{E05DBA71-E5A0-4953-8DF7-9E9C2604F597}">
      <dgm:prSet/>
      <dgm:spPr/>
      <dgm:t>
        <a:bodyPr/>
        <a:lstStyle/>
        <a:p>
          <a:endParaRPr lang="en-US"/>
        </a:p>
      </dgm:t>
    </dgm:pt>
    <dgm:pt modelId="{99D8EF8B-0240-409C-859D-F1ADBF184622}">
      <dgm:prSet phldrT="[Text]"/>
      <dgm:spPr/>
      <dgm:t>
        <a:bodyPr/>
        <a:lstStyle/>
        <a:p>
          <a:r>
            <a:rPr lang="en-US" dirty="0" smtClean="0"/>
            <a:t>388 genes</a:t>
          </a:r>
          <a:endParaRPr lang="en-US" dirty="0"/>
        </a:p>
      </dgm:t>
    </dgm:pt>
    <dgm:pt modelId="{653EE2B1-E196-4AC0-AB8A-5E2DCAD3025B}" type="parTrans" cxnId="{4D2E5ACA-8EF0-48DD-9F63-2A043B2E6DBD}">
      <dgm:prSet/>
      <dgm:spPr/>
      <dgm:t>
        <a:bodyPr/>
        <a:lstStyle/>
        <a:p>
          <a:endParaRPr lang="en-US"/>
        </a:p>
      </dgm:t>
    </dgm:pt>
    <dgm:pt modelId="{455C77AC-B49B-4415-B0D3-F38F0F22F1FA}" type="sibTrans" cxnId="{4D2E5ACA-8EF0-48DD-9F63-2A043B2E6DBD}">
      <dgm:prSet/>
      <dgm:spPr/>
      <dgm:t>
        <a:bodyPr/>
        <a:lstStyle/>
        <a:p>
          <a:endParaRPr lang="en-US"/>
        </a:p>
      </dgm:t>
    </dgm:pt>
    <dgm:pt modelId="{68E250E8-69B8-4780-AB1C-21989C9BB7B7}">
      <dgm:prSet phldrT="[Text]"/>
      <dgm:spPr/>
      <dgm:t>
        <a:bodyPr/>
        <a:lstStyle/>
        <a:p>
          <a:r>
            <a:rPr lang="en-US" dirty="0" smtClean="0"/>
            <a:t>730 reactions</a:t>
          </a:r>
          <a:endParaRPr lang="en-US" dirty="0"/>
        </a:p>
      </dgm:t>
    </dgm:pt>
    <dgm:pt modelId="{6F447F00-A40C-4CFC-966E-F8981B0601BF}" type="parTrans" cxnId="{6E92F14E-082D-4146-B3C8-CA1C4CEF7602}">
      <dgm:prSet/>
      <dgm:spPr/>
      <dgm:t>
        <a:bodyPr/>
        <a:lstStyle/>
        <a:p>
          <a:endParaRPr lang="en-US"/>
        </a:p>
      </dgm:t>
    </dgm:pt>
    <dgm:pt modelId="{D117F1E2-3683-4E07-9035-EA3387FF9F83}" type="sibTrans" cxnId="{6E92F14E-082D-4146-B3C8-CA1C4CEF7602}">
      <dgm:prSet/>
      <dgm:spPr/>
      <dgm:t>
        <a:bodyPr/>
        <a:lstStyle/>
        <a:p>
          <a:endParaRPr lang="en-US"/>
        </a:p>
      </dgm:t>
    </dgm:pt>
    <dgm:pt modelId="{2E80D11E-F60F-4AAC-A797-C2B08CC484D5}">
      <dgm:prSet phldrT="[Text]"/>
      <dgm:spPr/>
      <dgm:t>
        <a:bodyPr/>
        <a:lstStyle/>
        <a:p>
          <a:r>
            <a:rPr lang="en-US" dirty="0" smtClean="0"/>
            <a:t>722 reactions</a:t>
          </a:r>
          <a:endParaRPr lang="en-US" dirty="0"/>
        </a:p>
      </dgm:t>
    </dgm:pt>
    <dgm:pt modelId="{5930E10A-AD1C-475B-AE70-879737E0CB10}" type="parTrans" cxnId="{033E6898-FE16-4B98-B433-AED258AA1692}">
      <dgm:prSet/>
      <dgm:spPr/>
      <dgm:t>
        <a:bodyPr/>
        <a:lstStyle/>
        <a:p>
          <a:endParaRPr lang="en-US"/>
        </a:p>
      </dgm:t>
    </dgm:pt>
    <dgm:pt modelId="{19AA80BE-ABF0-4900-958E-E3F9A044AEC8}" type="sibTrans" cxnId="{033E6898-FE16-4B98-B433-AED258AA1692}">
      <dgm:prSet/>
      <dgm:spPr/>
      <dgm:t>
        <a:bodyPr/>
        <a:lstStyle/>
        <a:p>
          <a:endParaRPr lang="en-US"/>
        </a:p>
      </dgm:t>
    </dgm:pt>
    <dgm:pt modelId="{0933F0FE-F1D0-4385-B0BD-4EEFB52054F9}" type="pres">
      <dgm:prSet presAssocID="{0C632836-76A6-4D93-89AF-736A01878342}" presName="linearFlow" presStyleCnt="0">
        <dgm:presLayoutVars>
          <dgm:dir/>
          <dgm:animLvl val="lvl"/>
          <dgm:resizeHandles val="exact"/>
        </dgm:presLayoutVars>
      </dgm:prSet>
      <dgm:spPr/>
    </dgm:pt>
    <dgm:pt modelId="{EFDEE7A1-868E-44EA-8C43-081E7A8C15C6}" type="pres">
      <dgm:prSet presAssocID="{51EC391D-3554-41AA-813C-F4A63148C692}" presName="composite" presStyleCnt="0"/>
      <dgm:spPr/>
    </dgm:pt>
    <dgm:pt modelId="{0F12E7A3-6885-461D-849F-CEB0EB549CF7}" type="pres">
      <dgm:prSet presAssocID="{51EC391D-3554-41AA-813C-F4A63148C692}" presName="parentText" presStyleLbl="alignNode1" presStyleIdx="0" presStyleCnt="3" custLinFactX="-100688" custLinFactNeighborX="-200000" custLinFactNeighborY="-51416">
        <dgm:presLayoutVars>
          <dgm:chMax val="1"/>
          <dgm:bulletEnabled val="1"/>
        </dgm:presLayoutVars>
      </dgm:prSet>
      <dgm:spPr/>
    </dgm:pt>
    <dgm:pt modelId="{519A2BC2-4E45-4DD8-945C-B47BC12E672E}" type="pres">
      <dgm:prSet presAssocID="{51EC391D-3554-41AA-813C-F4A63148C692}" presName="descendantText" presStyleLbl="alignAcc1" presStyleIdx="0" presStyleCnt="3">
        <dgm:presLayoutVars>
          <dgm:bulletEnabled val="1"/>
        </dgm:presLayoutVars>
      </dgm:prSet>
      <dgm:spPr/>
    </dgm:pt>
    <dgm:pt modelId="{A2C7446D-FE6D-40A5-BEDD-EB79281BE872}" type="pres">
      <dgm:prSet presAssocID="{C3DA8524-34EE-44C3-9407-FE7B2756B14E}" presName="sp" presStyleCnt="0"/>
      <dgm:spPr/>
    </dgm:pt>
    <dgm:pt modelId="{63FB90DE-D6F3-477A-9784-1CBF282E4C89}" type="pres">
      <dgm:prSet presAssocID="{038B6B9D-35ED-4D21-9484-1B64347858F2}" presName="composite" presStyleCnt="0"/>
      <dgm:spPr/>
    </dgm:pt>
    <dgm:pt modelId="{F2106600-A829-4A0A-8689-E953000A4239}" type="pres">
      <dgm:prSet presAssocID="{038B6B9D-35ED-4D21-9484-1B64347858F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CED537A-A5DB-47AD-9610-CCA18EC825E7}" type="pres">
      <dgm:prSet presAssocID="{038B6B9D-35ED-4D21-9484-1B64347858F2}" presName="descendantText" presStyleLbl="alignAcc1" presStyleIdx="1" presStyleCnt="3">
        <dgm:presLayoutVars>
          <dgm:bulletEnabled val="1"/>
        </dgm:presLayoutVars>
      </dgm:prSet>
      <dgm:spPr/>
    </dgm:pt>
    <dgm:pt modelId="{A62FE67E-C5C4-47E2-8F9A-887B1A03B25F}" type="pres">
      <dgm:prSet presAssocID="{AE9ECEFC-24E0-48F6-97C0-6A2982E4A4EE}" presName="sp" presStyleCnt="0"/>
      <dgm:spPr/>
    </dgm:pt>
    <dgm:pt modelId="{93A165BD-FD93-4BF8-A228-C058F2A2CC4F}" type="pres">
      <dgm:prSet presAssocID="{6F44C8BF-B26F-49A9-B0B2-6CADFD403C7F}" presName="composite" presStyleCnt="0"/>
      <dgm:spPr/>
    </dgm:pt>
    <dgm:pt modelId="{C4BABB1C-0C96-416B-A783-BB68977E9978}" type="pres">
      <dgm:prSet presAssocID="{6F44C8BF-B26F-49A9-B0B2-6CADFD403C7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1E9AC10-C294-4B87-B34D-EA84E59765B3}" type="pres">
      <dgm:prSet presAssocID="{6F44C8BF-B26F-49A9-B0B2-6CADFD403C7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DB6A3-CDD5-4975-9C2C-3148ADEB30D7}" type="presOf" srcId="{142E468B-A557-4CE8-A3DD-69CEA02D2035}" destId="{519A2BC2-4E45-4DD8-945C-B47BC12E672E}" srcOrd="0" destOrd="1" presId="urn:microsoft.com/office/officeart/2005/8/layout/chevron2"/>
    <dgm:cxn modelId="{1F236E74-B1B8-4DF8-9EAC-150321CA04AC}" type="presOf" srcId="{6F44C8BF-B26F-49A9-B0B2-6CADFD403C7F}" destId="{C4BABB1C-0C96-416B-A783-BB68977E9978}" srcOrd="0" destOrd="0" presId="urn:microsoft.com/office/officeart/2005/8/layout/chevron2"/>
    <dgm:cxn modelId="{F37C87AE-FB21-407F-9269-4A70D144A3F1}" type="presOf" srcId="{2E80D11E-F60F-4AAC-A797-C2B08CC484D5}" destId="{51E9AC10-C294-4B87-B34D-EA84E59765B3}" srcOrd="0" destOrd="2" presId="urn:microsoft.com/office/officeart/2005/8/layout/chevron2"/>
    <dgm:cxn modelId="{51D3F554-DD44-426A-BE8D-E09C0A15596F}" srcId="{0C632836-76A6-4D93-89AF-736A01878342}" destId="{6F44C8BF-B26F-49A9-B0B2-6CADFD403C7F}" srcOrd="2" destOrd="0" parTransId="{6D63FF7B-DD44-4EA8-97CA-6191706E4F32}" sibTransId="{4CFA8F6F-D66B-4E15-9B02-372C00A69D7D}"/>
    <dgm:cxn modelId="{11DBCE98-A540-4BA1-AF20-7ACBBC6EB69A}" type="presOf" srcId="{68E250E8-69B8-4780-AB1C-21989C9BB7B7}" destId="{8CED537A-A5DB-47AD-9610-CCA18EC825E7}" srcOrd="0" destOrd="2" presId="urn:microsoft.com/office/officeart/2005/8/layout/chevron2"/>
    <dgm:cxn modelId="{8FC961F8-21F4-4960-B543-ED2511565B56}" srcId="{0C632836-76A6-4D93-89AF-736A01878342}" destId="{51EC391D-3554-41AA-813C-F4A63148C692}" srcOrd="0" destOrd="0" parTransId="{73EDF42C-6132-4D85-8371-0D262CD5BDDD}" sibTransId="{C3DA8524-34EE-44C3-9407-FE7B2756B14E}"/>
    <dgm:cxn modelId="{1E3DB97F-85EF-45C9-AB41-94A4A9F06B85}" srcId="{038B6B9D-35ED-4D21-9484-1B64347858F2}" destId="{D7D70972-4993-4107-B2E3-8B6B63222784}" srcOrd="1" destOrd="0" parTransId="{133BE4C9-3F23-4338-9F6D-BA2FD194D018}" sibTransId="{EF2DFCE9-6E4F-4AC9-9E82-37035CB91DE2}"/>
    <dgm:cxn modelId="{4D2E5ACA-8EF0-48DD-9F63-2A043B2E6DBD}" srcId="{51EC391D-3554-41AA-813C-F4A63148C692}" destId="{99D8EF8B-0240-409C-859D-F1ADBF184622}" srcOrd="0" destOrd="0" parTransId="{653EE2B1-E196-4AC0-AB8A-5E2DCAD3025B}" sibTransId="{455C77AC-B49B-4415-B0D3-F38F0F22F1FA}"/>
    <dgm:cxn modelId="{BB492910-8E0B-4185-BA37-711C1BB6DB3E}" type="presOf" srcId="{D7D70972-4993-4107-B2E3-8B6B63222784}" destId="{8CED537A-A5DB-47AD-9610-CCA18EC825E7}" srcOrd="0" destOrd="1" presId="urn:microsoft.com/office/officeart/2005/8/layout/chevron2"/>
    <dgm:cxn modelId="{102BB4FA-17F4-4873-B7F1-C1CC0A4FFA09}" srcId="{51EC391D-3554-41AA-813C-F4A63148C692}" destId="{71B86838-053A-463E-8F15-8367EAF46B77}" srcOrd="2" destOrd="0" parTransId="{777F5AAE-74B4-4CCD-8C2B-0A7C05DF97E8}" sibTransId="{D6511D03-8D96-4B68-A430-B9AC6A4FD690}"/>
    <dgm:cxn modelId="{F11A488E-416F-4E3D-8D6A-F4C6B6B4A0B9}" type="presOf" srcId="{71B86838-053A-463E-8F15-8367EAF46B77}" destId="{519A2BC2-4E45-4DD8-945C-B47BC12E672E}" srcOrd="0" destOrd="2" presId="urn:microsoft.com/office/officeart/2005/8/layout/chevron2"/>
    <dgm:cxn modelId="{E879F01C-159E-4699-B9E7-E7F8C1133ABF}" type="presOf" srcId="{AC1F66FA-37F1-46C7-AE78-527FFD2FB8D5}" destId="{51E9AC10-C294-4B87-B34D-EA84E59765B3}" srcOrd="0" destOrd="1" presId="urn:microsoft.com/office/officeart/2005/8/layout/chevron2"/>
    <dgm:cxn modelId="{459B5124-3690-4785-AB43-44848F0BE9A1}" type="presOf" srcId="{937C6154-8AD0-48DF-BDEF-C5CC8D8D3102}" destId="{8CED537A-A5DB-47AD-9610-CCA18EC825E7}" srcOrd="0" destOrd="0" presId="urn:microsoft.com/office/officeart/2005/8/layout/chevron2"/>
    <dgm:cxn modelId="{6E92F14E-082D-4146-B3C8-CA1C4CEF7602}" srcId="{038B6B9D-35ED-4D21-9484-1B64347858F2}" destId="{68E250E8-69B8-4780-AB1C-21989C9BB7B7}" srcOrd="2" destOrd="0" parTransId="{6F447F00-A40C-4CFC-966E-F8981B0601BF}" sibTransId="{D117F1E2-3683-4E07-9035-EA3387FF9F83}"/>
    <dgm:cxn modelId="{B602EE15-0B85-4D74-AB44-54C7E6D5CCA2}" srcId="{038B6B9D-35ED-4D21-9484-1B64347858F2}" destId="{937C6154-8AD0-48DF-BDEF-C5CC8D8D3102}" srcOrd="0" destOrd="0" parTransId="{450386DB-4F72-4411-A68F-AFABA9F3366D}" sibTransId="{1A13B45D-C67F-4BC6-934B-D062A20E43DF}"/>
    <dgm:cxn modelId="{034EB4EC-917B-4819-A89B-21CF4B0091EA}" type="presOf" srcId="{038B6B9D-35ED-4D21-9484-1B64347858F2}" destId="{F2106600-A829-4A0A-8689-E953000A4239}" srcOrd="0" destOrd="0" presId="urn:microsoft.com/office/officeart/2005/8/layout/chevron2"/>
    <dgm:cxn modelId="{2C5C8CD6-56D5-4A67-AEB3-5DD462CA09A4}" srcId="{51EC391D-3554-41AA-813C-F4A63148C692}" destId="{142E468B-A557-4CE8-A3DD-69CEA02D2035}" srcOrd="1" destOrd="0" parTransId="{657D5DEF-ACAA-4968-9268-734E8DF932CE}" sibTransId="{9BA9480A-3545-473D-92A0-782A713A7F16}"/>
    <dgm:cxn modelId="{3EFF1EAF-B389-4EB2-95C5-727924FA9CBF}" type="presOf" srcId="{C80DF31B-258E-462A-BF24-C8F725BB8BE4}" destId="{51E9AC10-C294-4B87-B34D-EA84E59765B3}" srcOrd="0" destOrd="0" presId="urn:microsoft.com/office/officeart/2005/8/layout/chevron2"/>
    <dgm:cxn modelId="{033E6898-FE16-4B98-B433-AED258AA1692}" srcId="{6F44C8BF-B26F-49A9-B0B2-6CADFD403C7F}" destId="{2E80D11E-F60F-4AAC-A797-C2B08CC484D5}" srcOrd="2" destOrd="0" parTransId="{5930E10A-AD1C-475B-AE70-879737E0CB10}" sibTransId="{19AA80BE-ABF0-4900-958E-E3F9A044AEC8}"/>
    <dgm:cxn modelId="{A15067E1-E51F-425B-8C59-F0FE9F6C2DFD}" type="presOf" srcId="{0C632836-76A6-4D93-89AF-736A01878342}" destId="{0933F0FE-F1D0-4385-B0BD-4EEFB52054F9}" srcOrd="0" destOrd="0" presId="urn:microsoft.com/office/officeart/2005/8/layout/chevron2"/>
    <dgm:cxn modelId="{5C9C7179-790D-4C79-B5D0-D77EDE6DB56C}" type="presOf" srcId="{99D8EF8B-0240-409C-859D-F1ADBF184622}" destId="{519A2BC2-4E45-4DD8-945C-B47BC12E672E}" srcOrd="0" destOrd="0" presId="urn:microsoft.com/office/officeart/2005/8/layout/chevron2"/>
    <dgm:cxn modelId="{00170125-3C09-414B-90CC-AA78F312FE55}" srcId="{6F44C8BF-B26F-49A9-B0B2-6CADFD403C7F}" destId="{C80DF31B-258E-462A-BF24-C8F725BB8BE4}" srcOrd="0" destOrd="0" parTransId="{BE65ED89-8306-46D5-B92F-04F63D3FF6C9}" sibTransId="{E47BC7E5-689B-4514-8300-9A0324CBA167}"/>
    <dgm:cxn modelId="{E05DBA71-E5A0-4953-8DF7-9E9C2604F597}" srcId="{6F44C8BF-B26F-49A9-B0B2-6CADFD403C7F}" destId="{AC1F66FA-37F1-46C7-AE78-527FFD2FB8D5}" srcOrd="1" destOrd="0" parTransId="{52D659B5-098E-4664-A3EE-794249E04B47}" sibTransId="{95A8287D-94FB-471E-8AD1-4DB5CFCFF08C}"/>
    <dgm:cxn modelId="{5BEB64CA-DBD9-4418-A15C-BFC9BCE05BFA}" type="presOf" srcId="{51EC391D-3554-41AA-813C-F4A63148C692}" destId="{0F12E7A3-6885-461D-849F-CEB0EB549CF7}" srcOrd="0" destOrd="0" presId="urn:microsoft.com/office/officeart/2005/8/layout/chevron2"/>
    <dgm:cxn modelId="{9AB18030-0BCA-41A0-A66B-598AB12FB280}" srcId="{0C632836-76A6-4D93-89AF-736A01878342}" destId="{038B6B9D-35ED-4D21-9484-1B64347858F2}" srcOrd="1" destOrd="0" parTransId="{E2C175F7-BAFE-4810-B34E-B24ED1C8A72B}" sibTransId="{AE9ECEFC-24E0-48F6-97C0-6A2982E4A4EE}"/>
    <dgm:cxn modelId="{7454194A-BCA5-4123-8F8F-ADF0C0785CE5}" type="presParOf" srcId="{0933F0FE-F1D0-4385-B0BD-4EEFB52054F9}" destId="{EFDEE7A1-868E-44EA-8C43-081E7A8C15C6}" srcOrd="0" destOrd="0" presId="urn:microsoft.com/office/officeart/2005/8/layout/chevron2"/>
    <dgm:cxn modelId="{71D8C2ED-EE60-4503-A857-59466458846D}" type="presParOf" srcId="{EFDEE7A1-868E-44EA-8C43-081E7A8C15C6}" destId="{0F12E7A3-6885-461D-849F-CEB0EB549CF7}" srcOrd="0" destOrd="0" presId="urn:microsoft.com/office/officeart/2005/8/layout/chevron2"/>
    <dgm:cxn modelId="{06B3D50E-8A10-477D-B8D0-971E35247BB7}" type="presParOf" srcId="{EFDEE7A1-868E-44EA-8C43-081E7A8C15C6}" destId="{519A2BC2-4E45-4DD8-945C-B47BC12E672E}" srcOrd="1" destOrd="0" presId="urn:microsoft.com/office/officeart/2005/8/layout/chevron2"/>
    <dgm:cxn modelId="{0ED2DE1A-EE45-4A00-B937-CB35BC92F3AF}" type="presParOf" srcId="{0933F0FE-F1D0-4385-B0BD-4EEFB52054F9}" destId="{A2C7446D-FE6D-40A5-BEDD-EB79281BE872}" srcOrd="1" destOrd="0" presId="urn:microsoft.com/office/officeart/2005/8/layout/chevron2"/>
    <dgm:cxn modelId="{B67B28A1-ED1C-4586-82EA-DC53EC164155}" type="presParOf" srcId="{0933F0FE-F1D0-4385-B0BD-4EEFB52054F9}" destId="{63FB90DE-D6F3-477A-9784-1CBF282E4C89}" srcOrd="2" destOrd="0" presId="urn:microsoft.com/office/officeart/2005/8/layout/chevron2"/>
    <dgm:cxn modelId="{65B4FCB7-505D-4AA7-B0D0-1B3821BDCBAC}" type="presParOf" srcId="{63FB90DE-D6F3-477A-9784-1CBF282E4C89}" destId="{F2106600-A829-4A0A-8689-E953000A4239}" srcOrd="0" destOrd="0" presId="urn:microsoft.com/office/officeart/2005/8/layout/chevron2"/>
    <dgm:cxn modelId="{370B39E1-A6E5-4A0D-AB20-4DF64B271D84}" type="presParOf" srcId="{63FB90DE-D6F3-477A-9784-1CBF282E4C89}" destId="{8CED537A-A5DB-47AD-9610-CCA18EC825E7}" srcOrd="1" destOrd="0" presId="urn:microsoft.com/office/officeart/2005/8/layout/chevron2"/>
    <dgm:cxn modelId="{5914CC51-20DB-4658-9852-5F150476B2C0}" type="presParOf" srcId="{0933F0FE-F1D0-4385-B0BD-4EEFB52054F9}" destId="{A62FE67E-C5C4-47E2-8F9A-887B1A03B25F}" srcOrd="3" destOrd="0" presId="urn:microsoft.com/office/officeart/2005/8/layout/chevron2"/>
    <dgm:cxn modelId="{DB5C66FA-2A28-4F03-80F0-9458F92C5EE2}" type="presParOf" srcId="{0933F0FE-F1D0-4385-B0BD-4EEFB52054F9}" destId="{93A165BD-FD93-4BF8-A228-C058F2A2CC4F}" srcOrd="4" destOrd="0" presId="urn:microsoft.com/office/officeart/2005/8/layout/chevron2"/>
    <dgm:cxn modelId="{3A8140D8-61A0-465A-A755-E8D8D5345D6E}" type="presParOf" srcId="{93A165BD-FD93-4BF8-A228-C058F2A2CC4F}" destId="{C4BABB1C-0C96-416B-A783-BB68977E9978}" srcOrd="0" destOrd="0" presId="urn:microsoft.com/office/officeart/2005/8/layout/chevron2"/>
    <dgm:cxn modelId="{78A3317E-6EED-4E43-89D5-4978EAC9EFF1}" type="presParOf" srcId="{93A165BD-FD93-4BF8-A228-C058F2A2CC4F}" destId="{51E9AC10-C294-4B87-B34D-EA84E59765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2E7A3-6885-461D-849F-CEB0EB549CF7}">
      <dsp:nvSpPr>
        <dsp:cNvPr id="0" name=""/>
        <dsp:cNvSpPr/>
      </dsp:nvSpPr>
      <dsp:spPr>
        <a:xfrm rot="5400000">
          <a:off x="-281887" y="281887"/>
          <a:ext cx="1879252" cy="13154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Draft</a:t>
          </a:r>
          <a:endParaRPr lang="en-US" sz="3700" kern="1200" dirty="0"/>
        </a:p>
      </dsp:txBody>
      <dsp:txXfrm rot="-5400000">
        <a:off x="1" y="657737"/>
        <a:ext cx="1315476" cy="563776"/>
      </dsp:txXfrm>
    </dsp:sp>
    <dsp:sp modelId="{519A2BC2-4E45-4DD8-945C-B47BC12E672E}">
      <dsp:nvSpPr>
        <dsp:cNvPr id="0" name=""/>
        <dsp:cNvSpPr/>
      </dsp:nvSpPr>
      <dsp:spPr>
        <a:xfrm rot="5400000">
          <a:off x="4504681" y="-3187719"/>
          <a:ext cx="1221514" cy="75999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388 genes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724 metabolites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708 reactions</a:t>
          </a:r>
          <a:endParaRPr lang="en-US" sz="2300" kern="1200" dirty="0"/>
        </a:p>
      </dsp:txBody>
      <dsp:txXfrm rot="-5400000">
        <a:off x="1315477" y="61114"/>
        <a:ext cx="7540294" cy="1102256"/>
      </dsp:txXfrm>
    </dsp:sp>
    <dsp:sp modelId="{F2106600-A829-4A0A-8689-E953000A4239}">
      <dsp:nvSpPr>
        <dsp:cNvPr id="0" name=""/>
        <dsp:cNvSpPr/>
      </dsp:nvSpPr>
      <dsp:spPr>
        <a:xfrm rot="5400000">
          <a:off x="-281887" y="1971161"/>
          <a:ext cx="1879252" cy="13154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May 8</a:t>
          </a:r>
          <a:endParaRPr lang="en-US" sz="3700" kern="1200" dirty="0"/>
        </a:p>
      </dsp:txBody>
      <dsp:txXfrm rot="-5400000">
        <a:off x="1" y="2347011"/>
        <a:ext cx="1315476" cy="563776"/>
      </dsp:txXfrm>
    </dsp:sp>
    <dsp:sp modelId="{8CED537A-A5DB-47AD-9610-CCA18EC825E7}">
      <dsp:nvSpPr>
        <dsp:cNvPr id="0" name=""/>
        <dsp:cNvSpPr/>
      </dsp:nvSpPr>
      <dsp:spPr>
        <a:xfrm rot="5400000">
          <a:off x="4504681" y="-1499930"/>
          <a:ext cx="1221514" cy="75999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412 genes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735 metabolites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730 reactions</a:t>
          </a:r>
          <a:endParaRPr lang="en-US" sz="2300" kern="1200" dirty="0"/>
        </a:p>
      </dsp:txBody>
      <dsp:txXfrm rot="-5400000">
        <a:off x="1315477" y="1748903"/>
        <a:ext cx="7540294" cy="1102256"/>
      </dsp:txXfrm>
    </dsp:sp>
    <dsp:sp modelId="{C4BABB1C-0C96-416B-A783-BB68977E9978}">
      <dsp:nvSpPr>
        <dsp:cNvPr id="0" name=""/>
        <dsp:cNvSpPr/>
      </dsp:nvSpPr>
      <dsp:spPr>
        <a:xfrm rot="5400000">
          <a:off x="-281887" y="3658950"/>
          <a:ext cx="1879252" cy="13154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June 6</a:t>
          </a:r>
          <a:endParaRPr lang="en-US" sz="3700" kern="1200" dirty="0"/>
        </a:p>
      </dsp:txBody>
      <dsp:txXfrm rot="-5400000">
        <a:off x="1" y="4034800"/>
        <a:ext cx="1315476" cy="563776"/>
      </dsp:txXfrm>
    </dsp:sp>
    <dsp:sp modelId="{51E9AC10-C294-4B87-B34D-EA84E59765B3}">
      <dsp:nvSpPr>
        <dsp:cNvPr id="0" name=""/>
        <dsp:cNvSpPr/>
      </dsp:nvSpPr>
      <dsp:spPr>
        <a:xfrm rot="5400000">
          <a:off x="4504681" y="187858"/>
          <a:ext cx="1221514" cy="75999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414 genes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736 metabolites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722 reactions</a:t>
          </a:r>
          <a:endParaRPr lang="en-US" sz="2300" kern="1200" dirty="0"/>
        </a:p>
      </dsp:txBody>
      <dsp:txXfrm rot="-5400000">
        <a:off x="1315477" y="3436692"/>
        <a:ext cx="7540294" cy="1102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222E5-0CAA-434E-860C-63EB29ADCB97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98EC-972A-4DF4-885E-396563977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98EC-972A-4DF4-885E-396563977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298EC-972A-4DF4-885E-396563977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7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1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8C7B-7776-4099-9DD9-22DC6CAB5932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923F-9995-4D69-A335-7DE23578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0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Methanococcus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6, 2014</a:t>
            </a:r>
          </a:p>
          <a:p>
            <a:r>
              <a:rPr lang="en-US" dirty="0" smtClean="0"/>
              <a:t>ISB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Acetate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model contained 2 acetate-CoA ligase reactions: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Based on literature, only the AMP reaction is present and is irreversible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795" y="2964359"/>
            <a:ext cx="83407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rxn00175_c0: H_c0 + CoA_c0 + Acetate_c0 + ATP_c0</a:t>
            </a:r>
          </a:p>
          <a:p>
            <a:pPr algn="ctr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&lt;=&gt; Acetyl-CoA_c0 + PPi_c0 + AMP_c0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311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rxn00172_c0: CoA_c0 + Acetate_c0 + ATP_c0 -&gt;</a:t>
            </a:r>
          </a:p>
          <a:p>
            <a:pPr algn="ctr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Acetyl-CoA_c0 + Phosphate_c0 + ADP_c0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r="21155" b="26285"/>
          <a:stretch/>
        </p:blipFill>
        <p:spPr>
          <a:xfrm>
            <a:off x="21771" y="228600"/>
            <a:ext cx="9109091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Acetate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find reactions that are currently irreversible in the model and allow model growth when made reversible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87863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rxn12512_c0	ATP_c0 + L-Cysteine_c0 + 4-phosphopantothenate_c0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PPi_c0 + R-4'-Phosphopantothenoyl-L-cysteine_c0 + AMP_c0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rxn00675_c0	CoA_c0 + Propionyladenylate_c0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AMP_c0 + Propionyl-CoA_c0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rxn00549_c0	H2O_c0 + D-fructose-1_6-bisphosphate_c0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H_c0 + Phosphate_c0 + D-fructose-6-phosphate_c0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rxn00147_c0	H2O_c0 + ATP_c0 + Pyruvate_c0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H_c0 + Phosphate_c0 + Phosphoenolpyruvate_c0 + AMP_c0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Acetate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 find reactions that are currently irreversible in the model and allow model growth when made reversible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87863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rxn12512_c0	ATP_c0 + L-Cysteine_c0 + 4-phosphopantothenate_c0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PPi_c0 + R-4'-Phosphopantothenoyl-L-cysteine_c0 + AMP_c0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rxn00675_c0	CoA_c0 + Propionyladenylate_c0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AMP_c0 + Propionyl-CoA_c0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rxn00549_c0	H2O_c0 + D-fructose-1_6-bisphosphate_c0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H_c0 + Phosphate_c0 + D-fructose-6-phosphate_c0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rxn00147_c0	H2O_c0 + ATP_c0 + Pyruvate_c0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H_c0 + Phosphate_c0 + Phosphoenolpyruvate_c0 + AMP_c0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-152400" y="4800600"/>
            <a:ext cx="85344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issues to </a:t>
            </a:r>
            <a:r>
              <a:rPr lang="en-US" dirty="0" smtClean="0"/>
              <a:t>address:</a:t>
            </a:r>
          </a:p>
          <a:p>
            <a:pPr lvl="1"/>
            <a:r>
              <a:rPr lang="en-US" dirty="0" smtClean="0"/>
              <a:t>Examining predictions on formate + CO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pPr lvl="1"/>
            <a:r>
              <a:rPr lang="en-US" dirty="0" smtClean="0"/>
              <a:t>Vitamins and HCO</a:t>
            </a:r>
            <a:r>
              <a:rPr lang="en-US" baseline="-25000" dirty="0" smtClean="0"/>
              <a:t>3</a:t>
            </a:r>
            <a:r>
              <a:rPr lang="en-US" dirty="0" smtClean="0"/>
              <a:t> in the media</a:t>
            </a:r>
            <a:endParaRPr lang="en-US" dirty="0" smtClean="0"/>
          </a:p>
          <a:p>
            <a:r>
              <a:rPr lang="en-US" dirty="0" smtClean="0"/>
              <a:t>Matching yields:</a:t>
            </a:r>
          </a:p>
          <a:p>
            <a:pPr lvl="1"/>
            <a:r>
              <a:rPr lang="en-US" dirty="0" smtClean="0"/>
              <a:t>Currently over an order of magnitude off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Can tune with ATP maintenance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495800"/>
            <a:ext cx="790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Measured Yield Coefficient: 2.86 +/- 0.58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g(DCW)/mol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Predicted Yield Coefficient: 60.421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g(DCW)/mol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CH4</a:t>
            </a:r>
          </a:p>
        </p:txBody>
      </p:sp>
    </p:spTree>
    <p:extLst>
      <p:ext uri="{BB962C8B-B14F-4D97-AF65-F5344CB8AC3E}">
        <p14:creationId xmlns:p14="http://schemas.microsoft.com/office/powerpoint/2010/main" val="32959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/>
              <a:t>m</a:t>
            </a:r>
            <a:r>
              <a:rPr lang="en-US" dirty="0" smtClean="0"/>
              <a:t>odeling</a:t>
            </a:r>
          </a:p>
          <a:p>
            <a:endParaRPr lang="en-US" dirty="0" smtClean="0"/>
          </a:p>
          <a:p>
            <a:r>
              <a:rPr lang="en-US" dirty="0" smtClean="0"/>
              <a:t>Updates to model</a:t>
            </a:r>
          </a:p>
          <a:p>
            <a:endParaRPr lang="en-US" dirty="0" smtClean="0"/>
          </a:p>
          <a:p>
            <a:r>
              <a:rPr lang="en-US" dirty="0" smtClean="0"/>
              <a:t>Updated acetate pathway</a:t>
            </a:r>
          </a:p>
          <a:p>
            <a:endParaRPr lang="en-US" dirty="0" smtClean="0"/>
          </a:p>
          <a:p>
            <a:r>
              <a:rPr lang="en-US" dirty="0" smtClean="0"/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Step 1: Annotate the genome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0" t="23121" r="2025" b="10380"/>
          <a:stretch/>
        </p:blipFill>
        <p:spPr bwMode="auto">
          <a:xfrm>
            <a:off x="990600" y="1883327"/>
            <a:ext cx="6992073" cy="493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7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2: Reconstruction </a:t>
            </a:r>
            <a:r>
              <a:rPr lang="en-US" dirty="0" smtClean="0">
                <a:sym typeface="Wingdings" panose="05000000000000000000" pitchFamily="2" charset="2"/>
              </a:rPr>
              <a:t> Model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733800"/>
            <a:ext cx="3886200" cy="164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167285"/>
            <a:ext cx="3486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52400" y="2786285"/>
            <a:ext cx="39319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Metabolic reaction</a:t>
            </a: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029200" y="2786285"/>
            <a:ext cx="39319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Stoichiometric</a:t>
            </a:r>
            <a:r>
              <a:rPr lang="en-US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matrix</a:t>
            </a: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Aside: Model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Constrain reaction fluxes (v):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a biomass objective to maximize: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Apply the steady-state assumption: </a:t>
            </a:r>
            <a:r>
              <a:rPr lang="en-US" dirty="0" err="1"/>
              <a:t>S</a:t>
            </a:r>
            <a:r>
              <a:rPr lang="en-US" dirty="0" err="1">
                <a:latin typeface="Arial"/>
                <a:cs typeface="Arial"/>
              </a:rPr>
              <a:t>∙</a:t>
            </a:r>
            <a:r>
              <a:rPr lang="en-US" dirty="0" err="1"/>
              <a:t>v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422967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32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=1000 ;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32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40341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AAs + NAs + ATP + …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Biomass + ADP + P</a:t>
            </a:r>
            <a:r>
              <a:rPr lang="en-US" sz="2400" baseline="-25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+ 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9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</a:t>
            </a:r>
            <a:r>
              <a:rPr lang="en-US" dirty="0" err="1" smtClean="0"/>
              <a:t>Gapfilling</a:t>
            </a:r>
            <a:r>
              <a:rPr lang="en-US" dirty="0" smtClean="0"/>
              <a:t> for model growth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1748" y="4343400"/>
            <a:ext cx="3872256" cy="1664347"/>
            <a:chOff x="2726272" y="4921326"/>
            <a:chExt cx="3254876" cy="1398989"/>
          </a:xfrm>
        </p:grpSpPr>
        <p:sp>
          <p:nvSpPr>
            <p:cNvPr id="5" name="Oval 4"/>
            <p:cNvSpPr/>
            <p:nvPr/>
          </p:nvSpPr>
          <p:spPr bwMode="auto">
            <a:xfrm>
              <a:off x="5649717" y="567202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732017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726272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Arrow Connector 7"/>
            <p:cNvCxnSpPr>
              <a:stCxn id="7" idx="6"/>
              <a:endCxn id="6" idx="2"/>
            </p:cNvCxnSpPr>
            <p:nvPr/>
          </p:nvCxnSpPr>
          <p:spPr bwMode="auto">
            <a:xfrm>
              <a:off x="2954872" y="5789497"/>
              <a:ext cx="7771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67"/>
            <p:cNvSpPr txBox="1">
              <a:spLocks noChangeArrowheads="1"/>
            </p:cNvSpPr>
            <p:nvPr/>
          </p:nvSpPr>
          <p:spPr bwMode="auto">
            <a:xfrm>
              <a:off x="2905885" y="590426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90%</a:t>
              </a:r>
              <a:endParaRPr lang="en-US" sz="2000" dirty="0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4863047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Arrow Connector 10"/>
            <p:cNvCxnSpPr>
              <a:endCxn id="10" idx="2"/>
            </p:cNvCxnSpPr>
            <p:nvPr/>
          </p:nvCxnSpPr>
          <p:spPr bwMode="auto">
            <a:xfrm>
              <a:off x="4008972" y="5789497"/>
              <a:ext cx="8540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0" idx="6"/>
              <a:endCxn id="5" idx="2"/>
            </p:cNvCxnSpPr>
            <p:nvPr/>
          </p:nvCxnSpPr>
          <p:spPr bwMode="auto">
            <a:xfrm flipV="1">
              <a:off x="5091647" y="5786322"/>
              <a:ext cx="558070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72"/>
            <p:cNvSpPr txBox="1">
              <a:spLocks noChangeArrowheads="1"/>
            </p:cNvSpPr>
            <p:nvPr/>
          </p:nvSpPr>
          <p:spPr bwMode="auto">
            <a:xfrm>
              <a:off x="4009151" y="5920204"/>
              <a:ext cx="8883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 smtClean="0"/>
                <a:t>P=80%</a:t>
              </a:r>
              <a:endParaRPr lang="en-US" sz="2000" dirty="0"/>
            </a:p>
          </p:txBody>
        </p:sp>
        <p:sp>
          <p:nvSpPr>
            <p:cNvPr id="14" name="TextBox 73"/>
            <p:cNvSpPr txBox="1">
              <a:spLocks noChangeArrowheads="1"/>
            </p:cNvSpPr>
            <p:nvPr/>
          </p:nvSpPr>
          <p:spPr bwMode="auto">
            <a:xfrm>
              <a:off x="4994519" y="5920205"/>
              <a:ext cx="8883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 smtClean="0"/>
                <a:t>P=90</a:t>
              </a:r>
              <a:r>
                <a:rPr lang="en-US" sz="2000" dirty="0"/>
                <a:t>%</a:t>
              </a:r>
            </a:p>
          </p:txBody>
        </p:sp>
        <p:cxnSp>
          <p:nvCxnSpPr>
            <p:cNvPr id="15" name="Curved Connector 14"/>
            <p:cNvCxnSpPr>
              <a:stCxn id="7" idx="0"/>
              <a:endCxn id="17" idx="2"/>
            </p:cNvCxnSpPr>
            <p:nvPr/>
          </p:nvCxnSpPr>
          <p:spPr>
            <a:xfrm rot="5400000" flipH="1" flipV="1">
              <a:off x="3299178" y="4717753"/>
              <a:ext cx="498839" cy="1416050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7" idx="6"/>
            </p:cNvCxnSpPr>
            <p:nvPr/>
          </p:nvCxnSpPr>
          <p:spPr>
            <a:xfrm>
              <a:off x="4485222" y="5176358"/>
              <a:ext cx="1327150" cy="495664"/>
            </a:xfrm>
            <a:prstGeom prst="curvedConnector2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 bwMode="auto">
            <a:xfrm>
              <a:off x="4256622" y="506205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TextBox 54"/>
            <p:cNvSpPr txBox="1">
              <a:spLocks noChangeArrowheads="1"/>
            </p:cNvSpPr>
            <p:nvPr/>
          </p:nvSpPr>
          <p:spPr bwMode="auto">
            <a:xfrm>
              <a:off x="2925420" y="492132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70</a:t>
              </a:r>
              <a:r>
                <a:rPr lang="en-US" sz="2000" dirty="0"/>
                <a:t>%</a:t>
              </a:r>
            </a:p>
          </p:txBody>
        </p:sp>
        <p:sp>
          <p:nvSpPr>
            <p:cNvPr id="19" name="TextBox 54"/>
            <p:cNvSpPr txBox="1">
              <a:spLocks noChangeArrowheads="1"/>
            </p:cNvSpPr>
            <p:nvPr/>
          </p:nvSpPr>
          <p:spPr bwMode="auto">
            <a:xfrm>
              <a:off x="4977347" y="492132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40</a:t>
              </a:r>
              <a:r>
                <a:rPr lang="en-US" sz="2000" dirty="0"/>
                <a:t>%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21076" y="4343400"/>
            <a:ext cx="3872256" cy="1664347"/>
            <a:chOff x="2726272" y="4921326"/>
            <a:chExt cx="3254876" cy="1398989"/>
          </a:xfrm>
        </p:grpSpPr>
        <p:sp>
          <p:nvSpPr>
            <p:cNvPr id="21" name="Oval 20"/>
            <p:cNvSpPr/>
            <p:nvPr/>
          </p:nvSpPr>
          <p:spPr bwMode="auto">
            <a:xfrm>
              <a:off x="5649717" y="5672022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3732017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726272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23" idx="6"/>
            </p:cNvCxnSpPr>
            <p:nvPr/>
          </p:nvCxnSpPr>
          <p:spPr bwMode="auto">
            <a:xfrm>
              <a:off x="2954872" y="5789497"/>
              <a:ext cx="825500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67"/>
            <p:cNvSpPr txBox="1">
              <a:spLocks noChangeArrowheads="1"/>
            </p:cNvSpPr>
            <p:nvPr/>
          </p:nvSpPr>
          <p:spPr bwMode="auto">
            <a:xfrm>
              <a:off x="2905885" y="590426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90%</a:t>
              </a:r>
              <a:endParaRPr lang="en-US" sz="2000" dirty="0"/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863047" y="5675197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Arrow Connector 26"/>
            <p:cNvCxnSpPr>
              <a:endCxn id="26" idx="2"/>
            </p:cNvCxnSpPr>
            <p:nvPr/>
          </p:nvCxnSpPr>
          <p:spPr bwMode="auto">
            <a:xfrm>
              <a:off x="4008972" y="5789497"/>
              <a:ext cx="854075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6"/>
            </p:cNvCxnSpPr>
            <p:nvPr/>
          </p:nvCxnSpPr>
          <p:spPr bwMode="auto">
            <a:xfrm flipV="1">
              <a:off x="5091647" y="5786322"/>
              <a:ext cx="606425" cy="3175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72"/>
            <p:cNvSpPr txBox="1">
              <a:spLocks noChangeArrowheads="1"/>
            </p:cNvSpPr>
            <p:nvPr/>
          </p:nvSpPr>
          <p:spPr bwMode="auto">
            <a:xfrm>
              <a:off x="4009151" y="5920204"/>
              <a:ext cx="8883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 smtClean="0"/>
                <a:t>P=80%</a:t>
              </a:r>
              <a:endParaRPr lang="en-US" sz="2000" dirty="0"/>
            </a:p>
          </p:txBody>
        </p:sp>
        <p:sp>
          <p:nvSpPr>
            <p:cNvPr id="30" name="TextBox 73"/>
            <p:cNvSpPr txBox="1">
              <a:spLocks noChangeArrowheads="1"/>
            </p:cNvSpPr>
            <p:nvPr/>
          </p:nvSpPr>
          <p:spPr bwMode="auto">
            <a:xfrm>
              <a:off x="4994519" y="5920205"/>
              <a:ext cx="88838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 smtClean="0"/>
                <a:t>P=90</a:t>
              </a:r>
              <a:r>
                <a:rPr lang="en-US" sz="2000" dirty="0"/>
                <a:t>%</a:t>
              </a:r>
            </a:p>
          </p:txBody>
        </p:sp>
        <p:cxnSp>
          <p:nvCxnSpPr>
            <p:cNvPr id="31" name="Curved Connector 30"/>
            <p:cNvCxnSpPr>
              <a:stCxn id="23" idx="0"/>
              <a:endCxn id="33" idx="2"/>
            </p:cNvCxnSpPr>
            <p:nvPr/>
          </p:nvCxnSpPr>
          <p:spPr>
            <a:xfrm rot="5400000" flipH="1" flipV="1">
              <a:off x="3299178" y="4717753"/>
              <a:ext cx="498839" cy="1416050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33" idx="6"/>
            </p:cNvCxnSpPr>
            <p:nvPr/>
          </p:nvCxnSpPr>
          <p:spPr>
            <a:xfrm>
              <a:off x="4485222" y="5176358"/>
              <a:ext cx="1327150" cy="495664"/>
            </a:xfrm>
            <a:prstGeom prst="curvedConnector2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 bwMode="auto">
            <a:xfrm>
              <a:off x="4256622" y="5062058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TextBox 54"/>
            <p:cNvSpPr txBox="1">
              <a:spLocks noChangeArrowheads="1"/>
            </p:cNvSpPr>
            <p:nvPr/>
          </p:nvSpPr>
          <p:spPr bwMode="auto">
            <a:xfrm>
              <a:off x="2925420" y="492132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70</a:t>
              </a:r>
              <a:r>
                <a:rPr lang="en-US" sz="2000" dirty="0"/>
                <a:t>%</a:t>
              </a:r>
            </a:p>
          </p:txBody>
        </p:sp>
        <p:sp>
          <p:nvSpPr>
            <p:cNvPr id="35" name="TextBox 54"/>
            <p:cNvSpPr txBox="1">
              <a:spLocks noChangeArrowheads="1"/>
            </p:cNvSpPr>
            <p:nvPr/>
          </p:nvSpPr>
          <p:spPr bwMode="auto">
            <a:xfrm>
              <a:off x="4977347" y="4921326"/>
              <a:ext cx="100380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dirty="0"/>
                <a:t>P = </a:t>
              </a:r>
              <a:r>
                <a:rPr lang="en-US" sz="2000" dirty="0" smtClean="0"/>
                <a:t>40</a:t>
              </a:r>
              <a:r>
                <a:rPr lang="en-US" sz="2000" dirty="0"/>
                <a:t>%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214172" y="6019322"/>
            <a:ext cx="2423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Shortest Path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5237620" y="6020062"/>
            <a:ext cx="3234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Highest Likelihood</a:t>
            </a:r>
            <a:endParaRPr lang="en-US" sz="3200" dirty="0"/>
          </a:p>
        </p:txBody>
      </p:sp>
      <p:sp>
        <p:nvSpPr>
          <p:cNvPr id="41" name="Oval 40"/>
          <p:cNvSpPr/>
          <p:nvPr/>
        </p:nvSpPr>
        <p:spPr bwMode="auto">
          <a:xfrm>
            <a:off x="2348351" y="2601747"/>
            <a:ext cx="508037" cy="50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 bwMode="auto">
          <a:xfrm>
            <a:off x="5701152" y="2601747"/>
            <a:ext cx="508037" cy="50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7" name="Straight Arrow Connector 46"/>
          <p:cNvCxnSpPr>
            <a:stCxn id="42" idx="6"/>
          </p:cNvCxnSpPr>
          <p:nvPr/>
        </p:nvCxnSpPr>
        <p:spPr>
          <a:xfrm>
            <a:off x="6209189" y="2855765"/>
            <a:ext cx="88017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56389" y="2855765"/>
            <a:ext cx="9005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800600" y="2855765"/>
            <a:ext cx="9005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85642" y="2255600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?</a:t>
            </a:r>
            <a:endParaRPr lang="en-US" sz="7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447800" y="2855765"/>
            <a:ext cx="9005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Manual curation for biological correctness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5: Compare to experimental data and tune the model</a:t>
            </a:r>
          </a:p>
        </p:txBody>
      </p:sp>
      <p:pic>
        <p:nvPicPr>
          <p:cNvPr id="4" name="Picture 9" descr="KEG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74868"/>
            <a:ext cx="2133600" cy="15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http://pathway.gramene.org/gramene/MetaCyc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8612"/>
            <a:ext cx="2770370" cy="76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The SE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44360"/>
            <a:ext cx="1524000" cy="15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Updates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58772275"/>
              </p:ext>
            </p:extLst>
          </p:nvPr>
        </p:nvGraphicFramePr>
        <p:xfrm>
          <a:off x="152400" y="1524000"/>
          <a:ext cx="8915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3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Added </a:t>
            </a:r>
            <a:r>
              <a:rPr lang="en-US" dirty="0"/>
              <a:t>acetate uptake and </a:t>
            </a:r>
            <a:r>
              <a:rPr lang="en-US" dirty="0" smtClean="0"/>
              <a:t>transporter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Added CO dehydrogenase, acetaldehyde oxidoreductase, </a:t>
            </a:r>
            <a:r>
              <a:rPr lang="en-US" dirty="0" err="1" smtClean="0"/>
              <a:t>Arg</a:t>
            </a:r>
            <a:r>
              <a:rPr lang="en-US" dirty="0" smtClean="0"/>
              <a:t> </a:t>
            </a:r>
            <a:r>
              <a:rPr lang="en-US" dirty="0" err="1" smtClean="0"/>
              <a:t>carboxy</a:t>
            </a:r>
            <a:r>
              <a:rPr lang="en-US" dirty="0" smtClean="0"/>
              <a:t>-lyase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Changed gene associations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Charge balanced all reactions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Removed 12 compounds from media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Removed metals (Zn, Cu, </a:t>
            </a:r>
            <a:r>
              <a:rPr lang="en-US" dirty="0" err="1" smtClean="0"/>
              <a:t>Mn</a:t>
            </a:r>
            <a:r>
              <a:rPr lang="en-US" dirty="0" smtClean="0"/>
              <a:t>) from the model’s media and its biomass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9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373</Words>
  <Application>Microsoft Office PowerPoint</Application>
  <PresentationFormat>On-screen Show (4:3)</PresentationFormat>
  <Paragraphs>121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Methanococcus Meeting</vt:lpstr>
      <vt:lpstr>Overview</vt:lpstr>
      <vt:lpstr>General Modeling</vt:lpstr>
      <vt:lpstr>General Modeling</vt:lpstr>
      <vt:lpstr>Math Aside: Model Simulation</vt:lpstr>
      <vt:lpstr>General Modeling</vt:lpstr>
      <vt:lpstr>General Model</vt:lpstr>
      <vt:lpstr>Model Updates</vt:lpstr>
      <vt:lpstr>Model Updates</vt:lpstr>
      <vt:lpstr>Acetate Problem</vt:lpstr>
      <vt:lpstr>PowerPoint Presentation</vt:lpstr>
      <vt:lpstr>Acetate Problem</vt:lpstr>
      <vt:lpstr>Acetate Problem</vt:lpstr>
      <vt:lpstr>Future Direction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Methanococcus Meeting</dc:title>
  <dc:creator>Matt</dc:creator>
  <cp:lastModifiedBy>Matt</cp:lastModifiedBy>
  <cp:revision>13</cp:revision>
  <dcterms:created xsi:type="dcterms:W3CDTF">2014-06-05T21:24:28Z</dcterms:created>
  <dcterms:modified xsi:type="dcterms:W3CDTF">2014-06-06T17:27:56Z</dcterms:modified>
</cp:coreProperties>
</file>