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D5ABD5-FD2D-41AB-8AB6-AF02A772CCDE}">
  <a:tblStyle styleId="{61D5ABD5-FD2D-41AB-8AB6-AF02A772CC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MavenPro-bold.fntdata"/><Relationship Id="rId14" Type="http://schemas.openxmlformats.org/officeDocument/2006/relationships/slide" Target="slides/slide8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b91d36ad8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b91d36ad8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91d36ad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b91d36ad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ia.jucimara@discente.ufma.br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328050" y="1879525"/>
            <a:ext cx="84879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Trabalho de Simulação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Aeroporto</a:t>
            </a:r>
            <a:endParaRPr b="1"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664125" y="3364450"/>
            <a:ext cx="7530300" cy="150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 Jucimara Pereira Ferreira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429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maria.jucimara@discente.ufma.br</a:t>
            </a:r>
            <a:endParaRPr sz="1400" u="sng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dezembro 2022</a:t>
            </a:r>
            <a:endParaRPr b="1" sz="3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32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25" y="304800"/>
            <a:ext cx="1279800" cy="12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520425" y="286550"/>
            <a:ext cx="767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UNIVERSIDADE FEDERAL DO MARANHÃO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DEPARTAMENTO DE INFORMÁTICA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CURSO DE CIÊNCIA DA COMPUTAÇÃO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Disciplina: Avaliação de Desempenho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Prof: Mário Meireles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491575" y="1163375"/>
            <a:ext cx="3456000" cy="29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Variando o tempo de chegada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22"/>
          <p:cNvGraphicFramePr/>
          <p:nvPr/>
        </p:nvGraphicFramePr>
        <p:xfrm>
          <a:off x="491575" y="1597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1807350"/>
                <a:gridCol w="1195275"/>
                <a:gridCol w="977400"/>
                <a:gridCol w="745100"/>
              </a:tblGrid>
              <a:tr h="51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de chegada (min)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Aviões atendidos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em fila (pista)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em fila (finger)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2,12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2,44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3,12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3,88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5,76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24,67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43,79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56,71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900" y="1750275"/>
            <a:ext cx="3774900" cy="231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688025" y="1670475"/>
            <a:ext cx="36807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Duplicando o número de pistas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p23"/>
          <p:cNvGraphicFramePr/>
          <p:nvPr/>
        </p:nvGraphicFramePr>
        <p:xfrm>
          <a:off x="688025" y="20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908950"/>
                <a:gridCol w="821225"/>
                <a:gridCol w="1036525"/>
                <a:gridCol w="1506925"/>
                <a:gridCol w="1052450"/>
                <a:gridCol w="1235850"/>
                <a:gridCol w="1084350"/>
              </a:tblGrid>
              <a:tr h="43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de chegada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Throughput (aviões/h)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dos aviões em solo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(pista)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(finger)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(bomba)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</a:t>
                      </a:r>
                      <a:r>
                        <a:rPr lang="pt-BR" sz="1000"/>
                        <a:t>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13,44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</a:t>
                      </a:r>
                      <a:r>
                        <a:rPr lang="pt-BR" sz="1000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3,20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12,44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0,05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</a:t>
                      </a:r>
                      <a:r>
                        <a:rPr lang="pt-BR" sz="1000"/>
                        <a:t>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14,19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</a:t>
                      </a:r>
                      <a:r>
                        <a:rPr lang="pt-BR" sz="1000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</a:t>
                      </a:r>
                      <a:r>
                        <a:rPr lang="pt-BR" sz="1000"/>
                        <a:t>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12,03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</a:t>
                      </a:r>
                      <a:r>
                        <a:rPr lang="pt-BR" sz="1000"/>
                        <a:t>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14,75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0,32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6</a:t>
                      </a:r>
                      <a:r>
                        <a:rPr lang="pt-BR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3,95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15,39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1,68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4,3</a:t>
                      </a:r>
                      <a:r>
                        <a:rPr lang="pt-BR" sz="1000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16,30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49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4,69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4,</a:t>
                      </a:r>
                      <a:r>
                        <a:rPr lang="pt-BR" sz="1000"/>
                        <a:t>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</a:t>
                      </a:r>
                      <a:r>
                        <a:rPr lang="pt-BR" sz="1000" u="none" cap="none" strike="noStrike"/>
                        <a:t>5,</a:t>
                      </a:r>
                      <a:r>
                        <a:rPr lang="pt-BR" sz="1000"/>
                        <a:t>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3,98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536450" y="1435375"/>
            <a:ext cx="3456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Melhor taxa de serviço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p24"/>
          <p:cNvGraphicFramePr/>
          <p:nvPr/>
        </p:nvGraphicFramePr>
        <p:xfrm>
          <a:off x="536450" y="174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908950"/>
                <a:gridCol w="821225"/>
                <a:gridCol w="1052450"/>
              </a:tblGrid>
              <a:tr h="48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de chegada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em fila (pista)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0,32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0,40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0,49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7" name="Google Shape;367;p24"/>
          <p:cNvPicPr preferRelativeResize="0"/>
          <p:nvPr/>
        </p:nvPicPr>
        <p:blipFill rotWithShape="1">
          <a:blip r:embed="rId3">
            <a:alphaModFix/>
          </a:blip>
          <a:srcRect b="0" l="337" r="327" t="0"/>
          <a:stretch/>
        </p:blipFill>
        <p:spPr>
          <a:xfrm>
            <a:off x="4144800" y="1170125"/>
            <a:ext cx="4846800" cy="29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311700" y="1573175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Numa segunda fase, aumente a carga de trabalho (maior número de aviões,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intervalo menor entre chegadas, desembarque e abastecimento demorados) e verifique 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resultados.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311700" y="1573175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mbarque e abastecimento mais demorados: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1 pista e 2 fingers;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pouso = 7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decolagem = 8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Tempo de embarque/desembarque = 20 min;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Tempo de abastecimento = 15 min;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Quantidade de aviões inicial = 6;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chegada/ spawn de novos aviões = 20 min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7"/>
          <p:cNvSpPr txBox="1"/>
          <p:nvPr>
            <p:ph idx="1" type="body"/>
          </p:nvPr>
        </p:nvSpPr>
        <p:spPr>
          <a:xfrm>
            <a:off x="529550" y="1597875"/>
            <a:ext cx="47502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Quantidade de aviões inicial = 6;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chegada/ spawn de novos aviões = 20 min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p27"/>
          <p:cNvGraphicFramePr/>
          <p:nvPr/>
        </p:nvGraphicFramePr>
        <p:xfrm>
          <a:off x="5279750" y="159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2448750"/>
                <a:gridCol w="7225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Aviões atendidos pelo aeroporto: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75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Throughtput do aeroporto (aviões/h):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3,12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Tempo médio no solo (min):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36,80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da pista 0: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0,43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do finger 0: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0,36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do finger 1: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0,53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Utilização da bomba: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0,51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p27"/>
          <p:cNvGraphicFramePr/>
          <p:nvPr/>
        </p:nvGraphicFramePr>
        <p:xfrm>
          <a:off x="529550" y="23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2133600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Tempo médio na fila (min)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Pistas: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5,75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Fingers: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0,51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Bomba: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0,34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8"/>
          <p:cNvSpPr txBox="1"/>
          <p:nvPr>
            <p:ph idx="1" type="body"/>
          </p:nvPr>
        </p:nvSpPr>
        <p:spPr>
          <a:xfrm>
            <a:off x="311700" y="1573175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Aumentando a qtd. de aviões -&gt; Maior carga de trabalho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1 pista e 2 fingers;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pouso = 7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decolagem = 8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embarque/desembarque = 20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abastecimento = 15 min;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Quantidade de aviões inicial = 6;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Tempo de chegada/ spawn de novos aviões = 20 a 12 min;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422138" y="1296950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Mudando o tempo de chegada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graphicFrame>
        <p:nvGraphicFramePr>
          <p:cNvPr id="405" name="Google Shape;405;p29"/>
          <p:cNvGraphicFramePr/>
          <p:nvPr/>
        </p:nvGraphicFramePr>
        <p:xfrm>
          <a:off x="422150" y="16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940550"/>
                <a:gridCol w="849775"/>
                <a:gridCol w="1072575"/>
                <a:gridCol w="1559325"/>
                <a:gridCol w="1089050"/>
                <a:gridCol w="1278825"/>
                <a:gridCol w="1122050"/>
              </a:tblGrid>
              <a:tr h="54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de chegada (min)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Aviões atendidos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Throughput (aviões/h)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dos aviões em solo (min)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em fila (pista)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em fila (finger)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Tempo em fila (bomba)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63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3,1</a:t>
                      </a:r>
                      <a:r>
                        <a:rPr lang="pt-BR" sz="1200"/>
                        <a:t>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</a:t>
                      </a:r>
                      <a:r>
                        <a:rPr lang="pt-BR" sz="1200"/>
                        <a:t>8</a:t>
                      </a:r>
                      <a:r>
                        <a:rPr lang="pt-BR" sz="1200" u="none" cap="none" strike="noStrike"/>
                        <a:t>,</a:t>
                      </a:r>
                      <a:r>
                        <a:rPr lang="pt-BR" sz="1200"/>
                        <a:t>7</a:t>
                      </a:r>
                      <a:r>
                        <a:rPr lang="pt-BR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6,11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</a:t>
                      </a:r>
                      <a:r>
                        <a:rPr lang="pt-BR" sz="1200"/>
                        <a:t>81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</a:t>
                      </a:r>
                      <a:r>
                        <a:rPr lang="pt-BR" sz="1200"/>
                        <a:t>02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67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3,35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</a:t>
                      </a:r>
                      <a:r>
                        <a:rPr lang="pt-BR" sz="1200"/>
                        <a:t>7</a:t>
                      </a:r>
                      <a:r>
                        <a:rPr lang="pt-BR" sz="1200" u="none" cap="none" strike="noStrike"/>
                        <a:t>,</a:t>
                      </a:r>
                      <a:r>
                        <a:rPr lang="pt-BR" sz="1200"/>
                        <a:t>79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7</a:t>
                      </a:r>
                      <a:r>
                        <a:rPr lang="pt-BR" sz="1200" u="none" cap="none" strike="noStrike"/>
                        <a:t>,</a:t>
                      </a:r>
                      <a:r>
                        <a:rPr lang="pt-BR" sz="1200"/>
                        <a:t>64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0,34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0,41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69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</a:t>
                      </a:r>
                      <a:r>
                        <a:rPr lang="pt-BR" sz="1200"/>
                        <a:t>45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40,06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6</a:t>
                      </a:r>
                      <a:r>
                        <a:rPr lang="pt-BR" sz="1200"/>
                        <a:t>7,72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</a:t>
                      </a:r>
                      <a:r>
                        <a:rPr lang="pt-BR" sz="1200"/>
                        <a:t>80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1,</a:t>
                      </a:r>
                      <a:r>
                        <a:rPr lang="pt-BR" sz="1200"/>
                        <a:t>48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17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73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</a:t>
                      </a:r>
                      <a:r>
                        <a:rPr lang="pt-BR" sz="1200"/>
                        <a:t>65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46,29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9,</a:t>
                      </a:r>
                      <a:r>
                        <a:rPr lang="pt-BR" sz="1200"/>
                        <a:t>82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0,</a:t>
                      </a:r>
                      <a:r>
                        <a:rPr lang="pt-BR" sz="1200"/>
                        <a:t>82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6</a:t>
                      </a:r>
                      <a:r>
                        <a:rPr lang="pt-BR" sz="1200" u="none" cap="none" strike="noStrike"/>
                        <a:t>,</a:t>
                      </a:r>
                      <a:r>
                        <a:rPr lang="pt-BR" sz="1200"/>
                        <a:t>70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16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77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</a:t>
                      </a:r>
                      <a:r>
                        <a:rPr lang="pt-BR" sz="1200"/>
                        <a:t>85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4</a:t>
                      </a:r>
                      <a:r>
                        <a:rPr lang="pt-BR" sz="1200"/>
                        <a:t>7</a:t>
                      </a:r>
                      <a:r>
                        <a:rPr lang="pt-BR" sz="1200" u="none" cap="none" strike="noStrike"/>
                        <a:t>,</a:t>
                      </a:r>
                      <a:r>
                        <a:rPr lang="pt-BR" sz="1200"/>
                        <a:t>35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</a:t>
                      </a:r>
                      <a:r>
                        <a:rPr lang="pt-BR" sz="1200"/>
                        <a:t>3</a:t>
                      </a:r>
                      <a:r>
                        <a:rPr lang="pt-BR" sz="1200" u="none" cap="none" strike="noStrike"/>
                        <a:t>,</a:t>
                      </a:r>
                      <a:r>
                        <a:rPr lang="pt-BR" sz="1200"/>
                        <a:t>08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1,14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4,</a:t>
                      </a:r>
                      <a:r>
                        <a:rPr lang="pt-BR" sz="1200"/>
                        <a:t>02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15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78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/>
                        <a:t>3,</a:t>
                      </a:r>
                      <a:r>
                        <a:rPr lang="pt-BR" sz="1200"/>
                        <a:t>90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63,59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30,25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2,65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/>
                        <a:t>2,44</a:t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2"/>
                          </a:solidFill>
                        </a:rPr>
                        <a:t>14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76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2"/>
                          </a:solidFill>
                        </a:rPr>
                        <a:t>3,</a:t>
                      </a: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80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91,08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51,11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1,26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11,77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2"/>
                          </a:solidFill>
                        </a:rPr>
                        <a:t>13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73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3,65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119,66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79,83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1,64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</a:rPr>
                        <a:t>3,23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 b="0" l="337" r="327" t="0"/>
          <a:stretch/>
        </p:blipFill>
        <p:spPr>
          <a:xfrm>
            <a:off x="4687025" y="1960937"/>
            <a:ext cx="4145274" cy="25631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30"/>
          <p:cNvGraphicFramePr/>
          <p:nvPr/>
        </p:nvGraphicFramePr>
        <p:xfrm>
          <a:off x="576025" y="19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1041950"/>
                <a:gridCol w="914875"/>
                <a:gridCol w="1109725"/>
                <a:gridCol w="847125"/>
              </a:tblGrid>
              <a:tr h="47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de Chegada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Aviões atendidos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(pista)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(finger)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20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63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6,11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0,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81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19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67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</a:t>
                      </a: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,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64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0,34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18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69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6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7,72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0,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80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17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73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9,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82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0,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82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16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77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,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08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1,14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15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78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30,25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2,65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14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76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51,11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1,26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13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73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79,83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1,64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12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87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8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6,11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chemeClr val="dk2"/>
                          </a:solidFill>
                        </a:rPr>
                        <a:t>0,</a:t>
                      </a: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81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3" name="Google Shape;413;p30"/>
          <p:cNvSpPr txBox="1"/>
          <p:nvPr>
            <p:ph type="title"/>
          </p:nvPr>
        </p:nvSpPr>
        <p:spPr>
          <a:xfrm>
            <a:off x="1061350" y="598575"/>
            <a:ext cx="7389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311575" y="1540700"/>
            <a:ext cx="8160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/>
          </a:p>
        </p:txBody>
      </p:sp>
      <p:sp>
        <p:nvSpPr>
          <p:cNvPr id="419" name="Google Shape;41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21" name="Google Shape;421;p31"/>
          <p:cNvGraphicFramePr/>
          <p:nvPr/>
        </p:nvGraphicFramePr>
        <p:xfrm>
          <a:off x="556975" y="19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1041950"/>
                <a:gridCol w="914875"/>
                <a:gridCol w="1109725"/>
                <a:gridCol w="847125"/>
              </a:tblGrid>
              <a:tr h="4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de Chegada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Aviões atendidos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(pista)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(finger)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6,53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6,30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10,78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17,21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59,92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85,18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</a:t>
                      </a:r>
                      <a:r>
                        <a:rPr lang="pt-BR" sz="1000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59,32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73,14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100,94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2" name="Google Shape;422;p31"/>
          <p:cNvPicPr preferRelativeResize="0"/>
          <p:nvPr/>
        </p:nvPicPr>
        <p:blipFill rotWithShape="1">
          <a:blip r:embed="rId3">
            <a:alphaModFix/>
          </a:blip>
          <a:srcRect b="0" l="337" r="327" t="0"/>
          <a:stretch/>
        </p:blipFill>
        <p:spPr>
          <a:xfrm>
            <a:off x="4901775" y="1909425"/>
            <a:ext cx="3757368" cy="23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1"/>
          <p:cNvSpPr txBox="1"/>
          <p:nvPr>
            <p:ph idx="1" type="body"/>
          </p:nvPr>
        </p:nvSpPr>
        <p:spPr>
          <a:xfrm>
            <a:off x="556975" y="1517275"/>
            <a:ext cx="79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4 fingers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Sumário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723125" y="1656175"/>
            <a:ext cx="76113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- Problema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 - Parametrização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 - Métricas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- Experimentos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- </a:t>
            </a: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/>
          <p:nvPr>
            <p:ph idx="1" type="body"/>
          </p:nvPr>
        </p:nvSpPr>
        <p:spPr>
          <a:xfrm>
            <a:off x="614250" y="1573175"/>
            <a:ext cx="79158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Adicionando 1 pista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- 2ª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31" name="Google Shape;431;p32"/>
          <p:cNvGraphicFramePr/>
          <p:nvPr/>
        </p:nvGraphicFramePr>
        <p:xfrm>
          <a:off x="614250" y="195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984675"/>
                <a:gridCol w="914875"/>
                <a:gridCol w="1109725"/>
                <a:gridCol w="847125"/>
              </a:tblGrid>
              <a:tr h="4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de Chegada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Aviões atendidos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(pista)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/>
                        <a:t>Tempo em fila (finger)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0,49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1,30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34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35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1,39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0,33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1,</a:t>
                      </a:r>
                      <a:r>
                        <a:rPr lang="pt-BR" sz="1000"/>
                        <a:t>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53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1,</a:t>
                      </a:r>
                      <a:r>
                        <a:rPr lang="pt-BR" sz="1000"/>
                        <a:t>63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83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2</a:t>
                      </a:r>
                      <a:r>
                        <a:rPr lang="pt-BR" sz="1000" u="none" cap="none" strike="noStrike"/>
                        <a:t>,</a:t>
                      </a:r>
                      <a:r>
                        <a:rPr lang="pt-BR" sz="1000"/>
                        <a:t>58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48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2,</a:t>
                      </a:r>
                      <a:r>
                        <a:rPr lang="pt-BR" sz="1000"/>
                        <a:t>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2,</a:t>
                      </a:r>
                      <a:r>
                        <a:rPr lang="pt-BR" sz="1000"/>
                        <a:t>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</a:t>
                      </a:r>
                      <a:r>
                        <a:rPr lang="pt-BR" sz="1000"/>
                        <a:t>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</a:t>
                      </a:r>
                      <a:r>
                        <a:rPr lang="pt-BR" sz="1000"/>
                        <a:t>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2" name="Google Shape;432;p32"/>
          <p:cNvPicPr preferRelativeResize="0"/>
          <p:nvPr/>
        </p:nvPicPr>
        <p:blipFill rotWithShape="1">
          <a:blip r:embed="rId3">
            <a:alphaModFix/>
          </a:blip>
          <a:srcRect b="0" l="337" r="327" t="0"/>
          <a:stretch/>
        </p:blipFill>
        <p:spPr>
          <a:xfrm>
            <a:off x="4928674" y="1886575"/>
            <a:ext cx="3831261" cy="23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V - Conclus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ão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3"/>
          <p:cNvSpPr txBox="1"/>
          <p:nvPr>
            <p:ph idx="1" type="body"/>
          </p:nvPr>
        </p:nvSpPr>
        <p:spPr>
          <a:xfrm>
            <a:off x="726150" y="1597875"/>
            <a:ext cx="7725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nos dois experimentos realizados, a pista é o gargalo do sistema (ponto crítico).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Reforma: Visando melhorar o baixo desempenho observado quando este opera com uma alta demanda de voos, o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aeroporto deve aumentar sua estrutura física com uma segunda pista, pois essa é a melhor maneira de evitar a deterioração do sistema.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compararmos o número de fingers (2 para 4 fingers) com o número de pistas (1 para 2 pistas), a segunda é mais eficiente para atender a demanda.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714050" y="1597875"/>
            <a:ext cx="7737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Modelar o tráfego de aeronaves em um aeroporto: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Tão logo aparecem no horizonte, os aviões solicitam autorização de pouso em uma pista designada;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Após o pouso, é opcional o procedimento de abastecimento do tanque de combustível;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Em seguida, os aviões devem dirigir-se à área de embarque, utilizando um dos fingers disponíveis;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-"/>
            </a:pPr>
            <a:r>
              <a:rPr lang="pt-BR" sz="1402">
                <a:latin typeface="Arial"/>
                <a:ea typeface="Arial"/>
                <a:cs typeface="Arial"/>
                <a:sym typeface="Arial"/>
              </a:rPr>
              <a:t>Ao fim do embarque/desembarque, os aviões solicitam a decolagem em uma pista designada;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 - Problema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701925" y="1597875"/>
            <a:ext cx="76323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Simulação (horas);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aviões (inicial, no instante 0);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Intervalo para surgirem novos aviões (tempo de spawn, minutos);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pistas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fingers;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pouso;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decolagem;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embarque/desembarque;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abastecimento.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II - Parametrização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III - Métricas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714050" y="1597875"/>
            <a:ext cx="7620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 de aviões atendidos pelo aeroporto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Throughput (aviões/hora)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do avião em solo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das pistas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dos fingers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pouso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abastecimento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desembarque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na fila de decolagem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542925" y="1597875"/>
            <a:ext cx="7791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Simule a atividade do aeroporto, inicialmente, com uma pista e duas pontes de desembarque, considerando uma carga baixa (poucos aviões chegando, intervalo entre aviões longos, procedimentos de desembarque e abastecimento ágeis).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etapa de abastecimento, caso aconteça,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introduzirá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tempo adicional na permanência do avião em solo.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542925" y="1597875"/>
            <a:ext cx="7791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râmetros da simulação (carga baixa):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pista e 2 fingers;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pouso = 7 min;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decolagem = 8 min;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embarque/desembarque = 4 min;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abastecimento = 3 min;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 de aviões inicial = 3;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chegada/ spawn de novos aviões = 15 min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311700" y="1573175"/>
            <a:ext cx="42603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 de trabalho leve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 de aviões inicial =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spawn de novos aviões = 15 min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0"/>
          <p:cNvGraphicFramePr/>
          <p:nvPr/>
        </p:nvGraphicFramePr>
        <p:xfrm>
          <a:off x="5279750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21336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 pelo aeroporto: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Throughtput do aeroporto (aviões/h):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</a:t>
                      </a:r>
                      <a:r>
                        <a:rPr lang="pt-BR" sz="1000"/>
                        <a:t>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médio no solo (min):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26,60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da pista 0: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 </a:t>
                      </a:r>
                      <a:r>
                        <a:rPr lang="pt-BR" sz="1000"/>
                        <a:t>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do finger 0: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do finger 1: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da bomba: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0"/>
          <p:cNvGraphicFramePr/>
          <p:nvPr/>
        </p:nvGraphicFramePr>
        <p:xfrm>
          <a:off x="5279750" y="376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2133600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médio na fila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Pistas: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19,86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Fingers: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Bomba: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IV - Experimentos - 1ª fase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609000" y="1573175"/>
            <a:ext cx="46707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Reduzindo o tempo de chegada dos aviões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na carga de trabalho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 de aviões inicial =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chegada de novos aviões = 10 min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21"/>
          <p:cNvGraphicFramePr/>
          <p:nvPr/>
        </p:nvGraphicFramePr>
        <p:xfrm>
          <a:off x="5279750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21336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Aviões atendidos pelo aeroporto: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Throughtput do aeroporto (aviões/h):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3,</a:t>
                      </a:r>
                      <a:r>
                        <a:rPr lang="pt-BR" sz="1000"/>
                        <a:t>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médio no solo (min):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169,7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da pista 0: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0,4</a:t>
                      </a:r>
                      <a:r>
                        <a:rPr lang="pt-BR" sz="1000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do finger 0: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</a:t>
                      </a:r>
                      <a:r>
                        <a:rPr lang="pt-BR" sz="1000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do finger 1: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0,1</a:t>
                      </a:r>
                      <a:r>
                        <a:rPr lang="pt-BR" sz="1000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Utilização da bomba: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</a:t>
                      </a:r>
                      <a:r>
                        <a:rPr lang="pt-BR" sz="1000"/>
                        <a:t>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21"/>
          <p:cNvGraphicFramePr/>
          <p:nvPr/>
        </p:nvGraphicFramePr>
        <p:xfrm>
          <a:off x="5279750" y="36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{61D5ABD5-FD2D-41AB-8AB6-AF02A772CCDE}</a:tableStyleId>
              </a:tblPr>
              <a:tblGrid>
                <a:gridCol w="2133600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Tempo médio na fila (min)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Pistas: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</a:t>
                      </a:r>
                      <a:r>
                        <a:rPr lang="pt-BR" sz="1000"/>
                        <a:t>4</a:t>
                      </a:r>
                      <a:r>
                        <a:rPr lang="pt-BR" sz="1000" u="none" cap="none" strike="noStrike"/>
                        <a:t>,</a:t>
                      </a:r>
                      <a:r>
                        <a:rPr lang="pt-BR" sz="1000"/>
                        <a:t>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Fingers: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Bomba: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2,78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