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DD15A-870F-4674-97BC-293D65FA20C1}">
  <a:tblStyle styleId="{A64DD15A-870F-4674-97BC-293D65FA20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91d36ad8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b91d36ad8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91d36ad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b91d36ad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ia.jucimara@discente.ufma.br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328050" y="1879525"/>
            <a:ext cx="84879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Trabalho de Simulação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Aeroporto</a:t>
            </a:r>
            <a:endParaRPr b="1"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664125" y="3364450"/>
            <a:ext cx="7530300" cy="150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Jucimara Pereira Ferreira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429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maria.jucimara@discente.ufma.br</a:t>
            </a:r>
            <a:endParaRPr sz="1400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dezembro 2022</a:t>
            </a:r>
            <a:endParaRPr b="1" sz="3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32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25" y="304800"/>
            <a:ext cx="1279800" cy="12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520425" y="286550"/>
            <a:ext cx="767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UNIVERSIDADE FEDERAL DO MARANHÃO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DEPARTAMENTO DE INFORMÁTICA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CURSO DE CIÊNCIA DA COMPUTAÇÃO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Disciplina: Avaliação de Desempenho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Prof: Mário Meireles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536450" y="1597875"/>
            <a:ext cx="3456000" cy="29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Variando o tempo de chegada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22"/>
          <p:cNvGraphicFramePr/>
          <p:nvPr/>
        </p:nvGraphicFramePr>
        <p:xfrm>
          <a:off x="536450" y="2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08950"/>
                <a:gridCol w="821225"/>
                <a:gridCol w="1036525"/>
                <a:gridCol w="1506925"/>
                <a:gridCol w="1052450"/>
                <a:gridCol w="1235850"/>
                <a:gridCol w="1084350"/>
              </a:tblGrid>
              <a:tr h="43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Throughput (aviões/h)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dos aviões em solo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(finger)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(bomba)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7,93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8,45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9,50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10,02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11,02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3,96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25,98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19,95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14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93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3,88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50,31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43,01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13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3,75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97,76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87,34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0,00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311700" y="1573175"/>
            <a:ext cx="36807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Variando o tempo de chegada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357" name="Google Shape;357;p23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650" y="1572600"/>
            <a:ext cx="4846800" cy="29969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23"/>
          <p:cNvGraphicFramePr/>
          <p:nvPr/>
        </p:nvGraphicFramePr>
        <p:xfrm>
          <a:off x="536450" y="2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08950"/>
                <a:gridCol w="821225"/>
                <a:gridCol w="1052450"/>
              </a:tblGrid>
              <a:tr h="43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19,95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14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93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43,01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13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90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87,34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688025" y="1670475"/>
            <a:ext cx="36807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Duplicando o número de pistas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24"/>
          <p:cNvGraphicFramePr/>
          <p:nvPr/>
        </p:nvGraphicFramePr>
        <p:xfrm>
          <a:off x="688025" y="20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08950"/>
                <a:gridCol w="821225"/>
                <a:gridCol w="1036525"/>
                <a:gridCol w="1506925"/>
                <a:gridCol w="1052450"/>
                <a:gridCol w="1235850"/>
                <a:gridCol w="1084350"/>
              </a:tblGrid>
              <a:tr h="43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Throughput (aviões/h)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dos aviões em solo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(finger)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(bomba)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6,13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6,15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536450" y="1597875"/>
            <a:ext cx="3456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Melhor taxa de serviço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25"/>
          <p:cNvGraphicFramePr/>
          <p:nvPr/>
        </p:nvGraphicFramePr>
        <p:xfrm>
          <a:off x="536450" y="197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08950"/>
                <a:gridCol w="821225"/>
                <a:gridCol w="1052450"/>
              </a:tblGrid>
              <a:tr h="4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5" name="Google Shape;375;p25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800" y="1170125"/>
            <a:ext cx="4846800" cy="29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Numa segunda fase, aumente a carga de trabalho (maior número de aviões,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intervalo menor entre chegadas, desembarque e abastecimento demorados) e verifique 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resultados.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mbarque e abastecimento mais demorados: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embarque/desembarque = 20 min;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abastecimento = 15 min;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Quantidade de aviões inicial = 6;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chegada/ spawn de novos aviões = 20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8"/>
          <p:cNvSpPr txBox="1"/>
          <p:nvPr>
            <p:ph idx="1" type="body"/>
          </p:nvPr>
        </p:nvSpPr>
        <p:spPr>
          <a:xfrm>
            <a:off x="529550" y="1597875"/>
            <a:ext cx="47502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Quantidade de aviões inicial = 6;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chegada/ spawn de novos aviões = 20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8"/>
          <p:cNvGraphicFramePr/>
          <p:nvPr/>
        </p:nvGraphicFramePr>
        <p:xfrm>
          <a:off x="5279750" y="159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448750"/>
                <a:gridCol w="7225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Aviões atendidos pelo aeroporto: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Throughtput do aeroporto (aviões/h):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3,12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Tempo médio no solo (min):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36,80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da pista 0: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0,43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do finger 0: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do finger 1: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da bomba: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28"/>
          <p:cNvGraphicFramePr/>
          <p:nvPr/>
        </p:nvGraphicFramePr>
        <p:xfrm>
          <a:off x="529550" y="23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Tempo médio na fila (min)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Pistas: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5,75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Fingers: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Bomba: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9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Aumentando a qtd. de aviões -&gt; Maior carga de trabalho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embarque/desembarque = 20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abastecimento = 15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Quantidade de aviões inicial = 10; (6-&gt;10)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chegada/ spawn de novos aviões = 20 a 13 min;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422138" y="1296950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Mudando o tempo de chegada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graphicFrame>
        <p:nvGraphicFramePr>
          <p:cNvPr id="413" name="Google Shape;413;p30"/>
          <p:cNvGraphicFramePr/>
          <p:nvPr/>
        </p:nvGraphicFramePr>
        <p:xfrm>
          <a:off x="422150" y="16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40550"/>
                <a:gridCol w="849775"/>
                <a:gridCol w="1072575"/>
                <a:gridCol w="1559325"/>
                <a:gridCol w="1089050"/>
                <a:gridCol w="1278825"/>
                <a:gridCol w="1122050"/>
              </a:tblGrid>
              <a:tr h="5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de chegada (min)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Aviões atendidos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Throughput (aviões/h)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dos aviões em solo (min)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(pista)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(finger)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(bomba)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3,12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36,80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5,75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78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3,25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37,85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5,46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1,37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0,98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82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3,42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39,10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6,75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0,70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1,36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17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86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3,58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38,66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9,31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2,06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91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3,79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49,58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14,29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0,86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4,94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94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3,92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71,34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38,22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1,11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2,02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14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91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3,79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111,07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71,29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1,22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7,45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13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88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3,67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130,48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90,35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2,48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F0000"/>
                          </a:solidFill>
                        </a:rPr>
                        <a:t>3,56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31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7025" y="1960937"/>
            <a:ext cx="4145274" cy="2563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31"/>
          <p:cNvGraphicFramePr/>
          <p:nvPr/>
        </p:nvGraphicFramePr>
        <p:xfrm>
          <a:off x="576025" y="19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1041950"/>
                <a:gridCol w="914875"/>
                <a:gridCol w="1109725"/>
                <a:gridCol w="847125"/>
              </a:tblGrid>
              <a:tr h="47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6,75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9,31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14,29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38,22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71,29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90,35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118,34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1" name="Google Shape;421;p31"/>
          <p:cNvSpPr txBox="1"/>
          <p:nvPr>
            <p:ph type="title"/>
          </p:nvPr>
        </p:nvSpPr>
        <p:spPr>
          <a:xfrm>
            <a:off x="1061350" y="598575"/>
            <a:ext cx="7389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Sumário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723125" y="1656175"/>
            <a:ext cx="76113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- Problema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 - Parametrização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 - Métricas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- Experimentos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- </a:t>
            </a: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311575" y="1540700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427" name="Google Shape;42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29" name="Google Shape;429;p32"/>
          <p:cNvGraphicFramePr/>
          <p:nvPr/>
        </p:nvGraphicFramePr>
        <p:xfrm>
          <a:off x="556975" y="19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1041950"/>
                <a:gridCol w="914875"/>
                <a:gridCol w="1109725"/>
                <a:gridCol w="847125"/>
              </a:tblGrid>
              <a:tr h="4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5,82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6,36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8,65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15,26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31,09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70,34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91,89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114, 32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0" name="Google Shape;430;p32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775" y="1909425"/>
            <a:ext cx="3757368" cy="23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556975" y="1517275"/>
            <a:ext cx="79155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4 fingers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614250" y="1573175"/>
            <a:ext cx="79158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Adicionando 1 pista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39" name="Google Shape;439;p33"/>
          <p:cNvGraphicFramePr/>
          <p:nvPr/>
        </p:nvGraphicFramePr>
        <p:xfrm>
          <a:off x="614250" y="19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984675"/>
                <a:gridCol w="914875"/>
                <a:gridCol w="1109725"/>
                <a:gridCol w="847125"/>
              </a:tblGrid>
              <a:tr h="4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2,03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2,41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0" name="Google Shape;440;p33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674" y="1886575"/>
            <a:ext cx="3831261" cy="23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V - Conclusões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726150" y="1597875"/>
            <a:ext cx="7725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nos dois experimentos realizados, a pista é o gargalo do sistema (ponto crítico).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Reforma: Visando melhorar o baixo desempenho observado quando este opera com uma alta demanda de voos, o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aeroporto deve aumentar sua estrutura física com uma segunda pista, pois essa é a melhor maneira de evitar a deterioração do sistema.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compararmos o número de fingers (2 para 4 fingers) com o número de pistas (1 para 2 pistas), a segunda é mais eficiente para atender a demanda.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714050" y="1597875"/>
            <a:ext cx="7737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Modelar o tráfego de aeronaves em um aeroporto: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Tão logo aparecem no horizonte, os aviões solicitam autorização de pouso em uma pista designada;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Após o pouso, é opcional o procedimento de abastecimento do tanque de combustível;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Em seguida, os aviões devem dirigir-se à área de embarque, utilizando um dos fingers disponíveis;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Ao fim do embarque/desembarque, os aviões solicitam a decolagem em uma pista designada;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 - Problema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701925" y="1597875"/>
            <a:ext cx="76323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Simulação (horas);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aviões (inicial, no instante 0);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Intervalo para surgirem novos aviões (tempo de spawn, minutos);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pistas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fingers;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pouso;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decolagem;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embarque/desembarque;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abastecimento.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 - Parametrização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III - Métricas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714050" y="1597875"/>
            <a:ext cx="7620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atendidos pelo aeroporto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Throughput (aviões/hora)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do avião em solo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das pistas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dos fingers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pouso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abastecimento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desembarque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decolagem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542925" y="1597875"/>
            <a:ext cx="7791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Simule a atividade do aeroporto, inicialmente, com uma pista e duas pontes de desembarque, considerando uma carga baixa (poucos aviões chegando, intervalo entre aviões longos, procedimentos de desembarque e abastecimento ágeis).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etapa de abastecimento, caso aconteça,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introduzirá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tempo adicional na permanência do avião em solo.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542925" y="1597875"/>
            <a:ext cx="7791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Os parâmetros para que a simulação ocorra com carga baixa: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embarque/desembarque = 4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abastecimento = 3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Quantidade de aviões inicial = 3;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chegada/ spawn de novos aviões = 20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311700" y="1573175"/>
            <a:ext cx="42603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 de trabalho leve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inicial =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spawn de novos aviões = 20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0"/>
          <p:cNvGraphicFramePr/>
          <p:nvPr/>
        </p:nvGraphicFramePr>
        <p:xfrm>
          <a:off x="5279750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1336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 pelo aeroporto: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Throughtput do aeroporto (aviões/h):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no solo (min):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7,93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pista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0, 35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1: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0"/>
          <p:cNvGraphicFramePr/>
          <p:nvPr/>
        </p:nvGraphicFramePr>
        <p:xfrm>
          <a:off x="609000" y="36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na fila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Pistas: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Fingers: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609000" y="1573175"/>
            <a:ext cx="46707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Reduzindo o tempo de chegada dos aviões -&gt; Aumento na carga de trabalho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inicial =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chegada de novos aviões = 12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21"/>
          <p:cNvGraphicFramePr/>
          <p:nvPr/>
        </p:nvGraphicFramePr>
        <p:xfrm>
          <a:off x="5279750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1336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 pelo aeroporto: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Throughtput do aeroporto (aviões/h):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médio no solo (min):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116,10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Utilização da pista 0: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Utilização do finger 0: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Utilização do finger 1: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Utilização da bomba: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21"/>
          <p:cNvGraphicFramePr/>
          <p:nvPr/>
        </p:nvGraphicFramePr>
        <p:xfrm>
          <a:off x="609000" y="36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{A64DD15A-870F-4674-97BC-293D65FA20C1}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na fila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Pistas: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105,60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Fingers: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