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72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3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80A50-3858-4D4D-BEF6-0F194C1A463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0573A3-9EE1-4FD9-8447-2DC683B7E2CB}">
      <dgm:prSet phldrT="[Testo]"/>
      <dgm:spPr/>
      <dgm:t>
        <a:bodyPr/>
        <a:lstStyle/>
        <a:p>
          <a:r>
            <a:rPr lang="it-IT" dirty="0" err="1" smtClean="0"/>
            <a:t>Preproduzione</a:t>
          </a:r>
          <a:endParaRPr lang="it-IT" dirty="0"/>
        </a:p>
      </dgm:t>
    </dgm:pt>
    <dgm:pt modelId="{6D14003D-16C8-4D4F-BBD1-986F2C97B185}" type="parTrans" cxnId="{B93E24CE-67CD-4A2F-8170-CF74BA7ECCE4}">
      <dgm:prSet/>
      <dgm:spPr/>
      <dgm:t>
        <a:bodyPr/>
        <a:lstStyle/>
        <a:p>
          <a:endParaRPr lang="it-IT"/>
        </a:p>
      </dgm:t>
    </dgm:pt>
    <dgm:pt modelId="{BF7530B1-E8D9-4838-8B7A-4B9C020ED8F6}" type="sibTrans" cxnId="{B93E24CE-67CD-4A2F-8170-CF74BA7ECCE4}">
      <dgm:prSet/>
      <dgm:spPr/>
      <dgm:t>
        <a:bodyPr/>
        <a:lstStyle/>
        <a:p>
          <a:endParaRPr lang="it-IT"/>
        </a:p>
      </dgm:t>
    </dgm:pt>
    <dgm:pt modelId="{2C401F03-1440-47DF-B1C5-D5784A2BAC38}">
      <dgm:prSet phldrT="[Testo]"/>
      <dgm:spPr/>
      <dgm:t>
        <a:bodyPr/>
        <a:lstStyle/>
        <a:p>
          <a:r>
            <a:rPr lang="it-IT" dirty="0" smtClean="0"/>
            <a:t>Produzione</a:t>
          </a:r>
          <a:endParaRPr lang="it-IT" dirty="0"/>
        </a:p>
      </dgm:t>
    </dgm:pt>
    <dgm:pt modelId="{BFD959E8-9963-4E56-9AF9-FE1DC03D17A7}" type="parTrans" cxnId="{48D27424-F10F-4C0E-A5B5-C42E29B33F4C}">
      <dgm:prSet/>
      <dgm:spPr/>
      <dgm:t>
        <a:bodyPr/>
        <a:lstStyle/>
        <a:p>
          <a:endParaRPr lang="it-IT"/>
        </a:p>
      </dgm:t>
    </dgm:pt>
    <dgm:pt modelId="{E32EC4AB-2FA1-4C2E-9420-2712324FC55F}" type="sibTrans" cxnId="{48D27424-F10F-4C0E-A5B5-C42E29B33F4C}">
      <dgm:prSet/>
      <dgm:spPr/>
      <dgm:t>
        <a:bodyPr/>
        <a:lstStyle/>
        <a:p>
          <a:endParaRPr lang="it-IT"/>
        </a:p>
      </dgm:t>
    </dgm:pt>
    <dgm:pt modelId="{04F05030-1129-4101-8BE4-286B0FA81D10}">
      <dgm:prSet phldrT="[Testo]"/>
      <dgm:spPr/>
      <dgm:t>
        <a:bodyPr/>
        <a:lstStyle/>
        <a:p>
          <a:r>
            <a:rPr lang="it-IT" dirty="0" smtClean="0"/>
            <a:t>Distribuzione</a:t>
          </a:r>
          <a:endParaRPr lang="it-IT" dirty="0"/>
        </a:p>
      </dgm:t>
    </dgm:pt>
    <dgm:pt modelId="{75B7FD17-FDA7-4E7C-B956-0B0F8586583C}" type="parTrans" cxnId="{C2510C8F-42E6-467E-B48B-EF2C3793E31D}">
      <dgm:prSet/>
      <dgm:spPr/>
      <dgm:t>
        <a:bodyPr/>
        <a:lstStyle/>
        <a:p>
          <a:endParaRPr lang="it-IT"/>
        </a:p>
      </dgm:t>
    </dgm:pt>
    <dgm:pt modelId="{14AE8A6B-A07D-449F-9D93-229DA6F4AE8D}" type="sibTrans" cxnId="{C2510C8F-42E6-467E-B48B-EF2C3793E31D}">
      <dgm:prSet/>
      <dgm:spPr/>
      <dgm:t>
        <a:bodyPr/>
        <a:lstStyle/>
        <a:p>
          <a:endParaRPr lang="it-IT"/>
        </a:p>
      </dgm:t>
    </dgm:pt>
    <dgm:pt modelId="{84104DA6-3567-41B8-AB9B-78F1E8759518}">
      <dgm:prSet phldrT="[Testo]"/>
      <dgm:spPr/>
      <dgm:t>
        <a:bodyPr/>
        <a:lstStyle/>
        <a:p>
          <a:r>
            <a:rPr lang="it-IT" dirty="0" smtClean="0"/>
            <a:t>Uso</a:t>
          </a:r>
          <a:endParaRPr lang="it-IT" dirty="0"/>
        </a:p>
      </dgm:t>
    </dgm:pt>
    <dgm:pt modelId="{881AB749-D732-402E-A824-736DD80C1643}" type="parTrans" cxnId="{DC2E37A5-2D91-4E57-90E2-7293CB22801B}">
      <dgm:prSet/>
      <dgm:spPr/>
      <dgm:t>
        <a:bodyPr/>
        <a:lstStyle/>
        <a:p>
          <a:endParaRPr lang="it-IT"/>
        </a:p>
      </dgm:t>
    </dgm:pt>
    <dgm:pt modelId="{5B844060-D183-4AF0-9572-CA40BBF834A9}" type="sibTrans" cxnId="{DC2E37A5-2D91-4E57-90E2-7293CB22801B}">
      <dgm:prSet/>
      <dgm:spPr/>
      <dgm:t>
        <a:bodyPr/>
        <a:lstStyle/>
        <a:p>
          <a:endParaRPr lang="it-IT"/>
        </a:p>
      </dgm:t>
    </dgm:pt>
    <dgm:pt modelId="{C44340CF-C001-4C51-91F1-1CEA6D68A893}">
      <dgm:prSet phldrT="[Testo]"/>
      <dgm:spPr/>
      <dgm:t>
        <a:bodyPr/>
        <a:lstStyle/>
        <a:p>
          <a:r>
            <a:rPr lang="it-IT" dirty="0" smtClean="0"/>
            <a:t>Riciclaggio</a:t>
          </a:r>
          <a:endParaRPr lang="it-IT" dirty="0"/>
        </a:p>
      </dgm:t>
    </dgm:pt>
    <dgm:pt modelId="{9116E47E-3FD9-4B9E-9C17-57BAF014D0FA}" type="parTrans" cxnId="{0410270E-6580-4385-B389-21839E9BFCB0}">
      <dgm:prSet/>
      <dgm:spPr/>
      <dgm:t>
        <a:bodyPr/>
        <a:lstStyle/>
        <a:p>
          <a:endParaRPr lang="it-IT"/>
        </a:p>
      </dgm:t>
    </dgm:pt>
    <dgm:pt modelId="{7935665A-77E1-4A19-8EEF-99533CF807A1}" type="sibTrans" cxnId="{0410270E-6580-4385-B389-21839E9BFCB0}">
      <dgm:prSet/>
      <dgm:spPr/>
      <dgm:t>
        <a:bodyPr/>
        <a:lstStyle/>
        <a:p>
          <a:endParaRPr lang="it-IT"/>
        </a:p>
      </dgm:t>
    </dgm:pt>
    <dgm:pt modelId="{500DB979-6470-4101-9569-83A725FA7064}">
      <dgm:prSet phldrT="[Testo]"/>
      <dgm:spPr/>
      <dgm:t>
        <a:bodyPr/>
        <a:lstStyle/>
        <a:p>
          <a:r>
            <a:rPr lang="it-IT" dirty="0" smtClean="0"/>
            <a:t>Dismissione</a:t>
          </a:r>
          <a:endParaRPr lang="it-IT" dirty="0"/>
        </a:p>
      </dgm:t>
    </dgm:pt>
    <dgm:pt modelId="{60A3F215-34B1-4533-B810-9C79AD15CE93}" type="parTrans" cxnId="{605F0222-ED86-482E-A888-EBA40BAE5F46}">
      <dgm:prSet/>
      <dgm:spPr/>
      <dgm:t>
        <a:bodyPr/>
        <a:lstStyle/>
        <a:p>
          <a:endParaRPr lang="it-IT"/>
        </a:p>
      </dgm:t>
    </dgm:pt>
    <dgm:pt modelId="{42E24CC6-68A8-48EB-B0CE-0515AF525125}" type="sibTrans" cxnId="{605F0222-ED86-482E-A888-EBA40BAE5F46}">
      <dgm:prSet/>
      <dgm:spPr/>
      <dgm:t>
        <a:bodyPr/>
        <a:lstStyle/>
        <a:p>
          <a:endParaRPr lang="it-IT"/>
        </a:p>
      </dgm:t>
    </dgm:pt>
    <dgm:pt modelId="{666A50E4-48CB-44E8-8DFD-32A86EB73919}" type="pres">
      <dgm:prSet presAssocID="{CE480A50-3858-4D4D-BEF6-0F194C1A463C}" presName="compositeShape" presStyleCnt="0">
        <dgm:presLayoutVars>
          <dgm:chMax val="7"/>
          <dgm:dir/>
          <dgm:resizeHandles val="exact"/>
        </dgm:presLayoutVars>
      </dgm:prSet>
      <dgm:spPr/>
    </dgm:pt>
    <dgm:pt modelId="{7FD70E10-87D0-42A5-90A2-7F124B62F171}" type="pres">
      <dgm:prSet presAssocID="{CE480A50-3858-4D4D-BEF6-0F194C1A463C}" presName="wedge1" presStyleLbl="node1" presStyleIdx="0" presStyleCnt="6"/>
      <dgm:spPr/>
    </dgm:pt>
    <dgm:pt modelId="{75221308-F267-430E-AD33-4F1B409A4CFF}" type="pres">
      <dgm:prSet presAssocID="{CE480A50-3858-4D4D-BEF6-0F194C1A463C}" presName="dummy1a" presStyleCnt="0"/>
      <dgm:spPr/>
    </dgm:pt>
    <dgm:pt modelId="{E6276B65-E42D-4084-8C1F-7CF7FC7AF63C}" type="pres">
      <dgm:prSet presAssocID="{CE480A50-3858-4D4D-BEF6-0F194C1A463C}" presName="dummy1b" presStyleCnt="0"/>
      <dgm:spPr/>
    </dgm:pt>
    <dgm:pt modelId="{3D4A490B-F0E0-45E7-ABDE-4EF93F0676B1}" type="pres">
      <dgm:prSet presAssocID="{CE480A50-3858-4D4D-BEF6-0F194C1A463C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8295E8-3741-43E1-A7D8-111C11384BEB}" type="pres">
      <dgm:prSet presAssocID="{CE480A50-3858-4D4D-BEF6-0F194C1A463C}" presName="wedge2" presStyleLbl="node1" presStyleIdx="1" presStyleCnt="6"/>
      <dgm:spPr/>
    </dgm:pt>
    <dgm:pt modelId="{DDD1B99C-9823-4CFB-8B4A-EDB2E17AF755}" type="pres">
      <dgm:prSet presAssocID="{CE480A50-3858-4D4D-BEF6-0F194C1A463C}" presName="dummy2a" presStyleCnt="0"/>
      <dgm:spPr/>
    </dgm:pt>
    <dgm:pt modelId="{F2C75158-F01D-40C6-B1A4-DF291C8EF88D}" type="pres">
      <dgm:prSet presAssocID="{CE480A50-3858-4D4D-BEF6-0F194C1A463C}" presName="dummy2b" presStyleCnt="0"/>
      <dgm:spPr/>
    </dgm:pt>
    <dgm:pt modelId="{9E71C9A3-800E-47F1-BFD2-4D270C7B5C30}" type="pres">
      <dgm:prSet presAssocID="{CE480A50-3858-4D4D-BEF6-0F194C1A463C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C0BE41-E2F0-4C24-867F-BB531EC37CD9}" type="pres">
      <dgm:prSet presAssocID="{CE480A50-3858-4D4D-BEF6-0F194C1A463C}" presName="wedge3" presStyleLbl="node1" presStyleIdx="2" presStyleCnt="6"/>
      <dgm:spPr/>
    </dgm:pt>
    <dgm:pt modelId="{8D06900F-6AB3-4763-B607-383A7511ACCE}" type="pres">
      <dgm:prSet presAssocID="{CE480A50-3858-4D4D-BEF6-0F194C1A463C}" presName="dummy3a" presStyleCnt="0"/>
      <dgm:spPr/>
    </dgm:pt>
    <dgm:pt modelId="{ACEB2630-B126-46B9-97E8-B3DDAE72D81D}" type="pres">
      <dgm:prSet presAssocID="{CE480A50-3858-4D4D-BEF6-0F194C1A463C}" presName="dummy3b" presStyleCnt="0"/>
      <dgm:spPr/>
    </dgm:pt>
    <dgm:pt modelId="{8B280A76-B2F5-4BD3-AAFE-760692647407}" type="pres">
      <dgm:prSet presAssocID="{CE480A50-3858-4D4D-BEF6-0F194C1A463C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F22115E-CC28-4AD2-8605-B2520ACE374E}" type="pres">
      <dgm:prSet presAssocID="{CE480A50-3858-4D4D-BEF6-0F194C1A463C}" presName="wedge4" presStyleLbl="node1" presStyleIdx="3" presStyleCnt="6"/>
      <dgm:spPr/>
    </dgm:pt>
    <dgm:pt modelId="{34FA45F0-07B5-4DBE-8037-ECCE16BF0AFF}" type="pres">
      <dgm:prSet presAssocID="{CE480A50-3858-4D4D-BEF6-0F194C1A463C}" presName="dummy4a" presStyleCnt="0"/>
      <dgm:spPr/>
    </dgm:pt>
    <dgm:pt modelId="{D919ECD8-7A6C-42BD-88FC-9E573373A2B2}" type="pres">
      <dgm:prSet presAssocID="{CE480A50-3858-4D4D-BEF6-0F194C1A463C}" presName="dummy4b" presStyleCnt="0"/>
      <dgm:spPr/>
    </dgm:pt>
    <dgm:pt modelId="{66967127-B939-4D33-B890-FAC96B03D8A4}" type="pres">
      <dgm:prSet presAssocID="{CE480A50-3858-4D4D-BEF6-0F194C1A463C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03D03BB-2EBE-412E-B1D3-705613883DE4}" type="pres">
      <dgm:prSet presAssocID="{CE480A50-3858-4D4D-BEF6-0F194C1A463C}" presName="wedge5" presStyleLbl="node1" presStyleIdx="4" presStyleCnt="6"/>
      <dgm:spPr/>
    </dgm:pt>
    <dgm:pt modelId="{3FC7A819-546A-4481-B641-322A33E698F1}" type="pres">
      <dgm:prSet presAssocID="{CE480A50-3858-4D4D-BEF6-0F194C1A463C}" presName="dummy5a" presStyleCnt="0"/>
      <dgm:spPr/>
    </dgm:pt>
    <dgm:pt modelId="{CAED6740-547E-48F2-85DC-2DA7E2B97978}" type="pres">
      <dgm:prSet presAssocID="{CE480A50-3858-4D4D-BEF6-0F194C1A463C}" presName="dummy5b" presStyleCnt="0"/>
      <dgm:spPr/>
    </dgm:pt>
    <dgm:pt modelId="{05C9E4E1-ED46-4664-AA19-D640A3311F33}" type="pres">
      <dgm:prSet presAssocID="{CE480A50-3858-4D4D-BEF6-0F194C1A463C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31E7FFE-3E32-4423-9320-1FA333CD12EE}" type="pres">
      <dgm:prSet presAssocID="{CE480A50-3858-4D4D-BEF6-0F194C1A463C}" presName="wedge6" presStyleLbl="node1" presStyleIdx="5" presStyleCnt="6"/>
      <dgm:spPr/>
    </dgm:pt>
    <dgm:pt modelId="{FA23EBA0-1D47-407F-8647-4192B2CE78A1}" type="pres">
      <dgm:prSet presAssocID="{CE480A50-3858-4D4D-BEF6-0F194C1A463C}" presName="dummy6a" presStyleCnt="0"/>
      <dgm:spPr/>
    </dgm:pt>
    <dgm:pt modelId="{2A10B021-5043-4FA1-808C-756495BBC8CD}" type="pres">
      <dgm:prSet presAssocID="{CE480A50-3858-4D4D-BEF6-0F194C1A463C}" presName="dummy6b" presStyleCnt="0"/>
      <dgm:spPr/>
    </dgm:pt>
    <dgm:pt modelId="{2FEE65D3-F90B-4562-9979-CD0E8F617F75}" type="pres">
      <dgm:prSet presAssocID="{CE480A50-3858-4D4D-BEF6-0F194C1A463C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81211036-2DA3-4EAE-99A4-F117975C94B0}" type="pres">
      <dgm:prSet presAssocID="{BF7530B1-E8D9-4838-8B7A-4B9C020ED8F6}" presName="arrowWedge1" presStyleLbl="fgSibTrans2D1" presStyleIdx="0" presStyleCnt="6"/>
      <dgm:spPr/>
    </dgm:pt>
    <dgm:pt modelId="{15AC4CF8-78D4-4730-B0CE-B3A859AF226D}" type="pres">
      <dgm:prSet presAssocID="{E32EC4AB-2FA1-4C2E-9420-2712324FC55F}" presName="arrowWedge2" presStyleLbl="fgSibTrans2D1" presStyleIdx="1" presStyleCnt="6"/>
      <dgm:spPr/>
    </dgm:pt>
    <dgm:pt modelId="{CDCCCFFF-46ED-4BB7-B181-28D4B0B400AD}" type="pres">
      <dgm:prSet presAssocID="{14AE8A6B-A07D-449F-9D93-229DA6F4AE8D}" presName="arrowWedge3" presStyleLbl="fgSibTrans2D1" presStyleIdx="2" presStyleCnt="6"/>
      <dgm:spPr/>
    </dgm:pt>
    <dgm:pt modelId="{8DDF1FD7-F61A-4944-9C46-66E350A3E8D9}" type="pres">
      <dgm:prSet presAssocID="{5B844060-D183-4AF0-9572-CA40BBF834A9}" presName="arrowWedge4" presStyleLbl="fgSibTrans2D1" presStyleIdx="3" presStyleCnt="6"/>
      <dgm:spPr/>
    </dgm:pt>
    <dgm:pt modelId="{1FA2B922-606D-41B4-A5F2-848B53B9D2DF}" type="pres">
      <dgm:prSet presAssocID="{7935665A-77E1-4A19-8EEF-99533CF807A1}" presName="arrowWedge5" presStyleLbl="fgSibTrans2D1" presStyleIdx="4" presStyleCnt="6"/>
      <dgm:spPr/>
    </dgm:pt>
    <dgm:pt modelId="{84BDD90B-10ED-4EAA-8ECE-F060F827B37E}" type="pres">
      <dgm:prSet presAssocID="{42E24CC6-68A8-48EB-B0CE-0515AF525125}" presName="arrowWedge6" presStyleLbl="fgSibTrans2D1" presStyleIdx="5" presStyleCnt="6"/>
      <dgm:spPr/>
    </dgm:pt>
  </dgm:ptLst>
  <dgm:cxnLst>
    <dgm:cxn modelId="{8B632612-07C8-44D6-9304-CCC192385ABD}" type="presOf" srcId="{B50573A3-9EE1-4FD9-8447-2DC683B7E2CB}" destId="{3D4A490B-F0E0-45E7-ABDE-4EF93F0676B1}" srcOrd="1" destOrd="0" presId="urn:microsoft.com/office/officeart/2005/8/layout/cycle8"/>
    <dgm:cxn modelId="{C60E337E-BCF0-418D-B200-B1217CF015B5}" type="presOf" srcId="{04F05030-1129-4101-8BE4-286B0FA81D10}" destId="{7CC0BE41-E2F0-4C24-867F-BB531EC37CD9}" srcOrd="0" destOrd="0" presId="urn:microsoft.com/office/officeart/2005/8/layout/cycle8"/>
    <dgm:cxn modelId="{2D5CADBA-4F08-49B4-A015-4B52B6AACD72}" type="presOf" srcId="{84104DA6-3567-41B8-AB9B-78F1E8759518}" destId="{AF22115E-CC28-4AD2-8605-B2520ACE374E}" srcOrd="0" destOrd="0" presId="urn:microsoft.com/office/officeart/2005/8/layout/cycle8"/>
    <dgm:cxn modelId="{605F0222-ED86-482E-A888-EBA40BAE5F46}" srcId="{CE480A50-3858-4D4D-BEF6-0F194C1A463C}" destId="{500DB979-6470-4101-9569-83A725FA7064}" srcOrd="5" destOrd="0" parTransId="{60A3F215-34B1-4533-B810-9C79AD15CE93}" sibTransId="{42E24CC6-68A8-48EB-B0CE-0515AF525125}"/>
    <dgm:cxn modelId="{C2510C8F-42E6-467E-B48B-EF2C3793E31D}" srcId="{CE480A50-3858-4D4D-BEF6-0F194C1A463C}" destId="{04F05030-1129-4101-8BE4-286B0FA81D10}" srcOrd="2" destOrd="0" parTransId="{75B7FD17-FDA7-4E7C-B956-0B0F8586583C}" sibTransId="{14AE8A6B-A07D-449F-9D93-229DA6F4AE8D}"/>
    <dgm:cxn modelId="{1938B155-1507-42BF-901F-405CB3C6BC0A}" type="presOf" srcId="{500DB979-6470-4101-9569-83A725FA7064}" destId="{531E7FFE-3E32-4423-9320-1FA333CD12EE}" srcOrd="0" destOrd="0" presId="urn:microsoft.com/office/officeart/2005/8/layout/cycle8"/>
    <dgm:cxn modelId="{E739CBE0-3D89-47EE-95AB-AE1408823F23}" type="presOf" srcId="{2C401F03-1440-47DF-B1C5-D5784A2BAC38}" destId="{9E71C9A3-800E-47F1-BFD2-4D270C7B5C30}" srcOrd="1" destOrd="0" presId="urn:microsoft.com/office/officeart/2005/8/layout/cycle8"/>
    <dgm:cxn modelId="{DC2E37A5-2D91-4E57-90E2-7293CB22801B}" srcId="{CE480A50-3858-4D4D-BEF6-0F194C1A463C}" destId="{84104DA6-3567-41B8-AB9B-78F1E8759518}" srcOrd="3" destOrd="0" parTransId="{881AB749-D732-402E-A824-736DD80C1643}" sibTransId="{5B844060-D183-4AF0-9572-CA40BBF834A9}"/>
    <dgm:cxn modelId="{48D27424-F10F-4C0E-A5B5-C42E29B33F4C}" srcId="{CE480A50-3858-4D4D-BEF6-0F194C1A463C}" destId="{2C401F03-1440-47DF-B1C5-D5784A2BAC38}" srcOrd="1" destOrd="0" parTransId="{BFD959E8-9963-4E56-9AF9-FE1DC03D17A7}" sibTransId="{E32EC4AB-2FA1-4C2E-9420-2712324FC55F}"/>
    <dgm:cxn modelId="{B93E24CE-67CD-4A2F-8170-CF74BA7ECCE4}" srcId="{CE480A50-3858-4D4D-BEF6-0F194C1A463C}" destId="{B50573A3-9EE1-4FD9-8447-2DC683B7E2CB}" srcOrd="0" destOrd="0" parTransId="{6D14003D-16C8-4D4F-BBD1-986F2C97B185}" sibTransId="{BF7530B1-E8D9-4838-8B7A-4B9C020ED8F6}"/>
    <dgm:cxn modelId="{B58EC0A5-17D5-4572-8EBC-CE290CDE585F}" type="presOf" srcId="{04F05030-1129-4101-8BE4-286B0FA81D10}" destId="{8B280A76-B2F5-4BD3-AAFE-760692647407}" srcOrd="1" destOrd="0" presId="urn:microsoft.com/office/officeart/2005/8/layout/cycle8"/>
    <dgm:cxn modelId="{DEB73256-93B8-4D28-B9DC-E338DEC17C74}" type="presOf" srcId="{CE480A50-3858-4D4D-BEF6-0F194C1A463C}" destId="{666A50E4-48CB-44E8-8DFD-32A86EB73919}" srcOrd="0" destOrd="0" presId="urn:microsoft.com/office/officeart/2005/8/layout/cycle8"/>
    <dgm:cxn modelId="{D3FA139E-DAC5-45FF-8B91-AF1CC3DA0690}" type="presOf" srcId="{C44340CF-C001-4C51-91F1-1CEA6D68A893}" destId="{05C9E4E1-ED46-4664-AA19-D640A3311F33}" srcOrd="1" destOrd="0" presId="urn:microsoft.com/office/officeart/2005/8/layout/cycle8"/>
    <dgm:cxn modelId="{0410270E-6580-4385-B389-21839E9BFCB0}" srcId="{CE480A50-3858-4D4D-BEF6-0F194C1A463C}" destId="{C44340CF-C001-4C51-91F1-1CEA6D68A893}" srcOrd="4" destOrd="0" parTransId="{9116E47E-3FD9-4B9E-9C17-57BAF014D0FA}" sibTransId="{7935665A-77E1-4A19-8EEF-99533CF807A1}"/>
    <dgm:cxn modelId="{7A968295-C86B-4CEB-B6A7-37251B130C42}" type="presOf" srcId="{2C401F03-1440-47DF-B1C5-D5784A2BAC38}" destId="{EB8295E8-3741-43E1-A7D8-111C11384BEB}" srcOrd="0" destOrd="0" presId="urn:microsoft.com/office/officeart/2005/8/layout/cycle8"/>
    <dgm:cxn modelId="{0AF965D5-448F-4FC3-997C-3247D769688A}" type="presOf" srcId="{500DB979-6470-4101-9569-83A725FA7064}" destId="{2FEE65D3-F90B-4562-9979-CD0E8F617F75}" srcOrd="1" destOrd="0" presId="urn:microsoft.com/office/officeart/2005/8/layout/cycle8"/>
    <dgm:cxn modelId="{CCA4A48E-0C6C-49D3-B5D9-484E51711198}" type="presOf" srcId="{C44340CF-C001-4C51-91F1-1CEA6D68A893}" destId="{E03D03BB-2EBE-412E-B1D3-705613883DE4}" srcOrd="0" destOrd="0" presId="urn:microsoft.com/office/officeart/2005/8/layout/cycle8"/>
    <dgm:cxn modelId="{7B5501E7-04B9-40AA-B0D0-01D86BD2FB04}" type="presOf" srcId="{B50573A3-9EE1-4FD9-8447-2DC683B7E2CB}" destId="{7FD70E10-87D0-42A5-90A2-7F124B62F171}" srcOrd="0" destOrd="0" presId="urn:microsoft.com/office/officeart/2005/8/layout/cycle8"/>
    <dgm:cxn modelId="{72FA81DF-EA6F-4872-8E2D-B8DF2A89622A}" type="presOf" srcId="{84104DA6-3567-41B8-AB9B-78F1E8759518}" destId="{66967127-B939-4D33-B890-FAC96B03D8A4}" srcOrd="1" destOrd="0" presId="urn:microsoft.com/office/officeart/2005/8/layout/cycle8"/>
    <dgm:cxn modelId="{79C82326-2B96-42BD-88F4-957F445372E9}" type="presParOf" srcId="{666A50E4-48CB-44E8-8DFD-32A86EB73919}" destId="{7FD70E10-87D0-42A5-90A2-7F124B62F171}" srcOrd="0" destOrd="0" presId="urn:microsoft.com/office/officeart/2005/8/layout/cycle8"/>
    <dgm:cxn modelId="{6A23DC88-B72F-4A3E-A04A-7924ACC3E905}" type="presParOf" srcId="{666A50E4-48CB-44E8-8DFD-32A86EB73919}" destId="{75221308-F267-430E-AD33-4F1B409A4CFF}" srcOrd="1" destOrd="0" presId="urn:microsoft.com/office/officeart/2005/8/layout/cycle8"/>
    <dgm:cxn modelId="{D08E34AA-B2F8-4720-97AD-814788F38EB9}" type="presParOf" srcId="{666A50E4-48CB-44E8-8DFD-32A86EB73919}" destId="{E6276B65-E42D-4084-8C1F-7CF7FC7AF63C}" srcOrd="2" destOrd="0" presId="urn:microsoft.com/office/officeart/2005/8/layout/cycle8"/>
    <dgm:cxn modelId="{6CD6EB3D-F95F-4ABA-B2EA-03C7486416F8}" type="presParOf" srcId="{666A50E4-48CB-44E8-8DFD-32A86EB73919}" destId="{3D4A490B-F0E0-45E7-ABDE-4EF93F0676B1}" srcOrd="3" destOrd="0" presId="urn:microsoft.com/office/officeart/2005/8/layout/cycle8"/>
    <dgm:cxn modelId="{B70D7D0F-792B-41C8-8B5E-D2AC78BEBA33}" type="presParOf" srcId="{666A50E4-48CB-44E8-8DFD-32A86EB73919}" destId="{EB8295E8-3741-43E1-A7D8-111C11384BEB}" srcOrd="4" destOrd="0" presId="urn:microsoft.com/office/officeart/2005/8/layout/cycle8"/>
    <dgm:cxn modelId="{4A5D90F4-1A95-4802-9E6F-4A481953EF03}" type="presParOf" srcId="{666A50E4-48CB-44E8-8DFD-32A86EB73919}" destId="{DDD1B99C-9823-4CFB-8B4A-EDB2E17AF755}" srcOrd="5" destOrd="0" presId="urn:microsoft.com/office/officeart/2005/8/layout/cycle8"/>
    <dgm:cxn modelId="{BABB7BB5-2FD8-402A-AEA9-638EB54DE44A}" type="presParOf" srcId="{666A50E4-48CB-44E8-8DFD-32A86EB73919}" destId="{F2C75158-F01D-40C6-B1A4-DF291C8EF88D}" srcOrd="6" destOrd="0" presId="urn:microsoft.com/office/officeart/2005/8/layout/cycle8"/>
    <dgm:cxn modelId="{3D053B98-A159-4FEE-87ED-2C3303B531D0}" type="presParOf" srcId="{666A50E4-48CB-44E8-8DFD-32A86EB73919}" destId="{9E71C9A3-800E-47F1-BFD2-4D270C7B5C30}" srcOrd="7" destOrd="0" presId="urn:microsoft.com/office/officeart/2005/8/layout/cycle8"/>
    <dgm:cxn modelId="{1E2AD6FF-598D-4A07-B57F-81B2B54A8FD5}" type="presParOf" srcId="{666A50E4-48CB-44E8-8DFD-32A86EB73919}" destId="{7CC0BE41-E2F0-4C24-867F-BB531EC37CD9}" srcOrd="8" destOrd="0" presId="urn:microsoft.com/office/officeart/2005/8/layout/cycle8"/>
    <dgm:cxn modelId="{1C7ACA44-6B69-4262-9213-4C6C65CEC0C8}" type="presParOf" srcId="{666A50E4-48CB-44E8-8DFD-32A86EB73919}" destId="{8D06900F-6AB3-4763-B607-383A7511ACCE}" srcOrd="9" destOrd="0" presId="urn:microsoft.com/office/officeart/2005/8/layout/cycle8"/>
    <dgm:cxn modelId="{CE67A980-4AD5-4915-891E-FD1C83B7CA8B}" type="presParOf" srcId="{666A50E4-48CB-44E8-8DFD-32A86EB73919}" destId="{ACEB2630-B126-46B9-97E8-B3DDAE72D81D}" srcOrd="10" destOrd="0" presId="urn:microsoft.com/office/officeart/2005/8/layout/cycle8"/>
    <dgm:cxn modelId="{AD549145-2E5A-439C-BA21-11AFBD767BEF}" type="presParOf" srcId="{666A50E4-48CB-44E8-8DFD-32A86EB73919}" destId="{8B280A76-B2F5-4BD3-AAFE-760692647407}" srcOrd="11" destOrd="0" presId="urn:microsoft.com/office/officeart/2005/8/layout/cycle8"/>
    <dgm:cxn modelId="{290EAF32-A0E9-4E27-97FD-9DFB7FF1431F}" type="presParOf" srcId="{666A50E4-48CB-44E8-8DFD-32A86EB73919}" destId="{AF22115E-CC28-4AD2-8605-B2520ACE374E}" srcOrd="12" destOrd="0" presId="urn:microsoft.com/office/officeart/2005/8/layout/cycle8"/>
    <dgm:cxn modelId="{EFA912C6-A9B2-439A-8E12-E6FE3F79BE89}" type="presParOf" srcId="{666A50E4-48CB-44E8-8DFD-32A86EB73919}" destId="{34FA45F0-07B5-4DBE-8037-ECCE16BF0AFF}" srcOrd="13" destOrd="0" presId="urn:microsoft.com/office/officeart/2005/8/layout/cycle8"/>
    <dgm:cxn modelId="{0887E8F1-8F63-48D8-AB05-8ECE5C383896}" type="presParOf" srcId="{666A50E4-48CB-44E8-8DFD-32A86EB73919}" destId="{D919ECD8-7A6C-42BD-88FC-9E573373A2B2}" srcOrd="14" destOrd="0" presId="urn:microsoft.com/office/officeart/2005/8/layout/cycle8"/>
    <dgm:cxn modelId="{E21F0CED-AADA-4600-A2B8-77D2DDAEA77F}" type="presParOf" srcId="{666A50E4-48CB-44E8-8DFD-32A86EB73919}" destId="{66967127-B939-4D33-B890-FAC96B03D8A4}" srcOrd="15" destOrd="0" presId="urn:microsoft.com/office/officeart/2005/8/layout/cycle8"/>
    <dgm:cxn modelId="{FB0B21EC-1FEA-4AC2-ABFF-9A675A3A1BCA}" type="presParOf" srcId="{666A50E4-48CB-44E8-8DFD-32A86EB73919}" destId="{E03D03BB-2EBE-412E-B1D3-705613883DE4}" srcOrd="16" destOrd="0" presId="urn:microsoft.com/office/officeart/2005/8/layout/cycle8"/>
    <dgm:cxn modelId="{F9009753-4090-4015-91D6-D7CA1D210BD1}" type="presParOf" srcId="{666A50E4-48CB-44E8-8DFD-32A86EB73919}" destId="{3FC7A819-546A-4481-B641-322A33E698F1}" srcOrd="17" destOrd="0" presId="urn:microsoft.com/office/officeart/2005/8/layout/cycle8"/>
    <dgm:cxn modelId="{BE440432-5F52-4098-9515-B50A9F2083D5}" type="presParOf" srcId="{666A50E4-48CB-44E8-8DFD-32A86EB73919}" destId="{CAED6740-547E-48F2-85DC-2DA7E2B97978}" srcOrd="18" destOrd="0" presId="urn:microsoft.com/office/officeart/2005/8/layout/cycle8"/>
    <dgm:cxn modelId="{61503D65-3CF4-4512-AB67-BB3CBFE79A7D}" type="presParOf" srcId="{666A50E4-48CB-44E8-8DFD-32A86EB73919}" destId="{05C9E4E1-ED46-4664-AA19-D640A3311F33}" srcOrd="19" destOrd="0" presId="urn:microsoft.com/office/officeart/2005/8/layout/cycle8"/>
    <dgm:cxn modelId="{3B82FEE8-EB7A-462E-9793-BA72F3BE5AD5}" type="presParOf" srcId="{666A50E4-48CB-44E8-8DFD-32A86EB73919}" destId="{531E7FFE-3E32-4423-9320-1FA333CD12EE}" srcOrd="20" destOrd="0" presId="urn:microsoft.com/office/officeart/2005/8/layout/cycle8"/>
    <dgm:cxn modelId="{D1E93545-F26F-462D-9BCD-1FCD4AFB822C}" type="presParOf" srcId="{666A50E4-48CB-44E8-8DFD-32A86EB73919}" destId="{FA23EBA0-1D47-407F-8647-4192B2CE78A1}" srcOrd="21" destOrd="0" presId="urn:microsoft.com/office/officeart/2005/8/layout/cycle8"/>
    <dgm:cxn modelId="{2B15F8D2-1372-4C5F-94F9-3D9988E0877C}" type="presParOf" srcId="{666A50E4-48CB-44E8-8DFD-32A86EB73919}" destId="{2A10B021-5043-4FA1-808C-756495BBC8CD}" srcOrd="22" destOrd="0" presId="urn:microsoft.com/office/officeart/2005/8/layout/cycle8"/>
    <dgm:cxn modelId="{FD358F8D-A157-49CE-888A-241C2B9DCCD2}" type="presParOf" srcId="{666A50E4-48CB-44E8-8DFD-32A86EB73919}" destId="{2FEE65D3-F90B-4562-9979-CD0E8F617F75}" srcOrd="23" destOrd="0" presId="urn:microsoft.com/office/officeart/2005/8/layout/cycle8"/>
    <dgm:cxn modelId="{4A3CAC34-2C58-4C16-8520-E3838AA61742}" type="presParOf" srcId="{666A50E4-48CB-44E8-8DFD-32A86EB73919}" destId="{81211036-2DA3-4EAE-99A4-F117975C94B0}" srcOrd="24" destOrd="0" presId="urn:microsoft.com/office/officeart/2005/8/layout/cycle8"/>
    <dgm:cxn modelId="{5E6F79D2-3CB6-4414-9C5E-131060751BE0}" type="presParOf" srcId="{666A50E4-48CB-44E8-8DFD-32A86EB73919}" destId="{15AC4CF8-78D4-4730-B0CE-B3A859AF226D}" srcOrd="25" destOrd="0" presId="urn:microsoft.com/office/officeart/2005/8/layout/cycle8"/>
    <dgm:cxn modelId="{6C0C2D87-2890-48B5-A610-1FD4EEE3BD79}" type="presParOf" srcId="{666A50E4-48CB-44E8-8DFD-32A86EB73919}" destId="{CDCCCFFF-46ED-4BB7-B181-28D4B0B400AD}" srcOrd="26" destOrd="0" presId="urn:microsoft.com/office/officeart/2005/8/layout/cycle8"/>
    <dgm:cxn modelId="{9CBDA32D-57A6-42A8-AB04-D9CE2732B4C2}" type="presParOf" srcId="{666A50E4-48CB-44E8-8DFD-32A86EB73919}" destId="{8DDF1FD7-F61A-4944-9C46-66E350A3E8D9}" srcOrd="27" destOrd="0" presId="urn:microsoft.com/office/officeart/2005/8/layout/cycle8"/>
    <dgm:cxn modelId="{37F09522-0941-4E02-8AE9-790937397D6F}" type="presParOf" srcId="{666A50E4-48CB-44E8-8DFD-32A86EB73919}" destId="{1FA2B922-606D-41B4-A5F2-848B53B9D2DF}" srcOrd="28" destOrd="0" presId="urn:microsoft.com/office/officeart/2005/8/layout/cycle8"/>
    <dgm:cxn modelId="{1C5F3073-D9E8-40A0-BD72-61FED35E06D8}" type="presParOf" srcId="{666A50E4-48CB-44E8-8DFD-32A86EB73919}" destId="{84BDD90B-10ED-4EAA-8ECE-F060F827B37E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0E10-87D0-42A5-90A2-7F124B62F171}">
      <dsp:nvSpPr>
        <dsp:cNvPr id="0" name=""/>
        <dsp:cNvSpPr/>
      </dsp:nvSpPr>
      <dsp:spPr>
        <a:xfrm>
          <a:off x="2084615" y="284701"/>
          <a:ext cx="4055325" cy="4055325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Preproduzione</a:t>
          </a:r>
          <a:endParaRPr lang="it-IT" sz="1100" kern="1200" dirty="0"/>
        </a:p>
      </dsp:txBody>
      <dsp:txXfrm>
        <a:off x="4208833" y="802720"/>
        <a:ext cx="1062108" cy="820720"/>
      </dsp:txXfrm>
    </dsp:sp>
    <dsp:sp modelId="{EB8295E8-3741-43E1-A7D8-111C11384BEB}">
      <dsp:nvSpPr>
        <dsp:cNvPr id="0" name=""/>
        <dsp:cNvSpPr/>
      </dsp:nvSpPr>
      <dsp:spPr>
        <a:xfrm>
          <a:off x="2132892" y="368221"/>
          <a:ext cx="4055325" cy="4055325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Produzione</a:t>
          </a:r>
          <a:endParaRPr lang="it-IT" sz="1100" kern="1200" dirty="0"/>
        </a:p>
      </dsp:txBody>
      <dsp:txXfrm>
        <a:off x="4884720" y="2009662"/>
        <a:ext cx="1110386" cy="796581"/>
      </dsp:txXfrm>
    </dsp:sp>
    <dsp:sp modelId="{7CC0BE41-E2F0-4C24-867F-BB531EC37CD9}">
      <dsp:nvSpPr>
        <dsp:cNvPr id="0" name=""/>
        <dsp:cNvSpPr/>
      </dsp:nvSpPr>
      <dsp:spPr>
        <a:xfrm>
          <a:off x="2084615" y="451741"/>
          <a:ext cx="4055325" cy="4055325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Distribuzione</a:t>
          </a:r>
          <a:endParaRPr lang="it-IT" sz="1100" kern="1200" dirty="0"/>
        </a:p>
      </dsp:txBody>
      <dsp:txXfrm>
        <a:off x="4208833" y="3192465"/>
        <a:ext cx="1062108" cy="820720"/>
      </dsp:txXfrm>
    </dsp:sp>
    <dsp:sp modelId="{AF22115E-CC28-4AD2-8605-B2520ACE374E}">
      <dsp:nvSpPr>
        <dsp:cNvPr id="0" name=""/>
        <dsp:cNvSpPr/>
      </dsp:nvSpPr>
      <dsp:spPr>
        <a:xfrm>
          <a:off x="1988059" y="451741"/>
          <a:ext cx="4055325" cy="4055325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Uso</a:t>
          </a:r>
          <a:endParaRPr lang="it-IT" sz="1100" kern="1200" dirty="0"/>
        </a:p>
      </dsp:txBody>
      <dsp:txXfrm>
        <a:off x="2857057" y="3192465"/>
        <a:ext cx="1062108" cy="820720"/>
      </dsp:txXfrm>
    </dsp:sp>
    <dsp:sp modelId="{E03D03BB-2EBE-412E-B1D3-705613883DE4}">
      <dsp:nvSpPr>
        <dsp:cNvPr id="0" name=""/>
        <dsp:cNvSpPr/>
      </dsp:nvSpPr>
      <dsp:spPr>
        <a:xfrm>
          <a:off x="1939782" y="368221"/>
          <a:ext cx="4055325" cy="4055325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Riciclaggio</a:t>
          </a:r>
          <a:endParaRPr lang="it-IT" sz="1100" kern="1200" dirty="0"/>
        </a:p>
      </dsp:txBody>
      <dsp:txXfrm>
        <a:off x="2132892" y="2009662"/>
        <a:ext cx="1110386" cy="796581"/>
      </dsp:txXfrm>
    </dsp:sp>
    <dsp:sp modelId="{531E7FFE-3E32-4423-9320-1FA333CD12EE}">
      <dsp:nvSpPr>
        <dsp:cNvPr id="0" name=""/>
        <dsp:cNvSpPr/>
      </dsp:nvSpPr>
      <dsp:spPr>
        <a:xfrm>
          <a:off x="1988059" y="284701"/>
          <a:ext cx="4055325" cy="4055325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Dismissione</a:t>
          </a:r>
          <a:endParaRPr lang="it-IT" sz="1100" kern="1200" dirty="0"/>
        </a:p>
      </dsp:txBody>
      <dsp:txXfrm>
        <a:off x="2857057" y="802720"/>
        <a:ext cx="1062108" cy="820720"/>
      </dsp:txXfrm>
    </dsp:sp>
    <dsp:sp modelId="{81211036-2DA3-4EAE-99A4-F117975C94B0}">
      <dsp:nvSpPr>
        <dsp:cNvPr id="0" name=""/>
        <dsp:cNvSpPr/>
      </dsp:nvSpPr>
      <dsp:spPr>
        <a:xfrm>
          <a:off x="1833423" y="33657"/>
          <a:ext cx="4557412" cy="455741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C4CF8-78D4-4730-B0CE-B3A859AF226D}">
      <dsp:nvSpPr>
        <dsp:cNvPr id="0" name=""/>
        <dsp:cNvSpPr/>
      </dsp:nvSpPr>
      <dsp:spPr>
        <a:xfrm>
          <a:off x="1881700" y="117177"/>
          <a:ext cx="4557412" cy="455741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CCFFF-46ED-4BB7-B181-28D4B0B400AD}">
      <dsp:nvSpPr>
        <dsp:cNvPr id="0" name=""/>
        <dsp:cNvSpPr/>
      </dsp:nvSpPr>
      <dsp:spPr>
        <a:xfrm>
          <a:off x="1833423" y="200697"/>
          <a:ext cx="4557412" cy="455741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F1FD7-F61A-4944-9C46-66E350A3E8D9}">
      <dsp:nvSpPr>
        <dsp:cNvPr id="0" name=""/>
        <dsp:cNvSpPr/>
      </dsp:nvSpPr>
      <dsp:spPr>
        <a:xfrm>
          <a:off x="1737163" y="200697"/>
          <a:ext cx="4557412" cy="455741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B922-606D-41B4-A5F2-848B53B9D2DF}">
      <dsp:nvSpPr>
        <dsp:cNvPr id="0" name=""/>
        <dsp:cNvSpPr/>
      </dsp:nvSpPr>
      <dsp:spPr>
        <a:xfrm>
          <a:off x="1688886" y="117177"/>
          <a:ext cx="4557412" cy="455741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DD90B-10ED-4EAA-8ECE-F060F827B37E}">
      <dsp:nvSpPr>
        <dsp:cNvPr id="0" name=""/>
        <dsp:cNvSpPr/>
      </dsp:nvSpPr>
      <dsp:spPr>
        <a:xfrm>
          <a:off x="1737163" y="33657"/>
          <a:ext cx="4557412" cy="455741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Segnaposto test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olo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Segnaposto testo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0" y="1592592"/>
            <a:ext cx="9601200" cy="13907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t-IT" sz="3200" b="1" dirty="0"/>
              <a:t>SISTEMI MBR (MEMBRANE BIOREACTOR): RIMOZIONE DELLA TOSSICITÀ E DEI MICROINQUINANTI DALLE ACQUE REFLUE</a:t>
            </a:r>
            <a:r>
              <a:rPr lang="it-IT" dirty="0"/>
              <a:t/>
            </a:r>
            <a:br>
              <a:rPr lang="it-IT" dirty="0"/>
            </a:br>
            <a:endParaRPr lang="it-IT" sz="6000" b="0" i="0" dirty="0">
              <a:solidFill>
                <a:srgbClr val="624D38">
                  <a:lumMod val="75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0" y="5427715"/>
            <a:ext cx="9601200" cy="914400"/>
          </a:xfrm>
        </p:spPr>
        <p:txBody>
          <a:bodyPr numCol="2">
            <a:normAutofit/>
          </a:bodyPr>
          <a:lstStyle/>
          <a:p>
            <a:r>
              <a:rPr lang="it-IT" sz="2200" cap="none" dirty="0" smtClean="0"/>
              <a:t>Studente: </a:t>
            </a:r>
          </a:p>
          <a:p>
            <a:r>
              <a:rPr lang="it-IT" sz="2200" cap="none" dirty="0" smtClean="0"/>
              <a:t>Marianna </a:t>
            </a:r>
            <a:r>
              <a:rPr lang="it-IT" sz="2200" cap="none" dirty="0" err="1" smtClean="0"/>
              <a:t>Corsini</a:t>
            </a:r>
            <a:endParaRPr lang="it-IT" sz="2200" cap="none" dirty="0" smtClean="0"/>
          </a:p>
          <a:p>
            <a:r>
              <a:rPr lang="it-IT" sz="2200" b="0" i="0" cap="none" dirty="0" smtClean="0"/>
              <a:t>Relatore:</a:t>
            </a:r>
          </a:p>
          <a:p>
            <a:r>
              <a:rPr lang="it-IT" sz="2200" cap="none" dirty="0" smtClean="0"/>
              <a:t>Dott.ssa Roberta </a:t>
            </a:r>
            <a:r>
              <a:rPr lang="it-IT" sz="2200" cap="none" dirty="0" err="1" smtClean="0"/>
              <a:t>Pedrazzani</a:t>
            </a:r>
            <a:endParaRPr lang="it-IT" sz="2200" b="0" i="0" cap="none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81099" y="4988482"/>
            <a:ext cx="302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Brescia, 27 ottobre 2014</a:t>
            </a:r>
            <a:endParaRPr lang="it-IT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64" y="2050371"/>
            <a:ext cx="3118472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Classificazione in base alla geometria</a:t>
            </a:r>
            <a:endParaRPr lang="it-IT" b="1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cap="none" dirty="0" smtClean="0"/>
              <a:t>Tubolare</a:t>
            </a:r>
            <a:endParaRPr lang="it-IT" sz="2200" cap="none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cap="none" dirty="0" smtClean="0"/>
              <a:t>Planare con supporto</a:t>
            </a:r>
            <a:endParaRPr lang="it-IT" sz="2200" cap="none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2072986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0118397" y="705092"/>
              <a:ext cx="2073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2515366"/>
            <a:ext cx="4572000" cy="3436993"/>
          </a:xfr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Segnaposto contenuto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6" y="2514359"/>
            <a:ext cx="2580005" cy="3438000"/>
          </a:xfr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33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Tipologie di processi a membrane</a:t>
            </a:r>
            <a:endParaRPr lang="it-IT" b="1" dirty="0"/>
          </a:p>
        </p:txBody>
      </p:sp>
      <p:graphicFrame>
        <p:nvGraphicFramePr>
          <p:cNvPr id="15" name="Segnaposto contenut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72634"/>
              </p:ext>
            </p:extLst>
          </p:nvPr>
        </p:nvGraphicFramePr>
        <p:xfrm>
          <a:off x="187200" y="1389716"/>
          <a:ext cx="11817600" cy="4745426"/>
        </p:xfrm>
        <a:graphic>
          <a:graphicData uri="http://schemas.openxmlformats.org/drawingml/2006/table">
            <a:tbl>
              <a:tblPr firstRow="1" firstCol="1" bandRow="1"/>
              <a:tblGrid>
                <a:gridCol w="2023737"/>
                <a:gridCol w="2579427"/>
                <a:gridCol w="2487396"/>
                <a:gridCol w="2589571"/>
                <a:gridCol w="2137469"/>
              </a:tblGrid>
              <a:tr h="581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5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MICROFILTRAZIONE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ULTRAFILTRAZIONE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NANOFILTRAZIONE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OSMOSI</a:t>
                      </a:r>
                      <a:r>
                        <a:rPr lang="en-GB" sz="20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INVERSA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81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Forza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motrice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Gradiente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pressione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(0.7÷2 bar)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Gradiente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pressione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(2÷10 bar)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Gradiente di pressione (10÷30 bar)</a:t>
                      </a:r>
                      <a:endParaRPr lang="it-IT" sz="18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Gradiente di pressione (60÷70 bar)</a:t>
                      </a:r>
                      <a:endParaRPr lang="it-IT" sz="18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Meccanismo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separazione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Setaccio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Setaccio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Diffusione, solubilità e carica elettrica</a:t>
                      </a: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Diffusione e solubilità</a:t>
                      </a:r>
                      <a:endParaRPr lang="it-IT" sz="18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Materiale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trattenuto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Materiale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sospensione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Macromolecole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colloidi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Sostanze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disiciolte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ioni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bivalenti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Sostanze disciolte, ioni monovalenti</a:t>
                      </a:r>
                      <a:endParaRPr lang="it-IT" sz="18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Applicazioni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principali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Separazione di microrganismi e sostanze sospese</a:t>
                      </a: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Separazione di macromolecole o colloidi da soluzioni o emulsioni</a:t>
                      </a: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Separazione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sali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Separazione</a:t>
                      </a: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sali</a:t>
                      </a:r>
                      <a:endParaRPr lang="it-IT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615" marR="43403" marT="43403" marB="434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uppo 3"/>
          <p:cNvGrpSpPr/>
          <p:nvPr/>
        </p:nvGrpSpPr>
        <p:grpSpPr>
          <a:xfrm>
            <a:off x="-1" y="705092"/>
            <a:ext cx="12192001" cy="254564"/>
            <a:chOff x="-4" y="705092"/>
            <a:chExt cx="12192001" cy="254564"/>
          </a:xfrm>
        </p:grpSpPr>
        <p:sp>
          <p:nvSpPr>
            <p:cNvPr id="5" name="Rettangolo 4"/>
            <p:cNvSpPr/>
            <p:nvPr/>
          </p:nvSpPr>
          <p:spPr>
            <a:xfrm>
              <a:off x="-4" y="705092"/>
              <a:ext cx="2471895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718797" y="705092"/>
              <a:ext cx="24732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770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Principi di funzionamento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231179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it-IT" sz="2200" dirty="0" smtClean="0"/>
              <a:t>Abbinamento processo biologico tradizionale con separazione a membrana</a:t>
            </a:r>
          </a:p>
          <a:p>
            <a:pPr lvl="1"/>
            <a:r>
              <a:rPr lang="it-IT" sz="2200" dirty="0" smtClean="0"/>
              <a:t>Membrane esterne al comparto biologico</a:t>
            </a:r>
          </a:p>
          <a:p>
            <a:pPr lvl="1"/>
            <a:r>
              <a:rPr lang="it-IT" sz="2200" dirty="0" smtClean="0"/>
              <a:t>Membrane sommerse nel reattore di ossidazione</a:t>
            </a:r>
          </a:p>
          <a:p>
            <a:pPr lvl="1"/>
            <a:r>
              <a:rPr lang="it-IT" sz="2200" dirty="0" smtClean="0"/>
              <a:t>Membrane immerse in un reattore esterno a quello di ossidazione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418541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771997" y="705092"/>
              <a:ext cx="34200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1341120" y="4544704"/>
            <a:ext cx="9509760" cy="129266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 smtClean="0"/>
              <a:t>Le membrane trattengono quei batteri poco sedimentabili ma con elevate efficienze depurative che negli impianti tradizionali vengono allontanati con l’effluente.</a:t>
            </a:r>
            <a:endParaRPr lang="it-IT" sz="2600" b="1" dirty="0"/>
          </a:p>
        </p:txBody>
      </p:sp>
    </p:spTree>
    <p:extLst>
      <p:ext uri="{BB962C8B-B14F-4D97-AF65-F5344CB8AC3E}">
        <p14:creationId xmlns:p14="http://schemas.microsoft.com/office/powerpoint/2010/main" val="2147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41120" y="0"/>
            <a:ext cx="4572000" cy="758952"/>
          </a:xfrm>
        </p:spPr>
        <p:txBody>
          <a:bodyPr>
            <a:normAutofit/>
          </a:bodyPr>
          <a:lstStyle/>
          <a:p>
            <a:pPr algn="ctr"/>
            <a:r>
              <a:rPr lang="it-IT" sz="3400" b="1" cap="none" dirty="0"/>
              <a:t>V</a:t>
            </a:r>
            <a:r>
              <a:rPr lang="it-IT" sz="3400" b="1" cap="none" dirty="0" smtClean="0"/>
              <a:t>antaggi</a:t>
            </a:r>
            <a:endParaRPr lang="it-IT" sz="3400" b="1" cap="none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341120" y="1131265"/>
            <a:ext cx="4572000" cy="4873750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it-IT" sz="2200" dirty="0" smtClean="0"/>
              <a:t>Ingombro ridotto</a:t>
            </a:r>
          </a:p>
          <a:p>
            <a:pPr algn="ctr"/>
            <a:r>
              <a:rPr lang="it-IT" sz="2200" u="heavy" dirty="0" smtClean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Miglior qualità effluente finale</a:t>
            </a:r>
          </a:p>
          <a:p>
            <a:pPr algn="ctr"/>
            <a:r>
              <a:rPr lang="it-IT" sz="2200" u="heavy" dirty="0" smtClean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Rese migliori rispetto ai fanghi attivi</a:t>
            </a:r>
          </a:p>
          <a:p>
            <a:pPr algn="ctr"/>
            <a:r>
              <a:rPr lang="it-IT" sz="2200" dirty="0" smtClean="0"/>
              <a:t>Non richiede sedimentazione secondaria</a:t>
            </a:r>
          </a:p>
          <a:p>
            <a:pPr algn="ctr"/>
            <a:r>
              <a:rPr lang="it-IT" sz="2200" u="heavy" dirty="0" smtClean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Disinfezione dell’effluente</a:t>
            </a:r>
          </a:p>
          <a:p>
            <a:pPr algn="ctr"/>
            <a:r>
              <a:rPr lang="it-IT" sz="2200" dirty="0" smtClean="0"/>
              <a:t>Trattamento anche di composti a lenta biodegradabilità</a:t>
            </a:r>
          </a:p>
          <a:p>
            <a:pPr algn="ctr"/>
            <a:r>
              <a:rPr lang="it-IT" sz="2200" dirty="0" smtClean="0"/>
              <a:t>Ridotta produzione di fango</a:t>
            </a:r>
            <a:endParaRPr lang="it-IT" sz="22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78880" y="0"/>
            <a:ext cx="4572000" cy="758952"/>
          </a:xfrm>
        </p:spPr>
        <p:txBody>
          <a:bodyPr>
            <a:normAutofit/>
          </a:bodyPr>
          <a:lstStyle/>
          <a:p>
            <a:pPr algn="ctr"/>
            <a:r>
              <a:rPr lang="it-IT" sz="3400" b="1" cap="none" dirty="0"/>
              <a:t>S</a:t>
            </a:r>
            <a:r>
              <a:rPr lang="it-IT" sz="3400" b="1" cap="none" dirty="0" smtClean="0"/>
              <a:t>vantaggi</a:t>
            </a:r>
            <a:endParaRPr lang="it-IT" sz="3400" b="1" cap="none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78880" y="1131265"/>
            <a:ext cx="4572000" cy="3584448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200" u="heavy" dirty="0" smtClean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Costo elevato delle membrane</a:t>
            </a:r>
          </a:p>
          <a:p>
            <a:pPr algn="ctr"/>
            <a:r>
              <a:rPr lang="it-IT" sz="2200" i="1" dirty="0" err="1" smtClean="0"/>
              <a:t>Fouling</a:t>
            </a:r>
            <a:r>
              <a:rPr lang="it-IT" sz="2200" i="1" dirty="0" smtClean="0"/>
              <a:t> </a:t>
            </a:r>
            <a:r>
              <a:rPr lang="it-IT" sz="2200" dirty="0" smtClean="0"/>
              <a:t>delle membrane</a:t>
            </a:r>
          </a:p>
          <a:p>
            <a:pPr algn="ctr"/>
            <a:r>
              <a:rPr lang="it-IT" sz="2200" dirty="0" smtClean="0"/>
              <a:t>Difficile disidratazione del fango di supero</a:t>
            </a:r>
          </a:p>
          <a:p>
            <a:pPr algn="ctr"/>
            <a:r>
              <a:rPr lang="it-IT" sz="2200" u="heavy" dirty="0" smtClean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Alti costi energetici</a:t>
            </a:r>
          </a:p>
          <a:p>
            <a:pPr algn="ctr"/>
            <a:r>
              <a:rPr lang="it-IT" sz="2200" dirty="0" smtClean="0"/>
              <a:t>Limitazioni sul trasferimento di ossigeno</a:t>
            </a:r>
            <a:endParaRPr lang="it-IT" sz="2200" dirty="0"/>
          </a:p>
        </p:txBody>
      </p:sp>
      <p:sp>
        <p:nvSpPr>
          <p:cNvPr id="9" name="Rettangolo 8"/>
          <p:cNvSpPr/>
          <p:nvPr/>
        </p:nvSpPr>
        <p:spPr>
          <a:xfrm>
            <a:off x="0" y="252194"/>
            <a:ext cx="2471895" cy="254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9720105" y="252194"/>
            <a:ext cx="2471895" cy="254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860053" y="252194"/>
            <a:ext cx="2471895" cy="254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151489"/>
            <a:ext cx="9601200" cy="2514600"/>
          </a:xfrm>
        </p:spPr>
        <p:txBody>
          <a:bodyPr/>
          <a:lstStyle/>
          <a:p>
            <a:r>
              <a:rPr lang="it-IT" b="1" dirty="0" smtClean="0"/>
              <a:t>Tossicità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2797792"/>
            <a:ext cx="9601200" cy="31935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it-IT" sz="2800" cap="none" dirty="0"/>
              <a:t>Definizione</a:t>
            </a:r>
          </a:p>
          <a:p>
            <a:pPr>
              <a:lnSpc>
                <a:spcPct val="140000"/>
              </a:lnSpc>
            </a:pPr>
            <a:r>
              <a:rPr lang="it-IT" sz="2800" cap="none" dirty="0"/>
              <a:t>Variabili che influenzano la tossicità</a:t>
            </a:r>
          </a:p>
          <a:p>
            <a:pPr>
              <a:lnSpc>
                <a:spcPct val="140000"/>
              </a:lnSpc>
            </a:pPr>
            <a:r>
              <a:rPr lang="it-IT" sz="2800" cap="none" dirty="0"/>
              <a:t>Valutazione della tossicità</a:t>
            </a:r>
          </a:p>
          <a:p>
            <a:pPr>
              <a:lnSpc>
                <a:spcPct val="140000"/>
              </a:lnSpc>
            </a:pPr>
            <a:r>
              <a:rPr lang="it-IT" sz="2800" cap="none" dirty="0"/>
              <a:t>Metodi </a:t>
            </a:r>
            <a:r>
              <a:rPr lang="it-IT" sz="2800" cap="none" dirty="0" err="1"/>
              <a:t>ecotossicologici</a:t>
            </a:r>
            <a:endParaRPr lang="it-IT" sz="2800" cap="none" dirty="0"/>
          </a:p>
        </p:txBody>
      </p:sp>
      <p:grpSp>
        <p:nvGrpSpPr>
          <p:cNvPr id="11" name="Gruppo 10"/>
          <p:cNvGrpSpPr/>
          <p:nvPr/>
        </p:nvGrpSpPr>
        <p:grpSpPr>
          <a:xfrm>
            <a:off x="1315223" y="1553244"/>
            <a:ext cx="1028710" cy="923824"/>
            <a:chOff x="1244883" y="1553244"/>
            <a:chExt cx="1028710" cy="923824"/>
          </a:xfrm>
        </p:grpSpPr>
        <p:sp>
          <p:nvSpPr>
            <p:cNvPr id="4" name="Rettangolo 3"/>
            <p:cNvSpPr/>
            <p:nvPr/>
          </p:nvSpPr>
          <p:spPr>
            <a:xfrm>
              <a:off x="1244883" y="1553244"/>
              <a:ext cx="792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744393" y="1949244"/>
              <a:ext cx="529200" cy="52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Rettangolo 5"/>
          <p:cNvSpPr/>
          <p:nvPr/>
        </p:nvSpPr>
        <p:spPr>
          <a:xfrm>
            <a:off x="9853684" y="1949244"/>
            <a:ext cx="2338316" cy="527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1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Definizione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41120" y="1257299"/>
            <a:ext cx="9509760" cy="45429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sz="2400" dirty="0" smtClean="0"/>
              <a:t>Proprietà di alcune sostanze naturali ed artificiali di provocare effetti dannosi negli esseri viventi.</a:t>
            </a:r>
          </a:p>
          <a:p>
            <a:pPr marL="45720" indent="0">
              <a:buNone/>
            </a:pPr>
            <a:endParaRPr lang="it-IT" sz="2400" dirty="0" smtClean="0"/>
          </a:p>
          <a:p>
            <a:pPr marL="45720" indent="0">
              <a:buNone/>
            </a:pPr>
            <a:r>
              <a:rPr lang="it-IT" sz="2400" dirty="0" smtClean="0"/>
              <a:t>In particolare, l’</a:t>
            </a:r>
            <a:r>
              <a:rPr lang="it-IT" sz="2400" u="heavy" dirty="0" smtClean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ECOTOSSICOLOGIA</a:t>
            </a:r>
            <a:r>
              <a:rPr lang="it-IT" sz="2400" dirty="0" smtClean="0"/>
              <a:t> è </a:t>
            </a:r>
          </a:p>
          <a:p>
            <a:pPr marL="45720" indent="0">
              <a:buNone/>
            </a:pPr>
            <a:endParaRPr lang="it-IT" sz="2400" dirty="0" smtClean="0"/>
          </a:p>
          <a:p>
            <a:pPr marL="45720" indent="0" algn="r">
              <a:buNone/>
            </a:pPr>
            <a:r>
              <a:rPr lang="it-IT" sz="2400" i="1" dirty="0"/>
              <a:t>"</a:t>
            </a:r>
            <a:r>
              <a:rPr lang="it-IT" sz="2400" i="1" dirty="0" smtClean="0"/>
              <a:t>Quella </a:t>
            </a:r>
            <a:r>
              <a:rPr lang="it-IT" sz="2400" i="1" dirty="0"/>
              <a:t>branca della tossicologia che si occupa dello studio degli effetti tossici, causati da inquinanti sia naturali sia sintetici, sui componenti degli ecosistemi animale (incluso l'uomo), vegetale e microbico, in un contesto </a:t>
            </a:r>
            <a:r>
              <a:rPr lang="it-IT" sz="2400" i="1" dirty="0" smtClean="0"/>
              <a:t>integrante".</a:t>
            </a:r>
          </a:p>
          <a:p>
            <a:pPr marL="45720" indent="0" algn="r">
              <a:buNone/>
            </a:pPr>
            <a:r>
              <a:rPr lang="it-IT" dirty="0" smtClean="0"/>
              <a:t>[René </a:t>
            </a:r>
            <a:r>
              <a:rPr lang="it-IT" dirty="0" err="1" smtClean="0"/>
              <a:t>Truhaut</a:t>
            </a:r>
            <a:r>
              <a:rPr lang="it-IT" dirty="0" smtClean="0"/>
              <a:t>, 1977]</a:t>
            </a:r>
            <a:endParaRPr lang="it-IT" dirty="0"/>
          </a:p>
          <a:p>
            <a:pPr marL="45720" indent="0" algn="r">
              <a:buNone/>
            </a:pPr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4889351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7303197" y="705092"/>
              <a:ext cx="48888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075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Variabili che influenzano la tossicità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Caratteristiche della sostanza tossiche</a:t>
            </a:r>
          </a:p>
          <a:p>
            <a:pPr lvl="1"/>
            <a:r>
              <a:rPr lang="it-IT" sz="2000" dirty="0" smtClean="0"/>
              <a:t>Solubilità in acqua, reattività biologica-chimica, tensione di vapore,…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Caratteristiche dell'organismo esposto</a:t>
            </a:r>
          </a:p>
          <a:p>
            <a:pPr lvl="1"/>
            <a:r>
              <a:rPr lang="it-IT" sz="2000" dirty="0" smtClean="0"/>
              <a:t>Specie, morfologia, fisiologia, età,…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Caratteristiche dell'esposizione</a:t>
            </a:r>
          </a:p>
          <a:p>
            <a:pPr lvl="1"/>
            <a:r>
              <a:rPr lang="it-IT" sz="2000" dirty="0" smtClean="0"/>
              <a:t>Tossicità acuta, subcronica, cronica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Processo di sinergia</a:t>
            </a:r>
          </a:p>
          <a:p>
            <a:pPr lvl="1"/>
            <a:r>
              <a:rPr lang="it-IT" sz="2000" dirty="0" smtClean="0"/>
              <a:t>Potenziamento, antagonismo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2291024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902397" y="705092"/>
              <a:ext cx="2289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8903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Valutazione della tossicità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it-IT" sz="2000" dirty="0" smtClean="0"/>
              <a:t>Relazione tra esposizione e danno </a:t>
            </a:r>
            <a:r>
              <a:rPr lang="it-IT" sz="2000" dirty="0" smtClean="0">
                <a:sym typeface="Wingdings" panose="05000000000000000000" pitchFamily="2" charset="2"/>
              </a:rPr>
              <a:t> curva dose risposta</a:t>
            </a:r>
          </a:p>
          <a:p>
            <a:pPr marL="45720" indent="0">
              <a:buNone/>
            </a:pPr>
            <a:endParaRPr lang="it-IT" sz="2000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-1" y="705092"/>
            <a:ext cx="12192001" cy="254564"/>
            <a:chOff x="-4" y="705092"/>
            <a:chExt cx="12192001" cy="254564"/>
          </a:xfrm>
        </p:grpSpPr>
        <p:sp>
          <p:nvSpPr>
            <p:cNvPr id="5" name="Rettangolo 4"/>
            <p:cNvSpPr/>
            <p:nvPr/>
          </p:nvSpPr>
          <p:spPr>
            <a:xfrm>
              <a:off x="-4" y="705092"/>
              <a:ext cx="3293035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897997" y="705092"/>
              <a:ext cx="32940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99" y="2600573"/>
            <a:ext cx="7290002" cy="32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8" y="2600573"/>
            <a:ext cx="6930404" cy="32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Ovale 8"/>
          <p:cNvSpPr/>
          <p:nvPr/>
        </p:nvSpPr>
        <p:spPr>
          <a:xfrm>
            <a:off x="5554639" y="3845052"/>
            <a:ext cx="342000" cy="341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Valutazione della tossicità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-1" y="705092"/>
            <a:ext cx="12192001" cy="254564"/>
            <a:chOff x="-4" y="705092"/>
            <a:chExt cx="12192001" cy="254564"/>
          </a:xfrm>
        </p:grpSpPr>
        <p:sp>
          <p:nvSpPr>
            <p:cNvPr id="5" name="Rettangolo 4"/>
            <p:cNvSpPr/>
            <p:nvPr/>
          </p:nvSpPr>
          <p:spPr>
            <a:xfrm>
              <a:off x="-4" y="705092"/>
              <a:ext cx="3293035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897997" y="705092"/>
              <a:ext cx="32940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1427799" y="1637073"/>
            <a:ext cx="9336402" cy="3583855"/>
            <a:chOff x="500105" y="1612732"/>
            <a:chExt cx="9336402" cy="2770212"/>
          </a:xfrm>
        </p:grpSpPr>
        <p:sp>
          <p:nvSpPr>
            <p:cNvPr id="10" name="CasellaDiTesto 9"/>
            <p:cNvSpPr txBox="1"/>
            <p:nvPr/>
          </p:nvSpPr>
          <p:spPr>
            <a:xfrm>
              <a:off x="500105" y="3103770"/>
              <a:ext cx="1567843" cy="35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smtClean="0"/>
                <a:t>Risposta</a:t>
              </a:r>
              <a:endParaRPr lang="it-IT" sz="2400" dirty="0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2347416" y="2169994"/>
              <a:ext cx="1564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smtClean="0"/>
                <a:t>Letale</a:t>
              </a:r>
              <a:endParaRPr lang="it-IT" sz="2400" dirty="0"/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347415" y="4026091"/>
              <a:ext cx="1564788" cy="35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err="1" smtClean="0"/>
                <a:t>Subletale</a:t>
              </a:r>
              <a:endParaRPr lang="it-IT" sz="24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5008650" y="1612732"/>
              <a:ext cx="408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smtClean="0"/>
                <a:t>LD</a:t>
              </a:r>
              <a:r>
                <a:rPr lang="it-IT" sz="2400" baseline="-25000" dirty="0" smtClean="0"/>
                <a:t>50</a:t>
              </a:r>
              <a:r>
                <a:rPr lang="it-IT" sz="2400" dirty="0" smtClean="0"/>
                <a:t>: </a:t>
              </a:r>
              <a:r>
                <a:rPr lang="it-IT" sz="2400" dirty="0" err="1" smtClean="0"/>
                <a:t>Lethal</a:t>
              </a:r>
              <a:r>
                <a:rPr lang="it-IT" sz="2400" dirty="0" smtClean="0"/>
                <a:t> Dose</a:t>
              </a:r>
              <a:endParaRPr lang="it-IT" sz="2400" dirty="0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008651" y="2703944"/>
              <a:ext cx="4349008" cy="35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smtClean="0"/>
                <a:t>LC</a:t>
              </a:r>
              <a:r>
                <a:rPr lang="it-IT" sz="2400" baseline="-25000" dirty="0" smtClean="0"/>
                <a:t>50</a:t>
              </a:r>
              <a:r>
                <a:rPr lang="it-IT" sz="2400" dirty="0" smtClean="0"/>
                <a:t>: </a:t>
              </a:r>
              <a:r>
                <a:rPr lang="it-IT" sz="2400" dirty="0" err="1" smtClean="0"/>
                <a:t>Lethal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Concentration</a:t>
              </a:r>
              <a:endParaRPr lang="it-IT" sz="2400" dirty="0"/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5008650" y="4026091"/>
              <a:ext cx="4827857" cy="35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smtClean="0"/>
                <a:t>EC</a:t>
              </a:r>
              <a:r>
                <a:rPr lang="it-IT" sz="2400" baseline="-25000" dirty="0" smtClean="0"/>
                <a:t>50</a:t>
              </a:r>
              <a:r>
                <a:rPr lang="it-IT" sz="2400" dirty="0" smtClean="0"/>
                <a:t>: </a:t>
              </a:r>
              <a:r>
                <a:rPr lang="it-IT" sz="2400" dirty="0" err="1" smtClean="0"/>
                <a:t>Effective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Concentration</a:t>
              </a:r>
              <a:endParaRPr lang="it-IT" sz="2400" dirty="0"/>
            </a:p>
          </p:txBody>
        </p:sp>
        <p:cxnSp>
          <p:nvCxnSpPr>
            <p:cNvPr id="20" name="Connettore 7 19"/>
            <p:cNvCxnSpPr>
              <a:stCxn id="10" idx="0"/>
              <a:endCxn id="11" idx="1"/>
            </p:cNvCxnSpPr>
            <p:nvPr/>
          </p:nvCxnSpPr>
          <p:spPr>
            <a:xfrm rot="5400000" flipH="1" flipV="1">
              <a:off x="1441166" y="2197521"/>
              <a:ext cx="749110" cy="1063389"/>
            </a:xfrm>
            <a:prstGeom prst="curved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7 21"/>
            <p:cNvCxnSpPr>
              <a:stCxn id="10" idx="2"/>
              <a:endCxn id="12" idx="1"/>
            </p:cNvCxnSpPr>
            <p:nvPr/>
          </p:nvCxnSpPr>
          <p:spPr>
            <a:xfrm rot="16200000" flipH="1">
              <a:off x="1443774" y="3300876"/>
              <a:ext cx="743895" cy="1063388"/>
            </a:xfrm>
            <a:prstGeom prst="curved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7 27"/>
            <p:cNvCxnSpPr>
              <a:stCxn id="11" idx="0"/>
              <a:endCxn id="13" idx="1"/>
            </p:cNvCxnSpPr>
            <p:nvPr/>
          </p:nvCxnSpPr>
          <p:spPr>
            <a:xfrm rot="5400000" flipH="1" flipV="1">
              <a:off x="3882933" y="1044276"/>
              <a:ext cx="372595" cy="1878840"/>
            </a:xfrm>
            <a:prstGeom prst="curved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7 29"/>
            <p:cNvCxnSpPr>
              <a:stCxn id="11" idx="2"/>
            </p:cNvCxnSpPr>
            <p:nvPr/>
          </p:nvCxnSpPr>
          <p:spPr>
            <a:xfrm rot="16200000" flipH="1">
              <a:off x="3899760" y="1769375"/>
              <a:ext cx="338942" cy="1878841"/>
            </a:xfrm>
            <a:prstGeom prst="curved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12" idx="3"/>
              <a:endCxn id="18" idx="1"/>
            </p:cNvCxnSpPr>
            <p:nvPr/>
          </p:nvCxnSpPr>
          <p:spPr>
            <a:xfrm>
              <a:off x="3912203" y="4204518"/>
              <a:ext cx="1096447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7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077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Metodi </a:t>
            </a:r>
            <a:r>
              <a:rPr lang="it-IT" b="1" dirty="0" err="1" smtClean="0"/>
              <a:t>ecotossicologici</a:t>
            </a:r>
            <a:endParaRPr lang="it-IT" b="1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9509760" cy="758952"/>
          </a:xfrm>
        </p:spPr>
        <p:txBody>
          <a:bodyPr>
            <a:normAutofit/>
          </a:bodyPr>
          <a:lstStyle/>
          <a:p>
            <a:r>
              <a:rPr lang="it-IT" sz="3000" b="1" cap="none" dirty="0" smtClean="0"/>
              <a:t>Test di tossicità acuta</a:t>
            </a:r>
            <a:endParaRPr lang="it-IT" sz="3000" b="1" cap="none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9509760" cy="3584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sz="2400" dirty="0" smtClean="0"/>
              <a:t>Determinazione dose che causa effetti osservabili in tempi rapidi.</a:t>
            </a:r>
          </a:p>
          <a:p>
            <a:pPr marL="45720" indent="0">
              <a:buNone/>
            </a:pPr>
            <a:r>
              <a:rPr lang="it-IT" sz="2400" dirty="0" err="1" smtClean="0"/>
              <a:t>Effetuati</a:t>
            </a:r>
            <a:r>
              <a:rPr lang="it-IT" sz="2400" dirty="0" smtClean="0"/>
              <a:t> con: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Pesci </a:t>
            </a:r>
            <a:r>
              <a:rPr lang="it-IT" sz="2400" dirty="0" smtClean="0">
                <a:sym typeface="Wingdings" panose="05000000000000000000" pitchFamily="2" charset="2"/>
              </a:rPr>
              <a:t> </a:t>
            </a:r>
            <a:r>
              <a:rPr lang="it-IT" sz="2400" i="1" dirty="0" err="1" smtClean="0">
                <a:sym typeface="Wingdings" panose="05000000000000000000" pitchFamily="2" charset="2"/>
              </a:rPr>
              <a:t>Cyprinodon</a:t>
            </a:r>
            <a:r>
              <a:rPr lang="it-IT" sz="2400" i="1" dirty="0" smtClean="0">
                <a:sym typeface="Wingdings" panose="05000000000000000000" pitchFamily="2" charset="2"/>
              </a:rPr>
              <a:t> </a:t>
            </a:r>
            <a:r>
              <a:rPr lang="it-IT" sz="2400" i="1" dirty="0" err="1" smtClean="0">
                <a:sym typeface="Wingdings" panose="05000000000000000000" pitchFamily="2" charset="2"/>
              </a:rPr>
              <a:t>variegatus</a:t>
            </a:r>
            <a:endParaRPr lang="it-IT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Crostacei </a:t>
            </a:r>
            <a:r>
              <a:rPr lang="it-IT" sz="2400" dirty="0" smtClean="0">
                <a:sym typeface="Wingdings" panose="05000000000000000000" pitchFamily="2" charset="2"/>
              </a:rPr>
              <a:t> </a:t>
            </a:r>
            <a:r>
              <a:rPr lang="it-IT" sz="2400" i="1" dirty="0" err="1" smtClean="0">
                <a:sym typeface="Wingdings" panose="05000000000000000000" pitchFamily="2" charset="2"/>
              </a:rPr>
              <a:t>Daphnia</a:t>
            </a:r>
            <a:r>
              <a:rPr lang="it-IT" sz="2400" i="1" dirty="0" smtClean="0">
                <a:sym typeface="Wingdings" panose="05000000000000000000" pitchFamily="2" charset="2"/>
              </a:rPr>
              <a:t> magna</a:t>
            </a:r>
            <a:endParaRPr lang="it-IT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Batteri </a:t>
            </a:r>
            <a:r>
              <a:rPr lang="it-IT" sz="2400" dirty="0" smtClean="0">
                <a:sym typeface="Wingdings" panose="05000000000000000000" pitchFamily="2" charset="2"/>
              </a:rPr>
              <a:t> </a:t>
            </a:r>
            <a:r>
              <a:rPr lang="it-IT" sz="2400" i="1" dirty="0" err="1" smtClean="0">
                <a:sym typeface="Wingdings" panose="05000000000000000000" pitchFamily="2" charset="2"/>
              </a:rPr>
              <a:t>Vibrio</a:t>
            </a:r>
            <a:r>
              <a:rPr lang="it-IT" sz="2400" i="1" dirty="0" smtClean="0">
                <a:sym typeface="Wingdings" panose="05000000000000000000" pitchFamily="2" charset="2"/>
              </a:rPr>
              <a:t> </a:t>
            </a:r>
            <a:r>
              <a:rPr lang="it-IT" sz="2400" i="1" dirty="0" err="1" smtClean="0">
                <a:sym typeface="Wingdings" panose="05000000000000000000" pitchFamily="2" charset="2"/>
              </a:rPr>
              <a:t>fischeri</a:t>
            </a:r>
            <a:endParaRPr lang="it-IT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Alghe </a:t>
            </a:r>
            <a:r>
              <a:rPr lang="it-IT" sz="2400" dirty="0" smtClean="0">
                <a:sym typeface="Wingdings" panose="05000000000000000000" pitchFamily="2" charset="2"/>
              </a:rPr>
              <a:t> specie unicellulari</a:t>
            </a:r>
            <a:endParaRPr lang="it-IT" sz="2400" dirty="0" smtClean="0"/>
          </a:p>
          <a:p>
            <a:pPr marL="45720" indent="0">
              <a:buNone/>
            </a:pPr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513513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678397" y="705092"/>
              <a:ext cx="3513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124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151489"/>
            <a:ext cx="9601200" cy="2514600"/>
          </a:xfrm>
        </p:spPr>
        <p:txBody>
          <a:bodyPr/>
          <a:lstStyle/>
          <a:p>
            <a:r>
              <a:rPr lang="it-IT" b="1" dirty="0" smtClean="0"/>
              <a:t>Membrane biologiche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2784144"/>
            <a:ext cx="9601200" cy="3193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it-IT" sz="3000" cap="none" dirty="0" smtClean="0"/>
              <a:t>Impianti MBR</a:t>
            </a:r>
          </a:p>
          <a:p>
            <a:pPr>
              <a:lnSpc>
                <a:spcPct val="160000"/>
              </a:lnSpc>
            </a:pPr>
            <a:r>
              <a:rPr lang="it-IT" sz="3000" cap="none" dirty="0" smtClean="0"/>
              <a:t>Caratteristiche principali</a:t>
            </a:r>
          </a:p>
          <a:p>
            <a:pPr>
              <a:lnSpc>
                <a:spcPct val="160000"/>
              </a:lnSpc>
            </a:pPr>
            <a:r>
              <a:rPr lang="it-IT" sz="3000" cap="none" dirty="0" smtClean="0"/>
              <a:t>Processi a membrane</a:t>
            </a:r>
          </a:p>
          <a:p>
            <a:pPr>
              <a:lnSpc>
                <a:spcPct val="160000"/>
              </a:lnSpc>
            </a:pPr>
            <a:r>
              <a:rPr lang="it-IT" sz="3000" cap="none" dirty="0" smtClean="0"/>
              <a:t>Principi di funzionamento</a:t>
            </a:r>
          </a:p>
          <a:p>
            <a:pPr>
              <a:lnSpc>
                <a:spcPct val="160000"/>
              </a:lnSpc>
            </a:pPr>
            <a:r>
              <a:rPr lang="it-IT" sz="3000" cap="none" dirty="0" smtClean="0"/>
              <a:t>Vantaggi e svantaggi</a:t>
            </a:r>
            <a:endParaRPr lang="it-IT" sz="3000" cap="none" dirty="0"/>
          </a:p>
        </p:txBody>
      </p:sp>
      <p:grpSp>
        <p:nvGrpSpPr>
          <p:cNvPr id="11" name="Gruppo 10"/>
          <p:cNvGrpSpPr/>
          <p:nvPr/>
        </p:nvGrpSpPr>
        <p:grpSpPr>
          <a:xfrm>
            <a:off x="1315223" y="1553244"/>
            <a:ext cx="1028710" cy="923824"/>
            <a:chOff x="1244883" y="1553244"/>
            <a:chExt cx="1028710" cy="923824"/>
          </a:xfrm>
        </p:grpSpPr>
        <p:sp>
          <p:nvSpPr>
            <p:cNvPr id="4" name="Rettangolo 3"/>
            <p:cNvSpPr/>
            <p:nvPr/>
          </p:nvSpPr>
          <p:spPr>
            <a:xfrm>
              <a:off x="1244883" y="1553244"/>
              <a:ext cx="792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744393" y="1949244"/>
              <a:ext cx="529200" cy="52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Rettangolo 5"/>
          <p:cNvSpPr/>
          <p:nvPr/>
        </p:nvSpPr>
        <p:spPr>
          <a:xfrm>
            <a:off x="9853684" y="1949244"/>
            <a:ext cx="2338316" cy="527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9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Pesci: </a:t>
            </a:r>
            <a:r>
              <a:rPr lang="it-IT" b="1" i="1" dirty="0" err="1" smtClean="0"/>
              <a:t>Cyprinodon</a:t>
            </a:r>
            <a:r>
              <a:rPr lang="it-IT" b="1" i="1" dirty="0" smtClean="0"/>
              <a:t> </a:t>
            </a:r>
            <a:r>
              <a:rPr lang="it-IT" b="1" i="1" dirty="0" err="1" smtClean="0"/>
              <a:t>variegatus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2990491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200397" y="705092"/>
              <a:ext cx="2991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12" name="Segnaposto contenut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794241"/>
              </p:ext>
            </p:extLst>
          </p:nvPr>
        </p:nvGraphicFramePr>
        <p:xfrm>
          <a:off x="267033" y="1631583"/>
          <a:ext cx="5883559" cy="1620000"/>
        </p:xfrm>
        <a:graphic>
          <a:graphicData uri="http://schemas.openxmlformats.org/drawingml/2006/table">
            <a:tbl>
              <a:tblPr firstRow="1" firstCol="1" bandRow="1"/>
              <a:tblGrid>
                <a:gridCol w="3358723"/>
                <a:gridCol w="2524836"/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Età soggetti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1-14 giorni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Durata test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96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ore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Parametro calcolato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LC</a:t>
                      </a:r>
                      <a:r>
                        <a:rPr lang="it-IT" sz="220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it-IT" sz="2200" baseline="-25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78" y="2483963"/>
            <a:ext cx="5344330" cy="32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0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Crostacei: </a:t>
            </a:r>
            <a:r>
              <a:rPr lang="it-IT" b="1" i="1" dirty="0" err="1" smtClean="0"/>
              <a:t>Daphnia</a:t>
            </a:r>
            <a:r>
              <a:rPr lang="it-IT" b="1" i="1" dirty="0" smtClean="0"/>
              <a:t> magna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2990491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200397" y="705092"/>
              <a:ext cx="2991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8" name="Segnaposto contenut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37038"/>
              </p:ext>
            </p:extLst>
          </p:nvPr>
        </p:nvGraphicFramePr>
        <p:xfrm>
          <a:off x="6043597" y="1633019"/>
          <a:ext cx="5883559" cy="1620000"/>
        </p:xfrm>
        <a:graphic>
          <a:graphicData uri="http://schemas.openxmlformats.org/drawingml/2006/table">
            <a:tbl>
              <a:tblPr firstRow="1" firstCol="1" bandRow="1"/>
              <a:tblGrid>
                <a:gridCol w="3358723"/>
                <a:gridCol w="2524836"/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Età soggetti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24 ore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Durata test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24÷96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ore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Parametro calcolato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IC</a:t>
                      </a:r>
                      <a:r>
                        <a:rPr lang="it-IT" sz="220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it-IT" sz="2200" baseline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3" y="2483963"/>
            <a:ext cx="4900840" cy="32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CasellaDiTesto 6"/>
          <p:cNvSpPr txBox="1"/>
          <p:nvPr/>
        </p:nvSpPr>
        <p:spPr>
          <a:xfrm>
            <a:off x="5977720" y="3248167"/>
            <a:ext cx="439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*concentrazione immobilizzante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3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Batteri: </a:t>
            </a:r>
            <a:r>
              <a:rPr lang="it-IT" b="1" i="1" dirty="0" err="1" smtClean="0"/>
              <a:t>Vibrio</a:t>
            </a:r>
            <a:r>
              <a:rPr lang="it-IT" b="1" i="1" dirty="0" smtClean="0"/>
              <a:t> </a:t>
            </a:r>
            <a:r>
              <a:rPr lang="it-IT" b="1" i="1" dirty="0" err="1" smtClean="0"/>
              <a:t>fischeri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864634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325597" y="705092"/>
              <a:ext cx="38664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12" name="Segnaposto contenut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97349"/>
              </p:ext>
            </p:extLst>
          </p:nvPr>
        </p:nvGraphicFramePr>
        <p:xfrm>
          <a:off x="267033" y="1631583"/>
          <a:ext cx="5883559" cy="1620000"/>
        </p:xfrm>
        <a:graphic>
          <a:graphicData uri="http://schemas.openxmlformats.org/drawingml/2006/table">
            <a:tbl>
              <a:tblPr firstRow="1" firstCol="1" bandRow="1"/>
              <a:tblGrid>
                <a:gridCol w="3358723"/>
                <a:gridCol w="2524836"/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Età soggetti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Durata test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15÷30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minuti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Parametro calcolato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EC</a:t>
                      </a:r>
                      <a:r>
                        <a:rPr lang="it-IT" sz="220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  </a:t>
                      </a:r>
                      <a:r>
                        <a:rPr lang="it-IT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EC</a:t>
                      </a:r>
                      <a:r>
                        <a:rPr lang="it-IT" sz="220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it-IT" sz="2200" baseline="-25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magin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35" y="2483963"/>
            <a:ext cx="5346000" cy="32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6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018664" y="1637452"/>
            <a:ext cx="5909479" cy="19389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 smtClean="0"/>
              <a:t>Confronto della crescita di popolazioni di alghe a contatto con un tossico e popolazioni di controllo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 smtClean="0"/>
              <a:t>Importante per eutrofizzazione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 smtClean="0"/>
              <a:t>Si ricava la EC</a:t>
            </a:r>
            <a:r>
              <a:rPr lang="it-IT" sz="2400" baseline="-25000" dirty="0" smtClean="0"/>
              <a:t>50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Alghe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5385547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6806397" y="705092"/>
              <a:ext cx="5385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267553" y="2483963"/>
            <a:ext cx="4989600" cy="3650276"/>
            <a:chOff x="267553" y="2483963"/>
            <a:chExt cx="4989600" cy="3650276"/>
          </a:xfrm>
        </p:grpSpPr>
        <p:sp>
          <p:nvSpPr>
            <p:cNvPr id="12" name="CasellaDiTesto 11"/>
            <p:cNvSpPr txBox="1"/>
            <p:nvPr/>
          </p:nvSpPr>
          <p:spPr>
            <a:xfrm>
              <a:off x="267553" y="5764907"/>
              <a:ext cx="443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 err="1" smtClean="0"/>
                <a:t>Pseudokirchneriella</a:t>
              </a:r>
              <a:r>
                <a:rPr lang="it-IT" i="1" dirty="0" smtClean="0"/>
                <a:t> </a:t>
              </a:r>
              <a:r>
                <a:rPr lang="it-IT" i="1" dirty="0" err="1" smtClean="0"/>
                <a:t>subcapitata</a:t>
              </a:r>
              <a:endParaRPr lang="it-IT" i="1" dirty="0"/>
            </a:p>
          </p:txBody>
        </p:sp>
        <p:pic>
          <p:nvPicPr>
            <p:cNvPr id="14" name="Immagine 13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42"/>
            <a:stretch/>
          </p:blipFill>
          <p:spPr>
            <a:xfrm>
              <a:off x="267553" y="2483963"/>
              <a:ext cx="4989600" cy="3240000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493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077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Metodi </a:t>
            </a:r>
            <a:r>
              <a:rPr lang="it-IT" b="1" dirty="0" err="1" smtClean="0"/>
              <a:t>ecotossicologici</a:t>
            </a:r>
            <a:endParaRPr lang="it-IT" b="1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9509760" cy="758952"/>
          </a:xfrm>
        </p:spPr>
        <p:txBody>
          <a:bodyPr>
            <a:normAutofit/>
          </a:bodyPr>
          <a:lstStyle/>
          <a:p>
            <a:r>
              <a:rPr lang="it-IT" sz="3000" b="1" cap="none" dirty="0" smtClean="0"/>
              <a:t>Test di tossicità cronica</a:t>
            </a:r>
            <a:endParaRPr lang="it-IT" sz="3000" b="1" cap="none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9509760" cy="358444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Esposizioni di lunga durata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Durata: da alcune settimane a 12 mesi o più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Individui giovani e adulti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 smtClean="0"/>
              <a:t>Valutazione impatto sulla riproduzione</a:t>
            </a:r>
          </a:p>
          <a:p>
            <a:pPr marL="45720" indent="0">
              <a:buNone/>
            </a:pPr>
            <a:r>
              <a:rPr lang="it-IT" sz="2400" dirty="0" smtClean="0"/>
              <a:t>Nei test per </a:t>
            </a:r>
            <a:r>
              <a:rPr lang="it-IT" sz="2400" i="1" dirty="0" err="1" smtClean="0"/>
              <a:t>Cyprinodon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variegatus</a:t>
            </a:r>
            <a:r>
              <a:rPr lang="it-IT" sz="2400" i="1" dirty="0" smtClean="0"/>
              <a:t> </a:t>
            </a:r>
            <a:r>
              <a:rPr lang="it-IT" sz="2400" dirty="0" smtClean="0"/>
              <a:t>e </a:t>
            </a:r>
            <a:r>
              <a:rPr lang="it-IT" sz="2400" i="1" dirty="0" err="1" smtClean="0"/>
              <a:t>Dapnhia</a:t>
            </a:r>
            <a:r>
              <a:rPr lang="it-IT" sz="2400" i="1" dirty="0" smtClean="0"/>
              <a:t> </a:t>
            </a:r>
            <a:r>
              <a:rPr lang="it-IT" sz="2400" dirty="0" smtClean="0"/>
              <a:t>la durata è di 7 giorni.</a:t>
            </a:r>
            <a:endParaRPr lang="it-IT" sz="2400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513513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678397" y="705092"/>
              <a:ext cx="3513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6899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47275"/>
            <a:ext cx="9601200" cy="2514600"/>
          </a:xfrm>
        </p:spPr>
        <p:txBody>
          <a:bodyPr/>
          <a:lstStyle/>
          <a:p>
            <a:r>
              <a:rPr lang="it-IT" b="1" dirty="0" smtClean="0"/>
              <a:t>Abbattimento tossicità e rimozione inquinanti in tracce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3125342"/>
            <a:ext cx="9601200" cy="31935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it-IT" sz="2800" cap="none" dirty="0" smtClean="0"/>
              <a:t>Fanghi attivi vs MBR</a:t>
            </a:r>
          </a:p>
          <a:p>
            <a:pPr>
              <a:lnSpc>
                <a:spcPct val="140000"/>
              </a:lnSpc>
            </a:pPr>
            <a:r>
              <a:rPr lang="it-IT" sz="2800" cap="none" dirty="0" smtClean="0"/>
              <a:t>Dati test di tossicità</a:t>
            </a:r>
          </a:p>
          <a:p>
            <a:pPr>
              <a:lnSpc>
                <a:spcPct val="140000"/>
              </a:lnSpc>
            </a:pPr>
            <a:r>
              <a:rPr lang="it-IT" sz="2800" cap="none" dirty="0" smtClean="0"/>
              <a:t>Dati inquinanti in tracce</a:t>
            </a:r>
          </a:p>
          <a:p>
            <a:pPr>
              <a:lnSpc>
                <a:spcPct val="140000"/>
              </a:lnSpc>
            </a:pPr>
            <a:r>
              <a:rPr lang="it-IT" sz="2800" cap="none" dirty="0" smtClean="0"/>
              <a:t>LCA – </a:t>
            </a:r>
            <a:r>
              <a:rPr lang="it-IT" sz="2800" i="1" cap="none" dirty="0" smtClean="0"/>
              <a:t>Life </a:t>
            </a:r>
            <a:r>
              <a:rPr lang="it-IT" sz="2800" i="1" cap="none" dirty="0" err="1" smtClean="0"/>
              <a:t>Cycle</a:t>
            </a:r>
            <a:r>
              <a:rPr lang="it-IT" sz="2800" i="1" cap="none" dirty="0" smtClean="0"/>
              <a:t> </a:t>
            </a:r>
            <a:r>
              <a:rPr lang="it-IT" sz="2800" i="1" cap="none" dirty="0" err="1" smtClean="0"/>
              <a:t>Assessment</a:t>
            </a:r>
            <a:endParaRPr lang="it-IT" sz="2800" i="1" cap="none" dirty="0" smtClean="0"/>
          </a:p>
          <a:p>
            <a:pPr>
              <a:lnSpc>
                <a:spcPct val="140000"/>
              </a:lnSpc>
            </a:pPr>
            <a:r>
              <a:rPr lang="it-IT" sz="2800" cap="none" dirty="0" smtClean="0"/>
              <a:t>Dati LCA</a:t>
            </a:r>
            <a:endParaRPr lang="it-IT" sz="2800" cap="none" dirty="0"/>
          </a:p>
        </p:txBody>
      </p:sp>
      <p:grpSp>
        <p:nvGrpSpPr>
          <p:cNvPr id="11" name="Gruppo 10"/>
          <p:cNvGrpSpPr/>
          <p:nvPr/>
        </p:nvGrpSpPr>
        <p:grpSpPr>
          <a:xfrm>
            <a:off x="781045" y="1025420"/>
            <a:ext cx="1028710" cy="923824"/>
            <a:chOff x="1244883" y="1553244"/>
            <a:chExt cx="1028710" cy="923824"/>
          </a:xfrm>
        </p:grpSpPr>
        <p:sp>
          <p:nvSpPr>
            <p:cNvPr id="4" name="Rettangolo 3"/>
            <p:cNvSpPr/>
            <p:nvPr/>
          </p:nvSpPr>
          <p:spPr>
            <a:xfrm>
              <a:off x="1244883" y="1553244"/>
              <a:ext cx="792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744393" y="1949244"/>
              <a:ext cx="529200" cy="52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0331354" y="1421420"/>
            <a:ext cx="1860645" cy="527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79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Fanghi attivi vs MBR</a:t>
            </a:r>
            <a:endParaRPr lang="it-IT" b="1" dirty="0"/>
          </a:p>
        </p:txBody>
      </p:sp>
      <p:sp>
        <p:nvSpPr>
          <p:cNvPr id="10" name="Segnaposto testo 9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801479"/>
          </a:xfrm>
        </p:spPr>
        <p:txBody>
          <a:bodyPr/>
          <a:lstStyle/>
          <a:p>
            <a:pPr marL="45720" indent="0" algn="ctr">
              <a:buNone/>
            </a:pPr>
            <a:r>
              <a:rPr lang="it-IT" sz="2400" dirty="0" smtClean="0"/>
              <a:t>Fanghi attivi </a:t>
            </a:r>
            <a:r>
              <a:rPr lang="it-IT" sz="2400" dirty="0" smtClean="0">
                <a:sym typeface="Wingdings" panose="05000000000000000000" pitchFamily="2" charset="2"/>
              </a:rPr>
              <a:t> alcune sostanze dannose raggiungono il corpo idrico ricettore</a:t>
            </a:r>
          </a:p>
          <a:p>
            <a:pPr marL="45720" indent="0" algn="ctr">
              <a:buNone/>
            </a:pPr>
            <a:endParaRPr lang="it-IT" dirty="0" smtClean="0"/>
          </a:p>
          <a:p>
            <a:pPr marL="45720" indent="0" algn="ctr">
              <a:buNone/>
            </a:pPr>
            <a:endParaRPr lang="it-IT" dirty="0"/>
          </a:p>
          <a:p>
            <a:pPr marL="45720" indent="0" algn="ctr">
              <a:buNone/>
            </a:pPr>
            <a:endParaRPr lang="it-IT" dirty="0" smtClean="0"/>
          </a:p>
          <a:p>
            <a:pPr marL="45720" indent="0" algn="ctr">
              <a:buNone/>
            </a:pPr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998068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192397" y="705092"/>
              <a:ext cx="3999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391320" y="2603311"/>
            <a:ext cx="7203053" cy="1651379"/>
            <a:chOff x="2391320" y="2603311"/>
            <a:chExt cx="7203053" cy="1651379"/>
          </a:xfrm>
        </p:grpSpPr>
        <p:sp>
          <p:nvSpPr>
            <p:cNvPr id="14" name="Freccia in giù 13"/>
            <p:cNvSpPr/>
            <p:nvPr/>
          </p:nvSpPr>
          <p:spPr>
            <a:xfrm>
              <a:off x="5461379" y="2603311"/>
              <a:ext cx="1269242" cy="165137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2391320" y="3301916"/>
              <a:ext cx="3095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Normative più restrittive</a:t>
              </a:r>
              <a:endParaRPr lang="it-IT" sz="2000" dirty="0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6741991" y="3301916"/>
              <a:ext cx="2852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Riutilizzo non potabile</a:t>
              </a:r>
              <a:endParaRPr lang="it-IT" sz="2000" dirty="0"/>
            </a:p>
          </p:txBody>
        </p:sp>
      </p:grpSp>
      <p:sp>
        <p:nvSpPr>
          <p:cNvPr id="17" name="CasellaDiTesto 16"/>
          <p:cNvSpPr txBox="1"/>
          <p:nvPr/>
        </p:nvSpPr>
        <p:spPr>
          <a:xfrm>
            <a:off x="1341120" y="4476466"/>
            <a:ext cx="950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 algn="ctr">
              <a:buNone/>
            </a:pPr>
            <a:r>
              <a:rPr lang="it-IT" sz="2400" dirty="0"/>
              <a:t>MBR </a:t>
            </a:r>
            <a:r>
              <a:rPr lang="it-IT" sz="2400" dirty="0">
                <a:sym typeface="Wingdings" panose="05000000000000000000" pitchFamily="2" charset="2"/>
              </a:rPr>
              <a:t> ultrafiltrazione e osmosi inversa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879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077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Dati test di tossicità</a:t>
            </a:r>
            <a:endParaRPr lang="it-IT" b="1" dirty="0"/>
          </a:p>
        </p:txBody>
      </p:sp>
      <p:graphicFrame>
        <p:nvGraphicFramePr>
          <p:cNvPr id="9" name="Segnaposto contenut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449593"/>
              </p:ext>
            </p:extLst>
          </p:nvPr>
        </p:nvGraphicFramePr>
        <p:xfrm>
          <a:off x="1341438" y="1451037"/>
          <a:ext cx="9509124" cy="4122231"/>
        </p:xfrm>
        <a:graphic>
          <a:graphicData uri="http://schemas.openxmlformats.org/drawingml/2006/table">
            <a:tbl>
              <a:tblPr firstRow="1" firstCol="1" bandRow="1"/>
              <a:tblGrid>
                <a:gridCol w="2278386"/>
                <a:gridCol w="2278386"/>
                <a:gridCol w="2278386"/>
                <a:gridCol w="2673966"/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(MBR)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(CAS)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Fonte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di tossicità</a:t>
                      </a:r>
                      <a:endParaRPr lang="it-IT" sz="2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Vibrio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fischeri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[%I]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54÷95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5÷22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19÷37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Farré</a:t>
                      </a:r>
                      <a:r>
                        <a:rPr lang="it-IT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2007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Daphnia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magna 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[% mortalità]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 (UF)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it-IT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2008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 0 (RO)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it-IT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2008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Polytox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(consorzio di batteri) [%I]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0÷35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 30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Mendonça</a:t>
                      </a:r>
                      <a:r>
                        <a:rPr lang="it-IT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2008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4024648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167197" y="705092"/>
              <a:ext cx="40248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77" y="1279481"/>
            <a:ext cx="9509760" cy="473577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122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077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Dati inquinanti in tracce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513513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8678397" y="705092"/>
              <a:ext cx="3513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7" name="Segnaposto contenut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27377"/>
              </p:ext>
            </p:extLst>
          </p:nvPr>
        </p:nvGraphicFramePr>
        <p:xfrm>
          <a:off x="1273495" y="1296403"/>
          <a:ext cx="9645010" cy="4729226"/>
        </p:xfrm>
        <a:graphic>
          <a:graphicData uri="http://schemas.openxmlformats.org/drawingml/2006/table">
            <a:tbl>
              <a:tblPr firstRow="1" firstCol="1" bandRow="1"/>
              <a:tblGrid>
                <a:gridCol w="2278386"/>
                <a:gridCol w="2278386"/>
                <a:gridCol w="2278386"/>
                <a:gridCol w="2809852"/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(MBR)</a:t>
                      </a:r>
                      <a:endParaRPr lang="it-IT" sz="24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(CAS)</a:t>
                      </a:r>
                      <a:endParaRPr lang="it-IT" sz="24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Fonte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2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Inquinanti in tracce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Triclosan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ng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/L]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400÷9400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100÷600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200÷700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Farré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2007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Lundström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Methyl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tric</a:t>
                      </a:r>
                      <a:r>
                        <a:rPr lang="en-GB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losan</a:t>
                      </a:r>
                      <a:r>
                        <a:rPr lang="en-GB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[ng/L]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100÷1000</a:t>
                      </a:r>
                      <a:endParaRPr lang="it-IT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it-IT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0÷200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Farré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2007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Nonilfenolo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ng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/L]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7500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Lundström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Bisfenolo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ng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/L]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Lundström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24286"/>
              </p:ext>
            </p:extLst>
          </p:nvPr>
        </p:nvGraphicFramePr>
        <p:xfrm>
          <a:off x="1272837" y="1298631"/>
          <a:ext cx="9645372" cy="4308856"/>
        </p:xfrm>
        <a:graphic>
          <a:graphicData uri="http://schemas.openxmlformats.org/drawingml/2006/table">
            <a:tbl>
              <a:tblPr firstRow="1" firstCol="1" bandRow="1"/>
              <a:tblGrid>
                <a:gridCol w="2278386"/>
                <a:gridCol w="2278386"/>
                <a:gridCol w="2278386"/>
                <a:gridCol w="2810214"/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(MBR)</a:t>
                      </a:r>
                      <a:endParaRPr lang="it-IT" sz="24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(CAS)</a:t>
                      </a:r>
                      <a:endParaRPr lang="it-IT" sz="24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Fonte</a:t>
                      </a:r>
                      <a:endParaRPr lang="it-IT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2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Inquinanti in tracce</a:t>
                      </a:r>
                      <a:endParaRPr lang="it-IT" sz="2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</a:t>
                      </a:r>
                      <a:r>
                        <a:rPr lang="it-IT" sz="2000" i="1" baseline="-25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it-IT" sz="2000" i="1" baseline="30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-N 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[mg/L]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 (UF)</a:t>
                      </a:r>
                      <a:endParaRPr lang="it-IT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it-IT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2008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 (RO)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2008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19.90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Hospido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2011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10.8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Libralato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</a:t>
                      </a:r>
                      <a:r>
                        <a:rPr lang="it-IT" sz="2000" i="1" baseline="-25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it-IT" sz="2000" i="1" baseline="30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3-</a:t>
                      </a:r>
                      <a:r>
                        <a:rPr lang="it-IT" sz="20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-P 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[mg/L]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2.81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0.42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Hospido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2011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3.09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Libralato</a:t>
                      </a:r>
                      <a:r>
                        <a:rPr lang="it-IT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al., 2010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6" y="1283633"/>
            <a:ext cx="9744501" cy="43092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5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0485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LCA – </a:t>
            </a:r>
            <a:r>
              <a:rPr lang="it-IT" b="1" i="1" dirty="0" smtClean="0"/>
              <a:t>Life </a:t>
            </a:r>
            <a:r>
              <a:rPr lang="it-IT" b="1" i="1" dirty="0" err="1" smtClean="0"/>
              <a:t>Cycle</a:t>
            </a:r>
            <a:r>
              <a:rPr lang="it-IT" b="1" i="1" dirty="0" smtClean="0"/>
              <a:t> </a:t>
            </a:r>
            <a:r>
              <a:rPr lang="it-IT" b="1" i="1" dirty="0" err="1" smtClean="0"/>
              <a:t>Assessment</a:t>
            </a:r>
            <a:endParaRPr lang="it-IT" b="1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1042552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it-IT" sz="2400" dirty="0" smtClean="0"/>
              <a:t>Metodo che valuta un insieme di interazioni che un prodotto o un servizio ha con l'ambiente, considerando il suo intero ciclo di vita</a:t>
            </a:r>
            <a:endParaRPr lang="it-IT" sz="2400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3065929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124797" y="705092"/>
              <a:ext cx="30672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922818" y="1064237"/>
            <a:ext cx="8128000" cy="5220000"/>
            <a:chOff x="2032000" y="366644"/>
            <a:chExt cx="8128000" cy="5858907"/>
          </a:xfrm>
        </p:grpSpPr>
        <p:graphicFrame>
          <p:nvGraphicFramePr>
            <p:cNvPr id="20" name="Diagramma 19"/>
            <p:cNvGraphicFramePr/>
            <p:nvPr>
              <p:extLst>
                <p:ext uri="{D42A27DB-BD31-4B8C-83A1-F6EECF244321}">
                  <p14:modId xmlns:p14="http://schemas.microsoft.com/office/powerpoint/2010/main" val="789120999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22" y="366644"/>
              <a:ext cx="1305173" cy="1080000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931" y="2733610"/>
              <a:ext cx="1154655" cy="1080000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226" y="5145551"/>
              <a:ext cx="1148507" cy="1080000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365" y="5145551"/>
              <a:ext cx="1144876" cy="1080000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679" y="2733610"/>
              <a:ext cx="1104859" cy="1080000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841" y="366644"/>
              <a:ext cx="18144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50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Impianti MBR – Membrane </a:t>
            </a:r>
            <a:r>
              <a:rPr lang="it-IT" b="1" dirty="0" err="1" smtClean="0"/>
              <a:t>BioReactor</a:t>
            </a:r>
            <a:endParaRPr lang="it-IT" b="1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742" r="634" b="1250"/>
          <a:stretch/>
        </p:blipFill>
        <p:spPr>
          <a:xfrm>
            <a:off x="2470245" y="1446663"/>
            <a:ext cx="7246961" cy="3944203"/>
          </a:xfr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2" y="1359000"/>
            <a:ext cx="9652256" cy="41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21" name="Gruppo 20"/>
          <p:cNvGrpSpPr/>
          <p:nvPr/>
        </p:nvGrpSpPr>
        <p:grpSpPr>
          <a:xfrm>
            <a:off x="0" y="705092"/>
            <a:ext cx="12196476" cy="254564"/>
            <a:chOff x="-3" y="705092"/>
            <a:chExt cx="12196476" cy="254564"/>
          </a:xfrm>
        </p:grpSpPr>
        <p:sp>
          <p:nvSpPr>
            <p:cNvPr id="10" name="Rettangolo 9"/>
            <p:cNvSpPr/>
            <p:nvPr/>
          </p:nvSpPr>
          <p:spPr>
            <a:xfrm>
              <a:off x="-3" y="705092"/>
              <a:ext cx="2103544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10094073" y="705092"/>
              <a:ext cx="21024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169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13" y="1129080"/>
            <a:ext cx="5243775" cy="5040000"/>
          </a:xfr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7" y="1129080"/>
            <a:ext cx="8792806" cy="504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0485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Dati LCA</a:t>
            </a:r>
            <a:endParaRPr lang="it-IT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5141068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7051197" y="705092"/>
              <a:ext cx="51408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02784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151489"/>
            <a:ext cx="9601200" cy="2514600"/>
          </a:xfrm>
        </p:spPr>
        <p:txBody>
          <a:bodyPr/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2797792"/>
            <a:ext cx="9601200" cy="191068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it-IT" sz="2400" b="1" cap="none" dirty="0" smtClean="0"/>
              <a:t>MBR</a:t>
            </a:r>
            <a:r>
              <a:rPr lang="it-IT" sz="2400" cap="none" dirty="0" smtClean="0"/>
              <a:t>:</a:t>
            </a:r>
          </a:p>
          <a:p>
            <a:pPr marL="457200" indent="-457200">
              <a:lnSpc>
                <a:spcPct val="140000"/>
              </a:lnSpc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it-IT" sz="2400" cap="none" dirty="0" smtClean="0"/>
              <a:t>Qualità effluente</a:t>
            </a:r>
          </a:p>
          <a:p>
            <a:pPr marL="457200" indent="-457200">
              <a:lnSpc>
                <a:spcPct val="140000"/>
              </a:lnSpc>
              <a:buClr>
                <a:srgbClr val="FF0000"/>
              </a:buClr>
              <a:buSzPct val="150000"/>
              <a:buFont typeface="Century Gothic" panose="020B0502020202020204" pitchFamily="34" charset="0"/>
              <a:buChar char="×"/>
            </a:pPr>
            <a:r>
              <a:rPr lang="it-IT" sz="2400" cap="none" dirty="0" smtClean="0"/>
              <a:t>Costi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1315223" y="1553244"/>
            <a:ext cx="1028710" cy="923824"/>
            <a:chOff x="1244883" y="1553244"/>
            <a:chExt cx="1028710" cy="923824"/>
          </a:xfrm>
        </p:grpSpPr>
        <p:sp>
          <p:nvSpPr>
            <p:cNvPr id="4" name="Rettangolo 3"/>
            <p:cNvSpPr/>
            <p:nvPr/>
          </p:nvSpPr>
          <p:spPr>
            <a:xfrm>
              <a:off x="1244883" y="1553244"/>
              <a:ext cx="792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744393" y="1949244"/>
              <a:ext cx="529200" cy="52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Rettangolo 5"/>
          <p:cNvSpPr/>
          <p:nvPr/>
        </p:nvSpPr>
        <p:spPr>
          <a:xfrm>
            <a:off x="9853684" y="1949244"/>
            <a:ext cx="2338316" cy="527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1694597" y="4599290"/>
            <a:ext cx="8802806" cy="15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it-IT" sz="2400" b="1" dirty="0" smtClean="0"/>
              <a:t>In futuro</a:t>
            </a:r>
            <a:r>
              <a:rPr lang="it-IT" sz="2400" dirty="0" smtClean="0"/>
              <a:t>: </a:t>
            </a:r>
          </a:p>
          <a:p>
            <a:pPr marL="342900" indent="-342900" algn="ctr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it-IT" sz="2400" dirty="0" smtClean="0"/>
              <a:t>Nuovi parametri per LCA</a:t>
            </a:r>
          </a:p>
          <a:p>
            <a:pPr marL="342900" indent="-342900" algn="ctr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it-IT" sz="2400" dirty="0" smtClean="0"/>
              <a:t>Raccogliere dati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841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6" y="1183186"/>
            <a:ext cx="5171428" cy="5400000"/>
          </a:xfrm>
          <a:prstGeom prst="rect">
            <a:avLst/>
          </a:prstGeom>
        </p:spPr>
      </p:pic>
      <p:sp>
        <p:nvSpPr>
          <p:cNvPr id="4" name="Fumetto 4 3"/>
          <p:cNvSpPr/>
          <p:nvPr/>
        </p:nvSpPr>
        <p:spPr>
          <a:xfrm>
            <a:off x="4858603" y="184643"/>
            <a:ext cx="6619163" cy="3350127"/>
          </a:xfrm>
          <a:prstGeom prst="cloudCallout">
            <a:avLst>
              <a:gd name="adj1" fmla="val -53616"/>
              <a:gd name="adj2" fmla="val 58426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5595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Caratteristiche delle diverse geometrie</a:t>
            </a:r>
            <a:endParaRPr lang="it-IT" b="1" dirty="0"/>
          </a:p>
        </p:txBody>
      </p:sp>
      <p:graphicFrame>
        <p:nvGraphicFramePr>
          <p:cNvPr id="13" name="Segnaposto contenut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550905"/>
              </p:ext>
            </p:extLst>
          </p:nvPr>
        </p:nvGraphicFramePr>
        <p:xfrm>
          <a:off x="449003" y="1809000"/>
          <a:ext cx="11293995" cy="3884160"/>
        </p:xfrm>
        <a:graphic>
          <a:graphicData uri="http://schemas.openxmlformats.org/drawingml/2006/table">
            <a:tbl>
              <a:tblPr firstRow="1" firstCol="1" bandRow="1"/>
              <a:tblGrid>
                <a:gridCol w="2258799"/>
                <a:gridCol w="2258799"/>
                <a:gridCol w="2258799"/>
                <a:gridCol w="2258799"/>
                <a:gridCol w="2258799"/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3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Spirale avvolta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Fibra cava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Tubolare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Piana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Tolleranza   solidi sospesi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Bassa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Scarsa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Buona 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Controllo    </a:t>
                      </a:r>
                      <a:r>
                        <a:rPr lang="it-IT" sz="2000" b="1" i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fouling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Limitato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Scarso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Ottimo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Buono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Facilità di     pulizia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Scarsa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Ottima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Rapporto </a:t>
                      </a:r>
                      <a:r>
                        <a:rPr lang="it-IT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</a:t>
                      </a: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it-IT" sz="20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vol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Ottimo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Basso/Medio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Costo al m</a:t>
                      </a:r>
                      <a:r>
                        <a:rPr lang="it-IT" sz="2000" b="1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Basso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Molto basso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Medio/Alto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Alto</a:t>
                      </a:r>
                    </a:p>
                  </a:txBody>
                  <a:tcPr marL="81453" marR="81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1972235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0219197" y="705092"/>
              <a:ext cx="19728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008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Caratteristiche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 smtClean="0"/>
              <a:t>Buona resistenza meccanica</a:t>
            </a:r>
          </a:p>
          <a:p>
            <a:r>
              <a:rPr lang="it-IT" sz="2600" dirty="0" smtClean="0"/>
              <a:t>Elevata permeabilità</a:t>
            </a:r>
          </a:p>
          <a:p>
            <a:r>
              <a:rPr lang="it-IT" sz="2600" dirty="0" smtClean="0"/>
              <a:t>Grado di selettività</a:t>
            </a:r>
          </a:p>
          <a:p>
            <a:r>
              <a:rPr lang="it-IT" sz="2600" dirty="0" smtClean="0"/>
              <a:t>Resistenza al deterioramento</a:t>
            </a:r>
          </a:p>
          <a:p>
            <a:pPr marL="45720" indent="0">
              <a:buNone/>
            </a:pPr>
            <a:endParaRPr lang="it-IT" sz="2600" dirty="0"/>
          </a:p>
          <a:p>
            <a:pPr marL="45720" indent="0">
              <a:buNone/>
            </a:pPr>
            <a:r>
              <a:rPr lang="it-IT" sz="2600" dirty="0" smtClean="0"/>
              <a:t>Le membrane possono essere classificate secondo diversi criteri.</a:t>
            </a:r>
            <a:endParaRPr lang="it-IT" sz="2600" dirty="0"/>
          </a:p>
          <a:p>
            <a:endParaRPr lang="it-IT" dirty="0" smtClean="0"/>
          </a:p>
          <a:p>
            <a:pPr marL="45720" indent="0">
              <a:buNone/>
            </a:pPr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8" name="Rettangolo 7"/>
            <p:cNvSpPr/>
            <p:nvPr/>
          </p:nvSpPr>
          <p:spPr>
            <a:xfrm>
              <a:off x="-3" y="705092"/>
              <a:ext cx="4486276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7705719" y="705092"/>
              <a:ext cx="4486278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7854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Classificazione in base al materiale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cap="none" dirty="0" smtClean="0"/>
              <a:t>Organiche o polimeriche</a:t>
            </a:r>
            <a:endParaRPr lang="it-IT" sz="2200" cap="none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"/>
          <a:stretch/>
        </p:blipFill>
        <p:spPr>
          <a:xfrm>
            <a:off x="2291040" y="2441448"/>
            <a:ext cx="2553916" cy="3600000"/>
          </a:xfr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cap="none" dirty="0" smtClean="0"/>
              <a:t>Inorganiche o ceramiche</a:t>
            </a:r>
            <a:endParaRPr lang="it-IT" sz="2200" cap="none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59" y="2441448"/>
            <a:ext cx="4177241" cy="3600000"/>
          </a:xfr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9" name="Gruppo 8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10" name="Rettangolo 9"/>
            <p:cNvSpPr/>
            <p:nvPr/>
          </p:nvSpPr>
          <p:spPr>
            <a:xfrm>
              <a:off x="-3" y="705092"/>
              <a:ext cx="2344848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9848397" y="705092"/>
              <a:ext cx="2343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7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Classificazione in base alla struttura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 smtClean="0"/>
              <a:t>Isotrope o simmetriche</a:t>
            </a:r>
          </a:p>
          <a:p>
            <a:r>
              <a:rPr lang="it-IT" sz="2600" dirty="0" smtClean="0"/>
              <a:t>Anisotrope o asimmetriche</a:t>
            </a:r>
          </a:p>
          <a:p>
            <a:r>
              <a:rPr lang="it-IT" sz="2600" dirty="0" smtClean="0"/>
              <a:t>Porose</a:t>
            </a:r>
          </a:p>
          <a:p>
            <a:r>
              <a:rPr lang="it-IT" sz="2600" dirty="0" smtClean="0"/>
              <a:t>Dense o non porose</a:t>
            </a:r>
            <a:endParaRPr lang="it-IT" sz="2600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2320578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869997" y="705092"/>
              <a:ext cx="23220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3365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Classificazione in base alla natura chimica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 smtClean="0"/>
              <a:t>Idrofile</a:t>
            </a:r>
          </a:p>
          <a:p>
            <a:r>
              <a:rPr lang="it-IT" sz="2600" dirty="0" smtClean="0"/>
              <a:t>Idrofobe</a:t>
            </a:r>
          </a:p>
          <a:p>
            <a:r>
              <a:rPr lang="it-IT" sz="2600" dirty="0" smtClean="0"/>
              <a:t>Cariche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1567543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0625997" y="705092"/>
              <a:ext cx="15660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015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Classificazione in base alla forza motrice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Filtrazione</a:t>
            </a:r>
          </a:p>
          <a:p>
            <a:pPr lvl="1"/>
            <a:r>
              <a:rPr lang="it-IT" sz="2000" dirty="0" smtClean="0"/>
              <a:t>Gradiente pressione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Elettrodialisi</a:t>
            </a:r>
          </a:p>
          <a:p>
            <a:pPr lvl="1"/>
            <a:r>
              <a:rPr lang="it-IT" sz="2000" dirty="0" smtClean="0"/>
              <a:t>Differenza potenziale elettrico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Osmosi</a:t>
            </a:r>
          </a:p>
          <a:p>
            <a:pPr lvl="1"/>
            <a:r>
              <a:rPr lang="it-IT" sz="2000" dirty="0" smtClean="0"/>
              <a:t>Differenza potenziale chimico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 smtClean="0"/>
              <a:t>Dialisi</a:t>
            </a:r>
          </a:p>
          <a:p>
            <a:pPr lvl="1"/>
            <a:r>
              <a:rPr lang="it-IT" sz="2000" dirty="0" smtClean="0"/>
              <a:t>Gradiente di concentrazione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1788459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0402797" y="705092"/>
              <a:ext cx="17892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511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pPr algn="ctr"/>
            <a:r>
              <a:rPr lang="it-IT" b="1" dirty="0" smtClean="0"/>
              <a:t>Classificazione in base alla geometria</a:t>
            </a:r>
            <a:endParaRPr lang="it-IT" b="1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cap="none" dirty="0" smtClean="0"/>
              <a:t>Spirale avvolta</a:t>
            </a:r>
            <a:endParaRPr lang="it-IT" sz="2200" cap="none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cap="none" dirty="0" smtClean="0"/>
              <a:t>Fibre cave</a:t>
            </a:r>
            <a:endParaRPr lang="it-IT" sz="2200" cap="none" dirty="0"/>
          </a:p>
        </p:txBody>
      </p:sp>
      <p:grpSp>
        <p:nvGrpSpPr>
          <p:cNvPr id="4" name="Gruppo 3"/>
          <p:cNvGrpSpPr/>
          <p:nvPr/>
        </p:nvGrpSpPr>
        <p:grpSpPr>
          <a:xfrm>
            <a:off x="0" y="705092"/>
            <a:ext cx="12192000" cy="254564"/>
            <a:chOff x="-3" y="705092"/>
            <a:chExt cx="12192000" cy="254564"/>
          </a:xfrm>
        </p:grpSpPr>
        <p:sp>
          <p:nvSpPr>
            <p:cNvPr id="5" name="Rettangolo 4"/>
            <p:cNvSpPr/>
            <p:nvPr/>
          </p:nvSpPr>
          <p:spPr>
            <a:xfrm>
              <a:off x="-3" y="705092"/>
              <a:ext cx="2072986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0118397" y="705092"/>
              <a:ext cx="2073600" cy="254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5" name="Segnaposto contenuto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25" y="2442600"/>
            <a:ext cx="4352590" cy="3584575"/>
          </a:xfr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6" name="Segnaposto contenuto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50" y="2441575"/>
            <a:ext cx="2965660" cy="3585600"/>
          </a:xfr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307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4C4809-32CE-4D76-8837-BF87A221E8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bordo verde velato (widescreen)</Template>
  <TotalTime>0</TotalTime>
  <Words>1037</Words>
  <Application>Microsoft Office PowerPoint</Application>
  <PresentationFormat>Widescreen</PresentationFormat>
  <Paragraphs>314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Wingdings</vt:lpstr>
      <vt:lpstr>Sheer Green 16x9</vt:lpstr>
      <vt:lpstr>SISTEMI MBR (MEMBRANE BIOREACTOR): RIMOZIONE DELLA TOSSICITÀ E DEI MICROINQUINANTI DALLE ACQUE REFLUE </vt:lpstr>
      <vt:lpstr>Membrane biologiche</vt:lpstr>
      <vt:lpstr>Impianti MBR – Membrane BioReactor</vt:lpstr>
      <vt:lpstr>Caratteristiche</vt:lpstr>
      <vt:lpstr>Classificazione in base al materiale</vt:lpstr>
      <vt:lpstr>Classificazione in base alla struttura</vt:lpstr>
      <vt:lpstr>Classificazione in base alla natura chimica</vt:lpstr>
      <vt:lpstr>Classificazione in base alla forza motrice</vt:lpstr>
      <vt:lpstr>Classificazione in base alla geometria</vt:lpstr>
      <vt:lpstr>Classificazione in base alla geometria</vt:lpstr>
      <vt:lpstr>Tipologie di processi a membrane</vt:lpstr>
      <vt:lpstr>Principi di funzionamento</vt:lpstr>
      <vt:lpstr>Presentazione standard di PowerPoint</vt:lpstr>
      <vt:lpstr>Tossicità</vt:lpstr>
      <vt:lpstr>Definizione</vt:lpstr>
      <vt:lpstr>Variabili che influenzano la tossicità</vt:lpstr>
      <vt:lpstr>Valutazione della tossicità</vt:lpstr>
      <vt:lpstr>Valutazione della tossicità</vt:lpstr>
      <vt:lpstr>Metodi ecotossicologici</vt:lpstr>
      <vt:lpstr>Pesci: Cyprinodon variegatus</vt:lpstr>
      <vt:lpstr>Crostacei: Daphnia magna</vt:lpstr>
      <vt:lpstr>Batteri: Vibrio fischeri</vt:lpstr>
      <vt:lpstr>Alghe</vt:lpstr>
      <vt:lpstr>Metodi ecotossicologici</vt:lpstr>
      <vt:lpstr>Abbattimento tossicità e rimozione inquinanti in tracce</vt:lpstr>
      <vt:lpstr>Fanghi attivi vs MBR</vt:lpstr>
      <vt:lpstr>Dati test di tossicità</vt:lpstr>
      <vt:lpstr>Dati inquinanti in tracce</vt:lpstr>
      <vt:lpstr>LCA – Life Cycle Assessment</vt:lpstr>
      <vt:lpstr>Dati LCA</vt:lpstr>
      <vt:lpstr>Conclusioni</vt:lpstr>
      <vt:lpstr>Presentazione standard di PowerPoint</vt:lpstr>
      <vt:lpstr>Caratteristiche delle diverse geometrie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2014-10-18T19:36:52Z</dcterms:created>
  <dcterms:modified xsi:type="dcterms:W3CDTF">2014-10-19T21:13:09Z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