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60" r:id="rId5"/>
    <p:sldId id="326" r:id="rId6"/>
    <p:sldId id="319" r:id="rId7"/>
    <p:sldId id="320" r:id="rId8"/>
    <p:sldId id="321" r:id="rId9"/>
    <p:sldId id="322" r:id="rId10"/>
    <p:sldId id="323" r:id="rId11"/>
    <p:sldId id="324" r:id="rId12"/>
    <p:sldId id="277" r:id="rId13"/>
    <p:sldId id="278" r:id="rId14"/>
    <p:sldId id="279" r:id="rId15"/>
    <p:sldId id="280" r:id="rId16"/>
    <p:sldId id="281" r:id="rId17"/>
    <p:sldId id="266" r:id="rId18"/>
    <p:sldId id="289" r:id="rId19"/>
    <p:sldId id="283" r:id="rId20"/>
    <p:sldId id="284" r:id="rId21"/>
    <p:sldId id="285" r:id="rId22"/>
    <p:sldId id="286" r:id="rId23"/>
    <p:sldId id="282" r:id="rId24"/>
    <p:sldId id="290" r:id="rId25"/>
    <p:sldId id="287" r:id="rId26"/>
    <p:sldId id="288" r:id="rId27"/>
    <p:sldId id="267" r:id="rId28"/>
    <p:sldId id="291" r:id="rId29"/>
    <p:sldId id="294" r:id="rId30"/>
    <p:sldId id="295" r:id="rId31"/>
    <p:sldId id="292" r:id="rId32"/>
    <p:sldId id="293" r:id="rId33"/>
    <p:sldId id="296" r:id="rId34"/>
    <p:sldId id="269" r:id="rId35"/>
    <p:sldId id="297" r:id="rId36"/>
    <p:sldId id="298" r:id="rId37"/>
    <p:sldId id="270" r:id="rId38"/>
    <p:sldId id="299" r:id="rId39"/>
    <p:sldId id="300" r:id="rId40"/>
    <p:sldId id="301" r:id="rId41"/>
    <p:sldId id="313" r:id="rId42"/>
    <p:sldId id="314" r:id="rId43"/>
    <p:sldId id="315" r:id="rId44"/>
    <p:sldId id="316" r:id="rId45"/>
    <p:sldId id="325" r:id="rId46"/>
    <p:sldId id="317" r:id="rId47"/>
    <p:sldId id="318" r:id="rId48"/>
    <p:sldId id="304" r:id="rId49"/>
    <p:sldId id="305" r:id="rId50"/>
    <p:sldId id="306" r:id="rId51"/>
    <p:sldId id="327" r:id="rId52"/>
    <p:sldId id="307" r:id="rId53"/>
    <p:sldId id="308" r:id="rId54"/>
    <p:sldId id="312" r:id="rId55"/>
    <p:sldId id="274" r:id="rId56"/>
    <p:sldId id="275" r:id="rId5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  <a:srgbClr val="FFF2CC"/>
    <a:srgbClr val="4472C4"/>
    <a:srgbClr val="7F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14T15:12:24.56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1,'4'0,"8"0,7 0,3 0,2 0,0 0,1 0,-1 0,-1 0,0 0,3 0,1 0,0 0,-1 0,-1 0,2 0,9 0,8 0,17 0,12 0,9 0,5 0,-4 0,-12 0,-16 0,-12 0,13 0,-1 0,-4 0,-8 0,-8 0,-1 0,0 0,2 0,10 0,16 0,13 0,11 0,8 0,5 0,2 0,1 0,-4 0,-8 0,-12 0,-11 0,-10 0,-11 0,-10 0,-6 0,-5 0,-4 0,0 0,6 0,7 0,5 0,3 0,2 0,-2 0,-5 0,-2 0,-2 0,-3 0,0 0,4 0,-2 0,10 0,9 0,10 0,11 0,14 0,5 0,2 0,-8 0,-7 0,-1 0,-7 0,-11 0,-12 0,-7 0,-2 0,4 0,1 0,2 0,4 0,2 0,-1 0,-5 0,-7 0,-5 0,-2 0,-1 0,1 0,10 0,10 0,11 0,14 0,5 0,4 0,-5 0,-1 0,-3 0,-3 0,-3 0,-1 0,2 0,-8 0,2 0,3 0,14 0,11 0,5 0,1 0,-1 0,1 0,-5 0,-11 0,-8 0,-13 0,-10 0,-6 0,-3 0,-6 0,7 0,6 0,7 0,0 0,6 0,0 0,0 0,1 0,-3 0,0 0,-4 0,0 0,-5 0,-5 0,1 0,0 0,-1 0,4 0,7 0,9 0,1 0,7 0,3 0,6 0,-3 0,-4 0,-8 0,-12 0,-12 0,-6 0,-2 0,4 0,10 0,8 0,4 0,0 0,-4 0,-4 0,-4 0,1 0,-1 0,1 0,12 0,6 0,5 0,14 0,9 0,4 0,-4 0,-16 0,-14 0,-10 0,-9 0,-8 0,-4 0,0 0,-3 0,0 0,9 0,6 0,-3 0,6 0,2 0,-4 0,-4 0,-2 0,-4 0,-2 0,0 0,2 0,-3 0,-4 0,8 0,4 0,6 0,1 0,0 0,-1 0,-6 0,-7 0,-6 0,-5 0,1 0,-1 0,10 0,6 0,8 0,-2 0,-2 0,-4 0,-7 0,-4 0,-6 0,6 0,4 0,7 0,8 0,2 0,0 0,-5 0,-7 0,-7 0,-2 0,-2 0,1 0,7 0,15 0,14 0,7 0,6 0,4 0,6 0,0 0,-4 0,-2 0,-4 0,6 0,1 0,4 0,2 0,-4 0,-10 0,-3 0,-10 0,-10 0,-10 0,-9 0,-7 0,-6 0,-2 0,-1 0,-1 0,4 0,1 0,5 0,0 0,0 0,-3 0,-1 0,2 0,4 0,3 0,5 0,2 0,1 0,-2 0,-5 0,-5 0,-3 0,0 0,4 0,3 0,4 0,2 0,-2 0,0 0,1 0,-2 0,-5 0,0 0,2 0,3 0,5 0,4 0,1 0,4 0,0 0,-1 0,-5 0,-8 0,-5 0,-1 0,-3 0,-2 0,13 0,11 0,16 0,11 0,15 0,7 0,-7 0,-14 0,-18 0,-15 0,-12 0,-7 0,-6 0,-1 0,-2 0,1 0,1 0,0 0,1 0,5 0,8 0,14 0,7 0,4 0,4 0,-1 0,-4 0,-8 0,-8 0,-12 0,-8 0,-2 0,-2 0,0 0,0 0,2 0,0 0,2 0,-1 0,1 0,1 0,-1 0,0 0,0 0,1 0,-1 0,0 0,0 0,0 0,0 0,0 0,0 0,0 0,0 0,0 0,-3 0,-2 0,4 0,2 0,1 0,1 0,-2 0,1 0,-1 0,-4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76A030-9498-4A21-9378-901863FCE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9F92EE-4477-4AE0-96C4-3B85A39E1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8352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6C316-807B-4E7D-B242-14779368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971623-A950-4753-B7BC-F46C52C6C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31C846-8D7B-4766-9928-B31C83A2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27A-F4F5-4D3B-A38F-C966E2B5F7A6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26ED85-CC45-4207-A4FD-B68DCB5C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7A579E-53BB-488C-8F6D-9643011E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3670-84C1-4834-BE27-47B0000E6B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83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9F56C9-0D39-4591-B21C-95A3EA019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A36760-E235-4EFE-922B-0FEDB922A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C04B82-A8B3-4A8F-A367-8FA136EB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27A-F4F5-4D3B-A38F-C966E2B5F7A6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E87709-5A20-4C06-B789-5B30918C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393DC-B4F6-4D6A-8575-531C4DBD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3670-84C1-4834-BE27-47B0000E6B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44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36759-96D7-4A10-B031-92A32A9F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b="1" cap="sm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105690-53DF-4C9D-AE8D-15B8631C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3355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F34FA-E156-451F-BD99-1C4DB92D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D07C28-A5D2-4544-A4A3-24E5C7BF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7696A7-E4B8-4A16-9A7C-95E42B03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27A-F4F5-4D3B-A38F-C966E2B5F7A6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434CBA-6E49-46F2-BA51-D6A8B285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6111D-33E8-402E-A9F3-6CECC305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3670-84C1-4834-BE27-47B0000E6B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4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3DB3C-EE53-48FE-B6D2-445F94EC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b="1" cap="sm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60B75C-FC7D-488F-84E8-E8011033A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07870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5D8C0-3AC7-4057-A3A6-76E60E9A1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0"/>
            <a:ext cx="6019800" cy="685800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232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D050F-C1D5-4176-9E75-90797E14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b="1" cap="sm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7065B1-CCBD-4E59-9535-B37D98C3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8ADF5-2FFC-4B56-A6FB-990334BB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5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214A31-C095-4381-9D01-947EE3207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it-IT" sz="2200" b="1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FBF0BC-C675-4EAB-9B78-3BE35FDBF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5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471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78B7A-FC39-4232-9C3D-5598F628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F30E3B-F9F7-41D1-889B-8CC30F9B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27A-F4F5-4D3B-A38F-C966E2B5F7A6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06B5C4-5D30-40F0-986A-F546E843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741456-32D5-4A53-81A0-86CAB73A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3670-84C1-4834-BE27-47B0000E6B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12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FDDC5EB-BF93-4E93-BC62-C1BD5CE5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27A-F4F5-4D3B-A38F-C966E2B5F7A6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CCE2F68-36CD-4E16-8657-14F6D4D3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8EF5C9-ADFA-486C-9D26-5FE7F019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3670-84C1-4834-BE27-47B0000E6B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30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26D5D-D87A-4DCB-8034-853BDC0B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937BA-8CA4-44EC-9CA6-B8866CE5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58A909-075A-49A3-9754-E416D2778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F6AA9D-4E01-4656-9687-A40D308E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27A-F4F5-4D3B-A38F-C966E2B5F7A6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7C1069-91AB-482D-B779-90EBCE58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A7F2E8-7461-4341-A996-3694A693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3670-84C1-4834-BE27-47B0000E6B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16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8973B-43CA-46D1-846C-ADD9BACC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1F49CE2-7179-4902-9935-6410078FD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9B768A-6505-45C0-87C7-13680A3C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FF61C3-6AD5-41DF-8289-1D6F8718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427A-F4F5-4D3B-A38F-C966E2B5F7A6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D79B04-FADD-40FB-96B9-37865A2D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7ED63B-A1E5-47F0-AE2A-5C3B9862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3670-84C1-4834-BE27-47B0000E6B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51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A4E5C4-AE7D-4C1A-A58C-29940FC5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0FE535-A9F9-4031-B92E-2234E4A9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54E6CD-E587-4FE8-BAFC-A2CD2F90A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A427A-F4F5-4D3B-A38F-C966E2B5F7A6}" type="datetimeFigureOut">
              <a:rPr lang="it-IT" smtClean="0"/>
              <a:t>19/10/2018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C2BDE4-DFC4-4E7A-8C1D-3314D0899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E0594F-5420-4D91-A16B-C04788978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3670-84C1-4834-BE27-47B0000E6B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11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D3D1AD-5479-4A0E-939F-B341AB178E81}"/>
              </a:ext>
            </a:extLst>
          </p:cNvPr>
          <p:cNvSpPr txBox="1"/>
          <p:nvPr/>
        </p:nvSpPr>
        <p:spPr>
          <a:xfrm>
            <a:off x="8077917" y="5451587"/>
            <a:ext cx="3613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Studente: Marianna Corsini</a:t>
            </a:r>
          </a:p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Matricola: 78458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E1AA8B-6E64-4377-9C75-8DC3C8D427DA}"/>
              </a:ext>
            </a:extLst>
          </p:cNvPr>
          <p:cNvSpPr txBox="1"/>
          <p:nvPr/>
        </p:nvSpPr>
        <p:spPr>
          <a:xfrm>
            <a:off x="500428" y="5405420"/>
            <a:ext cx="345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 Giorgio </a:t>
            </a:r>
            <a:r>
              <a:rPr lang="it-IT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Bertanza</a:t>
            </a:r>
            <a:endParaRPr lang="it-IT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370DCB-C8AB-47B3-A34B-59B08154AFB8}"/>
              </a:ext>
            </a:extLst>
          </p:cNvPr>
          <p:cNvSpPr txBox="1"/>
          <p:nvPr/>
        </p:nvSpPr>
        <p:spPr>
          <a:xfrm>
            <a:off x="4677408" y="2206876"/>
            <a:ext cx="28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Brescia, 22 ottobre 2018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F2718B-DBD4-4661-8FED-3A895814A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239" y="2520235"/>
            <a:ext cx="8825523" cy="3056160"/>
          </a:xfrm>
        </p:spPr>
        <p:txBody>
          <a:bodyPr>
            <a:normAutofit/>
          </a:bodyPr>
          <a:lstStyle/>
          <a:p>
            <a:r>
              <a:rPr lang="it-IT" sz="4400" dirty="0"/>
              <a:t>STUDIO DELLE CONDIZIONI DI FUNZIONAMENTO DI IMPIANTI DI DEPURAZIONE A FANGHI ATTIVI</a:t>
            </a:r>
            <a:br>
              <a:rPr lang="it-IT" dirty="0">
                <a:solidFill>
                  <a:schemeClr val="tx1">
                    <a:lumMod val="75000"/>
                  </a:schemeClr>
                </a:solidFill>
              </a:rPr>
            </a:br>
            <a:endParaRPr lang="it-IT" dirty="0"/>
          </a:p>
        </p:txBody>
      </p:sp>
      <p:pic>
        <p:nvPicPr>
          <p:cNvPr id="1028" name="Picture 4" descr="https://lh5.googleusercontent.com/Qayz4It8LHvbcuNt4X7DwWV7sIithTOZkkYbaWRk7zlPMbdfNzpg1i6TTnj7ESBNlfQVAGSe6ZSEwJdx9vUF-jTZBnaHHUWO8tJt6cCqOM8-n9zH3SnnFUCcZx_YyIWVne2RLf-m_94">
            <a:extLst>
              <a:ext uri="{FF2B5EF4-FFF2-40B4-BE49-F238E27FC236}">
                <a16:creationId xmlns:a16="http://schemas.microsoft.com/office/drawing/2014/main" id="{9EDFD00C-F15D-4327-9AA5-C5B3D21A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56" y="197976"/>
            <a:ext cx="4806288" cy="206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239484-6D3B-4E85-92DF-1CDF8FF30B94}"/>
              </a:ext>
            </a:extLst>
          </p:cNvPr>
          <p:cNvSpPr txBox="1"/>
          <p:nvPr/>
        </p:nvSpPr>
        <p:spPr>
          <a:xfrm>
            <a:off x="4179910" y="6488668"/>
            <a:ext cx="38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 2017/2018</a:t>
            </a:r>
          </a:p>
        </p:txBody>
      </p:sp>
    </p:spTree>
    <p:extLst>
      <p:ext uri="{BB962C8B-B14F-4D97-AF65-F5344CB8AC3E}">
        <p14:creationId xmlns:p14="http://schemas.microsoft.com/office/powerpoint/2010/main" val="69429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2087FE6-C830-43BD-B20D-C745E5B2C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5"/>
          <a:stretch/>
        </p:blipFill>
        <p:spPr>
          <a:xfrm>
            <a:off x="1276484" y="246223"/>
            <a:ext cx="10915516" cy="6611777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892354C-96BE-4E0F-B27B-45692045D839}"/>
              </a:ext>
            </a:extLst>
          </p:cNvPr>
          <p:cNvCxnSpPr>
            <a:cxnSpLocks/>
          </p:cNvCxnSpPr>
          <p:nvPr/>
        </p:nvCxnSpPr>
        <p:spPr>
          <a:xfrm flipV="1">
            <a:off x="5623729" y="3176515"/>
            <a:ext cx="2845613" cy="1492303"/>
          </a:xfrm>
          <a:prstGeom prst="bentConnector3">
            <a:avLst>
              <a:gd name="adj1" fmla="val -618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9D0EC68C-0140-4761-AB4C-226DDA9D1F96}"/>
              </a:ext>
            </a:extLst>
          </p:cNvPr>
          <p:cNvCxnSpPr>
            <a:cxnSpLocks/>
          </p:cNvCxnSpPr>
          <p:nvPr/>
        </p:nvCxnSpPr>
        <p:spPr>
          <a:xfrm flipV="1">
            <a:off x="3876107" y="3852297"/>
            <a:ext cx="4864335" cy="950239"/>
          </a:xfrm>
          <a:prstGeom prst="bentConnector3">
            <a:avLst>
              <a:gd name="adj1" fmla="val -274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43A8A531-08D3-4256-9942-8402DE5AC2BD}"/>
              </a:ext>
            </a:extLst>
          </p:cNvPr>
          <p:cNvSpPr/>
          <p:nvPr/>
        </p:nvSpPr>
        <p:spPr>
          <a:xfrm>
            <a:off x="6545104" y="80483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1D18E848-41B5-481A-8B11-149992701505}"/>
              </a:ext>
            </a:extLst>
          </p:cNvPr>
          <p:cNvSpPr/>
          <p:nvPr/>
        </p:nvSpPr>
        <p:spPr>
          <a:xfrm>
            <a:off x="8050596" y="623477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30F1C47-CADD-4EA8-B02B-2EDA06D62BB3}"/>
              </a:ext>
            </a:extLst>
          </p:cNvPr>
          <p:cNvSpPr/>
          <p:nvPr/>
        </p:nvSpPr>
        <p:spPr>
          <a:xfrm>
            <a:off x="8796099" y="3284852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6CCAC441-A6FD-440F-8FCF-7AAEEC5C5A9D}"/>
              </a:ext>
            </a:extLst>
          </p:cNvPr>
          <p:cNvSpPr/>
          <p:nvPr/>
        </p:nvSpPr>
        <p:spPr>
          <a:xfrm>
            <a:off x="10179901" y="3906107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8FE0CB2-F53C-4D8C-815A-D2061C035A1B}"/>
              </a:ext>
            </a:extLst>
          </p:cNvPr>
          <p:cNvSpPr/>
          <p:nvPr/>
        </p:nvSpPr>
        <p:spPr>
          <a:xfrm>
            <a:off x="6545325" y="953280"/>
            <a:ext cx="180000" cy="180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803786-9969-4E2E-BFEB-1197F55B5FFD}"/>
              </a:ext>
            </a:extLst>
          </p:cNvPr>
          <p:cNvSpPr/>
          <p:nvPr/>
        </p:nvSpPr>
        <p:spPr>
          <a:xfrm>
            <a:off x="8896589" y="876652"/>
            <a:ext cx="180000" cy="180000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81721586-311D-4F2C-994C-BF50C618A697}"/>
              </a:ext>
            </a:extLst>
          </p:cNvPr>
          <p:cNvSpPr/>
          <p:nvPr/>
        </p:nvSpPr>
        <p:spPr>
          <a:xfrm>
            <a:off x="6272171" y="4987162"/>
            <a:ext cx="180000" cy="180000"/>
          </a:xfrm>
          <a:prstGeom prst="ellipse">
            <a:avLst/>
          </a:prstGeom>
          <a:solidFill>
            <a:srgbClr val="7F312D"/>
          </a:solidFill>
          <a:ln w="28575">
            <a:solidFill>
              <a:srgbClr val="7F3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56A6CF22-337D-4865-A0AE-78473EFC3791}"/>
              </a:ext>
            </a:extLst>
          </p:cNvPr>
          <p:cNvSpPr/>
          <p:nvPr/>
        </p:nvSpPr>
        <p:spPr>
          <a:xfrm>
            <a:off x="7836032" y="623573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884C2E5-1214-4041-90A5-A18FE3B07FD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Impianto A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F04E743-0657-4D29-A2E7-1A2BC0D46737}"/>
              </a:ext>
            </a:extLst>
          </p:cNvPr>
          <p:cNvGrpSpPr/>
          <p:nvPr/>
        </p:nvGrpSpPr>
        <p:grpSpPr>
          <a:xfrm>
            <a:off x="139103" y="2470884"/>
            <a:ext cx="2462051" cy="2493235"/>
            <a:chOff x="139103" y="2307854"/>
            <a:chExt cx="2462051" cy="2493235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947A5B88-8707-4455-8725-D71F9ED2658E}"/>
                </a:ext>
              </a:extLst>
            </p:cNvPr>
            <p:cNvGrpSpPr/>
            <p:nvPr/>
          </p:nvGrpSpPr>
          <p:grpSpPr>
            <a:xfrm>
              <a:off x="139525" y="2307854"/>
              <a:ext cx="2461629" cy="323165"/>
              <a:chOff x="395554" y="2183502"/>
              <a:chExt cx="2461629" cy="323165"/>
            </a:xfrm>
          </p:grpSpPr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1130C8B-6A30-4926-82CA-A85FFD0AE3F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Autocampionatore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586B2C6B-DA6C-4CDE-BCBD-3964F6B9FF80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1F30DB62-CDF2-44D5-9174-A6E7806EB53D}"/>
                </a:ext>
              </a:extLst>
            </p:cNvPr>
            <p:cNvGrpSpPr/>
            <p:nvPr/>
          </p:nvGrpSpPr>
          <p:grpSpPr>
            <a:xfrm>
              <a:off x="139103" y="3273828"/>
              <a:ext cx="2461629" cy="553998"/>
              <a:chOff x="395554" y="2183502"/>
              <a:chExt cx="2461629" cy="553998"/>
            </a:xfrm>
          </p:grpSpPr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5788361-73E4-49C8-8974-663D8CFADCA2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Sonda ossigeno disciolto</a:t>
                </a:r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D36958E1-5C3C-41E6-A69E-C117C9AC4275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F12F98FA-BD5A-4E2C-84A1-6A6D3A9752F0}"/>
                </a:ext>
              </a:extLst>
            </p:cNvPr>
            <p:cNvGrpSpPr/>
            <p:nvPr/>
          </p:nvGrpSpPr>
          <p:grpSpPr>
            <a:xfrm>
              <a:off x="139525" y="4153957"/>
              <a:ext cx="2461629" cy="323165"/>
              <a:chOff x="395554" y="2183502"/>
              <a:chExt cx="2461629" cy="323165"/>
            </a:xfrm>
          </p:grpSpPr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F809F5F0-7576-4F3D-9EA8-CFAC4655819E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 err="1">
                    <a:latin typeface="Century Gothic" panose="020B0502020202020204" pitchFamily="34" charset="0"/>
                  </a:rPr>
                  <a:t>Torbidimetro</a:t>
                </a:r>
                <a:endParaRPr lang="it-IT" sz="15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39DFE8C4-89B3-4A2A-959E-001F6896085E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54298F44-4AF4-4825-AA6F-B122492D5416}"/>
                </a:ext>
              </a:extLst>
            </p:cNvPr>
            <p:cNvGrpSpPr/>
            <p:nvPr/>
          </p:nvGrpSpPr>
          <p:grpSpPr>
            <a:xfrm>
              <a:off x="139525" y="3830463"/>
              <a:ext cx="2461629" cy="323165"/>
              <a:chOff x="395554" y="2183502"/>
              <a:chExt cx="2461629" cy="323165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0373EFC-D80B-451E-AF17-9EF65789D32A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di livello</a:t>
                </a: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1653DCB7-7499-4FCC-873A-2A877CD9A637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7F312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70EB705E-463B-4B19-BF62-43FF1A7A22FF}"/>
                </a:ext>
              </a:extLst>
            </p:cNvPr>
            <p:cNvGrpSpPr/>
            <p:nvPr/>
          </p:nvGrpSpPr>
          <p:grpSpPr>
            <a:xfrm>
              <a:off x="139525" y="2630947"/>
              <a:ext cx="2461629" cy="323165"/>
              <a:chOff x="395554" y="2183502"/>
              <a:chExt cx="2461629" cy="323165"/>
            </a:xfrm>
          </p:grpSpPr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8B5C2AE1-46DE-40FC-84EB-679FBBF7FD9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portata</a:t>
                </a:r>
              </a:p>
            </p:txBody>
          </p:sp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A6F4344D-A656-4921-B9AC-AE4DE080DFE9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960038C1-F796-408A-B0DB-52BE2A7FA259}"/>
                </a:ext>
              </a:extLst>
            </p:cNvPr>
            <p:cNvGrpSpPr/>
            <p:nvPr/>
          </p:nvGrpSpPr>
          <p:grpSpPr>
            <a:xfrm>
              <a:off x="139525" y="2951546"/>
              <a:ext cx="2461629" cy="323165"/>
              <a:chOff x="395554" y="2183502"/>
              <a:chExt cx="2461629" cy="323165"/>
            </a:xfrm>
          </p:grpSpPr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80EF1607-30C0-4CBE-8B07-E5791221EDA9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pH-metro</a:t>
                </a:r>
              </a:p>
            </p:txBody>
          </p:sp>
          <p:sp>
            <p:nvSpPr>
              <p:cNvPr id="71" name="Ovale 70">
                <a:extLst>
                  <a:ext uri="{FF2B5EF4-FFF2-40B4-BE49-F238E27FC236}">
                    <a16:creationId xmlns:a16="http://schemas.microsoft.com/office/drawing/2014/main" id="{FA255369-0C75-4405-B08B-670C0D7F7DD2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66FF"/>
              </a:solidFill>
              <a:ln w="2857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87FFD47D-2A0B-49D6-B580-0114FFA57ACD}"/>
                </a:ext>
              </a:extLst>
            </p:cNvPr>
            <p:cNvGrpSpPr/>
            <p:nvPr/>
          </p:nvGrpSpPr>
          <p:grpSpPr>
            <a:xfrm>
              <a:off x="139103" y="4477924"/>
              <a:ext cx="2460520" cy="323165"/>
              <a:chOff x="139103" y="4477924"/>
              <a:chExt cx="2460520" cy="323165"/>
            </a:xfrm>
          </p:grpSpPr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6CD4169-592A-42C5-A427-98DE668085B4}"/>
                  </a:ext>
                </a:extLst>
              </p:cNvPr>
              <p:cNvSpPr txBox="1"/>
              <p:nvPr/>
            </p:nvSpPr>
            <p:spPr>
              <a:xfrm>
                <a:off x="488591" y="4477924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Ricircolo linea fanghi</a:t>
                </a:r>
              </a:p>
            </p:txBody>
          </p: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87A63DA8-7273-4529-B7A4-C69612D2D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03" y="4668818"/>
                <a:ext cx="244475" cy="0"/>
              </a:xfrm>
              <a:prstGeom prst="straightConnector1">
                <a:avLst/>
              </a:prstGeom>
              <a:ln w="38100">
                <a:solidFill>
                  <a:srgbClr val="7F312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5F76B924-F3AE-4454-94C3-C4B93F016DDB}"/>
              </a:ext>
            </a:extLst>
          </p:cNvPr>
          <p:cNvSpPr/>
          <p:nvPr/>
        </p:nvSpPr>
        <p:spPr>
          <a:xfrm>
            <a:off x="3225209" y="4552902"/>
            <a:ext cx="4417969" cy="851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75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2087FE6-C830-43BD-B20D-C745E5B2C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5"/>
          <a:stretch/>
        </p:blipFill>
        <p:spPr>
          <a:xfrm>
            <a:off x="1276484" y="246223"/>
            <a:ext cx="10915516" cy="6611777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892354C-96BE-4E0F-B27B-45692045D839}"/>
              </a:ext>
            </a:extLst>
          </p:cNvPr>
          <p:cNvCxnSpPr>
            <a:cxnSpLocks/>
          </p:cNvCxnSpPr>
          <p:nvPr/>
        </p:nvCxnSpPr>
        <p:spPr>
          <a:xfrm flipV="1">
            <a:off x="5623729" y="3176515"/>
            <a:ext cx="2845613" cy="1492303"/>
          </a:xfrm>
          <a:prstGeom prst="bentConnector3">
            <a:avLst>
              <a:gd name="adj1" fmla="val -618"/>
            </a:avLst>
          </a:prstGeom>
          <a:ln w="762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9D0EC68C-0140-4761-AB4C-226DDA9D1F96}"/>
              </a:ext>
            </a:extLst>
          </p:cNvPr>
          <p:cNvCxnSpPr>
            <a:cxnSpLocks/>
          </p:cNvCxnSpPr>
          <p:nvPr/>
        </p:nvCxnSpPr>
        <p:spPr>
          <a:xfrm flipV="1">
            <a:off x="3876107" y="3852297"/>
            <a:ext cx="4864335" cy="950239"/>
          </a:xfrm>
          <a:prstGeom prst="bentConnector3">
            <a:avLst>
              <a:gd name="adj1" fmla="val -274"/>
            </a:avLst>
          </a:prstGeom>
          <a:ln w="762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43A8A531-08D3-4256-9942-8402DE5AC2BD}"/>
              </a:ext>
            </a:extLst>
          </p:cNvPr>
          <p:cNvSpPr/>
          <p:nvPr/>
        </p:nvSpPr>
        <p:spPr>
          <a:xfrm>
            <a:off x="6545104" y="80483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1D18E848-41B5-481A-8B11-149992701505}"/>
              </a:ext>
            </a:extLst>
          </p:cNvPr>
          <p:cNvSpPr/>
          <p:nvPr/>
        </p:nvSpPr>
        <p:spPr>
          <a:xfrm>
            <a:off x="8050596" y="623477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30F1C47-CADD-4EA8-B02B-2EDA06D62BB3}"/>
              </a:ext>
            </a:extLst>
          </p:cNvPr>
          <p:cNvSpPr/>
          <p:nvPr/>
        </p:nvSpPr>
        <p:spPr>
          <a:xfrm>
            <a:off x="8796099" y="3284852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6CCAC441-A6FD-440F-8FCF-7AAEEC5C5A9D}"/>
              </a:ext>
            </a:extLst>
          </p:cNvPr>
          <p:cNvSpPr/>
          <p:nvPr/>
        </p:nvSpPr>
        <p:spPr>
          <a:xfrm>
            <a:off x="10179901" y="3906107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8FE0CB2-F53C-4D8C-815A-D2061C035A1B}"/>
              </a:ext>
            </a:extLst>
          </p:cNvPr>
          <p:cNvSpPr/>
          <p:nvPr/>
        </p:nvSpPr>
        <p:spPr>
          <a:xfrm>
            <a:off x="6545325" y="953280"/>
            <a:ext cx="180000" cy="180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803786-9969-4E2E-BFEB-1197F55B5FFD}"/>
              </a:ext>
            </a:extLst>
          </p:cNvPr>
          <p:cNvSpPr/>
          <p:nvPr/>
        </p:nvSpPr>
        <p:spPr>
          <a:xfrm>
            <a:off x="8896589" y="876652"/>
            <a:ext cx="180000" cy="180000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81721586-311D-4F2C-994C-BF50C618A697}"/>
              </a:ext>
            </a:extLst>
          </p:cNvPr>
          <p:cNvSpPr/>
          <p:nvPr/>
        </p:nvSpPr>
        <p:spPr>
          <a:xfrm>
            <a:off x="6272171" y="4987162"/>
            <a:ext cx="180000" cy="180000"/>
          </a:xfrm>
          <a:prstGeom prst="ellipse">
            <a:avLst/>
          </a:prstGeom>
          <a:solidFill>
            <a:srgbClr val="7F312D"/>
          </a:solidFill>
          <a:ln w="28575">
            <a:solidFill>
              <a:srgbClr val="7F3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56A6CF22-337D-4865-A0AE-78473EFC3791}"/>
              </a:ext>
            </a:extLst>
          </p:cNvPr>
          <p:cNvSpPr/>
          <p:nvPr/>
        </p:nvSpPr>
        <p:spPr>
          <a:xfrm>
            <a:off x="7836032" y="623573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884C2E5-1214-4041-90A5-A18FE3B07FD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Impianto A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F04E743-0657-4D29-A2E7-1A2BC0D46737}"/>
              </a:ext>
            </a:extLst>
          </p:cNvPr>
          <p:cNvGrpSpPr/>
          <p:nvPr/>
        </p:nvGrpSpPr>
        <p:grpSpPr>
          <a:xfrm>
            <a:off x="139103" y="2470884"/>
            <a:ext cx="2462051" cy="2493235"/>
            <a:chOff x="139103" y="2307854"/>
            <a:chExt cx="2462051" cy="2493235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947A5B88-8707-4455-8725-D71F9ED2658E}"/>
                </a:ext>
              </a:extLst>
            </p:cNvPr>
            <p:cNvGrpSpPr/>
            <p:nvPr/>
          </p:nvGrpSpPr>
          <p:grpSpPr>
            <a:xfrm>
              <a:off x="139525" y="2307854"/>
              <a:ext cx="2461629" cy="323165"/>
              <a:chOff x="395554" y="2183502"/>
              <a:chExt cx="2461629" cy="323165"/>
            </a:xfrm>
          </p:grpSpPr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1130C8B-6A30-4926-82CA-A85FFD0AE3F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Autocampionatore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586B2C6B-DA6C-4CDE-BCBD-3964F6B9FF80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1F30DB62-CDF2-44D5-9174-A6E7806EB53D}"/>
                </a:ext>
              </a:extLst>
            </p:cNvPr>
            <p:cNvGrpSpPr/>
            <p:nvPr/>
          </p:nvGrpSpPr>
          <p:grpSpPr>
            <a:xfrm>
              <a:off x="139103" y="3273828"/>
              <a:ext cx="2461629" cy="553998"/>
              <a:chOff x="395554" y="2183502"/>
              <a:chExt cx="2461629" cy="553998"/>
            </a:xfrm>
          </p:grpSpPr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5788361-73E4-49C8-8974-663D8CFADCA2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Sonda ossigeno disciolto</a:t>
                </a:r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D36958E1-5C3C-41E6-A69E-C117C9AC4275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F12F98FA-BD5A-4E2C-84A1-6A6D3A9752F0}"/>
                </a:ext>
              </a:extLst>
            </p:cNvPr>
            <p:cNvGrpSpPr/>
            <p:nvPr/>
          </p:nvGrpSpPr>
          <p:grpSpPr>
            <a:xfrm>
              <a:off x="139525" y="4153957"/>
              <a:ext cx="2461629" cy="323165"/>
              <a:chOff x="395554" y="2183502"/>
              <a:chExt cx="2461629" cy="323165"/>
            </a:xfrm>
          </p:grpSpPr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F809F5F0-7576-4F3D-9EA8-CFAC4655819E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 err="1">
                    <a:latin typeface="Century Gothic" panose="020B0502020202020204" pitchFamily="34" charset="0"/>
                  </a:rPr>
                  <a:t>Torbidimetro</a:t>
                </a:r>
                <a:endParaRPr lang="it-IT" sz="15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39DFE8C4-89B3-4A2A-959E-001F6896085E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54298F44-4AF4-4825-AA6F-B122492D5416}"/>
                </a:ext>
              </a:extLst>
            </p:cNvPr>
            <p:cNvGrpSpPr/>
            <p:nvPr/>
          </p:nvGrpSpPr>
          <p:grpSpPr>
            <a:xfrm>
              <a:off x="139525" y="3830463"/>
              <a:ext cx="2461629" cy="323165"/>
              <a:chOff x="395554" y="2183502"/>
              <a:chExt cx="2461629" cy="323165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0373EFC-D80B-451E-AF17-9EF65789D32A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di livello</a:t>
                </a: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1653DCB7-7499-4FCC-873A-2A877CD9A637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7F312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70EB705E-463B-4B19-BF62-43FF1A7A22FF}"/>
                </a:ext>
              </a:extLst>
            </p:cNvPr>
            <p:cNvGrpSpPr/>
            <p:nvPr/>
          </p:nvGrpSpPr>
          <p:grpSpPr>
            <a:xfrm>
              <a:off x="139525" y="2630947"/>
              <a:ext cx="2461629" cy="323165"/>
              <a:chOff x="395554" y="2183502"/>
              <a:chExt cx="2461629" cy="323165"/>
            </a:xfrm>
          </p:grpSpPr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8B5C2AE1-46DE-40FC-84EB-679FBBF7FD9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portata</a:t>
                </a:r>
              </a:p>
            </p:txBody>
          </p:sp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A6F4344D-A656-4921-B9AC-AE4DE080DFE9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960038C1-F796-408A-B0DB-52BE2A7FA259}"/>
                </a:ext>
              </a:extLst>
            </p:cNvPr>
            <p:cNvGrpSpPr/>
            <p:nvPr/>
          </p:nvGrpSpPr>
          <p:grpSpPr>
            <a:xfrm>
              <a:off x="139525" y="2951546"/>
              <a:ext cx="2461629" cy="323165"/>
              <a:chOff x="395554" y="2183502"/>
              <a:chExt cx="2461629" cy="323165"/>
            </a:xfrm>
          </p:grpSpPr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80EF1607-30C0-4CBE-8B07-E5791221EDA9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pH-metro</a:t>
                </a:r>
              </a:p>
            </p:txBody>
          </p:sp>
          <p:sp>
            <p:nvSpPr>
              <p:cNvPr id="71" name="Ovale 70">
                <a:extLst>
                  <a:ext uri="{FF2B5EF4-FFF2-40B4-BE49-F238E27FC236}">
                    <a16:creationId xmlns:a16="http://schemas.microsoft.com/office/drawing/2014/main" id="{FA255369-0C75-4405-B08B-670C0D7F7DD2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66FF"/>
              </a:solidFill>
              <a:ln w="2857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87FFD47D-2A0B-49D6-B580-0114FFA57ACD}"/>
                </a:ext>
              </a:extLst>
            </p:cNvPr>
            <p:cNvGrpSpPr/>
            <p:nvPr/>
          </p:nvGrpSpPr>
          <p:grpSpPr>
            <a:xfrm>
              <a:off x="139103" y="4477924"/>
              <a:ext cx="2460520" cy="323165"/>
              <a:chOff x="139103" y="4477924"/>
              <a:chExt cx="2460520" cy="323165"/>
            </a:xfrm>
          </p:grpSpPr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6CD4169-592A-42C5-A427-98DE668085B4}"/>
                  </a:ext>
                </a:extLst>
              </p:cNvPr>
              <p:cNvSpPr txBox="1"/>
              <p:nvPr/>
            </p:nvSpPr>
            <p:spPr>
              <a:xfrm>
                <a:off x="488591" y="4477924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Ricircolo linea fanghi</a:t>
                </a:r>
              </a:p>
            </p:txBody>
          </p: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87A63DA8-7273-4529-B7A4-C69612D2D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03" y="4668818"/>
                <a:ext cx="244475" cy="0"/>
              </a:xfrm>
              <a:prstGeom prst="straightConnector1">
                <a:avLst/>
              </a:prstGeom>
              <a:ln w="38100">
                <a:solidFill>
                  <a:srgbClr val="7F312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452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3E7D2E-4E20-4205-8738-57630A8F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dati forniti dal Gestore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18C07-1BCC-479A-9D76-4DF91242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r"/>
            <a:endParaRPr lang="it-IT" sz="1800" dirty="0"/>
          </a:p>
          <a:p>
            <a:pPr lvl="1" algn="r"/>
            <a:endParaRPr lang="it-IT" sz="18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21D5DDA-1868-4EAD-B80C-3A0674AA0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4418"/>
              </p:ext>
            </p:extLst>
          </p:nvPr>
        </p:nvGraphicFramePr>
        <p:xfrm>
          <a:off x="580339" y="2103120"/>
          <a:ext cx="11031322" cy="265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515661">
                  <a:extLst>
                    <a:ext uri="{9D8B030D-6E8A-4147-A177-3AD203B41FA5}">
                      <a16:colId xmlns:a16="http://schemas.microsoft.com/office/drawing/2014/main" val="281020442"/>
                    </a:ext>
                  </a:extLst>
                </a:gridCol>
                <a:gridCol w="5515661">
                  <a:extLst>
                    <a:ext uri="{9D8B030D-6E8A-4147-A177-3AD203B41FA5}">
                      <a16:colId xmlns:a16="http://schemas.microsoft.com/office/drawing/2014/main" val="150059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Dati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Frequenza di campionamento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Portata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Giornaliera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pH</a:t>
                      </a:r>
                      <a:endParaRPr lang="it-IT" dirty="0">
                        <a:solidFill>
                          <a:schemeClr val="bg2">
                            <a:lumMod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Settimanale (fino 2017) – giornaliera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7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Temperatura</a:t>
                      </a:r>
                      <a:endParaRPr lang="it-IT" dirty="0">
                        <a:solidFill>
                          <a:schemeClr val="bg2">
                            <a:lumMod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Settimanale (2015) - giornaliera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Concentrazioni inquinanti in ingresso e in uscita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Una o due volte alla settimana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4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Parametri operativi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Una o due volte alla settimana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43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Ossigeno disciolto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Ogni 6 minuti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06177"/>
                  </a:ext>
                </a:extLst>
              </a:tr>
            </a:tbl>
          </a:graphicData>
        </a:graphic>
      </p:graphicFrame>
      <p:sp>
        <p:nvSpPr>
          <p:cNvPr id="6" name="Freccia in giù 5">
            <a:extLst>
              <a:ext uri="{FF2B5EF4-FFF2-40B4-BE49-F238E27FC236}">
                <a16:creationId xmlns:a16="http://schemas.microsoft.com/office/drawing/2014/main" id="{9D3E2D24-1FB3-45CB-B67F-7978A6ABB5D7}"/>
              </a:ext>
            </a:extLst>
          </p:cNvPr>
          <p:cNvSpPr/>
          <p:nvPr/>
        </p:nvSpPr>
        <p:spPr>
          <a:xfrm>
            <a:off x="5955859" y="4851132"/>
            <a:ext cx="280282" cy="44360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D47F3D-C7C0-4566-8218-41DF7BEEA7A6}"/>
              </a:ext>
            </a:extLst>
          </p:cNvPr>
          <p:cNvSpPr txBox="1"/>
          <p:nvPr/>
        </p:nvSpPr>
        <p:spPr>
          <a:xfrm>
            <a:off x="4595854" y="5359180"/>
            <a:ext cx="30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Numerosi dati mancanti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632D9A8-9211-462A-8D13-313D27EB6875}"/>
              </a:ext>
            </a:extLst>
          </p:cNvPr>
          <p:cNvSpPr txBox="1"/>
          <p:nvPr/>
        </p:nvSpPr>
        <p:spPr>
          <a:xfrm>
            <a:off x="4855596" y="6229167"/>
            <a:ext cx="248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i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Pairwise</a:t>
            </a:r>
            <a:r>
              <a:rPr lang="it-IT" sz="2200" b="1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it-IT" sz="2200" b="1" i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deletion</a:t>
            </a:r>
            <a:endParaRPr lang="it-IT" sz="2200" b="1" i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847AD915-2F61-41C3-8C39-5E4D83BD6D34}"/>
              </a:ext>
            </a:extLst>
          </p:cNvPr>
          <p:cNvSpPr/>
          <p:nvPr/>
        </p:nvSpPr>
        <p:spPr>
          <a:xfrm>
            <a:off x="5955858" y="5759463"/>
            <a:ext cx="280282" cy="44360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31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82416-6BA4-43D9-A6BD-3B993B2A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Time </a:t>
            </a:r>
            <a:r>
              <a:rPr lang="it-IT" i="1" dirty="0" err="1"/>
              <a:t>series</a:t>
            </a:r>
            <a:endParaRPr lang="it-IT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4E7BDD-D815-4E60-B9D8-83FCFF5D3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800" i="1" dirty="0">
                <a:latin typeface="Century Gothic" panose="020B0502020202020204" pitchFamily="34" charset="0"/>
              </a:rPr>
              <a:t>" Sequenza di osservazioni ordinata nel tempo per la cui analisi grande importanza è assunta dall'ordine in cui sono state fatte le osservazioni "</a:t>
            </a:r>
          </a:p>
          <a:p>
            <a:pPr marL="0" indent="0">
              <a:buNone/>
            </a:pPr>
            <a:endParaRPr lang="it-IT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  <a:latin typeface="Century Gothic" panose="020B0502020202020204" pitchFamily="34" charset="0"/>
              </a:rPr>
              <a:t>y</a:t>
            </a:r>
            <a:r>
              <a:rPr lang="it-IT" b="1" dirty="0">
                <a:latin typeface="Century Gothic" panose="020B0502020202020204" pitchFamily="34" charset="0"/>
              </a:rPr>
              <a:t> = T + P + I</a:t>
            </a:r>
          </a:p>
          <a:p>
            <a:pPr marL="0" indent="0" algn="ctr">
              <a:buNone/>
            </a:pPr>
            <a:endParaRPr lang="it-IT" b="1" dirty="0">
              <a:latin typeface="Century Gothic" panose="020B0502020202020204" pitchFamily="34" charset="0"/>
            </a:endParaRP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y = </a:t>
            </a:r>
            <a:r>
              <a:rPr lang="it-IT" sz="2200" i="1" dirty="0">
                <a:latin typeface="Century Gothic" panose="020B0502020202020204" pitchFamily="34" charset="0"/>
              </a:rPr>
              <a:t>time </a:t>
            </a:r>
            <a:r>
              <a:rPr lang="it-IT" sz="2200" i="1" dirty="0" err="1">
                <a:latin typeface="Century Gothic" panose="020B0502020202020204" pitchFamily="34" charset="0"/>
              </a:rPr>
              <a:t>series</a:t>
            </a:r>
            <a:endParaRPr lang="it-IT" sz="2200" dirty="0">
              <a:latin typeface="Century Gothic" panose="020B0502020202020204" pitchFamily="34" charset="0"/>
            </a:endParaRP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T = trend</a:t>
            </a: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P = componente periodica</a:t>
            </a: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I = componente irregolare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Segnaposto contenuto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7E1B0D1-989D-43CC-A963-7DA15EDF3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8861" b="3724"/>
          <a:stretch/>
        </p:blipFill>
        <p:spPr>
          <a:xfrm>
            <a:off x="6028973" y="2017327"/>
            <a:ext cx="6075561" cy="4216496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D363205-D8E2-4791-BDED-84868C0529D5}"/>
              </a:ext>
            </a:extLst>
          </p:cNvPr>
          <p:cNvSpPr/>
          <p:nvPr/>
        </p:nvSpPr>
        <p:spPr>
          <a:xfrm>
            <a:off x="6321287" y="2154805"/>
            <a:ext cx="5534108" cy="89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82416-6BA4-43D9-A6BD-3B993B2A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Time </a:t>
            </a:r>
            <a:r>
              <a:rPr lang="it-IT" i="1" dirty="0" err="1"/>
              <a:t>series</a:t>
            </a:r>
            <a:endParaRPr lang="it-IT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4E7BDD-D815-4E60-B9D8-83FCFF5D3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800" i="1" dirty="0">
                <a:latin typeface="Century Gothic" panose="020B0502020202020204" pitchFamily="34" charset="0"/>
              </a:rPr>
              <a:t>" Sequenza di osservazioni ordinata nel tempo per la cui analisi grande importanza è assunta dall'ordine in cui sono state fatte le osservazioni "</a:t>
            </a:r>
          </a:p>
          <a:p>
            <a:pPr marL="0" indent="0">
              <a:buNone/>
            </a:pPr>
            <a:endParaRPr lang="it-IT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it-IT" b="1" dirty="0">
                <a:latin typeface="Century Gothic" panose="020B0502020202020204" pitchFamily="34" charset="0"/>
              </a:rPr>
              <a:t>y = </a:t>
            </a:r>
            <a:r>
              <a:rPr lang="it-IT" b="1" dirty="0">
                <a:solidFill>
                  <a:srgbClr val="FF0000"/>
                </a:solidFill>
                <a:latin typeface="Century Gothic" panose="020B0502020202020204" pitchFamily="34" charset="0"/>
              </a:rPr>
              <a:t>T</a:t>
            </a:r>
            <a:r>
              <a:rPr lang="it-IT" b="1" dirty="0">
                <a:latin typeface="Century Gothic" panose="020B0502020202020204" pitchFamily="34" charset="0"/>
              </a:rPr>
              <a:t> + P + I</a:t>
            </a:r>
          </a:p>
          <a:p>
            <a:pPr marL="0" indent="0" algn="ctr">
              <a:buNone/>
            </a:pPr>
            <a:endParaRPr lang="it-IT" b="1" dirty="0">
              <a:latin typeface="Century Gothic" panose="020B0502020202020204" pitchFamily="34" charset="0"/>
            </a:endParaRP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y = </a:t>
            </a:r>
            <a:r>
              <a:rPr lang="it-IT" sz="2200" i="1" dirty="0">
                <a:latin typeface="Century Gothic" panose="020B0502020202020204" pitchFamily="34" charset="0"/>
              </a:rPr>
              <a:t>time </a:t>
            </a:r>
            <a:r>
              <a:rPr lang="it-IT" sz="2200" i="1" dirty="0" err="1">
                <a:latin typeface="Century Gothic" panose="020B0502020202020204" pitchFamily="34" charset="0"/>
              </a:rPr>
              <a:t>series</a:t>
            </a:r>
            <a:endParaRPr lang="it-IT" sz="2200" dirty="0">
              <a:latin typeface="Century Gothic" panose="020B0502020202020204" pitchFamily="34" charset="0"/>
            </a:endParaRP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T = trend</a:t>
            </a: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P = componente periodica</a:t>
            </a: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I = componente irregolare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Segnaposto contenuto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7E1B0D1-989D-43CC-A963-7DA15EDF3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8861" b="3724"/>
          <a:stretch/>
        </p:blipFill>
        <p:spPr>
          <a:xfrm>
            <a:off x="6028973" y="2017327"/>
            <a:ext cx="6075561" cy="4216496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D363205-D8E2-4791-BDED-84868C0529D5}"/>
              </a:ext>
            </a:extLst>
          </p:cNvPr>
          <p:cNvSpPr/>
          <p:nvPr/>
        </p:nvSpPr>
        <p:spPr>
          <a:xfrm>
            <a:off x="6321287" y="3045350"/>
            <a:ext cx="5534108" cy="89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57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82416-6BA4-43D9-A6BD-3B993B2A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Time </a:t>
            </a:r>
            <a:r>
              <a:rPr lang="it-IT" i="1" dirty="0" err="1"/>
              <a:t>series</a:t>
            </a:r>
            <a:endParaRPr lang="it-IT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4E7BDD-D815-4E60-B9D8-83FCFF5D3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800" i="1" dirty="0">
                <a:latin typeface="Century Gothic" panose="020B0502020202020204" pitchFamily="34" charset="0"/>
              </a:rPr>
              <a:t>" Sequenza di osservazioni ordinata nel tempo per la cui analisi grande importanza è assunta dall'ordine in cui sono state fatte le osservazioni "</a:t>
            </a:r>
          </a:p>
          <a:p>
            <a:pPr marL="0" indent="0">
              <a:buNone/>
            </a:pPr>
            <a:endParaRPr lang="it-IT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it-IT" b="1" dirty="0">
                <a:latin typeface="Century Gothic" panose="020B0502020202020204" pitchFamily="34" charset="0"/>
              </a:rPr>
              <a:t>y = T + </a:t>
            </a:r>
            <a:r>
              <a:rPr lang="it-IT" b="1" dirty="0">
                <a:solidFill>
                  <a:srgbClr val="FF0000"/>
                </a:solidFill>
                <a:latin typeface="Century Gothic" panose="020B0502020202020204" pitchFamily="34" charset="0"/>
              </a:rPr>
              <a:t>P</a:t>
            </a:r>
            <a:r>
              <a:rPr lang="it-IT" b="1" dirty="0">
                <a:latin typeface="Century Gothic" panose="020B0502020202020204" pitchFamily="34" charset="0"/>
              </a:rPr>
              <a:t> + I</a:t>
            </a:r>
          </a:p>
          <a:p>
            <a:pPr marL="0" indent="0" algn="ctr">
              <a:buNone/>
            </a:pPr>
            <a:endParaRPr lang="it-IT" b="1" dirty="0">
              <a:latin typeface="Century Gothic" panose="020B0502020202020204" pitchFamily="34" charset="0"/>
            </a:endParaRP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y = </a:t>
            </a:r>
            <a:r>
              <a:rPr lang="it-IT" sz="2200" i="1" dirty="0">
                <a:latin typeface="Century Gothic" panose="020B0502020202020204" pitchFamily="34" charset="0"/>
              </a:rPr>
              <a:t>time </a:t>
            </a:r>
            <a:r>
              <a:rPr lang="it-IT" sz="2200" i="1" dirty="0" err="1">
                <a:latin typeface="Century Gothic" panose="020B0502020202020204" pitchFamily="34" charset="0"/>
              </a:rPr>
              <a:t>series</a:t>
            </a:r>
            <a:endParaRPr lang="it-IT" sz="2200" dirty="0">
              <a:latin typeface="Century Gothic" panose="020B0502020202020204" pitchFamily="34" charset="0"/>
            </a:endParaRP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T = trend</a:t>
            </a: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P = componente periodica</a:t>
            </a: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I = componente irregolare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Segnaposto contenuto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7E1B0D1-989D-43CC-A963-7DA15EDF3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8861" b="3724"/>
          <a:stretch/>
        </p:blipFill>
        <p:spPr>
          <a:xfrm>
            <a:off x="6028973" y="2017327"/>
            <a:ext cx="6075561" cy="4216496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D363205-D8E2-4791-BDED-84868C0529D5}"/>
              </a:ext>
            </a:extLst>
          </p:cNvPr>
          <p:cNvSpPr/>
          <p:nvPr/>
        </p:nvSpPr>
        <p:spPr>
          <a:xfrm>
            <a:off x="6321287" y="3935895"/>
            <a:ext cx="5534108" cy="89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78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982416-6BA4-43D9-A6BD-3B993B2A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Time </a:t>
            </a:r>
            <a:r>
              <a:rPr lang="it-IT" i="1" dirty="0" err="1"/>
              <a:t>series</a:t>
            </a:r>
            <a:endParaRPr lang="it-IT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4E7BDD-D815-4E60-B9D8-83FCFF5D3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800" i="1" dirty="0">
                <a:latin typeface="Century Gothic" panose="020B0502020202020204" pitchFamily="34" charset="0"/>
              </a:rPr>
              <a:t>" Sequenza di osservazioni ordinata nel tempo per la cui analisi grande importanza è assunta dall'ordine in cui sono state fatte le osservazioni "</a:t>
            </a:r>
          </a:p>
          <a:p>
            <a:pPr marL="0" indent="0">
              <a:buNone/>
            </a:pPr>
            <a:endParaRPr lang="it-IT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it-IT" b="1" dirty="0">
                <a:latin typeface="Century Gothic" panose="020B0502020202020204" pitchFamily="34" charset="0"/>
              </a:rPr>
              <a:t>y = T + P + </a:t>
            </a:r>
            <a:r>
              <a:rPr lang="it-IT" b="1" dirty="0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</a:p>
          <a:p>
            <a:pPr marL="0" indent="0" algn="ctr">
              <a:buNone/>
            </a:pPr>
            <a:endParaRPr lang="it-IT" b="1" dirty="0">
              <a:latin typeface="Century Gothic" panose="020B0502020202020204" pitchFamily="34" charset="0"/>
            </a:endParaRP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y = </a:t>
            </a:r>
            <a:r>
              <a:rPr lang="it-IT" sz="2200" i="1" dirty="0">
                <a:latin typeface="Century Gothic" panose="020B0502020202020204" pitchFamily="34" charset="0"/>
              </a:rPr>
              <a:t>time </a:t>
            </a:r>
            <a:r>
              <a:rPr lang="it-IT" sz="2200" i="1" dirty="0" err="1">
                <a:latin typeface="Century Gothic" panose="020B0502020202020204" pitchFamily="34" charset="0"/>
              </a:rPr>
              <a:t>series</a:t>
            </a:r>
            <a:endParaRPr lang="it-IT" sz="2200" dirty="0">
              <a:latin typeface="Century Gothic" panose="020B0502020202020204" pitchFamily="34" charset="0"/>
            </a:endParaRP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T = trend</a:t>
            </a: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P = componente periodica</a:t>
            </a:r>
          </a:p>
          <a:p>
            <a:pPr lvl="1"/>
            <a:r>
              <a:rPr lang="it-IT" sz="2200" dirty="0">
                <a:latin typeface="Century Gothic" panose="020B0502020202020204" pitchFamily="34" charset="0"/>
              </a:rPr>
              <a:t>I = componente irregolare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Segnaposto contenuto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7E1B0D1-989D-43CC-A963-7DA15EDF3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8861" b="3724"/>
          <a:stretch/>
        </p:blipFill>
        <p:spPr>
          <a:xfrm>
            <a:off x="6028973" y="2017327"/>
            <a:ext cx="6075561" cy="4216496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D363205-D8E2-4791-BDED-84868C0529D5}"/>
              </a:ext>
            </a:extLst>
          </p:cNvPr>
          <p:cNvSpPr/>
          <p:nvPr/>
        </p:nvSpPr>
        <p:spPr>
          <a:xfrm>
            <a:off x="6321287" y="4818495"/>
            <a:ext cx="5534108" cy="89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60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delle </a:t>
            </a:r>
            <a:r>
              <a:rPr lang="it-IT" i="1" dirty="0"/>
              <a:t>time </a:t>
            </a:r>
            <a:r>
              <a:rPr lang="it-IT" i="1" dirty="0" err="1"/>
              <a:t>series</a:t>
            </a:r>
            <a:endParaRPr lang="it-IT" i="1" dirty="0"/>
          </a:p>
        </p:txBody>
      </p:sp>
      <p:pic>
        <p:nvPicPr>
          <p:cNvPr id="6" name="Segnaposto contenuto 5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E2B0E03F-B7A4-4289-921F-433823009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0"/>
          <a:stretch/>
        </p:blipFill>
        <p:spPr>
          <a:xfrm>
            <a:off x="3381953" y="1382789"/>
            <a:ext cx="8810047" cy="5117395"/>
          </a:xfr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74B24EF0-3236-4259-83EB-1C6883382E66}"/>
              </a:ext>
            </a:extLst>
          </p:cNvPr>
          <p:cNvSpPr txBox="1">
            <a:spLocks/>
          </p:cNvSpPr>
          <p:nvPr/>
        </p:nvSpPr>
        <p:spPr>
          <a:xfrm>
            <a:off x="380336" y="2573412"/>
            <a:ext cx="3001617" cy="273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800" b="1" dirty="0">
                <a:latin typeface="Century Gothic" panose="020B0502020202020204" pitchFamily="34" charset="0"/>
              </a:rPr>
              <a:t>Analisi esplorativa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Variabilità</a:t>
            </a:r>
          </a:p>
          <a:p>
            <a:pPr lvl="1">
              <a:lnSpc>
                <a:spcPct val="150000"/>
              </a:lnSpc>
            </a:pPr>
            <a:r>
              <a:rPr lang="it-IT" sz="1500" i="1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Outliers</a:t>
            </a:r>
            <a:endParaRPr lang="it-IT" sz="1500" i="1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Trend 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Periodicità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Correlazione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30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esplorativa</a:t>
            </a:r>
            <a:endParaRPr lang="it-IT" i="1" dirty="0"/>
          </a:p>
        </p:txBody>
      </p:sp>
      <p:pic>
        <p:nvPicPr>
          <p:cNvPr id="6" name="Segnaposto contenuto 5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E2B0E03F-B7A4-4289-921F-433823009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0"/>
          <a:stretch/>
        </p:blipFill>
        <p:spPr>
          <a:xfrm>
            <a:off x="3381953" y="1382789"/>
            <a:ext cx="8810047" cy="5117395"/>
          </a:xfr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3A0AD46-6B36-4DB0-84BC-E58E38B002A5}"/>
              </a:ext>
            </a:extLst>
          </p:cNvPr>
          <p:cNvCxnSpPr/>
          <p:nvPr/>
        </p:nvCxnSpPr>
        <p:spPr>
          <a:xfrm>
            <a:off x="4269850" y="5367130"/>
            <a:ext cx="75696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D1E7C60-81DA-452B-9FD3-4BCC86A3D854}"/>
              </a:ext>
            </a:extLst>
          </p:cNvPr>
          <p:cNvCxnSpPr/>
          <p:nvPr/>
        </p:nvCxnSpPr>
        <p:spPr>
          <a:xfrm>
            <a:off x="4269850" y="3941485"/>
            <a:ext cx="75696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74B24EF0-3236-4259-83EB-1C6883382E66}"/>
              </a:ext>
            </a:extLst>
          </p:cNvPr>
          <p:cNvSpPr txBox="1">
            <a:spLocks/>
          </p:cNvSpPr>
          <p:nvPr/>
        </p:nvSpPr>
        <p:spPr>
          <a:xfrm>
            <a:off x="380336" y="2573412"/>
            <a:ext cx="3001617" cy="273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800" dirty="0">
                <a:latin typeface="Century Gothic" panose="020B0502020202020204" pitchFamily="34" charset="0"/>
              </a:rPr>
              <a:t>Analisi esplorativa</a:t>
            </a:r>
          </a:p>
          <a:p>
            <a:pPr lvl="1">
              <a:lnSpc>
                <a:spcPct val="150000"/>
              </a:lnSpc>
            </a:pP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Variabilità</a:t>
            </a:r>
          </a:p>
          <a:p>
            <a:pPr lvl="1">
              <a:lnSpc>
                <a:spcPct val="150000"/>
              </a:lnSpc>
            </a:pPr>
            <a:r>
              <a:rPr lang="it-IT" sz="1500" i="1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Outliers</a:t>
            </a:r>
            <a:endParaRPr lang="it-IT" sz="1500" i="1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Trend 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Periodicità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Correlazione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609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esplorativa</a:t>
            </a:r>
            <a:endParaRPr lang="it-IT" i="1" dirty="0"/>
          </a:p>
        </p:txBody>
      </p:sp>
      <p:pic>
        <p:nvPicPr>
          <p:cNvPr id="6" name="Segnaposto contenuto 5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E2B0E03F-B7A4-4289-921F-433823009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0"/>
          <a:stretch/>
        </p:blipFill>
        <p:spPr>
          <a:xfrm>
            <a:off x="3381953" y="1382789"/>
            <a:ext cx="8810047" cy="5117395"/>
          </a:xfr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CA377E5F-B83D-4175-8324-8519D2AB2014}"/>
              </a:ext>
            </a:extLst>
          </p:cNvPr>
          <p:cNvSpPr/>
          <p:nvPr/>
        </p:nvSpPr>
        <p:spPr>
          <a:xfrm>
            <a:off x="5687373" y="2047643"/>
            <a:ext cx="252000" cy="252000"/>
          </a:xfrm>
          <a:prstGeom prst="ellipse">
            <a:avLst/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EF875A6-BB61-4D04-9E01-B72D91770DA8}"/>
              </a:ext>
            </a:extLst>
          </p:cNvPr>
          <p:cNvSpPr/>
          <p:nvPr/>
        </p:nvSpPr>
        <p:spPr>
          <a:xfrm>
            <a:off x="5060545" y="2585717"/>
            <a:ext cx="252000" cy="252000"/>
          </a:xfrm>
          <a:prstGeom prst="ellipse">
            <a:avLst/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AA50525-E975-4759-9A36-F396F5E7CFC2}"/>
              </a:ext>
            </a:extLst>
          </p:cNvPr>
          <p:cNvSpPr/>
          <p:nvPr/>
        </p:nvSpPr>
        <p:spPr>
          <a:xfrm>
            <a:off x="9290639" y="2947466"/>
            <a:ext cx="252000" cy="252000"/>
          </a:xfrm>
          <a:prstGeom prst="ellipse">
            <a:avLst/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9A8BE45-E994-4B5A-9C39-27CAB927ECBF}"/>
              </a:ext>
            </a:extLst>
          </p:cNvPr>
          <p:cNvSpPr txBox="1">
            <a:spLocks/>
          </p:cNvSpPr>
          <p:nvPr/>
        </p:nvSpPr>
        <p:spPr>
          <a:xfrm>
            <a:off x="380336" y="2573412"/>
            <a:ext cx="3001617" cy="273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800" dirty="0">
                <a:latin typeface="Century Gothic" panose="020B0502020202020204" pitchFamily="34" charset="0"/>
              </a:rPr>
              <a:t>Analisi esplorativa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Variabilità</a:t>
            </a:r>
          </a:p>
          <a:p>
            <a:pPr lvl="1">
              <a:lnSpc>
                <a:spcPct val="150000"/>
              </a:lnSpc>
            </a:pPr>
            <a:r>
              <a:rPr lang="it-IT" sz="1500" b="1" i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Outliers</a:t>
            </a:r>
            <a:endParaRPr lang="it-IT" sz="1500" b="1" i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Trend 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Periodicità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Correlazione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92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4F7DD-45D1-4468-B63E-912D4502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Introduzione all’analisi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885CED-6226-4247-90F7-BF28189C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50000"/>
              </a:lnSpc>
            </a:pPr>
            <a:r>
              <a:rPr lang="it-IT" b="1" dirty="0"/>
              <a:t>Oggetto</a:t>
            </a:r>
            <a:r>
              <a:rPr lang="it-IT" dirty="0"/>
              <a:t>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it-IT" dirty="0"/>
              <a:t>due impianti di depurazione (Regione Veneto)</a:t>
            </a:r>
          </a:p>
          <a:p>
            <a:pPr marL="285750" indent="-285750">
              <a:lnSpc>
                <a:spcPct val="150000"/>
              </a:lnSpc>
            </a:pPr>
            <a:r>
              <a:rPr lang="it-IT" b="1" dirty="0"/>
              <a:t>Periodo</a:t>
            </a:r>
            <a:r>
              <a:rPr lang="it-IT" dirty="0"/>
              <a:t>:</a:t>
            </a:r>
          </a:p>
          <a:p>
            <a:pPr marL="742950" lvl="1" indent="-285750">
              <a:lnSpc>
                <a:spcPct val="150000"/>
              </a:lnSpc>
            </a:pPr>
            <a:r>
              <a:rPr lang="it-IT" dirty="0"/>
              <a:t>01-01-2015 ~ 30-06-2018</a:t>
            </a:r>
          </a:p>
          <a:p>
            <a:pPr marL="285750" indent="-285750">
              <a:lnSpc>
                <a:spcPct val="150000"/>
              </a:lnSpc>
            </a:pPr>
            <a:r>
              <a:rPr lang="it-IT" b="1" dirty="0"/>
              <a:t>Obiettivo</a:t>
            </a:r>
            <a:r>
              <a:rPr lang="it-IT" dirty="0"/>
              <a:t>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it-IT" dirty="0"/>
              <a:t>valutazione delle condizioni di funzionamento e individuazione di eventuali problematiche</a:t>
            </a:r>
          </a:p>
          <a:p>
            <a:pPr marL="285750" indent="-285750">
              <a:lnSpc>
                <a:spcPct val="150000"/>
              </a:lnSpc>
            </a:pPr>
            <a:r>
              <a:rPr lang="it-IT" b="1" dirty="0"/>
              <a:t>Metodi</a:t>
            </a:r>
            <a:r>
              <a:rPr lang="it-IT" dirty="0"/>
              <a:t>:</a:t>
            </a:r>
          </a:p>
          <a:p>
            <a:pPr marL="742950" lvl="1" indent="-285750">
              <a:lnSpc>
                <a:spcPct val="150000"/>
              </a:lnSpc>
            </a:pPr>
            <a:r>
              <a:rPr lang="it-IT" dirty="0"/>
              <a:t>Metodi convenzionali</a:t>
            </a:r>
          </a:p>
          <a:p>
            <a:pPr marL="742950" lvl="1" indent="-285750">
              <a:lnSpc>
                <a:spcPct val="150000"/>
              </a:lnSpc>
            </a:pPr>
            <a:r>
              <a:rPr lang="it-IT" dirty="0"/>
              <a:t>Metodi statistici più avanzati</a:t>
            </a:r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653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esplorativa</a:t>
            </a:r>
            <a:endParaRPr lang="it-IT" i="1" dirty="0"/>
          </a:p>
        </p:txBody>
      </p:sp>
      <p:pic>
        <p:nvPicPr>
          <p:cNvPr id="6" name="Segnaposto contenuto 5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E2B0E03F-B7A4-4289-921F-433823009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0"/>
          <a:stretch/>
        </p:blipFill>
        <p:spPr>
          <a:xfrm>
            <a:off x="3381953" y="1382789"/>
            <a:ext cx="8810047" cy="5117395"/>
          </a:xfr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7C303F1-64F0-48E0-9F11-9C1A2D01F241}"/>
              </a:ext>
            </a:extLst>
          </p:cNvPr>
          <p:cNvCxnSpPr>
            <a:cxnSpLocks/>
          </p:cNvCxnSpPr>
          <p:nvPr/>
        </p:nvCxnSpPr>
        <p:spPr>
          <a:xfrm>
            <a:off x="4269850" y="4540195"/>
            <a:ext cx="7601446" cy="7951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947228B2-88AE-462C-A7B2-4701CE634CBC}"/>
              </a:ext>
            </a:extLst>
          </p:cNvPr>
          <p:cNvSpPr txBox="1">
            <a:spLocks/>
          </p:cNvSpPr>
          <p:nvPr/>
        </p:nvSpPr>
        <p:spPr>
          <a:xfrm>
            <a:off x="380336" y="2573412"/>
            <a:ext cx="3001617" cy="273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800" dirty="0">
                <a:latin typeface="Century Gothic" panose="020B0502020202020204" pitchFamily="34" charset="0"/>
              </a:rPr>
              <a:t>Analisi esplorativa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Variabilità</a:t>
            </a:r>
          </a:p>
          <a:p>
            <a:pPr lvl="1">
              <a:lnSpc>
                <a:spcPct val="150000"/>
              </a:lnSpc>
            </a:pPr>
            <a:r>
              <a:rPr lang="it-IT" sz="1500" i="1" dirty="0" err="1">
                <a:latin typeface="Century Gothic" panose="020B0502020202020204" pitchFamily="34" charset="0"/>
              </a:rPr>
              <a:t>Outliers</a:t>
            </a:r>
            <a:endParaRPr lang="it-IT" sz="1500" i="1" dirty="0">
              <a:latin typeface="Century Gothic" panose="020B0502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Trend</a:t>
            </a:r>
            <a:r>
              <a:rPr lang="it-IT" sz="1500" dirty="0">
                <a:latin typeface="Century Gothic" panose="020B050202020202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Periodicità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Correlazione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64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esplorativa</a:t>
            </a:r>
            <a:endParaRPr lang="it-IT" i="1" dirty="0"/>
          </a:p>
        </p:txBody>
      </p:sp>
      <p:pic>
        <p:nvPicPr>
          <p:cNvPr id="6" name="Segnaposto contenuto 5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E2B0E03F-B7A4-4289-921F-433823009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0"/>
          <a:stretch/>
        </p:blipFill>
        <p:spPr>
          <a:xfrm>
            <a:off x="3381953" y="1382789"/>
            <a:ext cx="8810047" cy="5117395"/>
          </a:xfrm>
        </p:spPr>
      </p:pic>
      <p:sp>
        <p:nvSpPr>
          <p:cNvPr id="5" name="Segno di moltiplicazione 4">
            <a:extLst>
              <a:ext uri="{FF2B5EF4-FFF2-40B4-BE49-F238E27FC236}">
                <a16:creationId xmlns:a16="http://schemas.microsoft.com/office/drawing/2014/main" id="{72DFF0F0-5B89-4DAF-9CB2-5F3BCE8C68BD}"/>
              </a:ext>
            </a:extLst>
          </p:cNvPr>
          <p:cNvSpPr/>
          <p:nvPr/>
        </p:nvSpPr>
        <p:spPr>
          <a:xfrm>
            <a:off x="6919620" y="3106744"/>
            <a:ext cx="1734712" cy="1669481"/>
          </a:xfrm>
          <a:prstGeom prst="mathMultiply">
            <a:avLst>
              <a:gd name="adj1" fmla="val 130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2BBA340-B242-4A82-913B-C1F4109A7A0F}"/>
              </a:ext>
            </a:extLst>
          </p:cNvPr>
          <p:cNvSpPr txBox="1">
            <a:spLocks/>
          </p:cNvSpPr>
          <p:nvPr/>
        </p:nvSpPr>
        <p:spPr>
          <a:xfrm>
            <a:off x="380336" y="2573412"/>
            <a:ext cx="3001617" cy="273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800" dirty="0">
                <a:latin typeface="Century Gothic" panose="020B0502020202020204" pitchFamily="34" charset="0"/>
              </a:rPr>
              <a:t>Analisi esplorativa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Variabilità</a:t>
            </a:r>
          </a:p>
          <a:p>
            <a:pPr lvl="1">
              <a:lnSpc>
                <a:spcPct val="150000"/>
              </a:lnSpc>
            </a:pPr>
            <a:r>
              <a:rPr lang="it-IT" sz="1500" i="1" dirty="0" err="1">
                <a:latin typeface="Century Gothic" panose="020B0502020202020204" pitchFamily="34" charset="0"/>
              </a:rPr>
              <a:t>Outliers</a:t>
            </a:r>
            <a:endParaRPr lang="it-IT" sz="1500" i="1" dirty="0">
              <a:latin typeface="Century Gothic" panose="020B0502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Trend </a:t>
            </a:r>
          </a:p>
          <a:p>
            <a:pPr lvl="1">
              <a:lnSpc>
                <a:spcPct val="150000"/>
              </a:lnSpc>
            </a:pP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Periodicità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Correlazione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488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esplorativa</a:t>
            </a:r>
            <a:endParaRPr lang="it-IT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B5A474-A215-4FF7-A5B7-16DB94341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336" y="2573412"/>
            <a:ext cx="3001617" cy="27361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800" dirty="0">
                <a:latin typeface="Century Gothic" panose="020B0502020202020204" pitchFamily="34" charset="0"/>
              </a:rPr>
              <a:t>Analisi esplorativa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Variabilità</a:t>
            </a:r>
          </a:p>
          <a:p>
            <a:pPr lvl="1">
              <a:lnSpc>
                <a:spcPct val="150000"/>
              </a:lnSpc>
            </a:pPr>
            <a:r>
              <a:rPr lang="it-IT" sz="1500" i="1" dirty="0" err="1">
                <a:latin typeface="Century Gothic" panose="020B0502020202020204" pitchFamily="34" charset="0"/>
              </a:rPr>
              <a:t>Outliers</a:t>
            </a:r>
            <a:endParaRPr lang="it-IT" sz="1500" i="1" dirty="0">
              <a:latin typeface="Century Gothic" panose="020B0502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Trend </a:t>
            </a:r>
          </a:p>
          <a:p>
            <a:pPr lvl="1"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Periodicità</a:t>
            </a:r>
          </a:p>
          <a:p>
            <a:pPr lvl="1">
              <a:lnSpc>
                <a:spcPct val="150000"/>
              </a:lnSpc>
            </a:pP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Correlazione</a:t>
            </a:r>
          </a:p>
          <a:p>
            <a:pPr marL="0" indent="0">
              <a:lnSpc>
                <a:spcPct val="150000"/>
              </a:lnSpc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None/>
            </a:pPr>
            <a:endParaRPr lang="it-IT" dirty="0"/>
          </a:p>
        </p:txBody>
      </p:sp>
      <p:pic>
        <p:nvPicPr>
          <p:cNvPr id="10" name="Immagine 9" descr="Immagine che contiene mappa&#10;&#10;Descrizione generata con affidabilità molto elevata">
            <a:extLst>
              <a:ext uri="{FF2B5EF4-FFF2-40B4-BE49-F238E27FC236}">
                <a16:creationId xmlns:a16="http://schemas.microsoft.com/office/drawing/2014/main" id="{3CE7D502-3208-4384-9EED-5B97B240D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"/>
          <a:stretch/>
        </p:blipFill>
        <p:spPr>
          <a:xfrm>
            <a:off x="3381953" y="1380984"/>
            <a:ext cx="8810047" cy="5119200"/>
          </a:xfrm>
          <a:prstGeom prst="rect">
            <a:avLst/>
          </a:prstGeom>
        </p:spPr>
      </p:pic>
      <p:sp>
        <p:nvSpPr>
          <p:cNvPr id="15" name="Freccia in su 14">
            <a:extLst>
              <a:ext uri="{FF2B5EF4-FFF2-40B4-BE49-F238E27FC236}">
                <a16:creationId xmlns:a16="http://schemas.microsoft.com/office/drawing/2014/main" id="{A92ED860-E740-45F9-9D34-78448E792694}"/>
              </a:ext>
            </a:extLst>
          </p:cNvPr>
          <p:cNvSpPr/>
          <p:nvPr/>
        </p:nvSpPr>
        <p:spPr>
          <a:xfrm>
            <a:off x="5198162" y="5218409"/>
            <a:ext cx="122585" cy="40551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in su 15">
            <a:extLst>
              <a:ext uri="{FF2B5EF4-FFF2-40B4-BE49-F238E27FC236}">
                <a16:creationId xmlns:a16="http://schemas.microsoft.com/office/drawing/2014/main" id="{594A88BD-D1E3-4A6C-93BA-8914C3430249}"/>
              </a:ext>
            </a:extLst>
          </p:cNvPr>
          <p:cNvSpPr/>
          <p:nvPr/>
        </p:nvSpPr>
        <p:spPr>
          <a:xfrm>
            <a:off x="6963348" y="5179681"/>
            <a:ext cx="122585" cy="40551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su 16">
            <a:extLst>
              <a:ext uri="{FF2B5EF4-FFF2-40B4-BE49-F238E27FC236}">
                <a16:creationId xmlns:a16="http://schemas.microsoft.com/office/drawing/2014/main" id="{CF2E1458-6769-4055-A642-D1B94933DC6E}"/>
              </a:ext>
            </a:extLst>
          </p:cNvPr>
          <p:cNvSpPr/>
          <p:nvPr/>
        </p:nvSpPr>
        <p:spPr>
          <a:xfrm>
            <a:off x="10247241" y="5499354"/>
            <a:ext cx="122585" cy="40551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in su 17">
            <a:extLst>
              <a:ext uri="{FF2B5EF4-FFF2-40B4-BE49-F238E27FC236}">
                <a16:creationId xmlns:a16="http://schemas.microsoft.com/office/drawing/2014/main" id="{C6840C11-EC1E-43B6-ADED-8DC48479F628}"/>
              </a:ext>
            </a:extLst>
          </p:cNvPr>
          <p:cNvSpPr/>
          <p:nvPr/>
        </p:nvSpPr>
        <p:spPr>
          <a:xfrm flipV="1">
            <a:off x="4721084" y="4129080"/>
            <a:ext cx="122585" cy="40551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su 18">
            <a:extLst>
              <a:ext uri="{FF2B5EF4-FFF2-40B4-BE49-F238E27FC236}">
                <a16:creationId xmlns:a16="http://schemas.microsoft.com/office/drawing/2014/main" id="{66439022-8B88-4AC1-A6D4-C2EFCE5F7562}"/>
              </a:ext>
            </a:extLst>
          </p:cNvPr>
          <p:cNvSpPr/>
          <p:nvPr/>
        </p:nvSpPr>
        <p:spPr>
          <a:xfrm flipV="1">
            <a:off x="6669155" y="4534597"/>
            <a:ext cx="122585" cy="40551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su 19">
            <a:extLst>
              <a:ext uri="{FF2B5EF4-FFF2-40B4-BE49-F238E27FC236}">
                <a16:creationId xmlns:a16="http://schemas.microsoft.com/office/drawing/2014/main" id="{DCD01C64-4333-4191-BA1C-2E1844CFACC0}"/>
              </a:ext>
            </a:extLst>
          </p:cNvPr>
          <p:cNvSpPr/>
          <p:nvPr/>
        </p:nvSpPr>
        <p:spPr>
          <a:xfrm flipV="1">
            <a:off x="8301821" y="4630012"/>
            <a:ext cx="122585" cy="40551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su 20">
            <a:extLst>
              <a:ext uri="{FF2B5EF4-FFF2-40B4-BE49-F238E27FC236}">
                <a16:creationId xmlns:a16="http://schemas.microsoft.com/office/drawing/2014/main" id="{240AC2E3-2EB1-4A84-A209-D145ED19FEB0}"/>
              </a:ext>
            </a:extLst>
          </p:cNvPr>
          <p:cNvSpPr/>
          <p:nvPr/>
        </p:nvSpPr>
        <p:spPr>
          <a:xfrm flipV="1">
            <a:off x="9808587" y="4739411"/>
            <a:ext cx="122585" cy="40551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364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delle </a:t>
            </a:r>
            <a:r>
              <a:rPr lang="it-IT" i="1" dirty="0"/>
              <a:t>time </a:t>
            </a:r>
            <a:r>
              <a:rPr lang="it-IT" i="1" dirty="0" err="1"/>
              <a:t>series</a:t>
            </a:r>
            <a:endParaRPr lang="it-IT" i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918683A-05A2-4301-BE21-E3FDB9813DDE}"/>
              </a:ext>
            </a:extLst>
          </p:cNvPr>
          <p:cNvSpPr txBox="1">
            <a:spLocks/>
          </p:cNvSpPr>
          <p:nvPr/>
        </p:nvSpPr>
        <p:spPr>
          <a:xfrm>
            <a:off x="380336" y="2573412"/>
            <a:ext cx="3001617" cy="273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2000" dirty="0">
                <a:latin typeface="Century Gothic" panose="020B0502020202020204" pitchFamily="34" charset="0"/>
              </a:rPr>
              <a:t>Statistica descrittiva:</a:t>
            </a:r>
          </a:p>
          <a:p>
            <a:pPr lvl="1">
              <a:lnSpc>
                <a:spcPct val="150000"/>
              </a:lnSpc>
            </a:pPr>
            <a:r>
              <a:rPr lang="it-IT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Indici statistici</a:t>
            </a:r>
          </a:p>
          <a:p>
            <a:pPr lvl="1">
              <a:lnSpc>
                <a:spcPct val="150000"/>
              </a:lnSpc>
            </a:pPr>
            <a:r>
              <a:rPr lang="it-IT" sz="1800" i="1" dirty="0">
                <a:latin typeface="Century Gothic" panose="020B0502020202020204" pitchFamily="34" charset="0"/>
              </a:rPr>
              <a:t>Box plot</a:t>
            </a:r>
          </a:p>
          <a:p>
            <a:pPr lvl="2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Variabilità</a:t>
            </a:r>
          </a:p>
          <a:p>
            <a:pPr lvl="2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Percentili</a:t>
            </a:r>
          </a:p>
          <a:p>
            <a:pPr lvl="2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Possibili</a:t>
            </a:r>
            <a:r>
              <a:rPr lang="it-IT" sz="1500" i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it-IT" sz="1500" i="1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outliers</a:t>
            </a:r>
            <a:endParaRPr lang="it-IT" sz="1500" i="1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lvl="2">
              <a:lnSpc>
                <a:spcPct val="150000"/>
              </a:lnSpc>
            </a:pPr>
            <a:endParaRPr lang="it-IT" sz="1100" i="1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0A68CF5-C9E7-4A5A-A921-226DEF782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50" t="32812" r="27945" b="27291"/>
          <a:stretch/>
        </p:blipFill>
        <p:spPr>
          <a:xfrm>
            <a:off x="3657601" y="1758895"/>
            <a:ext cx="8289236" cy="4499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891EEF1A-AD24-40E2-BEF6-1C334B938CD4}"/>
                  </a:ext>
                </a:extLst>
              </p14:cNvPr>
              <p14:cNvContentPartPr/>
              <p14:nvPr/>
            </p14:nvContentPartPr>
            <p14:xfrm>
              <a:off x="5486400" y="2118318"/>
              <a:ext cx="631296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891EEF1A-AD24-40E2-BEF6-1C334B938C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0400" y="2046678"/>
                <a:ext cx="63846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59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Statistica descrittiva</a:t>
            </a:r>
            <a:endParaRPr lang="it-IT" i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918683A-05A2-4301-BE21-E3FDB9813DDE}"/>
              </a:ext>
            </a:extLst>
          </p:cNvPr>
          <p:cNvSpPr txBox="1">
            <a:spLocks/>
          </p:cNvSpPr>
          <p:nvPr/>
        </p:nvSpPr>
        <p:spPr>
          <a:xfrm>
            <a:off x="380336" y="2573412"/>
            <a:ext cx="3001617" cy="273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2000" dirty="0">
                <a:latin typeface="Century Gothic" panose="020B0502020202020204" pitchFamily="34" charset="0"/>
              </a:rPr>
              <a:t>Statistica descrittiva:</a:t>
            </a:r>
          </a:p>
          <a:p>
            <a:pPr lvl="1">
              <a:lnSpc>
                <a:spcPct val="150000"/>
              </a:lnSpc>
            </a:pPr>
            <a:r>
              <a:rPr lang="it-IT" sz="1800" dirty="0">
                <a:latin typeface="Century Gothic" panose="020B0502020202020204" pitchFamily="34" charset="0"/>
              </a:rPr>
              <a:t>Indici statistici</a:t>
            </a:r>
          </a:p>
          <a:p>
            <a:pPr lvl="1">
              <a:lnSpc>
                <a:spcPct val="150000"/>
              </a:lnSpc>
            </a:pPr>
            <a:r>
              <a:rPr lang="it-IT" sz="1800" b="1" i="1" dirty="0">
                <a:solidFill>
                  <a:srgbClr val="FF0000"/>
                </a:solidFill>
                <a:latin typeface="Century Gothic" panose="020B0502020202020204" pitchFamily="34" charset="0"/>
              </a:rPr>
              <a:t>Box plot</a:t>
            </a:r>
          </a:p>
          <a:p>
            <a:pPr lvl="2">
              <a:lnSpc>
                <a:spcPct val="150000"/>
              </a:lnSpc>
            </a:pP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Variabilità</a:t>
            </a:r>
          </a:p>
          <a:p>
            <a:pPr lvl="2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Percentili</a:t>
            </a:r>
          </a:p>
          <a:p>
            <a:pPr lvl="2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Possibili</a:t>
            </a:r>
            <a:r>
              <a:rPr lang="it-IT" sz="1500" i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it-IT" sz="1500" i="1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outliers</a:t>
            </a:r>
            <a:endParaRPr lang="it-IT" sz="1500" i="1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lvl="2">
              <a:lnSpc>
                <a:spcPct val="150000"/>
              </a:lnSpc>
            </a:pPr>
            <a:endParaRPr lang="it-IT" sz="1100" i="1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11" name="Segnaposto contenuto 10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35E357FC-85B8-4BC3-95AE-1DEC0EBA9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88" y="410486"/>
            <a:ext cx="6037028" cy="6037028"/>
          </a:xfrm>
        </p:spPr>
      </p:pic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ED19B64D-29C6-4830-B3A6-EF4E1C3B513D}"/>
              </a:ext>
            </a:extLst>
          </p:cNvPr>
          <p:cNvSpPr/>
          <p:nvPr/>
        </p:nvSpPr>
        <p:spPr>
          <a:xfrm flipH="1">
            <a:off x="10201521" y="1653870"/>
            <a:ext cx="588397" cy="4389115"/>
          </a:xfrm>
          <a:prstGeom prst="leftBrace">
            <a:avLst>
              <a:gd name="adj1" fmla="val 3671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C01E663-3F12-4F6A-A100-19365058FA58}"/>
              </a:ext>
            </a:extLst>
          </p:cNvPr>
          <p:cNvCxnSpPr/>
          <p:nvPr/>
        </p:nvCxnSpPr>
        <p:spPr>
          <a:xfrm>
            <a:off x="7227736" y="1653871"/>
            <a:ext cx="297378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73DAC67-1E11-4C3E-88DD-6206E7A0B7A2}"/>
              </a:ext>
            </a:extLst>
          </p:cNvPr>
          <p:cNvCxnSpPr/>
          <p:nvPr/>
        </p:nvCxnSpPr>
        <p:spPr>
          <a:xfrm>
            <a:off x="7227736" y="6042990"/>
            <a:ext cx="297378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23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Statistica descrittiva</a:t>
            </a:r>
            <a:endParaRPr lang="it-IT" i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918683A-05A2-4301-BE21-E3FDB9813DDE}"/>
              </a:ext>
            </a:extLst>
          </p:cNvPr>
          <p:cNvSpPr txBox="1">
            <a:spLocks/>
          </p:cNvSpPr>
          <p:nvPr/>
        </p:nvSpPr>
        <p:spPr>
          <a:xfrm>
            <a:off x="380336" y="2573412"/>
            <a:ext cx="3001617" cy="273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2000" dirty="0">
                <a:latin typeface="Century Gothic" panose="020B0502020202020204" pitchFamily="34" charset="0"/>
              </a:rPr>
              <a:t>Statistica descrittiva:</a:t>
            </a:r>
          </a:p>
          <a:p>
            <a:pPr lvl="1">
              <a:lnSpc>
                <a:spcPct val="150000"/>
              </a:lnSpc>
            </a:pPr>
            <a:r>
              <a:rPr lang="it-IT" sz="1800" dirty="0">
                <a:latin typeface="Century Gothic" panose="020B0502020202020204" pitchFamily="34" charset="0"/>
              </a:rPr>
              <a:t>Indici statistici</a:t>
            </a:r>
          </a:p>
          <a:p>
            <a:pPr lvl="1">
              <a:lnSpc>
                <a:spcPct val="150000"/>
              </a:lnSpc>
            </a:pPr>
            <a:r>
              <a:rPr lang="it-IT" sz="1800" b="1" i="1" dirty="0">
                <a:solidFill>
                  <a:srgbClr val="FF0000"/>
                </a:solidFill>
                <a:latin typeface="Century Gothic" panose="020B0502020202020204" pitchFamily="34" charset="0"/>
              </a:rPr>
              <a:t>Box plot</a:t>
            </a:r>
          </a:p>
          <a:p>
            <a:pPr lvl="2"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Variabilità</a:t>
            </a:r>
          </a:p>
          <a:p>
            <a:pPr lvl="2">
              <a:lnSpc>
                <a:spcPct val="150000"/>
              </a:lnSpc>
            </a:pP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Percentili</a:t>
            </a:r>
          </a:p>
          <a:p>
            <a:pPr lvl="2"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Possibili</a:t>
            </a:r>
            <a:r>
              <a:rPr lang="it-IT" sz="1500" i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it-IT" sz="1500" i="1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outliers</a:t>
            </a:r>
            <a:endParaRPr lang="it-IT" sz="1500" i="1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lvl="2">
              <a:lnSpc>
                <a:spcPct val="150000"/>
              </a:lnSpc>
            </a:pPr>
            <a:endParaRPr lang="it-IT" sz="1100" i="1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11" name="Segnaposto contenuto 10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35E357FC-85B8-4BC3-95AE-1DEC0EBA9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88" y="410486"/>
            <a:ext cx="6037028" cy="6037028"/>
          </a:xfr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FD2A901-057E-4DB6-B5FE-9296B8C64212}"/>
              </a:ext>
            </a:extLst>
          </p:cNvPr>
          <p:cNvCxnSpPr>
            <a:cxnSpLocks/>
          </p:cNvCxnSpPr>
          <p:nvPr/>
        </p:nvCxnSpPr>
        <p:spPr>
          <a:xfrm>
            <a:off x="7203882" y="5573864"/>
            <a:ext cx="3212327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C3CDC7-C181-4EAE-970F-E9B2B8B6047D}"/>
              </a:ext>
            </a:extLst>
          </p:cNvPr>
          <p:cNvSpPr txBox="1"/>
          <p:nvPr/>
        </p:nvSpPr>
        <p:spPr>
          <a:xfrm>
            <a:off x="10416209" y="5389198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Century Gothic" panose="020B0502020202020204" pitchFamily="34" charset="0"/>
              </a:rPr>
              <a:t>25°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2902FA6-1D7A-40B1-8019-745F907D4BF4}"/>
              </a:ext>
            </a:extLst>
          </p:cNvPr>
          <p:cNvCxnSpPr>
            <a:cxnSpLocks/>
          </p:cNvCxnSpPr>
          <p:nvPr/>
        </p:nvCxnSpPr>
        <p:spPr>
          <a:xfrm>
            <a:off x="7205209" y="5312793"/>
            <a:ext cx="3212327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1432A4A-D664-4A6D-80C5-5D79B58EAD5A}"/>
              </a:ext>
            </a:extLst>
          </p:cNvPr>
          <p:cNvSpPr txBox="1"/>
          <p:nvPr/>
        </p:nvSpPr>
        <p:spPr>
          <a:xfrm>
            <a:off x="10417536" y="5128127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Century Gothic" panose="020B0502020202020204" pitchFamily="34" charset="0"/>
              </a:rPr>
              <a:t>50°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64B1ED1-E4BE-45C9-B469-111B8366C3D1}"/>
              </a:ext>
            </a:extLst>
          </p:cNvPr>
          <p:cNvCxnSpPr>
            <a:cxnSpLocks/>
          </p:cNvCxnSpPr>
          <p:nvPr/>
        </p:nvCxnSpPr>
        <p:spPr>
          <a:xfrm>
            <a:off x="7203882" y="5022537"/>
            <a:ext cx="3212327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3904487-9E74-4EA7-9B80-B5F431AABF5C}"/>
              </a:ext>
            </a:extLst>
          </p:cNvPr>
          <p:cNvSpPr txBox="1"/>
          <p:nvPr/>
        </p:nvSpPr>
        <p:spPr>
          <a:xfrm>
            <a:off x="10416209" y="4837871"/>
            <a:ext cx="54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Century Gothic" panose="020B0502020202020204" pitchFamily="34" charset="0"/>
              </a:rPr>
              <a:t>75°</a:t>
            </a:r>
          </a:p>
        </p:txBody>
      </p:sp>
    </p:spTree>
    <p:extLst>
      <p:ext uri="{BB962C8B-B14F-4D97-AF65-F5344CB8AC3E}">
        <p14:creationId xmlns:p14="http://schemas.microsoft.com/office/powerpoint/2010/main" val="4283057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Statistica descrittiva</a:t>
            </a:r>
            <a:endParaRPr lang="it-IT" i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918683A-05A2-4301-BE21-E3FDB9813DDE}"/>
              </a:ext>
            </a:extLst>
          </p:cNvPr>
          <p:cNvSpPr txBox="1">
            <a:spLocks/>
          </p:cNvSpPr>
          <p:nvPr/>
        </p:nvSpPr>
        <p:spPr>
          <a:xfrm>
            <a:off x="380336" y="2573412"/>
            <a:ext cx="3001617" cy="273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2000" dirty="0">
                <a:latin typeface="Century Gothic" panose="020B0502020202020204" pitchFamily="34" charset="0"/>
              </a:rPr>
              <a:t>Statistica descrittiva:</a:t>
            </a:r>
          </a:p>
          <a:p>
            <a:pPr lvl="1">
              <a:lnSpc>
                <a:spcPct val="150000"/>
              </a:lnSpc>
            </a:pPr>
            <a:r>
              <a:rPr lang="it-IT" sz="1800" dirty="0">
                <a:latin typeface="Century Gothic" panose="020B0502020202020204" pitchFamily="34" charset="0"/>
              </a:rPr>
              <a:t>Indici statistici</a:t>
            </a:r>
          </a:p>
          <a:p>
            <a:pPr lvl="1">
              <a:lnSpc>
                <a:spcPct val="150000"/>
              </a:lnSpc>
            </a:pPr>
            <a:r>
              <a:rPr lang="it-IT" sz="1800" b="1" i="1" dirty="0">
                <a:solidFill>
                  <a:srgbClr val="FF0000"/>
                </a:solidFill>
                <a:latin typeface="Century Gothic" panose="020B0502020202020204" pitchFamily="34" charset="0"/>
              </a:rPr>
              <a:t>Box plot</a:t>
            </a:r>
          </a:p>
          <a:p>
            <a:pPr lvl="2"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Variabilità</a:t>
            </a:r>
          </a:p>
          <a:p>
            <a:pPr lvl="2"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Percentili</a:t>
            </a:r>
          </a:p>
          <a:p>
            <a:pPr lvl="2">
              <a:lnSpc>
                <a:spcPct val="150000"/>
              </a:lnSpc>
            </a:pPr>
            <a:r>
              <a:rPr lang="it-IT" sz="1500" b="1" i="1" dirty="0">
                <a:solidFill>
                  <a:srgbClr val="FF0000"/>
                </a:solidFill>
                <a:latin typeface="Century Gothic" panose="020B0502020202020204" pitchFamily="34" charset="0"/>
              </a:rPr>
              <a:t>Possibili</a:t>
            </a:r>
            <a:r>
              <a:rPr lang="it-IT" sz="1500" i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it-IT" sz="1500" b="1" i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outliers</a:t>
            </a:r>
            <a:endParaRPr lang="it-IT" sz="1500" b="1" i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lvl="2">
              <a:lnSpc>
                <a:spcPct val="150000"/>
              </a:lnSpc>
            </a:pPr>
            <a:endParaRPr lang="it-IT" sz="1100" i="1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11" name="Segnaposto contenuto 10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35E357FC-85B8-4BC3-95AE-1DEC0EBA9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88" y="410486"/>
            <a:ext cx="6037028" cy="6037028"/>
          </a:xfr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97EE9F7B-AC7D-41FC-8229-74D875A15AB7}"/>
              </a:ext>
            </a:extLst>
          </p:cNvPr>
          <p:cNvSpPr/>
          <p:nvPr/>
        </p:nvSpPr>
        <p:spPr>
          <a:xfrm>
            <a:off x="9097157" y="1590261"/>
            <a:ext cx="213690" cy="2631881"/>
          </a:xfrm>
          <a:prstGeom prst="rect">
            <a:avLst/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242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23507-D455-43DD-96D9-0C843C05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Outliers</a:t>
            </a:r>
            <a:endParaRPr lang="it-IT" i="1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894C33-2ED7-4B26-8D16-57A88EBED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i="1" dirty="0" err="1"/>
              <a:t>Outliers</a:t>
            </a:r>
            <a:r>
              <a:rPr lang="it-IT" i="1" dirty="0"/>
              <a:t> non rimossi</a:t>
            </a:r>
          </a:p>
        </p:txBody>
      </p:sp>
      <p:pic>
        <p:nvPicPr>
          <p:cNvPr id="9" name="Segnaposto contenuto 8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55AC95F0-CEAC-4197-A79B-8F065A0F12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B3FE5A3-CD2F-4465-AEE0-736DF4CF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i="1" dirty="0" err="1"/>
              <a:t>Outlier</a:t>
            </a:r>
            <a:r>
              <a:rPr lang="it-IT" i="1" dirty="0"/>
              <a:t> rimosso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BE8DBF28-5EA9-40E9-983A-7008449357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1620" t="13701" r="37449" b="4151"/>
          <a:stretch/>
        </p:blipFill>
        <p:spPr>
          <a:xfrm>
            <a:off x="6931027" y="2505075"/>
            <a:ext cx="3428247" cy="368640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F62B265F-D94C-407E-81B6-116D2DB828CC}"/>
              </a:ext>
            </a:extLst>
          </p:cNvPr>
          <p:cNvSpPr/>
          <p:nvPr/>
        </p:nvSpPr>
        <p:spPr>
          <a:xfrm>
            <a:off x="3435446" y="3236180"/>
            <a:ext cx="207114" cy="1582535"/>
          </a:xfrm>
          <a:prstGeom prst="rect">
            <a:avLst/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13" name="Segno di moltiplicazione 12">
            <a:extLst>
              <a:ext uri="{FF2B5EF4-FFF2-40B4-BE49-F238E27FC236}">
                <a16:creationId xmlns:a16="http://schemas.microsoft.com/office/drawing/2014/main" id="{CFA0164F-9029-4EF1-98F7-C9314C261004}"/>
              </a:ext>
            </a:extLst>
          </p:cNvPr>
          <p:cNvSpPr/>
          <p:nvPr/>
        </p:nvSpPr>
        <p:spPr>
          <a:xfrm>
            <a:off x="8629155" y="3030048"/>
            <a:ext cx="540000" cy="540000"/>
          </a:xfrm>
          <a:prstGeom prst="mathMultiply">
            <a:avLst>
              <a:gd name="adj1" fmla="val 13042"/>
            </a:avLst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202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del trend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74B24EF0-3236-4259-83EB-1C6883382E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812" y="3084381"/>
                <a:ext cx="3134141" cy="2047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it-IT" sz="18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Regressione lineare</a:t>
                </a:r>
                <a:endParaRPr lang="it-IT" sz="1800" b="1" baseline="30000" dirty="0">
                  <a:latin typeface="Century Gothic" panose="020B0502020202020204" pitchFamily="34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sz="15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5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5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15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5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5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5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15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5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it-IT" sz="15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sz="15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5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5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sz="15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5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sz="1500" dirty="0">
                    <a:solidFill>
                      <a:schemeClr val="bg2">
                        <a:lumMod val="25000"/>
                      </a:schemeClr>
                    </a:solidFill>
                    <a:latin typeface="Century Gothic" panose="020B0502020202020204" pitchFamily="34" charset="0"/>
                  </a:rPr>
                  <a:t> minimi quadrati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it-IT" sz="1100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[Ross e </a:t>
                </a:r>
                <a:r>
                  <a:rPr lang="it-IT" sz="1100" dirty="0" err="1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Morandin</a:t>
                </a:r>
                <a:r>
                  <a:rPr lang="it-IT" sz="1100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, 2008]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it-IT" sz="1800" dirty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LOESS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it-IT" sz="1500" dirty="0">
                  <a:solidFill>
                    <a:schemeClr val="bg2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it-IT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74B24EF0-3236-4259-83EB-1C6883382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12" y="3084381"/>
                <a:ext cx="3134141" cy="2047317"/>
              </a:xfrm>
              <a:prstGeom prst="rect">
                <a:avLst/>
              </a:prstGeom>
              <a:blipFill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336251F-6B3A-4974-BBED-FCBBAEC68C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"/>
          <a:stretch/>
        </p:blipFill>
        <p:spPr>
          <a:xfrm>
            <a:off x="3381953" y="1548440"/>
            <a:ext cx="8810047" cy="51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1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168B44A-B5CA-4CEB-8571-F702795EA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"/>
          <a:stretch/>
        </p:blipFill>
        <p:spPr>
          <a:xfrm>
            <a:off x="3381953" y="1548440"/>
            <a:ext cx="8810047" cy="51192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del trend</a:t>
            </a:r>
            <a:endParaRPr lang="it-IT" i="1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74B24EF0-3236-4259-83EB-1C6883382E66}"/>
              </a:ext>
            </a:extLst>
          </p:cNvPr>
          <p:cNvSpPr txBox="1">
            <a:spLocks/>
          </p:cNvSpPr>
          <p:nvPr/>
        </p:nvSpPr>
        <p:spPr>
          <a:xfrm>
            <a:off x="184201" y="3254840"/>
            <a:ext cx="3134141" cy="170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it-IT" sz="1800" b="1" dirty="0">
                <a:latin typeface="Century Gothic" panose="020B0502020202020204" pitchFamily="34" charset="0"/>
              </a:rPr>
              <a:t>Regressione lineare</a:t>
            </a:r>
          </a:p>
          <a:p>
            <a:pPr lvl="2">
              <a:lnSpc>
                <a:spcPct val="150000"/>
              </a:lnSpc>
            </a:pP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Variazione percentuale</a:t>
            </a:r>
          </a:p>
          <a:p>
            <a:pPr lvl="1">
              <a:lnSpc>
                <a:spcPct val="150000"/>
              </a:lnSpc>
            </a:pPr>
            <a:r>
              <a:rPr lang="it-IT" sz="18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LOESS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it-IT" sz="15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050DC829-0004-483F-8CB2-0313245903CA}"/>
              </a:ext>
            </a:extLst>
          </p:cNvPr>
          <p:cNvSpPr/>
          <p:nvPr/>
        </p:nvSpPr>
        <p:spPr>
          <a:xfrm>
            <a:off x="6559826" y="5309560"/>
            <a:ext cx="1900362" cy="516835"/>
          </a:xfrm>
          <a:prstGeom prst="ellipse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23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1F85B-E7B4-4891-A4A1-65F32F03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Century Gothic" panose="020B0502020202020204" pitchFamily="34" charset="0"/>
              </a:rPr>
              <a:t>Impianto</a:t>
            </a:r>
            <a:r>
              <a:rPr lang="en-US" dirty="0">
                <a:latin typeface="Century Gothic" panose="020B0502020202020204" pitchFamily="34" charset="0"/>
              </a:rPr>
              <a:t> 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6D179-8999-46C4-8E44-E50BC6CDE1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1800" b="1" dirty="0" err="1">
                <a:latin typeface="Century Gothic" panose="020B0502020202020204" pitchFamily="34" charset="0"/>
              </a:rPr>
              <a:t>Potenzialità</a:t>
            </a:r>
            <a:r>
              <a:rPr lang="en-US" sz="1800" b="1" dirty="0">
                <a:latin typeface="Century Gothic" panose="020B0502020202020204" pitchFamily="34" charset="0"/>
              </a:rPr>
              <a:t> </a:t>
            </a:r>
            <a:r>
              <a:rPr lang="en-US" sz="1800" b="1" dirty="0" err="1">
                <a:latin typeface="Century Gothic" panose="020B0502020202020204" pitchFamily="34" charset="0"/>
              </a:rPr>
              <a:t>autorizzata</a:t>
            </a:r>
            <a:r>
              <a:rPr lang="en-US" sz="1800" b="1" dirty="0">
                <a:latin typeface="Century Gothic" panose="020B0502020202020204" pitchFamily="34" charset="0"/>
              </a:rPr>
              <a:t>:</a:t>
            </a:r>
            <a:r>
              <a:rPr lang="en-US" sz="1900" b="1" dirty="0">
                <a:latin typeface="Century Gothic" panose="020B0502020202020204" pitchFamily="34" charset="0"/>
              </a:rPr>
              <a:t> </a:t>
            </a:r>
          </a:p>
          <a:p>
            <a:pPr marL="514350" lvl="1" indent="0">
              <a:spcAft>
                <a:spcPts val="600"/>
              </a:spcAft>
              <a:buNone/>
            </a:pPr>
            <a:r>
              <a:rPr lang="en-US" sz="1500" dirty="0">
                <a:latin typeface="Century Gothic" panose="020B0502020202020204" pitchFamily="34" charset="0"/>
              </a:rPr>
              <a:t>30.000 AE</a:t>
            </a:r>
          </a:p>
          <a:p>
            <a:pPr marL="285750">
              <a:spcAft>
                <a:spcPts val="600"/>
              </a:spcAft>
            </a:pPr>
            <a:r>
              <a:rPr lang="en-US" sz="1800" b="1" dirty="0" err="1">
                <a:latin typeface="Century Gothic" panose="020B0502020202020204" pitchFamily="34" charset="0"/>
              </a:rPr>
              <a:t>Corpo</a:t>
            </a:r>
            <a:r>
              <a:rPr lang="en-US" sz="1800" b="1" dirty="0">
                <a:latin typeface="Century Gothic" panose="020B0502020202020204" pitchFamily="34" charset="0"/>
              </a:rPr>
              <a:t> </a:t>
            </a:r>
            <a:r>
              <a:rPr lang="en-US" sz="1800" b="1" dirty="0" err="1">
                <a:latin typeface="Century Gothic" panose="020B0502020202020204" pitchFamily="34" charset="0"/>
              </a:rPr>
              <a:t>idrico</a:t>
            </a:r>
            <a:r>
              <a:rPr lang="en-US" sz="1800" b="1" dirty="0">
                <a:latin typeface="Century Gothic" panose="020B0502020202020204" pitchFamily="34" charset="0"/>
              </a:rPr>
              <a:t> </a:t>
            </a:r>
            <a:r>
              <a:rPr lang="en-US" sz="1800" b="1" dirty="0" err="1">
                <a:latin typeface="Century Gothic" panose="020B0502020202020204" pitchFamily="34" charset="0"/>
              </a:rPr>
              <a:t>ricettore</a:t>
            </a:r>
            <a:r>
              <a:rPr lang="en-US" sz="1800" b="1" dirty="0">
                <a:latin typeface="Century Gothic" panose="020B0502020202020204" pitchFamily="34" charset="0"/>
              </a:rPr>
              <a:t>:</a:t>
            </a:r>
            <a:r>
              <a:rPr lang="en-US" sz="1900" b="1" dirty="0">
                <a:latin typeface="Century Gothic" panose="020B0502020202020204" pitchFamily="34" charset="0"/>
              </a:rPr>
              <a:t> </a:t>
            </a:r>
          </a:p>
          <a:p>
            <a:pPr marL="514350" lvl="1" indent="0">
              <a:spcAft>
                <a:spcPts val="600"/>
              </a:spcAft>
              <a:buNone/>
            </a:pPr>
            <a:r>
              <a:rPr lang="en-US" sz="1500" dirty="0" err="1">
                <a:latin typeface="Century Gothic" panose="020B0502020202020204" pitchFamily="34" charset="0"/>
              </a:rPr>
              <a:t>fiume</a:t>
            </a:r>
            <a:endParaRPr lang="en-US" sz="1500" dirty="0">
              <a:latin typeface="Century Gothic" panose="020B0502020202020204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US" sz="1800" b="1" dirty="0" err="1">
                <a:latin typeface="Century Gothic" panose="020B0502020202020204" pitchFamily="34" charset="0"/>
              </a:rPr>
              <a:t>Riferimenti</a:t>
            </a:r>
            <a:r>
              <a:rPr lang="en-US" sz="1800" b="1" dirty="0">
                <a:latin typeface="Century Gothic" panose="020B0502020202020204" pitchFamily="34" charset="0"/>
              </a:rPr>
              <a:t> </a:t>
            </a:r>
            <a:r>
              <a:rPr lang="en-US" sz="1800" b="1" dirty="0" err="1">
                <a:latin typeface="Century Gothic" panose="020B0502020202020204" pitchFamily="34" charset="0"/>
              </a:rPr>
              <a:t>normativi</a:t>
            </a:r>
            <a:r>
              <a:rPr lang="en-US" sz="1800" b="1" dirty="0">
                <a:latin typeface="Century Gothic" panose="020B0502020202020204" pitchFamily="34" charset="0"/>
              </a:rPr>
              <a:t>: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pPr marL="742950" lvl="1">
              <a:spcAft>
                <a:spcPts val="600"/>
              </a:spcAft>
            </a:pPr>
            <a:r>
              <a:rPr lang="en-US" sz="1500" dirty="0" err="1">
                <a:latin typeface="Century Gothic" panose="020B0502020202020204" pitchFamily="34" charset="0"/>
              </a:rPr>
              <a:t>Tabella</a:t>
            </a:r>
            <a:r>
              <a:rPr lang="en-US" sz="1500" dirty="0">
                <a:latin typeface="Century Gothic" panose="020B0502020202020204" pitchFamily="34" charset="0"/>
              </a:rPr>
              <a:t> 1, </a:t>
            </a:r>
            <a:r>
              <a:rPr lang="en-US" sz="1500" dirty="0" err="1">
                <a:latin typeface="Century Gothic" panose="020B0502020202020204" pitchFamily="34" charset="0"/>
              </a:rPr>
              <a:t>Allegato</a:t>
            </a:r>
            <a:r>
              <a:rPr lang="en-US" sz="1500" dirty="0">
                <a:latin typeface="Century Gothic" panose="020B0502020202020204" pitchFamily="34" charset="0"/>
              </a:rPr>
              <a:t> A, Colonna C del </a:t>
            </a:r>
            <a:r>
              <a:rPr lang="en-US" sz="1500" u="sng" dirty="0">
                <a:latin typeface="Century Gothic" panose="020B0502020202020204" pitchFamily="34" charset="0"/>
              </a:rPr>
              <a:t>PTA </a:t>
            </a:r>
            <a:r>
              <a:rPr lang="en-US" sz="1500" u="sng" dirty="0" err="1">
                <a:latin typeface="Century Gothic" panose="020B0502020202020204" pitchFamily="34" charset="0"/>
              </a:rPr>
              <a:t>Regione</a:t>
            </a:r>
            <a:r>
              <a:rPr lang="en-US" sz="1500" u="sng" dirty="0">
                <a:latin typeface="Century Gothic" panose="020B0502020202020204" pitchFamily="34" charset="0"/>
              </a:rPr>
              <a:t> Veneto </a:t>
            </a:r>
          </a:p>
          <a:p>
            <a:pPr marL="971550" lvl="2" indent="0">
              <a:spcAft>
                <a:spcPts val="600"/>
              </a:spcAft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BOD</a:t>
            </a:r>
            <a:r>
              <a:rPr lang="en-US" sz="1400" b="1" baseline="-25000" dirty="0">
                <a:latin typeface="Century Gothic" panose="020B0502020202020204" pitchFamily="34" charset="0"/>
              </a:rPr>
              <a:t>5</a:t>
            </a:r>
            <a:r>
              <a:rPr lang="en-US" sz="1400" dirty="0">
                <a:latin typeface="Century Gothic" panose="020B0502020202020204" pitchFamily="34" charset="0"/>
              </a:rPr>
              <a:t>: 25 mg/L; </a:t>
            </a:r>
            <a:r>
              <a:rPr lang="en-US" sz="1400" b="1" dirty="0">
                <a:latin typeface="Century Gothic" panose="020B0502020202020204" pitchFamily="34" charset="0"/>
              </a:rPr>
              <a:t>COD</a:t>
            </a:r>
            <a:r>
              <a:rPr lang="en-US" sz="1400" dirty="0">
                <a:latin typeface="Century Gothic" panose="020B0502020202020204" pitchFamily="34" charset="0"/>
              </a:rPr>
              <a:t>: 125 mg/L; </a:t>
            </a:r>
            <a:r>
              <a:rPr lang="en-US" sz="1400" b="1" dirty="0">
                <a:latin typeface="Century Gothic" panose="020B0502020202020204" pitchFamily="34" charset="0"/>
              </a:rPr>
              <a:t>SST</a:t>
            </a:r>
            <a:r>
              <a:rPr lang="en-US" sz="1400" dirty="0">
                <a:latin typeface="Century Gothic" panose="020B0502020202020204" pitchFamily="34" charset="0"/>
              </a:rPr>
              <a:t>: 35 mg/L; </a:t>
            </a:r>
            <a:r>
              <a:rPr lang="en-US" sz="1400" b="1" dirty="0" err="1">
                <a:latin typeface="Century Gothic" panose="020B0502020202020204" pitchFamily="34" charset="0"/>
              </a:rPr>
              <a:t>P</a:t>
            </a:r>
            <a:r>
              <a:rPr lang="en-US" sz="1400" b="1" baseline="-25000" dirty="0" err="1">
                <a:latin typeface="Century Gothic" panose="020B0502020202020204" pitchFamily="34" charset="0"/>
              </a:rPr>
              <a:t>tot</a:t>
            </a:r>
            <a:r>
              <a:rPr lang="en-US" sz="1400" dirty="0">
                <a:latin typeface="Century Gothic" panose="020B0502020202020204" pitchFamily="34" charset="0"/>
              </a:rPr>
              <a:t>: 10 mg/L; </a:t>
            </a:r>
            <a:r>
              <a:rPr lang="en-US" sz="1400" b="1" dirty="0">
                <a:latin typeface="Century Gothic" panose="020B0502020202020204" pitchFamily="34" charset="0"/>
              </a:rPr>
              <a:t>NH</a:t>
            </a:r>
            <a:r>
              <a:rPr lang="en-US" sz="1400" b="1" baseline="-25000" dirty="0">
                <a:latin typeface="Century Gothic" panose="020B0502020202020204" pitchFamily="34" charset="0"/>
              </a:rPr>
              <a:t>4</a:t>
            </a:r>
            <a:r>
              <a:rPr lang="en-US" sz="1400" b="1" baseline="30000" dirty="0">
                <a:latin typeface="Century Gothic" panose="020B0502020202020204" pitchFamily="34" charset="0"/>
              </a:rPr>
              <a:t>+</a:t>
            </a:r>
            <a:r>
              <a:rPr lang="en-US" sz="1400" dirty="0">
                <a:latin typeface="Century Gothic" panose="020B0502020202020204" pitchFamily="34" charset="0"/>
              </a:rPr>
              <a:t>: 15 mg/L; </a:t>
            </a:r>
            <a:r>
              <a:rPr lang="en-US" sz="1400" b="1" dirty="0">
                <a:latin typeface="Century Gothic" panose="020B0502020202020204" pitchFamily="34" charset="0"/>
              </a:rPr>
              <a:t>N-NO</a:t>
            </a:r>
            <a:r>
              <a:rPr lang="en-US" sz="1400" b="1" baseline="-25000" dirty="0">
                <a:latin typeface="Century Gothic" panose="020B0502020202020204" pitchFamily="34" charset="0"/>
              </a:rPr>
              <a:t>2</a:t>
            </a:r>
            <a:r>
              <a:rPr lang="en-US" sz="1400" b="1" baseline="30000" dirty="0">
                <a:latin typeface="Century Gothic" panose="020B0502020202020204" pitchFamily="34" charset="0"/>
              </a:rPr>
              <a:t>-</a:t>
            </a:r>
            <a:r>
              <a:rPr lang="en-US" sz="1400" dirty="0">
                <a:latin typeface="Century Gothic" panose="020B0502020202020204" pitchFamily="34" charset="0"/>
              </a:rPr>
              <a:t>: 0,6 mg/L; </a:t>
            </a:r>
            <a:r>
              <a:rPr lang="en-US" sz="1400" b="1" dirty="0">
                <a:latin typeface="Century Gothic" panose="020B0502020202020204" pitchFamily="34" charset="0"/>
              </a:rPr>
              <a:t>N-NO</a:t>
            </a:r>
            <a:r>
              <a:rPr lang="en-US" sz="1400" b="1" baseline="-25000" dirty="0">
                <a:latin typeface="Century Gothic" panose="020B0502020202020204" pitchFamily="34" charset="0"/>
              </a:rPr>
              <a:t>3</a:t>
            </a:r>
            <a:r>
              <a:rPr lang="en-US" sz="1400" b="1" baseline="30000" dirty="0">
                <a:latin typeface="Century Gothic" panose="020B0502020202020204" pitchFamily="34" charset="0"/>
              </a:rPr>
              <a:t>-</a:t>
            </a:r>
            <a:r>
              <a:rPr lang="en-US" sz="1400" dirty="0">
                <a:latin typeface="Century Gothic" panose="020B0502020202020204" pitchFamily="34" charset="0"/>
              </a:rPr>
              <a:t>: 20 mg/L</a:t>
            </a:r>
          </a:p>
          <a:p>
            <a:pPr marL="742950" lvl="1">
              <a:spcAft>
                <a:spcPts val="600"/>
              </a:spcAft>
            </a:pPr>
            <a:r>
              <a:rPr lang="en-US" sz="1500" dirty="0" err="1">
                <a:latin typeface="Century Gothic" panose="020B0502020202020204" pitchFamily="34" charset="0"/>
              </a:rPr>
              <a:t>Limite</a:t>
            </a:r>
            <a:r>
              <a:rPr lang="en-US" sz="1500" dirty="0">
                <a:latin typeface="Century Gothic" panose="020B0502020202020204" pitchFamily="34" charset="0"/>
              </a:rPr>
              <a:t> per </a:t>
            </a:r>
            <a:r>
              <a:rPr lang="en-US" sz="1500" i="1" dirty="0">
                <a:latin typeface="Century Gothic" panose="020B0502020202020204" pitchFamily="34" charset="0"/>
              </a:rPr>
              <a:t>E. coli:</a:t>
            </a:r>
            <a:r>
              <a:rPr lang="en-US" sz="1500" dirty="0">
                <a:latin typeface="Century Gothic" panose="020B0502020202020204" pitchFamily="34" charset="0"/>
              </a:rPr>
              <a:t> 5.000 UFC/100 mL (da </a:t>
            </a:r>
            <a:r>
              <a:rPr lang="en-US" sz="1500" dirty="0" err="1">
                <a:latin typeface="Century Gothic" panose="020B0502020202020204" pitchFamily="34" charset="0"/>
              </a:rPr>
              <a:t>aprile</a:t>
            </a:r>
            <a:r>
              <a:rPr lang="en-US" sz="1500" dirty="0">
                <a:latin typeface="Century Gothic" panose="020B0502020202020204" pitchFamily="34" charset="0"/>
              </a:rPr>
              <a:t> a </a:t>
            </a:r>
            <a:r>
              <a:rPr lang="en-US" sz="1500" dirty="0" err="1">
                <a:latin typeface="Century Gothic" panose="020B0502020202020204" pitchFamily="34" charset="0"/>
              </a:rPr>
              <a:t>settembre</a:t>
            </a:r>
            <a:r>
              <a:rPr lang="en-US" sz="150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Segnaposto contenuto 7" descr="Immagine che contiene screenshot, interni, elettronico, computer&#10;&#10;Descrizione generata con affidabilità molto elevata">
            <a:extLst>
              <a:ext uri="{FF2B5EF4-FFF2-40B4-BE49-F238E27FC236}">
                <a16:creationId xmlns:a16="http://schemas.microsoft.com/office/drawing/2014/main" id="{825A6472-8B6A-486B-9639-108BD92331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8" t="18557" r="56532" b="9573"/>
          <a:stretch/>
        </p:blipFill>
        <p:spPr>
          <a:xfrm>
            <a:off x="6183461" y="108862"/>
            <a:ext cx="5924168" cy="6640277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37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6858937-8B0E-43D2-849C-24A5BB95A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"/>
          <a:stretch/>
        </p:blipFill>
        <p:spPr>
          <a:xfrm>
            <a:off x="3381953" y="1548440"/>
            <a:ext cx="8810047" cy="51192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del trend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74B24EF0-3236-4259-83EB-1C6883382E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298" y="3270442"/>
                <a:ext cx="3134141" cy="2432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it-IT" sz="1800" b="1" dirty="0">
                    <a:latin typeface="Century Gothic" panose="020B0502020202020204" pitchFamily="34" charset="0"/>
                  </a:rPr>
                  <a:t>Regressione lineare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it-IT" sz="15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Variazione percentuale:</a:t>
                </a:r>
                <a:br>
                  <a:rPr lang="it-IT" sz="15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it-IT" sz="15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50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5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5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150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5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50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5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it-IT" sz="15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⋅100</m:t>
                    </m:r>
                  </m:oMath>
                </a14:m>
                <a:endParaRPr lang="it-IT" sz="1500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it-IT" sz="1800" dirty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LOESS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it-IT" sz="1500" dirty="0">
                  <a:solidFill>
                    <a:schemeClr val="bg2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it-IT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74B24EF0-3236-4259-83EB-1C6883382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98" y="3270442"/>
                <a:ext cx="3134141" cy="24327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C7971091-B8E9-431E-80CC-43FBE7B3995D}"/>
              </a:ext>
            </a:extLst>
          </p:cNvPr>
          <p:cNvSpPr/>
          <p:nvPr/>
        </p:nvSpPr>
        <p:spPr>
          <a:xfrm>
            <a:off x="4079019" y="3816626"/>
            <a:ext cx="360000" cy="360000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D95792F-39F5-4ED1-A87F-DDBDB03D720E}"/>
              </a:ext>
            </a:extLst>
          </p:cNvPr>
          <p:cNvSpPr/>
          <p:nvPr/>
        </p:nvSpPr>
        <p:spPr>
          <a:xfrm>
            <a:off x="11705645" y="4311488"/>
            <a:ext cx="360000" cy="360000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938B93-40E4-4CAC-8277-6DBABE34A4D1}"/>
              </a:ext>
            </a:extLst>
          </p:cNvPr>
          <p:cNvSpPr txBox="1"/>
          <p:nvPr/>
        </p:nvSpPr>
        <p:spPr>
          <a:xfrm>
            <a:off x="4259019" y="3447294"/>
            <a:ext cx="35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70C0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145D6C-D42F-4798-95EC-3C939530A8B6}"/>
              </a:ext>
            </a:extLst>
          </p:cNvPr>
          <p:cNvSpPr txBox="1"/>
          <p:nvPr/>
        </p:nvSpPr>
        <p:spPr>
          <a:xfrm>
            <a:off x="11533728" y="3901564"/>
            <a:ext cx="35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70C0"/>
                </a:solidFill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6161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del trend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86ED831A-1B46-498C-9B3A-8D8D93A0CC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933543"/>
                <a:ext cx="3134141" cy="45052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it-IT" sz="1800" dirty="0">
                    <a:latin typeface="Century Gothic" panose="020B0502020202020204" pitchFamily="34" charset="0"/>
                  </a:rPr>
                  <a:t>Regressione lineare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it-IT" sz="18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LOESS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it-IT" sz="1500" dirty="0">
                    <a:latin typeface="Century Gothic" panose="020B0502020202020204" pitchFamily="34" charset="0"/>
                  </a:rPr>
                  <a:t>Regressione locale  pesata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t-IT" sz="1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it-IT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                  |</m:t>
                              </m:r>
                              <m: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1200" dirty="0">
                  <a:latin typeface="Century Gothic" panose="020B0502020202020204" pitchFamily="34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2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2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it-IT" sz="12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1200" b="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𝑊𝑓</m:t>
                      </m:r>
                      <m:d>
                        <m:dPr>
                          <m:ctrlP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200" b="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1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it-IT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it-IT" sz="1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it-IT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2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2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it-IT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it-IT" sz="1200" dirty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it-IT" sz="1100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[Cleveland, 1979]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it-IT" sz="1400" dirty="0">
                  <a:latin typeface="Century Gothic" panose="020B0502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it-IT" sz="1500" dirty="0">
                  <a:solidFill>
                    <a:schemeClr val="bg2">
                      <a:lumMod val="7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it-IT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86ED831A-1B46-498C-9B3A-8D8D93A0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33543"/>
                <a:ext cx="3134141" cy="45052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9982553-71AF-4548-BFFF-B5E930E9EA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"/>
          <a:stretch/>
        </p:blipFill>
        <p:spPr>
          <a:xfrm>
            <a:off x="3381953" y="1626580"/>
            <a:ext cx="8810047" cy="51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05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7AA0913-8AC2-41FF-90DC-FC04E4E15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"/>
          <a:stretch/>
        </p:blipFill>
        <p:spPr>
          <a:xfrm>
            <a:off x="3381953" y="1546116"/>
            <a:ext cx="8810047" cy="51192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del trend</a:t>
            </a:r>
            <a:endParaRPr lang="it-IT" i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603BF3-7521-48EE-B309-AB69ADEB547B}"/>
              </a:ext>
            </a:extLst>
          </p:cNvPr>
          <p:cNvSpPr txBox="1"/>
          <p:nvPr/>
        </p:nvSpPr>
        <p:spPr>
          <a:xfrm>
            <a:off x="659958" y="3464947"/>
            <a:ext cx="2369488" cy="12861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latin typeface="Century Gothic" panose="020B0502020202020204" pitchFamily="34" charset="0"/>
              </a:rPr>
              <a:t>Regressione lineare</a:t>
            </a:r>
          </a:p>
          <a:p>
            <a:pPr algn="ctr">
              <a:lnSpc>
                <a:spcPct val="150000"/>
              </a:lnSpc>
            </a:pPr>
            <a:r>
              <a:rPr lang="it-IT" dirty="0"/>
              <a:t>~</a:t>
            </a:r>
            <a:endParaRPr lang="it-IT" dirty="0"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it-IT" dirty="0">
                <a:latin typeface="Century Gothic" panose="020B0502020202020204" pitchFamily="34" charset="0"/>
              </a:rPr>
              <a:t>LOESS</a:t>
            </a: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51B19911-8394-4C01-8E6D-956C59F3B293}"/>
              </a:ext>
            </a:extLst>
          </p:cNvPr>
          <p:cNvSpPr/>
          <p:nvPr/>
        </p:nvSpPr>
        <p:spPr>
          <a:xfrm>
            <a:off x="4241968" y="3987632"/>
            <a:ext cx="1023402" cy="272503"/>
          </a:xfrm>
          <a:custGeom>
            <a:avLst/>
            <a:gdLst>
              <a:gd name="connsiteX0" fmla="*/ 0 w 1023402"/>
              <a:gd name="connsiteY0" fmla="*/ 0 h 272503"/>
              <a:gd name="connsiteX1" fmla="*/ 3028 w 1023402"/>
              <a:gd name="connsiteY1" fmla="*/ 272503 h 272503"/>
              <a:gd name="connsiteX2" fmla="*/ 284615 w 1023402"/>
              <a:gd name="connsiteY2" fmla="*/ 199836 h 272503"/>
              <a:gd name="connsiteX3" fmla="*/ 490506 w 1023402"/>
              <a:gd name="connsiteY3" fmla="*/ 169557 h 272503"/>
              <a:gd name="connsiteX4" fmla="*/ 602535 w 1023402"/>
              <a:gd name="connsiteY4" fmla="*/ 133224 h 272503"/>
              <a:gd name="connsiteX5" fmla="*/ 805399 w 1023402"/>
              <a:gd name="connsiteY5" fmla="*/ 99918 h 272503"/>
              <a:gd name="connsiteX6" fmla="*/ 1023402 w 1023402"/>
              <a:gd name="connsiteY6" fmla="*/ 69640 h 272503"/>
              <a:gd name="connsiteX7" fmla="*/ 0 w 1023402"/>
              <a:gd name="connsiteY7" fmla="*/ 0 h 27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402" h="272503">
                <a:moveTo>
                  <a:pt x="0" y="0"/>
                </a:moveTo>
                <a:cubicBezTo>
                  <a:pt x="1009" y="90834"/>
                  <a:pt x="2019" y="181669"/>
                  <a:pt x="3028" y="272503"/>
                </a:cubicBezTo>
                <a:lnTo>
                  <a:pt x="284615" y="199836"/>
                </a:lnTo>
                <a:lnTo>
                  <a:pt x="490506" y="169557"/>
                </a:lnTo>
                <a:lnTo>
                  <a:pt x="602535" y="133224"/>
                </a:lnTo>
                <a:lnTo>
                  <a:pt x="805399" y="99918"/>
                </a:lnTo>
                <a:lnTo>
                  <a:pt x="1023402" y="69640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04A9F9EF-20F4-40AF-9605-5754CD2BA8AE}"/>
              </a:ext>
            </a:extLst>
          </p:cNvPr>
          <p:cNvSpPr/>
          <p:nvPr/>
        </p:nvSpPr>
        <p:spPr>
          <a:xfrm>
            <a:off x="5377399" y="3996715"/>
            <a:ext cx="2458585" cy="218003"/>
          </a:xfrm>
          <a:custGeom>
            <a:avLst/>
            <a:gdLst>
              <a:gd name="connsiteX0" fmla="*/ 0 w 2458585"/>
              <a:gd name="connsiteY0" fmla="*/ 60557 h 218003"/>
              <a:gd name="connsiteX1" fmla="*/ 2458585 w 2458585"/>
              <a:gd name="connsiteY1" fmla="*/ 218003 h 218003"/>
              <a:gd name="connsiteX2" fmla="*/ 2355639 w 2458585"/>
              <a:gd name="connsiteY2" fmla="*/ 184697 h 218003"/>
              <a:gd name="connsiteX3" fmla="*/ 2234527 w 2458585"/>
              <a:gd name="connsiteY3" fmla="*/ 160474 h 218003"/>
              <a:gd name="connsiteX4" fmla="*/ 2146720 w 2458585"/>
              <a:gd name="connsiteY4" fmla="*/ 133224 h 218003"/>
              <a:gd name="connsiteX5" fmla="*/ 2077080 w 2458585"/>
              <a:gd name="connsiteY5" fmla="*/ 105974 h 218003"/>
              <a:gd name="connsiteX6" fmla="*/ 1971107 w 2458585"/>
              <a:gd name="connsiteY6" fmla="*/ 84779 h 218003"/>
              <a:gd name="connsiteX7" fmla="*/ 1892384 w 2458585"/>
              <a:gd name="connsiteY7" fmla="*/ 60557 h 218003"/>
              <a:gd name="connsiteX8" fmla="*/ 1801549 w 2458585"/>
              <a:gd name="connsiteY8" fmla="*/ 42390 h 218003"/>
              <a:gd name="connsiteX9" fmla="*/ 1734937 w 2458585"/>
              <a:gd name="connsiteY9" fmla="*/ 36334 h 218003"/>
              <a:gd name="connsiteX10" fmla="*/ 1644103 w 2458585"/>
              <a:gd name="connsiteY10" fmla="*/ 24223 h 218003"/>
              <a:gd name="connsiteX11" fmla="*/ 1550241 w 2458585"/>
              <a:gd name="connsiteY11" fmla="*/ 15139 h 218003"/>
              <a:gd name="connsiteX12" fmla="*/ 1429128 w 2458585"/>
              <a:gd name="connsiteY12" fmla="*/ 6056 h 218003"/>
              <a:gd name="connsiteX13" fmla="*/ 1368572 w 2458585"/>
              <a:gd name="connsiteY13" fmla="*/ 3028 h 218003"/>
              <a:gd name="connsiteX14" fmla="*/ 663091 w 2458585"/>
              <a:gd name="connsiteY14" fmla="*/ 0 h 218003"/>
              <a:gd name="connsiteX15" fmla="*/ 484450 w 2458585"/>
              <a:gd name="connsiteY15" fmla="*/ 12111 h 218003"/>
              <a:gd name="connsiteX16" fmla="*/ 342143 w 2458585"/>
              <a:gd name="connsiteY16" fmla="*/ 18167 h 218003"/>
              <a:gd name="connsiteX17" fmla="*/ 181669 w 2458585"/>
              <a:gd name="connsiteY17" fmla="*/ 33306 h 218003"/>
              <a:gd name="connsiteX18" fmla="*/ 0 w 2458585"/>
              <a:gd name="connsiteY18" fmla="*/ 60557 h 21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58585" h="218003">
                <a:moveTo>
                  <a:pt x="0" y="60557"/>
                </a:moveTo>
                <a:lnTo>
                  <a:pt x="2458585" y="218003"/>
                </a:lnTo>
                <a:lnTo>
                  <a:pt x="2355639" y="184697"/>
                </a:lnTo>
                <a:lnTo>
                  <a:pt x="2234527" y="160474"/>
                </a:lnTo>
                <a:lnTo>
                  <a:pt x="2146720" y="133224"/>
                </a:lnTo>
                <a:lnTo>
                  <a:pt x="2077080" y="105974"/>
                </a:lnTo>
                <a:lnTo>
                  <a:pt x="1971107" y="84779"/>
                </a:lnTo>
                <a:lnTo>
                  <a:pt x="1892384" y="60557"/>
                </a:lnTo>
                <a:lnTo>
                  <a:pt x="1801549" y="42390"/>
                </a:lnTo>
                <a:lnTo>
                  <a:pt x="1734937" y="36334"/>
                </a:lnTo>
                <a:lnTo>
                  <a:pt x="1644103" y="24223"/>
                </a:lnTo>
                <a:lnTo>
                  <a:pt x="1550241" y="15139"/>
                </a:lnTo>
                <a:lnTo>
                  <a:pt x="1429128" y="6056"/>
                </a:lnTo>
                <a:lnTo>
                  <a:pt x="1368572" y="3028"/>
                </a:lnTo>
                <a:lnTo>
                  <a:pt x="663091" y="0"/>
                </a:lnTo>
                <a:lnTo>
                  <a:pt x="484450" y="12111"/>
                </a:lnTo>
                <a:lnTo>
                  <a:pt x="342143" y="18167"/>
                </a:lnTo>
                <a:lnTo>
                  <a:pt x="181669" y="33306"/>
                </a:lnTo>
                <a:lnTo>
                  <a:pt x="0" y="60557"/>
                </a:lnTo>
                <a:close/>
              </a:path>
            </a:pathLst>
          </a:cu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108DF418-3A48-4D96-BFF3-AC02D3825A70}"/>
              </a:ext>
            </a:extLst>
          </p:cNvPr>
          <p:cNvSpPr/>
          <p:nvPr/>
        </p:nvSpPr>
        <p:spPr>
          <a:xfrm>
            <a:off x="7948013" y="4235913"/>
            <a:ext cx="2046803" cy="142307"/>
          </a:xfrm>
          <a:custGeom>
            <a:avLst/>
            <a:gdLst>
              <a:gd name="connsiteX0" fmla="*/ 0 w 2046803"/>
              <a:gd name="connsiteY0" fmla="*/ 0 h 142307"/>
              <a:gd name="connsiteX1" fmla="*/ 302782 w 2046803"/>
              <a:gd name="connsiteY1" fmla="*/ 42389 h 142307"/>
              <a:gd name="connsiteX2" fmla="*/ 545007 w 2046803"/>
              <a:gd name="connsiteY2" fmla="*/ 90834 h 142307"/>
              <a:gd name="connsiteX3" fmla="*/ 690342 w 2046803"/>
              <a:gd name="connsiteY3" fmla="*/ 109001 h 142307"/>
              <a:gd name="connsiteX4" fmla="*/ 914400 w 2046803"/>
              <a:gd name="connsiteY4" fmla="*/ 142307 h 142307"/>
              <a:gd name="connsiteX5" fmla="*/ 1417017 w 2046803"/>
              <a:gd name="connsiteY5" fmla="*/ 130196 h 142307"/>
              <a:gd name="connsiteX6" fmla="*/ 1795494 w 2046803"/>
              <a:gd name="connsiteY6" fmla="*/ 124140 h 142307"/>
              <a:gd name="connsiteX7" fmla="*/ 2046803 w 2046803"/>
              <a:gd name="connsiteY7" fmla="*/ 127168 h 142307"/>
              <a:gd name="connsiteX8" fmla="*/ 0 w 2046803"/>
              <a:gd name="connsiteY8" fmla="*/ 0 h 14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6803" h="142307">
                <a:moveTo>
                  <a:pt x="0" y="0"/>
                </a:moveTo>
                <a:lnTo>
                  <a:pt x="302782" y="42389"/>
                </a:lnTo>
                <a:lnTo>
                  <a:pt x="545007" y="90834"/>
                </a:lnTo>
                <a:lnTo>
                  <a:pt x="690342" y="109001"/>
                </a:lnTo>
                <a:lnTo>
                  <a:pt x="914400" y="142307"/>
                </a:lnTo>
                <a:lnTo>
                  <a:pt x="1417017" y="130196"/>
                </a:lnTo>
                <a:lnTo>
                  <a:pt x="1795494" y="124140"/>
                </a:lnTo>
                <a:lnTo>
                  <a:pt x="2046803" y="127168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D8096F22-71B4-42C7-B308-E268E50ADF54}"/>
              </a:ext>
            </a:extLst>
          </p:cNvPr>
          <p:cNvSpPr/>
          <p:nvPr/>
        </p:nvSpPr>
        <p:spPr>
          <a:xfrm>
            <a:off x="10788103" y="4420609"/>
            <a:ext cx="1117264" cy="130196"/>
          </a:xfrm>
          <a:custGeom>
            <a:avLst/>
            <a:gdLst>
              <a:gd name="connsiteX0" fmla="*/ 0 w 1117264"/>
              <a:gd name="connsiteY0" fmla="*/ 0 h 130196"/>
              <a:gd name="connsiteX1" fmla="*/ 1117264 w 1117264"/>
              <a:gd name="connsiteY1" fmla="*/ 66612 h 130196"/>
              <a:gd name="connsiteX2" fmla="*/ 1108180 w 1117264"/>
              <a:gd name="connsiteY2" fmla="*/ 130196 h 130196"/>
              <a:gd name="connsiteX3" fmla="*/ 953762 w 1117264"/>
              <a:gd name="connsiteY3" fmla="*/ 124141 h 130196"/>
              <a:gd name="connsiteX4" fmla="*/ 856872 w 1117264"/>
              <a:gd name="connsiteY4" fmla="*/ 105974 h 130196"/>
              <a:gd name="connsiteX5" fmla="*/ 663092 w 1117264"/>
              <a:gd name="connsiteY5" fmla="*/ 75696 h 130196"/>
              <a:gd name="connsiteX6" fmla="*/ 499590 w 1117264"/>
              <a:gd name="connsiteY6" fmla="*/ 54501 h 130196"/>
              <a:gd name="connsiteX7" fmla="*/ 366366 w 1117264"/>
              <a:gd name="connsiteY7" fmla="*/ 45417 h 130196"/>
              <a:gd name="connsiteX8" fmla="*/ 0 w 1117264"/>
              <a:gd name="connsiteY8" fmla="*/ 0 h 13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64" h="130196">
                <a:moveTo>
                  <a:pt x="0" y="0"/>
                </a:moveTo>
                <a:lnTo>
                  <a:pt x="1117264" y="66612"/>
                </a:lnTo>
                <a:lnTo>
                  <a:pt x="1108180" y="130196"/>
                </a:lnTo>
                <a:lnTo>
                  <a:pt x="953762" y="124141"/>
                </a:lnTo>
                <a:lnTo>
                  <a:pt x="856872" y="105974"/>
                </a:lnTo>
                <a:lnTo>
                  <a:pt x="663092" y="75696"/>
                </a:lnTo>
                <a:lnTo>
                  <a:pt x="499590" y="54501"/>
                </a:lnTo>
                <a:lnTo>
                  <a:pt x="366366" y="45417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116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8D5D0-C0D1-475E-B19F-8643D057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Rimozione del trend</a:t>
            </a:r>
            <a:endParaRPr lang="it-IT" i="1" dirty="0"/>
          </a:p>
        </p:txBody>
      </p:sp>
      <p:pic>
        <p:nvPicPr>
          <p:cNvPr id="12" name="Segnaposto contenuto 11" descr="Immagine che contiene sedendo&#10;&#10;Descrizione generata con affidabilità elevata">
            <a:extLst>
              <a:ext uri="{FF2B5EF4-FFF2-40B4-BE49-F238E27FC236}">
                <a16:creationId xmlns:a16="http://schemas.microsoft.com/office/drawing/2014/main" id="{814D7D30-96A9-4F90-B89C-FC6313B949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"/>
          <a:stretch/>
        </p:blipFill>
        <p:spPr>
          <a:xfrm>
            <a:off x="6124353" y="2369281"/>
            <a:ext cx="6067647" cy="3445000"/>
          </a:xfrm>
        </p:spPr>
      </p:pic>
      <p:pic>
        <p:nvPicPr>
          <p:cNvPr id="20" name="Segnaposto contenuto 19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34289637-26BF-428B-998C-6C52CAA3A1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2" y="1331119"/>
            <a:ext cx="4320000" cy="2431765"/>
          </a:xfrm>
        </p:spPr>
      </p:pic>
      <p:pic>
        <p:nvPicPr>
          <p:cNvPr id="22" name="Immagine 21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AB615D9-20CE-4E2E-A8C4-62D2B925F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7" y="4234481"/>
            <a:ext cx="4320000" cy="2431765"/>
          </a:xfrm>
          <a:prstGeom prst="rect">
            <a:avLst/>
          </a:prstGeom>
        </p:spPr>
      </p:pic>
      <p:sp>
        <p:nvSpPr>
          <p:cNvPr id="23" name="Segno di sottrazione 22">
            <a:extLst>
              <a:ext uri="{FF2B5EF4-FFF2-40B4-BE49-F238E27FC236}">
                <a16:creationId xmlns:a16="http://schemas.microsoft.com/office/drawing/2014/main" id="{957F23BF-7BCD-461F-B167-300488D2503B}"/>
              </a:ext>
            </a:extLst>
          </p:cNvPr>
          <p:cNvSpPr/>
          <p:nvPr/>
        </p:nvSpPr>
        <p:spPr>
          <a:xfrm>
            <a:off x="2308950" y="3935837"/>
            <a:ext cx="552893" cy="311888"/>
          </a:xfrm>
          <a:prstGeom prst="mathMinus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4" name="Uguale a 23">
            <a:extLst>
              <a:ext uri="{FF2B5EF4-FFF2-40B4-BE49-F238E27FC236}">
                <a16:creationId xmlns:a16="http://schemas.microsoft.com/office/drawing/2014/main" id="{226F64A2-881E-4F76-B97D-EB682D664C1F}"/>
              </a:ext>
            </a:extLst>
          </p:cNvPr>
          <p:cNvSpPr/>
          <p:nvPr/>
        </p:nvSpPr>
        <p:spPr>
          <a:xfrm>
            <a:off x="5202000" y="3937565"/>
            <a:ext cx="554400" cy="311888"/>
          </a:xfrm>
          <a:prstGeom prst="mathEqual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51F42F0-328E-408A-969C-82C115622575}"/>
              </a:ext>
            </a:extLst>
          </p:cNvPr>
          <p:cNvSpPr/>
          <p:nvPr/>
        </p:nvSpPr>
        <p:spPr>
          <a:xfrm>
            <a:off x="336744" y="1447818"/>
            <a:ext cx="4497304" cy="528792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797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E5E5E-3ABF-489B-B483-D2F71BCE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della periodicità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A1BF0D-8CA3-4BD1-AA6C-ADC0A33553E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71511" y="2733670"/>
                <a:ext cx="3124863" cy="267874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8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Autocorrelazione – ACF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𝐴𝐶𝐹</m:t>
                      </m:r>
                      <m:r>
                        <a:rPr lang="it-IT" sz="1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t-IT" sz="140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  <m:e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140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it-IT" sz="140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it-IT" sz="140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it-IT" sz="140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it-IT" sz="140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4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14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40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it-IT" sz="14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it-IT" sz="140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it-IT" sz="1400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it-IT" sz="1200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[</a:t>
                </a:r>
                <a:r>
                  <a:rPr lang="it-IT" sz="1200" dirty="0" err="1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Nopiah</a:t>
                </a:r>
                <a:r>
                  <a:rPr lang="it-IT" sz="1200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 et al., 2012]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it-IT" sz="1600" dirty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Max: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it-IT" sz="1500" dirty="0" err="1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Lag</a:t>
                </a:r>
                <a:r>
                  <a:rPr lang="it-IT" sz="1500" dirty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 = 0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it-IT" sz="1500" dirty="0" err="1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Lag</a:t>
                </a:r>
                <a:r>
                  <a:rPr lang="it-IT" sz="1500" dirty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 ≃ 52 settimane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A1BF0D-8CA3-4BD1-AA6C-ADC0A3355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71511" y="2733670"/>
                <a:ext cx="3124863" cy="2678749"/>
              </a:xfrm>
              <a:blipFill>
                <a:blip r:embed="rId2"/>
                <a:stretch>
                  <a:fillRect l="-1367" b="-1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DCF7B02-B93C-4D25-BC37-030F2F553A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5"/>
          <a:stretch/>
        </p:blipFill>
        <p:spPr>
          <a:xfrm>
            <a:off x="3396374" y="1657848"/>
            <a:ext cx="8800927" cy="5119200"/>
          </a:xfrm>
        </p:spPr>
      </p:pic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4B1BE510-8F99-4593-BDA0-E09CA98E4972}"/>
              </a:ext>
            </a:extLst>
          </p:cNvPr>
          <p:cNvSpPr/>
          <p:nvPr/>
        </p:nvSpPr>
        <p:spPr>
          <a:xfrm>
            <a:off x="4529466" y="2353332"/>
            <a:ext cx="7109637" cy="3439426"/>
          </a:xfrm>
          <a:custGeom>
            <a:avLst/>
            <a:gdLst>
              <a:gd name="connsiteX0" fmla="*/ 0 w 7109637"/>
              <a:gd name="connsiteY0" fmla="*/ 0 h 3439426"/>
              <a:gd name="connsiteX1" fmla="*/ 382772 w 7109637"/>
              <a:gd name="connsiteY1" fmla="*/ 226828 h 3439426"/>
              <a:gd name="connsiteX2" fmla="*/ 836428 w 7109637"/>
              <a:gd name="connsiteY2" fmla="*/ 786810 h 3439426"/>
              <a:gd name="connsiteX3" fmla="*/ 1424763 w 7109637"/>
              <a:gd name="connsiteY3" fmla="*/ 1701210 h 3439426"/>
              <a:gd name="connsiteX4" fmla="*/ 1885507 w 7109637"/>
              <a:gd name="connsiteY4" fmla="*/ 2509284 h 3439426"/>
              <a:gd name="connsiteX5" fmla="*/ 2466754 w 7109637"/>
              <a:gd name="connsiteY5" fmla="*/ 3189768 h 3439426"/>
              <a:gd name="connsiteX6" fmla="*/ 2842437 w 7109637"/>
              <a:gd name="connsiteY6" fmla="*/ 3416596 h 3439426"/>
              <a:gd name="connsiteX7" fmla="*/ 3076354 w 7109637"/>
              <a:gd name="connsiteY7" fmla="*/ 3430772 h 3439426"/>
              <a:gd name="connsiteX8" fmla="*/ 3203944 w 7109637"/>
              <a:gd name="connsiteY8" fmla="*/ 3409507 h 3439426"/>
              <a:gd name="connsiteX9" fmla="*/ 3444949 w 7109637"/>
              <a:gd name="connsiteY9" fmla="*/ 3289005 h 3439426"/>
              <a:gd name="connsiteX10" fmla="*/ 3700130 w 7109637"/>
              <a:gd name="connsiteY10" fmla="*/ 3062177 h 3439426"/>
              <a:gd name="connsiteX11" fmla="*/ 4033284 w 7109637"/>
              <a:gd name="connsiteY11" fmla="*/ 2651051 h 3439426"/>
              <a:gd name="connsiteX12" fmla="*/ 4281377 w 7109637"/>
              <a:gd name="connsiteY12" fmla="*/ 2353340 h 3439426"/>
              <a:gd name="connsiteX13" fmla="*/ 4529470 w 7109637"/>
              <a:gd name="connsiteY13" fmla="*/ 2027275 h 3439426"/>
              <a:gd name="connsiteX14" fmla="*/ 4961861 w 7109637"/>
              <a:gd name="connsiteY14" fmla="*/ 1403498 h 3439426"/>
              <a:gd name="connsiteX15" fmla="*/ 5330456 w 7109637"/>
              <a:gd name="connsiteY15" fmla="*/ 999461 h 3439426"/>
              <a:gd name="connsiteX16" fmla="*/ 5670698 w 7109637"/>
              <a:gd name="connsiteY16" fmla="*/ 765544 h 3439426"/>
              <a:gd name="connsiteX17" fmla="*/ 6046381 w 7109637"/>
              <a:gd name="connsiteY17" fmla="*/ 637954 h 3439426"/>
              <a:gd name="connsiteX18" fmla="*/ 6400800 w 7109637"/>
              <a:gd name="connsiteY18" fmla="*/ 687572 h 3439426"/>
              <a:gd name="connsiteX19" fmla="*/ 6769395 w 7109637"/>
              <a:gd name="connsiteY19" fmla="*/ 878958 h 3439426"/>
              <a:gd name="connsiteX20" fmla="*/ 7109637 w 7109637"/>
              <a:gd name="connsiteY20" fmla="*/ 1190847 h 343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9637" h="3439426">
                <a:moveTo>
                  <a:pt x="0" y="0"/>
                </a:moveTo>
                <a:cubicBezTo>
                  <a:pt x="121683" y="47846"/>
                  <a:pt x="243367" y="95693"/>
                  <a:pt x="382772" y="226828"/>
                </a:cubicBezTo>
                <a:cubicBezTo>
                  <a:pt x="522177" y="357963"/>
                  <a:pt x="662763" y="541080"/>
                  <a:pt x="836428" y="786810"/>
                </a:cubicBezTo>
                <a:cubicBezTo>
                  <a:pt x="1010093" y="1032540"/>
                  <a:pt x="1249917" y="1414131"/>
                  <a:pt x="1424763" y="1701210"/>
                </a:cubicBezTo>
                <a:cubicBezTo>
                  <a:pt x="1599609" y="1988289"/>
                  <a:pt x="1711842" y="2261191"/>
                  <a:pt x="1885507" y="2509284"/>
                </a:cubicBezTo>
                <a:cubicBezTo>
                  <a:pt x="2059172" y="2757377"/>
                  <a:pt x="2307266" y="3038549"/>
                  <a:pt x="2466754" y="3189768"/>
                </a:cubicBezTo>
                <a:cubicBezTo>
                  <a:pt x="2626242" y="3340987"/>
                  <a:pt x="2740837" y="3376429"/>
                  <a:pt x="2842437" y="3416596"/>
                </a:cubicBezTo>
                <a:cubicBezTo>
                  <a:pt x="2944037" y="3456763"/>
                  <a:pt x="3016103" y="3431953"/>
                  <a:pt x="3076354" y="3430772"/>
                </a:cubicBezTo>
                <a:cubicBezTo>
                  <a:pt x="3136605" y="3429591"/>
                  <a:pt x="3142512" y="3433135"/>
                  <a:pt x="3203944" y="3409507"/>
                </a:cubicBezTo>
                <a:cubicBezTo>
                  <a:pt x="3265376" y="3385879"/>
                  <a:pt x="3362251" y="3346893"/>
                  <a:pt x="3444949" y="3289005"/>
                </a:cubicBezTo>
                <a:cubicBezTo>
                  <a:pt x="3527647" y="3231117"/>
                  <a:pt x="3602074" y="3168503"/>
                  <a:pt x="3700130" y="3062177"/>
                </a:cubicBezTo>
                <a:cubicBezTo>
                  <a:pt x="3798186" y="2955851"/>
                  <a:pt x="3936410" y="2769190"/>
                  <a:pt x="4033284" y="2651051"/>
                </a:cubicBezTo>
                <a:cubicBezTo>
                  <a:pt x="4130158" y="2532912"/>
                  <a:pt x="4198679" y="2457303"/>
                  <a:pt x="4281377" y="2353340"/>
                </a:cubicBezTo>
                <a:cubicBezTo>
                  <a:pt x="4364075" y="2249377"/>
                  <a:pt x="4416056" y="2185582"/>
                  <a:pt x="4529470" y="2027275"/>
                </a:cubicBezTo>
                <a:cubicBezTo>
                  <a:pt x="4642884" y="1868968"/>
                  <a:pt x="4828363" y="1574800"/>
                  <a:pt x="4961861" y="1403498"/>
                </a:cubicBezTo>
                <a:cubicBezTo>
                  <a:pt x="5095359" y="1232196"/>
                  <a:pt x="5212317" y="1105787"/>
                  <a:pt x="5330456" y="999461"/>
                </a:cubicBezTo>
                <a:cubicBezTo>
                  <a:pt x="5448595" y="893135"/>
                  <a:pt x="5551377" y="825795"/>
                  <a:pt x="5670698" y="765544"/>
                </a:cubicBezTo>
                <a:cubicBezTo>
                  <a:pt x="5790019" y="705293"/>
                  <a:pt x="5924697" y="650949"/>
                  <a:pt x="6046381" y="637954"/>
                </a:cubicBezTo>
                <a:cubicBezTo>
                  <a:pt x="6168065" y="624959"/>
                  <a:pt x="6280298" y="647405"/>
                  <a:pt x="6400800" y="687572"/>
                </a:cubicBezTo>
                <a:cubicBezTo>
                  <a:pt x="6521302" y="727739"/>
                  <a:pt x="6651256" y="795079"/>
                  <a:pt x="6769395" y="878958"/>
                </a:cubicBezTo>
                <a:cubicBezTo>
                  <a:pt x="6887534" y="962837"/>
                  <a:pt x="6998585" y="1076842"/>
                  <a:pt x="7109637" y="1190847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81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E5E5E-3ABF-489B-B483-D2F71BCE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della periodicità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A1BF0D-8CA3-4BD1-AA6C-ADC0A3355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631" y="3119539"/>
            <a:ext cx="3124863" cy="172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800" dirty="0">
                <a:latin typeface="Century Gothic" panose="020B0502020202020204" pitchFamily="34" charset="0"/>
              </a:rPr>
              <a:t>Autocorrelazione – ACF</a:t>
            </a:r>
          </a:p>
          <a:p>
            <a:pPr lvl="1">
              <a:lnSpc>
                <a:spcPct val="150000"/>
              </a:lnSpc>
            </a:pPr>
            <a:r>
              <a:rPr lang="it-IT" sz="1600" dirty="0">
                <a:latin typeface="Century Gothic" panose="020B0502020202020204" pitchFamily="34" charset="0"/>
              </a:rPr>
              <a:t>Max:</a:t>
            </a:r>
          </a:p>
          <a:p>
            <a:pPr lvl="2">
              <a:lnSpc>
                <a:spcPct val="150000"/>
              </a:lnSpc>
            </a:pPr>
            <a:r>
              <a:rPr lang="it-IT" sz="15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Lag</a:t>
            </a: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= 0</a:t>
            </a:r>
          </a:p>
          <a:p>
            <a:pPr lvl="2">
              <a:lnSpc>
                <a:spcPct val="150000"/>
              </a:lnSpc>
            </a:pPr>
            <a:r>
              <a:rPr lang="it-IT" sz="15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Lag</a:t>
            </a: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≃ 52 settimane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DCF7B02-B93C-4D25-BC37-030F2F553A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5"/>
          <a:stretch/>
        </p:blipFill>
        <p:spPr>
          <a:xfrm>
            <a:off x="3389286" y="1643671"/>
            <a:ext cx="8802714" cy="5119200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B402AB2-82CA-4A7C-8008-10B5578EEDCB}"/>
              </a:ext>
            </a:extLst>
          </p:cNvPr>
          <p:cNvSpPr/>
          <p:nvPr/>
        </p:nvSpPr>
        <p:spPr>
          <a:xfrm>
            <a:off x="4396378" y="2228705"/>
            <a:ext cx="252000" cy="252000"/>
          </a:xfrm>
          <a:prstGeom prst="ellipse">
            <a:avLst/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BDC8A1-33EF-43CF-969C-6F8D9DA70B74}"/>
              </a:ext>
            </a:extLst>
          </p:cNvPr>
          <p:cNvCxnSpPr>
            <a:cxnSpLocks/>
          </p:cNvCxnSpPr>
          <p:nvPr/>
        </p:nvCxnSpPr>
        <p:spPr>
          <a:xfrm flipH="1">
            <a:off x="4253020" y="2354705"/>
            <a:ext cx="26935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25C339D-74AD-4D63-8BE4-F1D79A057743}"/>
              </a:ext>
            </a:extLst>
          </p:cNvPr>
          <p:cNvCxnSpPr>
            <a:cxnSpLocks/>
          </p:cNvCxnSpPr>
          <p:nvPr/>
        </p:nvCxnSpPr>
        <p:spPr>
          <a:xfrm>
            <a:off x="4522378" y="2367704"/>
            <a:ext cx="0" cy="351563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4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E5E5E-3ABF-489B-B483-D2F71BCE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della periodicità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A1BF0D-8CA3-4BD1-AA6C-ADC0A3355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631" y="3119378"/>
            <a:ext cx="3124863" cy="17283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1800" dirty="0">
                <a:latin typeface="Century Gothic" panose="020B0502020202020204" pitchFamily="34" charset="0"/>
              </a:rPr>
              <a:t>Autocorrelazione – ACF</a:t>
            </a:r>
          </a:p>
          <a:p>
            <a:pPr lvl="1">
              <a:lnSpc>
                <a:spcPct val="150000"/>
              </a:lnSpc>
            </a:pPr>
            <a:r>
              <a:rPr lang="it-IT" sz="1600" dirty="0">
                <a:latin typeface="Century Gothic" panose="020B0502020202020204" pitchFamily="34" charset="0"/>
              </a:rPr>
              <a:t>Max:</a:t>
            </a:r>
          </a:p>
          <a:p>
            <a:pPr lvl="2">
              <a:lnSpc>
                <a:spcPct val="150000"/>
              </a:lnSpc>
            </a:pPr>
            <a:r>
              <a:rPr lang="it-IT" sz="1500" dirty="0" err="1">
                <a:latin typeface="Century Gothic" panose="020B0502020202020204" pitchFamily="34" charset="0"/>
              </a:rPr>
              <a:t>Lag</a:t>
            </a:r>
            <a:r>
              <a:rPr lang="it-IT" sz="1500" dirty="0">
                <a:latin typeface="Century Gothic" panose="020B0502020202020204" pitchFamily="34" charset="0"/>
              </a:rPr>
              <a:t> = 0</a:t>
            </a:r>
          </a:p>
          <a:p>
            <a:pPr lvl="2">
              <a:lnSpc>
                <a:spcPct val="150000"/>
              </a:lnSpc>
            </a:pPr>
            <a:r>
              <a:rPr lang="it-IT" sz="15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Lag</a:t>
            </a: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≃ 52 settimane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DCF7B02-B93C-4D25-BC37-030F2F553A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7"/>
          <a:stretch/>
        </p:blipFill>
        <p:spPr>
          <a:xfrm>
            <a:off x="3382198" y="1643675"/>
            <a:ext cx="8809802" cy="5119200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B402AB2-82CA-4A7C-8008-10B5578EEDCB}"/>
              </a:ext>
            </a:extLst>
          </p:cNvPr>
          <p:cNvSpPr/>
          <p:nvPr/>
        </p:nvSpPr>
        <p:spPr>
          <a:xfrm>
            <a:off x="10506551" y="2858395"/>
            <a:ext cx="252000" cy="252000"/>
          </a:xfrm>
          <a:prstGeom prst="ellipse">
            <a:avLst/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BBDC8A1-33EF-43CF-969C-6F8D9DA70B74}"/>
              </a:ext>
            </a:extLst>
          </p:cNvPr>
          <p:cNvCxnSpPr>
            <a:cxnSpLocks/>
          </p:cNvCxnSpPr>
          <p:nvPr/>
        </p:nvCxnSpPr>
        <p:spPr>
          <a:xfrm flipH="1">
            <a:off x="4245933" y="2984396"/>
            <a:ext cx="639371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25C339D-74AD-4D63-8BE4-F1D79A057743}"/>
              </a:ext>
            </a:extLst>
          </p:cNvPr>
          <p:cNvCxnSpPr>
            <a:cxnSpLocks/>
          </p:cNvCxnSpPr>
          <p:nvPr/>
        </p:nvCxnSpPr>
        <p:spPr>
          <a:xfrm>
            <a:off x="10632551" y="2984396"/>
            <a:ext cx="0" cy="294856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6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2B67F-5EF9-400C-8E7D-099A31FD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CB1AE26-5CF6-4A9D-960C-8B90BCA3B3E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7469" y="2414640"/>
                <a:ext cx="3331597" cy="357501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300" b="1" dirty="0">
                    <a:latin typeface="Century Gothic" panose="020B0502020202020204" pitchFamily="34" charset="0"/>
                  </a:rPr>
                  <a:t>Coefficiente di correlazione di </a:t>
                </a:r>
                <a:r>
                  <a:rPr lang="it-IT" sz="2300" b="1" dirty="0" err="1">
                    <a:latin typeface="Century Gothic" panose="020B0502020202020204" pitchFamily="34" charset="0"/>
                  </a:rPr>
                  <a:t>Spearman</a:t>
                </a:r>
                <a:r>
                  <a:rPr lang="it-IT" sz="2300" b="1" dirty="0">
                    <a:latin typeface="Century Gothic" panose="020B0502020202020204" pitchFamily="34" charset="0"/>
                  </a:rPr>
                  <a:t>:</a:t>
                </a:r>
                <a:r>
                  <a:rPr lang="it-IT" sz="2100" b="1" dirty="0">
                    <a:latin typeface="Century Gothic" panose="020B0502020202020204" pitchFamily="34" charset="0"/>
                  </a:rPr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it-IT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ctrlPr>
                                <a:rPr lang="it-IT" sz="180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it-IT" sz="180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sz="1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it-IT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sz="180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it-IT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it-IT" sz="18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it-IT" sz="1400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[</a:t>
                </a:r>
                <a:r>
                  <a:rPr lang="it-IT" sz="1400" dirty="0" err="1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Sharma</a:t>
                </a:r>
                <a:r>
                  <a:rPr lang="it-IT" sz="1400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, 2005]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it-IT" sz="1900" dirty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+1: perfetta correlazione positiva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it-IT" sz="1900" dirty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0 : correlazione nulla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it-IT" sz="1900" dirty="0">
                    <a:solidFill>
                      <a:schemeClr val="bg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-1: perfetta correlazione negativa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CB1AE26-5CF6-4A9D-960C-8B90BCA3B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7469" y="2414640"/>
                <a:ext cx="3331597" cy="3575015"/>
              </a:xfrm>
              <a:blipFill>
                <a:blip r:embed="rId2"/>
                <a:stretch>
                  <a:fillRect l="-1097" r="-14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 descr="Immagine che contiene screenshot, cielo&#10;&#10;Descrizione generata con affidabilità molto elevata">
            <a:extLst>
              <a:ext uri="{FF2B5EF4-FFF2-40B4-BE49-F238E27FC236}">
                <a16:creationId xmlns:a16="http://schemas.microsoft.com/office/drawing/2014/main" id="{A1E11395-217D-40E6-9FF1-7FA2723C46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"/>
          <a:stretch/>
        </p:blipFill>
        <p:spPr>
          <a:xfrm>
            <a:off x="3386466" y="1642548"/>
            <a:ext cx="8805534" cy="5119200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85E6300-0022-406D-9F02-2BE4CBC00D1C}"/>
              </a:ext>
            </a:extLst>
          </p:cNvPr>
          <p:cNvSpPr/>
          <p:nvPr/>
        </p:nvSpPr>
        <p:spPr>
          <a:xfrm>
            <a:off x="4827178" y="2488013"/>
            <a:ext cx="715925" cy="361507"/>
          </a:xfrm>
          <a:prstGeom prst="rect">
            <a:avLst/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291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mappa&#10;&#10;Descrizione generata con affidabilità molto elevata">
            <a:extLst>
              <a:ext uri="{FF2B5EF4-FFF2-40B4-BE49-F238E27FC236}">
                <a16:creationId xmlns:a16="http://schemas.microsoft.com/office/drawing/2014/main" id="{52980926-6023-4119-98D7-B0D989038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"/>
          <a:stretch/>
        </p:blipFill>
        <p:spPr>
          <a:xfrm>
            <a:off x="3386471" y="1646656"/>
            <a:ext cx="8805530" cy="51192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F2B67F-5EF9-400C-8E7D-099A31FD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B1AE26-5CF6-4A9D-960C-8B90BCA3B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828" y="2766256"/>
            <a:ext cx="3327405" cy="2880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it-IT" sz="1900" dirty="0">
                <a:latin typeface="Century Gothic" panose="020B0502020202020204" pitchFamily="34" charset="0"/>
              </a:rPr>
              <a:t>Coefficiente di correlazione di </a:t>
            </a:r>
            <a:r>
              <a:rPr lang="it-IT" sz="1900" dirty="0" err="1">
                <a:latin typeface="Century Gothic" panose="020B0502020202020204" pitchFamily="34" charset="0"/>
              </a:rPr>
              <a:t>Spearman</a:t>
            </a:r>
            <a:r>
              <a:rPr lang="it-IT" sz="1900" dirty="0">
                <a:latin typeface="Century Gothic" panose="020B050202020202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it-IT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+1: perfetta correlazione positiva</a:t>
            </a:r>
          </a:p>
          <a:p>
            <a:pPr lvl="1">
              <a:lnSpc>
                <a:spcPct val="150000"/>
              </a:lnSpc>
            </a:pPr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0 : correlazione nulla</a:t>
            </a:r>
          </a:p>
          <a:p>
            <a:pPr lvl="1">
              <a:lnSpc>
                <a:spcPct val="150000"/>
              </a:lnSpc>
            </a:pPr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-1: perfetta correlazione negativa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85E6300-0022-406D-9F02-2BE4CBC00D1C}"/>
              </a:ext>
            </a:extLst>
          </p:cNvPr>
          <p:cNvSpPr/>
          <p:nvPr/>
        </p:nvSpPr>
        <p:spPr>
          <a:xfrm>
            <a:off x="4550735" y="2388786"/>
            <a:ext cx="715925" cy="361507"/>
          </a:xfrm>
          <a:prstGeom prst="rect">
            <a:avLst/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108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cielo, interni&#10;&#10;Descrizione generata con affidabilità elevata">
            <a:extLst>
              <a:ext uri="{FF2B5EF4-FFF2-40B4-BE49-F238E27FC236}">
                <a16:creationId xmlns:a16="http://schemas.microsoft.com/office/drawing/2014/main" id="{16F8BA49-D65D-4674-AF2A-3B513AFCC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"/>
          <a:stretch/>
        </p:blipFill>
        <p:spPr>
          <a:xfrm>
            <a:off x="3386469" y="1642550"/>
            <a:ext cx="8805531" cy="51192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F2B67F-5EF9-400C-8E7D-099A31FD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85E6300-0022-406D-9F02-2BE4CBC00D1C}"/>
              </a:ext>
            </a:extLst>
          </p:cNvPr>
          <p:cNvSpPr/>
          <p:nvPr/>
        </p:nvSpPr>
        <p:spPr>
          <a:xfrm>
            <a:off x="4635799" y="2388781"/>
            <a:ext cx="715925" cy="361507"/>
          </a:xfrm>
          <a:prstGeom prst="rect">
            <a:avLst/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3BA53333-8003-40D1-A4F4-EDD9467E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828" y="2766256"/>
            <a:ext cx="3327405" cy="2880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it-IT" sz="1900" dirty="0">
                <a:latin typeface="Century Gothic" panose="020B0502020202020204" pitchFamily="34" charset="0"/>
              </a:rPr>
              <a:t>Coefficiente di correlazione di </a:t>
            </a:r>
            <a:r>
              <a:rPr lang="it-IT" sz="1900" dirty="0" err="1">
                <a:latin typeface="Century Gothic" panose="020B0502020202020204" pitchFamily="34" charset="0"/>
              </a:rPr>
              <a:t>Spearman</a:t>
            </a:r>
            <a:r>
              <a:rPr lang="it-IT" sz="1900" dirty="0">
                <a:latin typeface="Century Gothic" panose="020B050202020202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it-IT" sz="1600" dirty="0">
                <a:latin typeface="Century Gothic" panose="020B0502020202020204" pitchFamily="34" charset="0"/>
              </a:rPr>
              <a:t>+1: perfetta correlazione positiva</a:t>
            </a:r>
          </a:p>
          <a:p>
            <a:pPr lvl="1">
              <a:lnSpc>
                <a:spcPct val="150000"/>
              </a:lnSpc>
            </a:pPr>
            <a:r>
              <a:rPr lang="it-IT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0 : correlazione nulla</a:t>
            </a:r>
          </a:p>
          <a:p>
            <a:pPr lvl="1">
              <a:lnSpc>
                <a:spcPct val="150000"/>
              </a:lnSpc>
            </a:pPr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-1: perfetta correlazione negativa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743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2087FE6-C830-43BD-B20D-C745E5B2C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5"/>
          <a:stretch/>
        </p:blipFill>
        <p:spPr>
          <a:xfrm>
            <a:off x="1276484" y="246223"/>
            <a:ext cx="10915516" cy="6611777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892354C-96BE-4E0F-B27B-45692045D839}"/>
              </a:ext>
            </a:extLst>
          </p:cNvPr>
          <p:cNvCxnSpPr>
            <a:cxnSpLocks/>
          </p:cNvCxnSpPr>
          <p:nvPr/>
        </p:nvCxnSpPr>
        <p:spPr>
          <a:xfrm flipV="1">
            <a:off x="5623729" y="3176515"/>
            <a:ext cx="2845613" cy="1492303"/>
          </a:xfrm>
          <a:prstGeom prst="bentConnector3">
            <a:avLst>
              <a:gd name="adj1" fmla="val -618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9D0EC68C-0140-4761-AB4C-226DDA9D1F96}"/>
              </a:ext>
            </a:extLst>
          </p:cNvPr>
          <p:cNvCxnSpPr>
            <a:cxnSpLocks/>
          </p:cNvCxnSpPr>
          <p:nvPr/>
        </p:nvCxnSpPr>
        <p:spPr>
          <a:xfrm flipV="1">
            <a:off x="3876107" y="3852297"/>
            <a:ext cx="4864335" cy="950239"/>
          </a:xfrm>
          <a:prstGeom prst="bentConnector3">
            <a:avLst>
              <a:gd name="adj1" fmla="val -274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43A8A531-08D3-4256-9942-8402DE5AC2BD}"/>
              </a:ext>
            </a:extLst>
          </p:cNvPr>
          <p:cNvSpPr/>
          <p:nvPr/>
        </p:nvSpPr>
        <p:spPr>
          <a:xfrm>
            <a:off x="6545104" y="80483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1D18E848-41B5-481A-8B11-149992701505}"/>
              </a:ext>
            </a:extLst>
          </p:cNvPr>
          <p:cNvSpPr/>
          <p:nvPr/>
        </p:nvSpPr>
        <p:spPr>
          <a:xfrm>
            <a:off x="8050596" y="623477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30F1C47-CADD-4EA8-B02B-2EDA06D62BB3}"/>
              </a:ext>
            </a:extLst>
          </p:cNvPr>
          <p:cNvSpPr/>
          <p:nvPr/>
        </p:nvSpPr>
        <p:spPr>
          <a:xfrm>
            <a:off x="8796099" y="3284852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6CCAC441-A6FD-440F-8FCF-7AAEEC5C5A9D}"/>
              </a:ext>
            </a:extLst>
          </p:cNvPr>
          <p:cNvSpPr/>
          <p:nvPr/>
        </p:nvSpPr>
        <p:spPr>
          <a:xfrm>
            <a:off x="10179901" y="3906107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8FE0CB2-F53C-4D8C-815A-D2061C035A1B}"/>
              </a:ext>
            </a:extLst>
          </p:cNvPr>
          <p:cNvSpPr/>
          <p:nvPr/>
        </p:nvSpPr>
        <p:spPr>
          <a:xfrm>
            <a:off x="6545325" y="953280"/>
            <a:ext cx="180000" cy="180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803786-9969-4E2E-BFEB-1197F55B5FFD}"/>
              </a:ext>
            </a:extLst>
          </p:cNvPr>
          <p:cNvSpPr/>
          <p:nvPr/>
        </p:nvSpPr>
        <p:spPr>
          <a:xfrm>
            <a:off x="8896589" y="876652"/>
            <a:ext cx="180000" cy="180000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81721586-311D-4F2C-994C-BF50C618A697}"/>
              </a:ext>
            </a:extLst>
          </p:cNvPr>
          <p:cNvSpPr/>
          <p:nvPr/>
        </p:nvSpPr>
        <p:spPr>
          <a:xfrm>
            <a:off x="6272171" y="4987162"/>
            <a:ext cx="180000" cy="180000"/>
          </a:xfrm>
          <a:prstGeom prst="ellipse">
            <a:avLst/>
          </a:prstGeom>
          <a:solidFill>
            <a:srgbClr val="7F312D"/>
          </a:solidFill>
          <a:ln w="28575">
            <a:solidFill>
              <a:srgbClr val="7F3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56A6CF22-337D-4865-A0AE-78473EFC3791}"/>
              </a:ext>
            </a:extLst>
          </p:cNvPr>
          <p:cNvSpPr/>
          <p:nvPr/>
        </p:nvSpPr>
        <p:spPr>
          <a:xfrm>
            <a:off x="7836032" y="623573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884C2E5-1214-4041-90A5-A18FE3B07FD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Impianto A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F04E743-0657-4D29-A2E7-1A2BC0D46737}"/>
              </a:ext>
            </a:extLst>
          </p:cNvPr>
          <p:cNvGrpSpPr/>
          <p:nvPr/>
        </p:nvGrpSpPr>
        <p:grpSpPr>
          <a:xfrm>
            <a:off x="139103" y="2470884"/>
            <a:ext cx="2462051" cy="2493235"/>
            <a:chOff x="139103" y="2307854"/>
            <a:chExt cx="2462051" cy="2493235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947A5B88-8707-4455-8725-D71F9ED2658E}"/>
                </a:ext>
              </a:extLst>
            </p:cNvPr>
            <p:cNvGrpSpPr/>
            <p:nvPr/>
          </p:nvGrpSpPr>
          <p:grpSpPr>
            <a:xfrm>
              <a:off x="139525" y="2307854"/>
              <a:ext cx="2461629" cy="323165"/>
              <a:chOff x="395554" y="2183502"/>
              <a:chExt cx="2461629" cy="323165"/>
            </a:xfrm>
          </p:grpSpPr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1130C8B-6A30-4926-82CA-A85FFD0AE3F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Autocampionatore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586B2C6B-DA6C-4CDE-BCBD-3964F6B9FF80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1F30DB62-CDF2-44D5-9174-A6E7806EB53D}"/>
                </a:ext>
              </a:extLst>
            </p:cNvPr>
            <p:cNvGrpSpPr/>
            <p:nvPr/>
          </p:nvGrpSpPr>
          <p:grpSpPr>
            <a:xfrm>
              <a:off x="139103" y="3273828"/>
              <a:ext cx="2461629" cy="553998"/>
              <a:chOff x="395554" y="2183502"/>
              <a:chExt cx="2461629" cy="553998"/>
            </a:xfrm>
          </p:grpSpPr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5788361-73E4-49C8-8974-663D8CFADCA2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Sonda ossigeno disciolto</a:t>
                </a:r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D36958E1-5C3C-41E6-A69E-C117C9AC4275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F12F98FA-BD5A-4E2C-84A1-6A6D3A9752F0}"/>
                </a:ext>
              </a:extLst>
            </p:cNvPr>
            <p:cNvGrpSpPr/>
            <p:nvPr/>
          </p:nvGrpSpPr>
          <p:grpSpPr>
            <a:xfrm>
              <a:off x="139525" y="4153957"/>
              <a:ext cx="2461629" cy="323165"/>
              <a:chOff x="395554" y="2183502"/>
              <a:chExt cx="2461629" cy="323165"/>
            </a:xfrm>
          </p:grpSpPr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F809F5F0-7576-4F3D-9EA8-CFAC4655819E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 err="1">
                    <a:latin typeface="Century Gothic" panose="020B0502020202020204" pitchFamily="34" charset="0"/>
                  </a:rPr>
                  <a:t>Torbidimetro</a:t>
                </a:r>
                <a:endParaRPr lang="it-IT" sz="15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39DFE8C4-89B3-4A2A-959E-001F6896085E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54298F44-4AF4-4825-AA6F-B122492D5416}"/>
                </a:ext>
              </a:extLst>
            </p:cNvPr>
            <p:cNvGrpSpPr/>
            <p:nvPr/>
          </p:nvGrpSpPr>
          <p:grpSpPr>
            <a:xfrm>
              <a:off x="139525" y="3830463"/>
              <a:ext cx="2461629" cy="323165"/>
              <a:chOff x="395554" y="2183502"/>
              <a:chExt cx="2461629" cy="323165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0373EFC-D80B-451E-AF17-9EF65789D32A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di livello</a:t>
                </a: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1653DCB7-7499-4FCC-873A-2A877CD9A637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7F312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70EB705E-463B-4B19-BF62-43FF1A7A22FF}"/>
                </a:ext>
              </a:extLst>
            </p:cNvPr>
            <p:cNvGrpSpPr/>
            <p:nvPr/>
          </p:nvGrpSpPr>
          <p:grpSpPr>
            <a:xfrm>
              <a:off x="139525" y="2630947"/>
              <a:ext cx="2461629" cy="323165"/>
              <a:chOff x="395554" y="2183502"/>
              <a:chExt cx="2461629" cy="323165"/>
            </a:xfrm>
          </p:grpSpPr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8B5C2AE1-46DE-40FC-84EB-679FBBF7FD9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portata</a:t>
                </a:r>
              </a:p>
            </p:txBody>
          </p:sp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A6F4344D-A656-4921-B9AC-AE4DE080DFE9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960038C1-F796-408A-B0DB-52BE2A7FA259}"/>
                </a:ext>
              </a:extLst>
            </p:cNvPr>
            <p:cNvGrpSpPr/>
            <p:nvPr/>
          </p:nvGrpSpPr>
          <p:grpSpPr>
            <a:xfrm>
              <a:off x="139525" y="2951546"/>
              <a:ext cx="2461629" cy="323165"/>
              <a:chOff x="395554" y="2183502"/>
              <a:chExt cx="2461629" cy="323165"/>
            </a:xfrm>
          </p:grpSpPr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80EF1607-30C0-4CBE-8B07-E5791221EDA9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pH-metro</a:t>
                </a:r>
              </a:p>
            </p:txBody>
          </p:sp>
          <p:sp>
            <p:nvSpPr>
              <p:cNvPr id="71" name="Ovale 70">
                <a:extLst>
                  <a:ext uri="{FF2B5EF4-FFF2-40B4-BE49-F238E27FC236}">
                    <a16:creationId xmlns:a16="http://schemas.microsoft.com/office/drawing/2014/main" id="{FA255369-0C75-4405-B08B-670C0D7F7DD2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66FF"/>
              </a:solidFill>
              <a:ln w="2857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87FFD47D-2A0B-49D6-B580-0114FFA57ACD}"/>
                </a:ext>
              </a:extLst>
            </p:cNvPr>
            <p:cNvGrpSpPr/>
            <p:nvPr/>
          </p:nvGrpSpPr>
          <p:grpSpPr>
            <a:xfrm>
              <a:off x="139103" y="4477924"/>
              <a:ext cx="2460520" cy="323165"/>
              <a:chOff x="139103" y="4477924"/>
              <a:chExt cx="2460520" cy="323165"/>
            </a:xfrm>
          </p:grpSpPr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6CD4169-592A-42C5-A427-98DE668085B4}"/>
                  </a:ext>
                </a:extLst>
              </p:cNvPr>
              <p:cNvSpPr txBox="1"/>
              <p:nvPr/>
            </p:nvSpPr>
            <p:spPr>
              <a:xfrm>
                <a:off x="488591" y="4477924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Ricircolo linea fanghi</a:t>
                </a:r>
              </a:p>
            </p:txBody>
          </p: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87A63DA8-7273-4529-B7A4-C69612D2D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03" y="4668818"/>
                <a:ext cx="244475" cy="0"/>
              </a:xfrm>
              <a:prstGeom prst="straightConnector1">
                <a:avLst/>
              </a:prstGeom>
              <a:ln w="38100">
                <a:solidFill>
                  <a:srgbClr val="7F312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8213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con affidabilità molto elevata">
            <a:extLst>
              <a:ext uri="{FF2B5EF4-FFF2-40B4-BE49-F238E27FC236}">
                <a16:creationId xmlns:a16="http://schemas.microsoft.com/office/drawing/2014/main" id="{646A6496-CE65-4FBD-8EEB-8F0749CDD1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"/>
          <a:stretch/>
        </p:blipFill>
        <p:spPr>
          <a:xfrm>
            <a:off x="3386467" y="1642549"/>
            <a:ext cx="8805534" cy="51192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F2B67F-5EF9-400C-8E7D-099A31FD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85E6300-0022-406D-9F02-2BE4CBC00D1C}"/>
              </a:ext>
            </a:extLst>
          </p:cNvPr>
          <p:cNvSpPr/>
          <p:nvPr/>
        </p:nvSpPr>
        <p:spPr>
          <a:xfrm>
            <a:off x="4642881" y="5344629"/>
            <a:ext cx="715925" cy="361507"/>
          </a:xfrm>
          <a:prstGeom prst="rect">
            <a:avLst/>
          </a:prstGeom>
          <a:solidFill>
            <a:srgbClr val="FF0000">
              <a:alpha val="3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236DA9B-FD2E-46B9-81F0-3F3A2AF86320}"/>
              </a:ext>
            </a:extLst>
          </p:cNvPr>
          <p:cNvSpPr txBox="1">
            <a:spLocks/>
          </p:cNvSpPr>
          <p:nvPr/>
        </p:nvSpPr>
        <p:spPr>
          <a:xfrm>
            <a:off x="226828" y="2766256"/>
            <a:ext cx="3327405" cy="288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900" dirty="0">
                <a:latin typeface="Century Gothic" panose="020B0502020202020204" pitchFamily="34" charset="0"/>
              </a:rPr>
              <a:t>Coefficiente di correlazione di </a:t>
            </a:r>
            <a:r>
              <a:rPr lang="it-IT" sz="1900" dirty="0" err="1">
                <a:latin typeface="Century Gothic" panose="020B0502020202020204" pitchFamily="34" charset="0"/>
              </a:rPr>
              <a:t>Spearman</a:t>
            </a:r>
            <a:r>
              <a:rPr lang="it-IT" sz="1900" dirty="0">
                <a:latin typeface="Century Gothic" panose="020B050202020202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it-IT" sz="1600" dirty="0">
                <a:latin typeface="Century Gothic" panose="020B0502020202020204" pitchFamily="34" charset="0"/>
              </a:rPr>
              <a:t>+1: perfetta correlazione positiva</a:t>
            </a:r>
          </a:p>
          <a:p>
            <a:pPr lvl="1">
              <a:lnSpc>
                <a:spcPct val="150000"/>
              </a:lnSpc>
            </a:pPr>
            <a:r>
              <a:rPr lang="it-IT" sz="1600" dirty="0">
                <a:latin typeface="Century Gothic" panose="020B0502020202020204" pitchFamily="34" charset="0"/>
              </a:rPr>
              <a:t>0 : correlazione nulla</a:t>
            </a:r>
          </a:p>
          <a:p>
            <a:pPr lvl="1">
              <a:lnSpc>
                <a:spcPct val="150000"/>
              </a:lnSpc>
            </a:pPr>
            <a:r>
              <a:rPr lang="it-IT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-1: perfetta correlazione negativa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0299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EEE97C99-4BEC-498B-9875-4A89DF1DB1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" y="1331118"/>
            <a:ext cx="6235471" cy="3510000"/>
          </a:xfr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638C8399-5187-467C-A1B4-FBDEF155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trend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8F9DCE0-E7D3-42A2-A3B7-D18549CA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85" y="4886814"/>
            <a:ext cx="5157787" cy="883121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Analisi esplorativa</a:t>
            </a:r>
          </a:p>
          <a:p>
            <a:pPr algn="ctr"/>
            <a:r>
              <a:rPr lang="it-IT" sz="1800" b="0" dirty="0"/>
              <a:t>Trend evidente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2C1B04E5-D5C8-41FB-A035-4ECF018B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5442" y="2405170"/>
            <a:ext cx="5183188" cy="882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Regressione lineare – LOESS</a:t>
            </a:r>
          </a:p>
          <a:p>
            <a:pPr algn="ctr"/>
            <a:r>
              <a:rPr lang="it-IT" sz="1800" b="0" dirty="0"/>
              <a:t>Trend confermato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59DBA46-3821-448C-978A-41F8909BDD7C}"/>
              </a:ext>
            </a:extLst>
          </p:cNvPr>
          <p:cNvSpPr/>
          <p:nvPr/>
        </p:nvSpPr>
        <p:spPr>
          <a:xfrm>
            <a:off x="92144" y="1382233"/>
            <a:ext cx="5925877" cy="438770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6BCB94A-D2E2-4434-95C9-C5DCCB5EE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5"/>
          <a:stretch/>
        </p:blipFill>
        <p:spPr>
          <a:xfrm>
            <a:off x="6142072" y="3280130"/>
            <a:ext cx="6049928" cy="3510000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5B0B7592-2478-4708-ABD7-F5AB95246D43}"/>
              </a:ext>
            </a:extLst>
          </p:cNvPr>
          <p:cNvSpPr/>
          <p:nvPr/>
        </p:nvSpPr>
        <p:spPr>
          <a:xfrm>
            <a:off x="6126649" y="2412209"/>
            <a:ext cx="5932800" cy="43884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156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941FE69F-20CA-476B-ADA6-38B93E412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" y="1373965"/>
            <a:ext cx="6235472" cy="3510000"/>
          </a:xfrm>
          <a:prstGeom prst="rect">
            <a:avLst/>
          </a:prstGeom>
        </p:spPr>
      </p:pic>
      <p:pic>
        <p:nvPicPr>
          <p:cNvPr id="16" name="Immagine 1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4840340-23DD-4C3E-9E2C-3DBBEA59DF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1"/>
          <a:stretch/>
        </p:blipFill>
        <p:spPr>
          <a:xfrm>
            <a:off x="6148006" y="3291296"/>
            <a:ext cx="6043994" cy="3510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638C8399-5187-467C-A1B4-FBDEF155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trend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5885955F-BC1E-4729-943A-B774662E073D}"/>
              </a:ext>
            </a:extLst>
          </p:cNvPr>
          <p:cNvSpPr txBox="1">
            <a:spLocks/>
          </p:cNvSpPr>
          <p:nvPr/>
        </p:nvSpPr>
        <p:spPr>
          <a:xfrm>
            <a:off x="630985" y="4884904"/>
            <a:ext cx="5157787" cy="8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Analisi esplorativa</a:t>
            </a:r>
          </a:p>
          <a:p>
            <a:pPr algn="ctr"/>
            <a:r>
              <a:rPr lang="it-IT" sz="1800" b="0" dirty="0"/>
              <a:t>Trend poco evidente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24DBF71-FCFC-417C-982E-E46B261E5666}"/>
              </a:ext>
            </a:extLst>
          </p:cNvPr>
          <p:cNvSpPr/>
          <p:nvPr/>
        </p:nvSpPr>
        <p:spPr>
          <a:xfrm>
            <a:off x="92144" y="1380323"/>
            <a:ext cx="5925877" cy="438770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575F349A-1947-4091-AFF0-AE26E6EA13E6}"/>
              </a:ext>
            </a:extLst>
          </p:cNvPr>
          <p:cNvSpPr txBox="1">
            <a:spLocks/>
          </p:cNvSpPr>
          <p:nvPr/>
        </p:nvSpPr>
        <p:spPr>
          <a:xfrm>
            <a:off x="6575442" y="2405170"/>
            <a:ext cx="5183188" cy="88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200" b="1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Regressione lineare – LOESS</a:t>
            </a:r>
          </a:p>
          <a:p>
            <a:pPr algn="ctr"/>
            <a:r>
              <a:rPr lang="it-IT" sz="1800" b="0" dirty="0"/>
              <a:t>Trend individuato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B96B30F-343B-4117-AB98-76DC1C82211C}"/>
              </a:ext>
            </a:extLst>
          </p:cNvPr>
          <p:cNvSpPr/>
          <p:nvPr/>
        </p:nvSpPr>
        <p:spPr>
          <a:xfrm>
            <a:off x="6126649" y="2412209"/>
            <a:ext cx="5932800" cy="43884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39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3D7DC520-98CF-462B-A9EE-22B08179C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5"/>
          <a:stretch/>
        </p:blipFill>
        <p:spPr>
          <a:xfrm>
            <a:off x="6131443" y="1382233"/>
            <a:ext cx="6060557" cy="3510000"/>
          </a:xfrm>
          <a:prstGeom prst="rect">
            <a:avLst/>
          </a:prstGeom>
        </p:spPr>
      </p:pic>
      <p:pic>
        <p:nvPicPr>
          <p:cNvPr id="11" name="Immagine 10" descr="Immagine che contiene mappa&#10;&#10;Descrizione generata con affidabilità molto elevata">
            <a:extLst>
              <a:ext uri="{FF2B5EF4-FFF2-40B4-BE49-F238E27FC236}">
                <a16:creationId xmlns:a16="http://schemas.microsoft.com/office/drawing/2014/main" id="{5205C9D2-7ACE-4D90-84B2-73141C8EA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0" y="3284938"/>
            <a:ext cx="6235472" cy="3510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638C8399-5187-467C-A1B4-FBDEF155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periodicità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5885955F-BC1E-4729-943A-B774662E073D}"/>
              </a:ext>
            </a:extLst>
          </p:cNvPr>
          <p:cNvSpPr txBox="1">
            <a:spLocks/>
          </p:cNvSpPr>
          <p:nvPr/>
        </p:nvSpPr>
        <p:spPr>
          <a:xfrm>
            <a:off x="6670286" y="4886814"/>
            <a:ext cx="5157787" cy="8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Autocorrelazione</a:t>
            </a:r>
          </a:p>
          <a:p>
            <a:pPr algn="ctr"/>
            <a:r>
              <a:rPr lang="it-IT" sz="1800" b="0" dirty="0"/>
              <a:t>Periodicità confermata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24DBF71-FCFC-417C-982E-E46B261E5666}"/>
              </a:ext>
            </a:extLst>
          </p:cNvPr>
          <p:cNvSpPr/>
          <p:nvPr/>
        </p:nvSpPr>
        <p:spPr>
          <a:xfrm>
            <a:off x="6131445" y="1382233"/>
            <a:ext cx="5925877" cy="438770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575F349A-1947-4091-AFF0-AE26E6EA13E6}"/>
              </a:ext>
            </a:extLst>
          </p:cNvPr>
          <p:cNvSpPr txBox="1">
            <a:spLocks/>
          </p:cNvSpPr>
          <p:nvPr/>
        </p:nvSpPr>
        <p:spPr>
          <a:xfrm>
            <a:off x="536136" y="2405170"/>
            <a:ext cx="5183188" cy="88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200" b="1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Analisi esplorativa</a:t>
            </a:r>
          </a:p>
          <a:p>
            <a:pPr algn="ctr"/>
            <a:r>
              <a:rPr lang="it-IT" sz="1800" b="0" dirty="0"/>
              <a:t>Periodicità evidente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B96B30F-343B-4117-AB98-76DC1C82211C}"/>
              </a:ext>
            </a:extLst>
          </p:cNvPr>
          <p:cNvSpPr/>
          <p:nvPr/>
        </p:nvSpPr>
        <p:spPr>
          <a:xfrm>
            <a:off x="87343" y="2412209"/>
            <a:ext cx="5932800" cy="43884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910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5C253652-8139-4882-B710-A755DC8B4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5"/>
          <a:stretch/>
        </p:blipFill>
        <p:spPr>
          <a:xfrm>
            <a:off x="6131443" y="1382233"/>
            <a:ext cx="6060557" cy="3510000"/>
          </a:xfrm>
          <a:prstGeom prst="rect">
            <a:avLst/>
          </a:prstGeom>
        </p:spPr>
      </p:pic>
      <p:pic>
        <p:nvPicPr>
          <p:cNvPr id="12" name="Immagine 11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7346710-C0EA-4F56-9BB6-704BD76D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" y="3279267"/>
            <a:ext cx="6235472" cy="3510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638C8399-5187-467C-A1B4-FBDEF155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periodicità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5885955F-BC1E-4729-943A-B774662E073D}"/>
              </a:ext>
            </a:extLst>
          </p:cNvPr>
          <p:cNvSpPr txBox="1">
            <a:spLocks/>
          </p:cNvSpPr>
          <p:nvPr/>
        </p:nvSpPr>
        <p:spPr>
          <a:xfrm>
            <a:off x="6670286" y="4886814"/>
            <a:ext cx="5157787" cy="8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Autocorrelazione</a:t>
            </a:r>
          </a:p>
          <a:p>
            <a:pPr algn="ctr"/>
            <a:r>
              <a:rPr lang="it-IT" sz="1800" b="0" dirty="0"/>
              <a:t>Periodicità individuata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24DBF71-FCFC-417C-982E-E46B261E5666}"/>
              </a:ext>
            </a:extLst>
          </p:cNvPr>
          <p:cNvSpPr/>
          <p:nvPr/>
        </p:nvSpPr>
        <p:spPr>
          <a:xfrm>
            <a:off x="6131445" y="1382233"/>
            <a:ext cx="5925877" cy="438770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575F349A-1947-4091-AFF0-AE26E6EA13E6}"/>
              </a:ext>
            </a:extLst>
          </p:cNvPr>
          <p:cNvSpPr txBox="1">
            <a:spLocks/>
          </p:cNvSpPr>
          <p:nvPr/>
        </p:nvSpPr>
        <p:spPr>
          <a:xfrm>
            <a:off x="536136" y="2405170"/>
            <a:ext cx="5183188" cy="88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200" b="1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Analisi esplorativa</a:t>
            </a:r>
          </a:p>
          <a:p>
            <a:pPr algn="ctr"/>
            <a:r>
              <a:rPr lang="it-IT" sz="1800" b="0" dirty="0"/>
              <a:t>Periodicità non evidente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B96B30F-343B-4117-AB98-76DC1C82211C}"/>
              </a:ext>
            </a:extLst>
          </p:cNvPr>
          <p:cNvSpPr/>
          <p:nvPr/>
        </p:nvSpPr>
        <p:spPr>
          <a:xfrm>
            <a:off x="87343" y="2412209"/>
            <a:ext cx="5932800" cy="43884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87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25CA6908-61C6-42D7-B134-867ACC2C666F}"/>
              </a:ext>
            </a:extLst>
          </p:cNvPr>
          <p:cNvGrpSpPr/>
          <p:nvPr/>
        </p:nvGrpSpPr>
        <p:grpSpPr>
          <a:xfrm>
            <a:off x="87343" y="3287170"/>
            <a:ext cx="6235472" cy="3510000"/>
            <a:chOff x="87343" y="3287170"/>
            <a:chExt cx="6235472" cy="3510000"/>
          </a:xfrm>
        </p:grpSpPr>
        <p:pic>
          <p:nvPicPr>
            <p:cNvPr id="3" name="Immagine 2" descr="Immagine che contiene mappa, testo&#10;&#10;Descrizione generata con affidabilità molto elevata">
              <a:extLst>
                <a:ext uri="{FF2B5EF4-FFF2-40B4-BE49-F238E27FC236}">
                  <a16:creationId xmlns:a16="http://schemas.microsoft.com/office/drawing/2014/main" id="{3FEBD6B8-C235-4978-A08B-52008A724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3" y="3287170"/>
              <a:ext cx="6235472" cy="3510000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6A21EA3-A4C0-4C21-B71A-02D9977CF03B}"/>
                </a:ext>
              </a:extLst>
            </p:cNvPr>
            <p:cNvSpPr txBox="1"/>
            <p:nvPr/>
          </p:nvSpPr>
          <p:spPr>
            <a:xfrm>
              <a:off x="734937" y="6216503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01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4A91B62-D2E8-46A6-AAB4-AF2DE679F5B7}"/>
                </a:ext>
              </a:extLst>
            </p:cNvPr>
            <p:cNvSpPr txBox="1"/>
            <p:nvPr/>
          </p:nvSpPr>
          <p:spPr>
            <a:xfrm>
              <a:off x="1177587" y="6216503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02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687824F5-A642-464E-9D5A-DD3E7F83DA74}"/>
                </a:ext>
              </a:extLst>
            </p:cNvPr>
            <p:cNvSpPr txBox="1"/>
            <p:nvPr/>
          </p:nvSpPr>
          <p:spPr>
            <a:xfrm>
              <a:off x="1612124" y="6216503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03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43D2875-4BBB-4994-B81F-28D5C2A3FA87}"/>
                </a:ext>
              </a:extLst>
            </p:cNvPr>
            <p:cNvSpPr txBox="1"/>
            <p:nvPr/>
          </p:nvSpPr>
          <p:spPr>
            <a:xfrm>
              <a:off x="2047099" y="6216503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04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B96A05F-0364-434A-802C-5BD98F07262E}"/>
                </a:ext>
              </a:extLst>
            </p:cNvPr>
            <p:cNvSpPr txBox="1"/>
            <p:nvPr/>
          </p:nvSpPr>
          <p:spPr>
            <a:xfrm>
              <a:off x="2482074" y="6216503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05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A68F9369-0328-45DB-8BBA-EC85C95F0420}"/>
                </a:ext>
              </a:extLst>
            </p:cNvPr>
            <p:cNvSpPr txBox="1"/>
            <p:nvPr/>
          </p:nvSpPr>
          <p:spPr>
            <a:xfrm>
              <a:off x="2895794" y="6216503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06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117DD89-DF88-4C7B-83BF-FFD10FDB8BD5}"/>
                </a:ext>
              </a:extLst>
            </p:cNvPr>
            <p:cNvSpPr txBox="1"/>
            <p:nvPr/>
          </p:nvSpPr>
          <p:spPr>
            <a:xfrm>
              <a:off x="3363889" y="6216503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07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F9CCF975-6E49-46DF-85B7-3B3CF7E49F47}"/>
                </a:ext>
              </a:extLst>
            </p:cNvPr>
            <p:cNvSpPr txBox="1"/>
            <p:nvPr/>
          </p:nvSpPr>
          <p:spPr>
            <a:xfrm>
              <a:off x="3799976" y="6216503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08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8F6FA132-86E9-470F-BD44-FDADE34AC360}"/>
                </a:ext>
              </a:extLst>
            </p:cNvPr>
            <p:cNvSpPr txBox="1"/>
            <p:nvPr/>
          </p:nvSpPr>
          <p:spPr>
            <a:xfrm>
              <a:off x="4234264" y="6216503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09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650B4C18-F2D9-4442-93A7-DE2BA433857C}"/>
                </a:ext>
              </a:extLst>
            </p:cNvPr>
            <p:cNvSpPr txBox="1"/>
            <p:nvPr/>
          </p:nvSpPr>
          <p:spPr>
            <a:xfrm>
              <a:off x="4669926" y="6216503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CF78DC0D-A32E-4744-9F02-D72ADB5E1447}"/>
                </a:ext>
              </a:extLst>
            </p:cNvPr>
            <p:cNvSpPr txBox="1"/>
            <p:nvPr/>
          </p:nvSpPr>
          <p:spPr>
            <a:xfrm>
              <a:off x="5110634" y="6209742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11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8AC5DBCE-6966-49B9-9BCA-8E780C6760DD}"/>
                </a:ext>
              </a:extLst>
            </p:cNvPr>
            <p:cNvSpPr txBox="1"/>
            <p:nvPr/>
          </p:nvSpPr>
          <p:spPr>
            <a:xfrm>
              <a:off x="5557323" y="6216503"/>
              <a:ext cx="3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12</a:t>
              </a:r>
            </a:p>
          </p:txBody>
        </p:sp>
      </p:grpSp>
      <p:pic>
        <p:nvPicPr>
          <p:cNvPr id="16" name="Immagine 1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5C253652-8139-4882-B710-A755DC8B40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5"/>
          <a:stretch/>
        </p:blipFill>
        <p:spPr>
          <a:xfrm>
            <a:off x="6131443" y="1382233"/>
            <a:ext cx="6060557" cy="3510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638C8399-5187-467C-A1B4-FBDEF155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periodicità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5885955F-BC1E-4729-943A-B774662E073D}"/>
              </a:ext>
            </a:extLst>
          </p:cNvPr>
          <p:cNvSpPr txBox="1">
            <a:spLocks/>
          </p:cNvSpPr>
          <p:nvPr/>
        </p:nvSpPr>
        <p:spPr>
          <a:xfrm>
            <a:off x="6670286" y="4886814"/>
            <a:ext cx="5157787" cy="8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Autocorrelazione</a:t>
            </a:r>
          </a:p>
          <a:p>
            <a:pPr algn="ctr"/>
            <a:r>
              <a:rPr lang="it-IT" sz="1800" b="0" dirty="0"/>
              <a:t>Periodicità individuata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24DBF71-FCFC-417C-982E-E46B261E5666}"/>
              </a:ext>
            </a:extLst>
          </p:cNvPr>
          <p:cNvSpPr/>
          <p:nvPr/>
        </p:nvSpPr>
        <p:spPr>
          <a:xfrm>
            <a:off x="6131445" y="1382233"/>
            <a:ext cx="5925877" cy="438770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575F349A-1947-4091-AFF0-AE26E6EA13E6}"/>
              </a:ext>
            </a:extLst>
          </p:cNvPr>
          <p:cNvSpPr txBox="1">
            <a:spLocks/>
          </p:cNvSpPr>
          <p:nvPr/>
        </p:nvSpPr>
        <p:spPr>
          <a:xfrm>
            <a:off x="536136" y="2405170"/>
            <a:ext cx="5183188" cy="88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200" b="1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Anni sovrapposti</a:t>
            </a:r>
          </a:p>
          <a:p>
            <a:pPr algn="ctr"/>
            <a:r>
              <a:rPr lang="it-IT" sz="1800" b="0" dirty="0"/>
              <a:t>Periodicità evidente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B96B30F-343B-4117-AB98-76DC1C82211C}"/>
              </a:ext>
            </a:extLst>
          </p:cNvPr>
          <p:cNvSpPr/>
          <p:nvPr/>
        </p:nvSpPr>
        <p:spPr>
          <a:xfrm>
            <a:off x="87343" y="2412209"/>
            <a:ext cx="5932800" cy="43884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5517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B98D2E2D-25C3-4670-84C4-BBADD836D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6" y="1382233"/>
            <a:ext cx="6235472" cy="3510000"/>
          </a:xfrm>
          <a:prstGeom prst="rect">
            <a:avLst/>
          </a:prstGeom>
        </p:spPr>
      </p:pic>
      <p:pic>
        <p:nvPicPr>
          <p:cNvPr id="19" name="Immagine 18" descr="Immagine che contiene cielo&#10;&#10;Descrizione generata con affidabilità elevata">
            <a:extLst>
              <a:ext uri="{FF2B5EF4-FFF2-40B4-BE49-F238E27FC236}">
                <a16:creationId xmlns:a16="http://schemas.microsoft.com/office/drawing/2014/main" id="{EA91651D-A07D-4CF8-BED8-312A3558E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8"/>
          <a:stretch/>
        </p:blipFill>
        <p:spPr>
          <a:xfrm>
            <a:off x="6126649" y="3287170"/>
            <a:ext cx="6065351" cy="3510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638C8399-5187-467C-A1B4-FBDEF155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correlazione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8F9DCE0-E7D3-42A2-A3B7-D18549CA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85" y="4886814"/>
            <a:ext cx="5157787" cy="883121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Analisi esplorativa</a:t>
            </a:r>
          </a:p>
          <a:p>
            <a:pPr algn="ctr"/>
            <a:r>
              <a:rPr lang="it-IT" sz="1800" b="0" dirty="0"/>
              <a:t>Correlazione evidente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2C1B04E5-D5C8-41FB-A035-4ECF018B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5442" y="2405170"/>
            <a:ext cx="5183188" cy="882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Coefficiente di </a:t>
            </a:r>
            <a:r>
              <a:rPr lang="it-IT" dirty="0" err="1"/>
              <a:t>Spearman</a:t>
            </a:r>
            <a:endParaRPr lang="it-IT" dirty="0"/>
          </a:p>
          <a:p>
            <a:pPr algn="ctr"/>
            <a:r>
              <a:rPr lang="it-IT" sz="1800" b="0" dirty="0"/>
              <a:t>Correlazione confermata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59DBA46-3821-448C-978A-41F8909BDD7C}"/>
              </a:ext>
            </a:extLst>
          </p:cNvPr>
          <p:cNvSpPr/>
          <p:nvPr/>
        </p:nvSpPr>
        <p:spPr>
          <a:xfrm>
            <a:off x="92144" y="1382233"/>
            <a:ext cx="5925877" cy="438770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B0B7592-2478-4708-ABD7-F5AB95246D43}"/>
              </a:ext>
            </a:extLst>
          </p:cNvPr>
          <p:cNvSpPr/>
          <p:nvPr/>
        </p:nvSpPr>
        <p:spPr>
          <a:xfrm>
            <a:off x="6126649" y="2412209"/>
            <a:ext cx="5932800" cy="43884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133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88C56DA8-E58C-4852-BB48-B6F55278E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" y="1373375"/>
            <a:ext cx="6235472" cy="351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CF6A8BD-E6A4-497C-B425-5E052DD6FD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8"/>
          <a:stretch/>
        </p:blipFill>
        <p:spPr>
          <a:xfrm>
            <a:off x="6126649" y="3283731"/>
            <a:ext cx="6065351" cy="3510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638C8399-5187-467C-A1B4-FBDEF155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correlazione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8F9DCE0-E7D3-42A2-A3B7-D18549CA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85" y="4886814"/>
            <a:ext cx="5157787" cy="883121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Analisi esplorativa</a:t>
            </a:r>
          </a:p>
          <a:p>
            <a:pPr algn="ctr"/>
            <a:r>
              <a:rPr lang="it-IT" sz="1800" b="0" dirty="0"/>
              <a:t>Correlazione non evidente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2C1B04E5-D5C8-41FB-A035-4ECF018B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5442" y="2405170"/>
            <a:ext cx="5183188" cy="882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Coefficiente di </a:t>
            </a:r>
            <a:r>
              <a:rPr lang="it-IT" dirty="0" err="1"/>
              <a:t>Spearman</a:t>
            </a:r>
            <a:endParaRPr lang="it-IT" dirty="0"/>
          </a:p>
          <a:p>
            <a:pPr algn="ctr"/>
            <a:r>
              <a:rPr lang="it-IT" sz="1800" b="0" dirty="0"/>
              <a:t>Correlazione non individuata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59DBA46-3821-448C-978A-41F8909BDD7C}"/>
              </a:ext>
            </a:extLst>
          </p:cNvPr>
          <p:cNvSpPr/>
          <p:nvPr/>
        </p:nvSpPr>
        <p:spPr>
          <a:xfrm>
            <a:off x="92144" y="1382233"/>
            <a:ext cx="5925877" cy="438770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B0B7592-2478-4708-ABD7-F5AB95246D43}"/>
              </a:ext>
            </a:extLst>
          </p:cNvPr>
          <p:cNvSpPr/>
          <p:nvPr/>
        </p:nvSpPr>
        <p:spPr>
          <a:xfrm>
            <a:off x="6126649" y="2412209"/>
            <a:ext cx="5932800" cy="438840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098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53ECC2B6-054A-4747-B00E-06AF1A74F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51" y="3900533"/>
            <a:ext cx="4476749" cy="2520000"/>
          </a:xfrm>
          <a:prstGeom prst="rect">
            <a:avLst/>
          </a:prstGeom>
        </p:spPr>
      </p:pic>
      <p:pic>
        <p:nvPicPr>
          <p:cNvPr id="26" name="Immagine 2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37F188F8-B429-4670-B5E0-98171E18D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14" y="3900533"/>
            <a:ext cx="4476749" cy="2520000"/>
          </a:xfrm>
          <a:prstGeom prst="rect">
            <a:avLst/>
          </a:prstGeom>
        </p:spPr>
      </p:pic>
      <p:pic>
        <p:nvPicPr>
          <p:cNvPr id="23" name="Immagine 22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0BBA68AB-8549-4A89-9857-89DA7DE8F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57" y="1380533"/>
            <a:ext cx="4476749" cy="2520000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3D6FE4ED-8B49-4226-A7BA-87ED8FA1F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15" y="1362320"/>
            <a:ext cx="4476749" cy="2520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11BB53-DA9C-43BD-BBFD-7BB4F3C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6CB2D-61C4-4B3D-BBB5-3927A99A3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933" y="2458092"/>
            <a:ext cx="2911657" cy="295674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sz="1800" dirty="0">
                <a:latin typeface="Century Gothic" panose="020B0502020202020204" pitchFamily="34" charset="0"/>
              </a:rPr>
              <a:t>Ingresso: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20.000 AE &lt; potenzialità autorizzata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solidFill>
                  <a:srgbClr val="0070C0"/>
                </a:solidFill>
                <a:latin typeface="Century Gothic" panose="020B0502020202020204" pitchFamily="34" charset="0"/>
              </a:rPr>
              <a:t>Liquame fortemente concentrato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Concentrazioni decrescenti</a:t>
            </a:r>
          </a:p>
          <a:p>
            <a:pPr marL="0" indent="0">
              <a:buNone/>
            </a:pPr>
            <a:endParaRPr lang="it-IT" sz="18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A8BE498-8396-4F6D-9988-2A92901D6DEE}"/>
              </a:ext>
            </a:extLst>
          </p:cNvPr>
          <p:cNvCxnSpPr/>
          <p:nvPr/>
        </p:nvCxnSpPr>
        <p:spPr>
          <a:xfrm>
            <a:off x="3578093" y="3097032"/>
            <a:ext cx="37530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49A644C-9B6B-45C5-AD3F-0D284A1D1D27}"/>
              </a:ext>
            </a:extLst>
          </p:cNvPr>
          <p:cNvCxnSpPr/>
          <p:nvPr/>
        </p:nvCxnSpPr>
        <p:spPr>
          <a:xfrm>
            <a:off x="3566476" y="5551336"/>
            <a:ext cx="37530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9A8670D6-19B7-484B-A185-B23667CAED2F}"/>
              </a:ext>
            </a:extLst>
          </p:cNvPr>
          <p:cNvCxnSpPr/>
          <p:nvPr/>
        </p:nvCxnSpPr>
        <p:spPr>
          <a:xfrm>
            <a:off x="8098405" y="5578625"/>
            <a:ext cx="37530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AFAB249-5704-407C-B78C-1FFEBF188721}"/>
              </a:ext>
            </a:extLst>
          </p:cNvPr>
          <p:cNvCxnSpPr/>
          <p:nvPr/>
        </p:nvCxnSpPr>
        <p:spPr>
          <a:xfrm>
            <a:off x="8090454" y="3029754"/>
            <a:ext cx="37530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92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11BB53-DA9C-43BD-BBFD-7BB4F3C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6CB2D-61C4-4B3D-BBB5-3927A99A3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123" y="3084994"/>
            <a:ext cx="3029447" cy="164698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sz="1800" dirty="0">
                <a:latin typeface="Century Gothic" panose="020B0502020202020204" pitchFamily="34" charset="0"/>
              </a:rPr>
              <a:t>Uscita: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Limiti rispettati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Azoto organico elevato</a:t>
            </a:r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11" name="Immagine 10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D1FC8FE-746A-4472-9F8B-8E17A6074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10" y="3900216"/>
            <a:ext cx="4476749" cy="252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52B92F4-B3E5-4EDD-BA4A-55DAB3E4C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10" y="1371261"/>
            <a:ext cx="4476749" cy="2520000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DE78EEDB-BA8C-4D8D-80B8-DECC21723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95" y="1388484"/>
            <a:ext cx="4476749" cy="2520000"/>
          </a:xfrm>
          <a:prstGeom prst="rect">
            <a:avLst/>
          </a:prstGeom>
        </p:spPr>
      </p:pic>
      <p:pic>
        <p:nvPicPr>
          <p:cNvPr id="16" name="Immagine 1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DC16FB7E-79EF-439A-BEDD-5B55786AD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94" y="3900216"/>
            <a:ext cx="447674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4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2087FE6-C830-43BD-B20D-C745E5B2C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5"/>
          <a:stretch/>
        </p:blipFill>
        <p:spPr>
          <a:xfrm>
            <a:off x="1276484" y="246223"/>
            <a:ext cx="10915516" cy="6611777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892354C-96BE-4E0F-B27B-45692045D839}"/>
              </a:ext>
            </a:extLst>
          </p:cNvPr>
          <p:cNvCxnSpPr>
            <a:cxnSpLocks/>
          </p:cNvCxnSpPr>
          <p:nvPr/>
        </p:nvCxnSpPr>
        <p:spPr>
          <a:xfrm flipV="1">
            <a:off x="5623729" y="3176515"/>
            <a:ext cx="2845613" cy="1492303"/>
          </a:xfrm>
          <a:prstGeom prst="bentConnector3">
            <a:avLst>
              <a:gd name="adj1" fmla="val -618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9D0EC68C-0140-4761-AB4C-226DDA9D1F96}"/>
              </a:ext>
            </a:extLst>
          </p:cNvPr>
          <p:cNvCxnSpPr>
            <a:cxnSpLocks/>
          </p:cNvCxnSpPr>
          <p:nvPr/>
        </p:nvCxnSpPr>
        <p:spPr>
          <a:xfrm flipV="1">
            <a:off x="3876107" y="3852297"/>
            <a:ext cx="4864335" cy="950239"/>
          </a:xfrm>
          <a:prstGeom prst="bentConnector3">
            <a:avLst>
              <a:gd name="adj1" fmla="val -274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43A8A531-08D3-4256-9942-8402DE5AC2BD}"/>
              </a:ext>
            </a:extLst>
          </p:cNvPr>
          <p:cNvSpPr/>
          <p:nvPr/>
        </p:nvSpPr>
        <p:spPr>
          <a:xfrm>
            <a:off x="6545104" y="80483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1D18E848-41B5-481A-8B11-149992701505}"/>
              </a:ext>
            </a:extLst>
          </p:cNvPr>
          <p:cNvSpPr/>
          <p:nvPr/>
        </p:nvSpPr>
        <p:spPr>
          <a:xfrm>
            <a:off x="8050596" y="623477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30F1C47-CADD-4EA8-B02B-2EDA06D62BB3}"/>
              </a:ext>
            </a:extLst>
          </p:cNvPr>
          <p:cNvSpPr/>
          <p:nvPr/>
        </p:nvSpPr>
        <p:spPr>
          <a:xfrm>
            <a:off x="8796099" y="3284852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6CCAC441-A6FD-440F-8FCF-7AAEEC5C5A9D}"/>
              </a:ext>
            </a:extLst>
          </p:cNvPr>
          <p:cNvSpPr/>
          <p:nvPr/>
        </p:nvSpPr>
        <p:spPr>
          <a:xfrm>
            <a:off x="10179901" y="3906107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8FE0CB2-F53C-4D8C-815A-D2061C035A1B}"/>
              </a:ext>
            </a:extLst>
          </p:cNvPr>
          <p:cNvSpPr/>
          <p:nvPr/>
        </p:nvSpPr>
        <p:spPr>
          <a:xfrm>
            <a:off x="6545325" y="953280"/>
            <a:ext cx="180000" cy="180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803786-9969-4E2E-BFEB-1197F55B5FFD}"/>
              </a:ext>
            </a:extLst>
          </p:cNvPr>
          <p:cNvSpPr/>
          <p:nvPr/>
        </p:nvSpPr>
        <p:spPr>
          <a:xfrm>
            <a:off x="8896589" y="876652"/>
            <a:ext cx="180000" cy="180000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81721586-311D-4F2C-994C-BF50C618A697}"/>
              </a:ext>
            </a:extLst>
          </p:cNvPr>
          <p:cNvSpPr/>
          <p:nvPr/>
        </p:nvSpPr>
        <p:spPr>
          <a:xfrm>
            <a:off x="6272171" y="4987162"/>
            <a:ext cx="180000" cy="180000"/>
          </a:xfrm>
          <a:prstGeom prst="ellipse">
            <a:avLst/>
          </a:prstGeom>
          <a:solidFill>
            <a:srgbClr val="7F312D"/>
          </a:solidFill>
          <a:ln w="28575">
            <a:solidFill>
              <a:srgbClr val="7F3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56A6CF22-337D-4865-A0AE-78473EFC3791}"/>
              </a:ext>
            </a:extLst>
          </p:cNvPr>
          <p:cNvSpPr/>
          <p:nvPr/>
        </p:nvSpPr>
        <p:spPr>
          <a:xfrm>
            <a:off x="7836032" y="623573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884C2E5-1214-4041-90A5-A18FE3B07FD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Impianto A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F04E743-0657-4D29-A2E7-1A2BC0D46737}"/>
              </a:ext>
            </a:extLst>
          </p:cNvPr>
          <p:cNvGrpSpPr/>
          <p:nvPr/>
        </p:nvGrpSpPr>
        <p:grpSpPr>
          <a:xfrm>
            <a:off x="139103" y="2470884"/>
            <a:ext cx="2462051" cy="2493235"/>
            <a:chOff x="139103" y="2307854"/>
            <a:chExt cx="2462051" cy="2493235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947A5B88-8707-4455-8725-D71F9ED2658E}"/>
                </a:ext>
              </a:extLst>
            </p:cNvPr>
            <p:cNvGrpSpPr/>
            <p:nvPr/>
          </p:nvGrpSpPr>
          <p:grpSpPr>
            <a:xfrm>
              <a:off x="139525" y="2307854"/>
              <a:ext cx="2461629" cy="323165"/>
              <a:chOff x="395554" y="2183502"/>
              <a:chExt cx="2461629" cy="323165"/>
            </a:xfrm>
          </p:grpSpPr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1130C8B-6A30-4926-82CA-A85FFD0AE3F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Autocampionatore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586B2C6B-DA6C-4CDE-BCBD-3964F6B9FF80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1F30DB62-CDF2-44D5-9174-A6E7806EB53D}"/>
                </a:ext>
              </a:extLst>
            </p:cNvPr>
            <p:cNvGrpSpPr/>
            <p:nvPr/>
          </p:nvGrpSpPr>
          <p:grpSpPr>
            <a:xfrm>
              <a:off x="139103" y="3273828"/>
              <a:ext cx="2461629" cy="553998"/>
              <a:chOff x="395554" y="2183502"/>
              <a:chExt cx="2461629" cy="553998"/>
            </a:xfrm>
          </p:grpSpPr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5788361-73E4-49C8-8974-663D8CFADCA2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Sonda ossigeno disciolto</a:t>
                </a:r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D36958E1-5C3C-41E6-A69E-C117C9AC4275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F12F98FA-BD5A-4E2C-84A1-6A6D3A9752F0}"/>
                </a:ext>
              </a:extLst>
            </p:cNvPr>
            <p:cNvGrpSpPr/>
            <p:nvPr/>
          </p:nvGrpSpPr>
          <p:grpSpPr>
            <a:xfrm>
              <a:off x="139525" y="4153957"/>
              <a:ext cx="2461629" cy="323165"/>
              <a:chOff x="395554" y="2183502"/>
              <a:chExt cx="2461629" cy="323165"/>
            </a:xfrm>
          </p:grpSpPr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F809F5F0-7576-4F3D-9EA8-CFAC4655819E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 err="1">
                    <a:latin typeface="Century Gothic" panose="020B0502020202020204" pitchFamily="34" charset="0"/>
                  </a:rPr>
                  <a:t>Torbidimetro</a:t>
                </a:r>
                <a:endParaRPr lang="it-IT" sz="15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39DFE8C4-89B3-4A2A-959E-001F6896085E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54298F44-4AF4-4825-AA6F-B122492D5416}"/>
                </a:ext>
              </a:extLst>
            </p:cNvPr>
            <p:cNvGrpSpPr/>
            <p:nvPr/>
          </p:nvGrpSpPr>
          <p:grpSpPr>
            <a:xfrm>
              <a:off x="139525" y="3830463"/>
              <a:ext cx="2461629" cy="323165"/>
              <a:chOff x="395554" y="2183502"/>
              <a:chExt cx="2461629" cy="323165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0373EFC-D80B-451E-AF17-9EF65789D32A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di livello</a:t>
                </a: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1653DCB7-7499-4FCC-873A-2A877CD9A637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7F312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70EB705E-463B-4B19-BF62-43FF1A7A22FF}"/>
                </a:ext>
              </a:extLst>
            </p:cNvPr>
            <p:cNvGrpSpPr/>
            <p:nvPr/>
          </p:nvGrpSpPr>
          <p:grpSpPr>
            <a:xfrm>
              <a:off x="139525" y="2630947"/>
              <a:ext cx="2461629" cy="323165"/>
              <a:chOff x="395554" y="2183502"/>
              <a:chExt cx="2461629" cy="323165"/>
            </a:xfrm>
          </p:grpSpPr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8B5C2AE1-46DE-40FC-84EB-679FBBF7FD9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portata</a:t>
                </a:r>
              </a:p>
            </p:txBody>
          </p:sp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A6F4344D-A656-4921-B9AC-AE4DE080DFE9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960038C1-F796-408A-B0DB-52BE2A7FA259}"/>
                </a:ext>
              </a:extLst>
            </p:cNvPr>
            <p:cNvGrpSpPr/>
            <p:nvPr/>
          </p:nvGrpSpPr>
          <p:grpSpPr>
            <a:xfrm>
              <a:off x="139525" y="2951546"/>
              <a:ext cx="2461629" cy="323165"/>
              <a:chOff x="395554" y="2183502"/>
              <a:chExt cx="2461629" cy="323165"/>
            </a:xfrm>
          </p:grpSpPr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80EF1607-30C0-4CBE-8B07-E5791221EDA9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pH-metro</a:t>
                </a:r>
              </a:p>
            </p:txBody>
          </p:sp>
          <p:sp>
            <p:nvSpPr>
              <p:cNvPr id="71" name="Ovale 70">
                <a:extLst>
                  <a:ext uri="{FF2B5EF4-FFF2-40B4-BE49-F238E27FC236}">
                    <a16:creationId xmlns:a16="http://schemas.microsoft.com/office/drawing/2014/main" id="{FA255369-0C75-4405-B08B-670C0D7F7DD2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66FF"/>
              </a:solidFill>
              <a:ln w="2857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87FFD47D-2A0B-49D6-B580-0114FFA57ACD}"/>
                </a:ext>
              </a:extLst>
            </p:cNvPr>
            <p:cNvGrpSpPr/>
            <p:nvPr/>
          </p:nvGrpSpPr>
          <p:grpSpPr>
            <a:xfrm>
              <a:off x="139103" y="4477924"/>
              <a:ext cx="2460520" cy="323165"/>
              <a:chOff x="139103" y="4477924"/>
              <a:chExt cx="2460520" cy="323165"/>
            </a:xfrm>
          </p:grpSpPr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6CD4169-592A-42C5-A427-98DE668085B4}"/>
                  </a:ext>
                </a:extLst>
              </p:cNvPr>
              <p:cNvSpPr txBox="1"/>
              <p:nvPr/>
            </p:nvSpPr>
            <p:spPr>
              <a:xfrm>
                <a:off x="488591" y="4477924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Ricircolo linea fanghi</a:t>
                </a:r>
              </a:p>
            </p:txBody>
          </p: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87A63DA8-7273-4529-B7A4-C69612D2D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03" y="4668818"/>
                <a:ext cx="244475" cy="0"/>
              </a:xfrm>
              <a:prstGeom prst="straightConnector1">
                <a:avLst/>
              </a:prstGeom>
              <a:ln w="38100">
                <a:solidFill>
                  <a:srgbClr val="7F312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5F76B924-F3AE-4454-94C3-C4B93F016DDB}"/>
              </a:ext>
            </a:extLst>
          </p:cNvPr>
          <p:cNvSpPr/>
          <p:nvPr/>
        </p:nvSpPr>
        <p:spPr>
          <a:xfrm>
            <a:off x="2091069" y="383708"/>
            <a:ext cx="8980967" cy="1210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107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29B2340-292E-4AEF-AD4A-F835805E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50" y="1348412"/>
            <a:ext cx="4476749" cy="2520000"/>
          </a:xfrm>
          <a:prstGeom prst="rect">
            <a:avLst/>
          </a:prstGeom>
          <a:ln w="19050"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11BB53-DA9C-43BD-BBFD-7BB4F3C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6CB2D-61C4-4B3D-BBB5-3927A99A3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616" y="2760237"/>
            <a:ext cx="3029447" cy="22952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sz="1800" dirty="0">
                <a:latin typeface="Century Gothic" panose="020B0502020202020204" pitchFamily="34" charset="0"/>
              </a:rPr>
              <a:t>Problemi: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Calo rendimento nitrificazione inverno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Squilibrio linee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No set point OD</a:t>
            </a:r>
          </a:p>
          <a:p>
            <a:pPr>
              <a:lnSpc>
                <a:spcPct val="150000"/>
              </a:lnSpc>
            </a:pPr>
            <a:endParaRPr lang="it-IT" sz="18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it-IT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20" name="Immagine 19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7335D36-2ED5-4C08-8534-1BCAE3364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7" y="1348412"/>
            <a:ext cx="4476749" cy="25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06996B0-E813-4D8F-B5EF-9CBC205B1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50" y="3907850"/>
            <a:ext cx="4476749" cy="25200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8C88352-994A-4ECB-AB22-388224B99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7" y="3907850"/>
            <a:ext cx="447674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59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29B2340-292E-4AEF-AD4A-F835805E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50" y="1348412"/>
            <a:ext cx="4476749" cy="252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11BB53-DA9C-43BD-BBFD-7BB4F3C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6CB2D-61C4-4B3D-BBB5-3927A99A3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616" y="2760237"/>
            <a:ext cx="3029447" cy="22952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sz="1800" dirty="0">
                <a:latin typeface="Century Gothic" panose="020B0502020202020204" pitchFamily="34" charset="0"/>
              </a:rPr>
              <a:t>Problemi:</a:t>
            </a:r>
          </a:p>
          <a:p>
            <a:pPr>
              <a:lnSpc>
                <a:spcPct val="150000"/>
              </a:lnSpc>
            </a:pP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Calo rendimento nitrificazione inverno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Squilibrio linee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No set point OD</a:t>
            </a:r>
          </a:p>
          <a:p>
            <a:pPr>
              <a:lnSpc>
                <a:spcPct val="150000"/>
              </a:lnSpc>
            </a:pPr>
            <a:endParaRPr lang="it-IT" sz="18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it-IT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15F6DEF-2478-4E5C-91DA-AD1FFA1383E8}"/>
              </a:ext>
            </a:extLst>
          </p:cNvPr>
          <p:cNvSpPr/>
          <p:nvPr/>
        </p:nvSpPr>
        <p:spPr>
          <a:xfrm>
            <a:off x="3585385" y="2630371"/>
            <a:ext cx="390268" cy="810000"/>
          </a:xfrm>
          <a:prstGeom prst="rect">
            <a:avLst/>
          </a:prstGeom>
          <a:solidFill>
            <a:srgbClr val="FF0000">
              <a:alpha val="1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84D76C3-F8F5-455B-BBCB-168B95BC43FF}"/>
              </a:ext>
            </a:extLst>
          </p:cNvPr>
          <p:cNvSpPr/>
          <p:nvPr/>
        </p:nvSpPr>
        <p:spPr>
          <a:xfrm>
            <a:off x="4656233" y="2633264"/>
            <a:ext cx="294964" cy="810000"/>
          </a:xfrm>
          <a:prstGeom prst="rect">
            <a:avLst/>
          </a:prstGeom>
          <a:solidFill>
            <a:srgbClr val="FF0000">
              <a:alpha val="1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206D08C-E1DC-4C08-87BF-7E5C856B7511}"/>
              </a:ext>
            </a:extLst>
          </p:cNvPr>
          <p:cNvSpPr/>
          <p:nvPr/>
        </p:nvSpPr>
        <p:spPr>
          <a:xfrm>
            <a:off x="5741840" y="2630371"/>
            <a:ext cx="195134" cy="810000"/>
          </a:xfrm>
          <a:prstGeom prst="rect">
            <a:avLst/>
          </a:prstGeom>
          <a:solidFill>
            <a:srgbClr val="FF0000">
              <a:alpha val="1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" name="Immagine 19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7335D36-2ED5-4C08-8534-1BCAE3364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7" y="1348412"/>
            <a:ext cx="4476749" cy="25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06996B0-E813-4D8F-B5EF-9CBC205B1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50" y="3907850"/>
            <a:ext cx="4476749" cy="25200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8C88352-994A-4ECB-AB22-388224B99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7" y="3907850"/>
            <a:ext cx="447674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41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11BB53-DA9C-43BD-BBFD-7BB4F3C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70B5A98-C092-4E41-9811-4990F8F8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50" y="1348412"/>
            <a:ext cx="4476749" cy="2520000"/>
          </a:xfrm>
          <a:prstGeom prst="rect">
            <a:avLst/>
          </a:prstGeom>
          <a:ln w="19050">
            <a:noFill/>
          </a:ln>
        </p:spPr>
      </p:pic>
      <p:pic>
        <p:nvPicPr>
          <p:cNvPr id="13" name="Immagine 1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074FE1C-F900-4E8B-A662-78ABD02ED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7" y="1348412"/>
            <a:ext cx="4476749" cy="252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FA3F7F1-E8F7-4AF5-8D2A-9E9A56FE6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50" y="3907850"/>
            <a:ext cx="4476749" cy="2520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43634AB-D739-492C-A85E-A6C02215E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7" y="3907850"/>
            <a:ext cx="4476749" cy="2520000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924E388E-A65A-4600-A07C-7640AA42CF7A}"/>
              </a:ext>
            </a:extLst>
          </p:cNvPr>
          <p:cNvSpPr txBox="1">
            <a:spLocks/>
          </p:cNvSpPr>
          <p:nvPr/>
        </p:nvSpPr>
        <p:spPr>
          <a:xfrm>
            <a:off x="160616" y="2760237"/>
            <a:ext cx="3029447" cy="2295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800" dirty="0">
                <a:latin typeface="Century Gothic" panose="020B0502020202020204" pitchFamily="34" charset="0"/>
              </a:rPr>
              <a:t>Problemi: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Calo rendimento nitrificazione inverno</a:t>
            </a:r>
          </a:p>
          <a:p>
            <a:pPr>
              <a:lnSpc>
                <a:spcPct val="150000"/>
              </a:lnSpc>
            </a:pP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Squilibrio linee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No set point OD</a:t>
            </a:r>
          </a:p>
          <a:p>
            <a:pPr>
              <a:lnSpc>
                <a:spcPct val="150000"/>
              </a:lnSpc>
            </a:pPr>
            <a:endParaRPr lang="it-IT" sz="18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sz="180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644230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C7B72206-F98C-4058-85FC-D97B21A0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7" y="3907850"/>
            <a:ext cx="4476749" cy="252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D7929E5-0861-4D86-819E-6FB59CCF9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50" y="3907850"/>
            <a:ext cx="4476749" cy="252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11BB53-DA9C-43BD-BBFD-7BB4F3C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37C414E-6FF6-42BF-9FBB-714B54C8FA70}"/>
              </a:ext>
            </a:extLst>
          </p:cNvPr>
          <p:cNvCxnSpPr/>
          <p:nvPr/>
        </p:nvCxnSpPr>
        <p:spPr>
          <a:xfrm>
            <a:off x="3563842" y="5713065"/>
            <a:ext cx="37530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2AB479B-0C81-4D38-A33F-BEEF8AF22D3D}"/>
              </a:ext>
            </a:extLst>
          </p:cNvPr>
          <p:cNvCxnSpPr/>
          <p:nvPr/>
        </p:nvCxnSpPr>
        <p:spPr>
          <a:xfrm>
            <a:off x="8108081" y="5716634"/>
            <a:ext cx="37530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102CBD6D-18B1-41CD-A5F7-4E08AF58B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50" y="1348412"/>
            <a:ext cx="4476749" cy="2520000"/>
          </a:xfrm>
          <a:prstGeom prst="rect">
            <a:avLst/>
          </a:prstGeom>
          <a:ln w="19050">
            <a:noFill/>
          </a:ln>
        </p:spPr>
      </p:pic>
      <p:pic>
        <p:nvPicPr>
          <p:cNvPr id="13" name="Immagine 1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E62B16D-0045-46A5-A496-3C59ADE4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7" y="1348412"/>
            <a:ext cx="4476749" cy="2520000"/>
          </a:xfrm>
          <a:prstGeom prst="rect">
            <a:avLst/>
          </a:prstGeom>
        </p:spPr>
      </p:pic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75545EA-C945-42CC-A151-3DD4308E90AE}"/>
              </a:ext>
            </a:extLst>
          </p:cNvPr>
          <p:cNvSpPr txBox="1">
            <a:spLocks/>
          </p:cNvSpPr>
          <p:nvPr/>
        </p:nvSpPr>
        <p:spPr>
          <a:xfrm>
            <a:off x="160616" y="2760237"/>
            <a:ext cx="3029447" cy="2295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800" dirty="0">
                <a:latin typeface="Century Gothic" panose="020B0502020202020204" pitchFamily="34" charset="0"/>
              </a:rPr>
              <a:t>Problemi: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Calo rendimento nitrificazione inverno</a:t>
            </a:r>
          </a:p>
          <a:p>
            <a:pPr>
              <a:lnSpc>
                <a:spcPct val="150000"/>
              </a:lnSpc>
            </a:pPr>
            <a:r>
              <a:rPr lang="it-IT" sz="1500" dirty="0">
                <a:latin typeface="Century Gothic" panose="020B0502020202020204" pitchFamily="34" charset="0"/>
              </a:rPr>
              <a:t>Squilibrio linee</a:t>
            </a:r>
          </a:p>
          <a:p>
            <a:pPr>
              <a:lnSpc>
                <a:spcPct val="150000"/>
              </a:lnSpc>
            </a:pPr>
            <a:r>
              <a:rPr lang="it-IT" sz="15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No set point OD</a:t>
            </a:r>
          </a:p>
          <a:p>
            <a:pPr>
              <a:lnSpc>
                <a:spcPct val="150000"/>
              </a:lnSpc>
            </a:pPr>
            <a:endParaRPr lang="it-IT" sz="18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sz="180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761721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6EDB6E-79AA-4E6A-BDB0-095869C0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072F4EC5-91CA-42FD-BE10-DDA456821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712647"/>
              </p:ext>
            </p:extLst>
          </p:nvPr>
        </p:nvGraphicFramePr>
        <p:xfrm>
          <a:off x="838200" y="1825625"/>
          <a:ext cx="10515600" cy="265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32966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3614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latin typeface="Century Gothic" panose="020B0502020202020204" pitchFamily="34" charset="0"/>
                        </a:rPr>
                        <a:t>Analisi esplorativa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latin typeface="Century Gothic" panose="020B0502020202020204" pitchFamily="34" charset="0"/>
                        </a:rPr>
                        <a:t>Metodi statistici più avanzati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8567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Risultati coerenti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Visione d'insieme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7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Rapida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0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Intuitiva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6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Informazioni aggiuntive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entury Gothic" panose="020B0502020202020204" pitchFamily="34" charset="0"/>
                        </a:rPr>
                        <a:t>Informazioni non dipendenti dall'osservatore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22586"/>
                  </a:ext>
                </a:extLst>
              </a:tr>
            </a:tbl>
          </a:graphicData>
        </a:graphic>
      </p:graphicFrame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86AE78-E826-428F-B469-39D4B32A223B}"/>
              </a:ext>
            </a:extLst>
          </p:cNvPr>
          <p:cNvSpPr/>
          <p:nvPr/>
        </p:nvSpPr>
        <p:spPr>
          <a:xfrm>
            <a:off x="5955859" y="4874988"/>
            <a:ext cx="280282" cy="44360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570908-12FC-4AFC-B30D-08A92BCEE831}"/>
              </a:ext>
            </a:extLst>
          </p:cNvPr>
          <p:cNvSpPr txBox="1"/>
          <p:nvPr/>
        </p:nvSpPr>
        <p:spPr>
          <a:xfrm>
            <a:off x="2064689" y="5406889"/>
            <a:ext cx="8062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atin typeface="Century Gothic" panose="020B0502020202020204" pitchFamily="34" charset="0"/>
              </a:rPr>
              <a:t>Affiancare i metodi statistici avanzati ai metodi tradizionali </a:t>
            </a:r>
          </a:p>
        </p:txBody>
      </p:sp>
    </p:spTree>
    <p:extLst>
      <p:ext uri="{BB962C8B-B14F-4D97-AF65-F5344CB8AC3E}">
        <p14:creationId xmlns:p14="http://schemas.microsoft.com/office/powerpoint/2010/main" val="1962901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489BE-B573-42A7-A375-03CAE6D7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9763B0-93FD-4529-9E39-A2639C01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62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it-IT" sz="1800" dirty="0"/>
              <a:t>Ripetere l'analisi con più dati</a:t>
            </a:r>
          </a:p>
          <a:p>
            <a:pPr>
              <a:lnSpc>
                <a:spcPct val="160000"/>
              </a:lnSpc>
            </a:pPr>
            <a:r>
              <a:rPr lang="it-IT" sz="1800" dirty="0"/>
              <a:t>Test di significatività statistica</a:t>
            </a:r>
          </a:p>
          <a:p>
            <a:pPr>
              <a:lnSpc>
                <a:spcPct val="160000"/>
              </a:lnSpc>
            </a:pPr>
            <a:r>
              <a:rPr lang="it-IT" sz="1800" dirty="0"/>
              <a:t>Nuovi metodi:</a:t>
            </a:r>
          </a:p>
          <a:p>
            <a:pPr lvl="1">
              <a:lnSpc>
                <a:spcPct val="160000"/>
              </a:lnSpc>
            </a:pPr>
            <a:r>
              <a:rPr lang="it-IT" sz="1500" dirty="0"/>
              <a:t>Modelli AR, ARMA e ARIMA, analisi di Fourier, PCA</a:t>
            </a:r>
          </a:p>
          <a:p>
            <a:pPr lvl="1">
              <a:lnSpc>
                <a:spcPct val="160000"/>
              </a:lnSpc>
            </a:pPr>
            <a:r>
              <a:rPr lang="it-IT" sz="1500" dirty="0"/>
              <a:t>Confronto dei risultati</a:t>
            </a:r>
          </a:p>
          <a:p>
            <a:pPr lvl="1">
              <a:lnSpc>
                <a:spcPct val="160000"/>
              </a:lnSpc>
            </a:pPr>
            <a:r>
              <a:rPr lang="it-IT" sz="1500" dirty="0"/>
              <a:t>Maggiori informazioni</a:t>
            </a:r>
          </a:p>
          <a:p>
            <a:pPr lvl="1">
              <a:lnSpc>
                <a:spcPct val="160000"/>
              </a:lnSpc>
            </a:pPr>
            <a:r>
              <a:rPr lang="it-IT" sz="1500" dirty="0"/>
              <a:t>Previsioni </a:t>
            </a:r>
          </a:p>
        </p:txBody>
      </p:sp>
    </p:spTree>
    <p:extLst>
      <p:ext uri="{BB962C8B-B14F-4D97-AF65-F5344CB8AC3E}">
        <p14:creationId xmlns:p14="http://schemas.microsoft.com/office/powerpoint/2010/main" val="26188644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A5653-4CD3-4B1C-99FC-80DEB4563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3692"/>
            <a:ext cx="9144000" cy="790617"/>
          </a:xfrm>
        </p:spPr>
        <p:txBody>
          <a:bodyPr/>
          <a:lstStyle/>
          <a:p>
            <a:r>
              <a:rPr lang="it-IT" sz="4400" dirty="0"/>
              <a:t>Grazie per l'attenzione</a:t>
            </a:r>
          </a:p>
        </p:txBody>
      </p:sp>
    </p:spTree>
    <p:extLst>
      <p:ext uri="{BB962C8B-B14F-4D97-AF65-F5344CB8AC3E}">
        <p14:creationId xmlns:p14="http://schemas.microsoft.com/office/powerpoint/2010/main" val="167351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2087FE6-C830-43BD-B20D-C745E5B2C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5"/>
          <a:stretch/>
        </p:blipFill>
        <p:spPr>
          <a:xfrm>
            <a:off x="1276484" y="246223"/>
            <a:ext cx="10915516" cy="6611777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892354C-96BE-4E0F-B27B-45692045D839}"/>
              </a:ext>
            </a:extLst>
          </p:cNvPr>
          <p:cNvCxnSpPr>
            <a:cxnSpLocks/>
          </p:cNvCxnSpPr>
          <p:nvPr/>
        </p:nvCxnSpPr>
        <p:spPr>
          <a:xfrm flipV="1">
            <a:off x="5623729" y="3176515"/>
            <a:ext cx="2845613" cy="1492303"/>
          </a:xfrm>
          <a:prstGeom prst="bentConnector3">
            <a:avLst>
              <a:gd name="adj1" fmla="val -618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9D0EC68C-0140-4761-AB4C-226DDA9D1F96}"/>
              </a:ext>
            </a:extLst>
          </p:cNvPr>
          <p:cNvCxnSpPr>
            <a:cxnSpLocks/>
          </p:cNvCxnSpPr>
          <p:nvPr/>
        </p:nvCxnSpPr>
        <p:spPr>
          <a:xfrm flipV="1">
            <a:off x="3876107" y="3852297"/>
            <a:ext cx="4864335" cy="950239"/>
          </a:xfrm>
          <a:prstGeom prst="bentConnector3">
            <a:avLst>
              <a:gd name="adj1" fmla="val -274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43A8A531-08D3-4256-9942-8402DE5AC2BD}"/>
              </a:ext>
            </a:extLst>
          </p:cNvPr>
          <p:cNvSpPr/>
          <p:nvPr/>
        </p:nvSpPr>
        <p:spPr>
          <a:xfrm>
            <a:off x="6545104" y="80483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1D18E848-41B5-481A-8B11-149992701505}"/>
              </a:ext>
            </a:extLst>
          </p:cNvPr>
          <p:cNvSpPr/>
          <p:nvPr/>
        </p:nvSpPr>
        <p:spPr>
          <a:xfrm>
            <a:off x="8050596" y="623477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30F1C47-CADD-4EA8-B02B-2EDA06D62BB3}"/>
              </a:ext>
            </a:extLst>
          </p:cNvPr>
          <p:cNvSpPr/>
          <p:nvPr/>
        </p:nvSpPr>
        <p:spPr>
          <a:xfrm>
            <a:off x="8796099" y="3284852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6CCAC441-A6FD-440F-8FCF-7AAEEC5C5A9D}"/>
              </a:ext>
            </a:extLst>
          </p:cNvPr>
          <p:cNvSpPr/>
          <p:nvPr/>
        </p:nvSpPr>
        <p:spPr>
          <a:xfrm>
            <a:off x="10179901" y="3906107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8FE0CB2-F53C-4D8C-815A-D2061C035A1B}"/>
              </a:ext>
            </a:extLst>
          </p:cNvPr>
          <p:cNvSpPr/>
          <p:nvPr/>
        </p:nvSpPr>
        <p:spPr>
          <a:xfrm>
            <a:off x="6545325" y="953280"/>
            <a:ext cx="180000" cy="180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803786-9969-4E2E-BFEB-1197F55B5FFD}"/>
              </a:ext>
            </a:extLst>
          </p:cNvPr>
          <p:cNvSpPr/>
          <p:nvPr/>
        </p:nvSpPr>
        <p:spPr>
          <a:xfrm>
            <a:off x="8896589" y="876652"/>
            <a:ext cx="180000" cy="180000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81721586-311D-4F2C-994C-BF50C618A697}"/>
              </a:ext>
            </a:extLst>
          </p:cNvPr>
          <p:cNvSpPr/>
          <p:nvPr/>
        </p:nvSpPr>
        <p:spPr>
          <a:xfrm>
            <a:off x="6272171" y="4987162"/>
            <a:ext cx="180000" cy="180000"/>
          </a:xfrm>
          <a:prstGeom prst="ellipse">
            <a:avLst/>
          </a:prstGeom>
          <a:solidFill>
            <a:srgbClr val="7F312D"/>
          </a:solidFill>
          <a:ln w="28575">
            <a:solidFill>
              <a:srgbClr val="7F3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56A6CF22-337D-4865-A0AE-78473EFC3791}"/>
              </a:ext>
            </a:extLst>
          </p:cNvPr>
          <p:cNvSpPr/>
          <p:nvPr/>
        </p:nvSpPr>
        <p:spPr>
          <a:xfrm>
            <a:off x="7836032" y="623573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884C2E5-1214-4041-90A5-A18FE3B07FD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Impianto A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F04E743-0657-4D29-A2E7-1A2BC0D46737}"/>
              </a:ext>
            </a:extLst>
          </p:cNvPr>
          <p:cNvGrpSpPr/>
          <p:nvPr/>
        </p:nvGrpSpPr>
        <p:grpSpPr>
          <a:xfrm>
            <a:off x="139103" y="2470884"/>
            <a:ext cx="2462051" cy="2493235"/>
            <a:chOff x="139103" y="2307854"/>
            <a:chExt cx="2462051" cy="2493235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947A5B88-8707-4455-8725-D71F9ED2658E}"/>
                </a:ext>
              </a:extLst>
            </p:cNvPr>
            <p:cNvGrpSpPr/>
            <p:nvPr/>
          </p:nvGrpSpPr>
          <p:grpSpPr>
            <a:xfrm>
              <a:off x="139525" y="2307854"/>
              <a:ext cx="2461629" cy="323165"/>
              <a:chOff x="395554" y="2183502"/>
              <a:chExt cx="2461629" cy="323165"/>
            </a:xfrm>
          </p:grpSpPr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1130C8B-6A30-4926-82CA-A85FFD0AE3F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Autocampionatore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586B2C6B-DA6C-4CDE-BCBD-3964F6B9FF80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1F30DB62-CDF2-44D5-9174-A6E7806EB53D}"/>
                </a:ext>
              </a:extLst>
            </p:cNvPr>
            <p:cNvGrpSpPr/>
            <p:nvPr/>
          </p:nvGrpSpPr>
          <p:grpSpPr>
            <a:xfrm>
              <a:off x="139103" y="3273828"/>
              <a:ext cx="2461629" cy="553998"/>
              <a:chOff x="395554" y="2183502"/>
              <a:chExt cx="2461629" cy="553998"/>
            </a:xfrm>
          </p:grpSpPr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5788361-73E4-49C8-8974-663D8CFADCA2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Sonda ossigeno disciolto</a:t>
                </a:r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D36958E1-5C3C-41E6-A69E-C117C9AC4275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F12F98FA-BD5A-4E2C-84A1-6A6D3A9752F0}"/>
                </a:ext>
              </a:extLst>
            </p:cNvPr>
            <p:cNvGrpSpPr/>
            <p:nvPr/>
          </p:nvGrpSpPr>
          <p:grpSpPr>
            <a:xfrm>
              <a:off x="139525" y="4153957"/>
              <a:ext cx="2461629" cy="323165"/>
              <a:chOff x="395554" y="2183502"/>
              <a:chExt cx="2461629" cy="323165"/>
            </a:xfrm>
          </p:grpSpPr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F809F5F0-7576-4F3D-9EA8-CFAC4655819E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 err="1">
                    <a:latin typeface="Century Gothic" panose="020B0502020202020204" pitchFamily="34" charset="0"/>
                  </a:rPr>
                  <a:t>Torbidimetro</a:t>
                </a:r>
                <a:endParaRPr lang="it-IT" sz="15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39DFE8C4-89B3-4A2A-959E-001F6896085E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54298F44-4AF4-4825-AA6F-B122492D5416}"/>
                </a:ext>
              </a:extLst>
            </p:cNvPr>
            <p:cNvGrpSpPr/>
            <p:nvPr/>
          </p:nvGrpSpPr>
          <p:grpSpPr>
            <a:xfrm>
              <a:off x="139525" y="3830463"/>
              <a:ext cx="2461629" cy="323165"/>
              <a:chOff x="395554" y="2183502"/>
              <a:chExt cx="2461629" cy="323165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0373EFC-D80B-451E-AF17-9EF65789D32A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di livello</a:t>
                </a: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1653DCB7-7499-4FCC-873A-2A877CD9A637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7F312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70EB705E-463B-4B19-BF62-43FF1A7A22FF}"/>
                </a:ext>
              </a:extLst>
            </p:cNvPr>
            <p:cNvGrpSpPr/>
            <p:nvPr/>
          </p:nvGrpSpPr>
          <p:grpSpPr>
            <a:xfrm>
              <a:off x="139525" y="2630947"/>
              <a:ext cx="2461629" cy="323165"/>
              <a:chOff x="395554" y="2183502"/>
              <a:chExt cx="2461629" cy="323165"/>
            </a:xfrm>
          </p:grpSpPr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8B5C2AE1-46DE-40FC-84EB-679FBBF7FD9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portata</a:t>
                </a:r>
              </a:p>
            </p:txBody>
          </p:sp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A6F4344D-A656-4921-B9AC-AE4DE080DFE9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960038C1-F796-408A-B0DB-52BE2A7FA259}"/>
                </a:ext>
              </a:extLst>
            </p:cNvPr>
            <p:cNvGrpSpPr/>
            <p:nvPr/>
          </p:nvGrpSpPr>
          <p:grpSpPr>
            <a:xfrm>
              <a:off x="139525" y="2951546"/>
              <a:ext cx="2461629" cy="323165"/>
              <a:chOff x="395554" y="2183502"/>
              <a:chExt cx="2461629" cy="323165"/>
            </a:xfrm>
          </p:grpSpPr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80EF1607-30C0-4CBE-8B07-E5791221EDA9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pH-metro</a:t>
                </a:r>
              </a:p>
            </p:txBody>
          </p:sp>
          <p:sp>
            <p:nvSpPr>
              <p:cNvPr id="71" name="Ovale 70">
                <a:extLst>
                  <a:ext uri="{FF2B5EF4-FFF2-40B4-BE49-F238E27FC236}">
                    <a16:creationId xmlns:a16="http://schemas.microsoft.com/office/drawing/2014/main" id="{FA255369-0C75-4405-B08B-670C0D7F7DD2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66FF"/>
              </a:solidFill>
              <a:ln w="2857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87FFD47D-2A0B-49D6-B580-0114FFA57ACD}"/>
                </a:ext>
              </a:extLst>
            </p:cNvPr>
            <p:cNvGrpSpPr/>
            <p:nvPr/>
          </p:nvGrpSpPr>
          <p:grpSpPr>
            <a:xfrm>
              <a:off x="139103" y="4477924"/>
              <a:ext cx="2460520" cy="323165"/>
              <a:chOff x="139103" y="4477924"/>
              <a:chExt cx="2460520" cy="323165"/>
            </a:xfrm>
          </p:grpSpPr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6CD4169-592A-42C5-A427-98DE668085B4}"/>
                  </a:ext>
                </a:extLst>
              </p:cNvPr>
              <p:cNvSpPr txBox="1"/>
              <p:nvPr/>
            </p:nvSpPr>
            <p:spPr>
              <a:xfrm>
                <a:off x="488591" y="4477924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Ricircolo linea fanghi</a:t>
                </a:r>
              </a:p>
            </p:txBody>
          </p: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87A63DA8-7273-4529-B7A4-C69612D2D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03" y="4668818"/>
                <a:ext cx="244475" cy="0"/>
              </a:xfrm>
              <a:prstGeom prst="straightConnector1">
                <a:avLst/>
              </a:prstGeom>
              <a:ln w="38100">
                <a:solidFill>
                  <a:srgbClr val="7F312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5F76B924-F3AE-4454-94C3-C4B93F016DDB}"/>
              </a:ext>
            </a:extLst>
          </p:cNvPr>
          <p:cNvSpPr/>
          <p:nvPr/>
        </p:nvSpPr>
        <p:spPr>
          <a:xfrm>
            <a:off x="8350102" y="1481046"/>
            <a:ext cx="2906233" cy="2349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35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2087FE6-C830-43BD-B20D-C745E5B2C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5"/>
          <a:stretch/>
        </p:blipFill>
        <p:spPr>
          <a:xfrm>
            <a:off x="1276484" y="246223"/>
            <a:ext cx="10915516" cy="6611777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892354C-96BE-4E0F-B27B-45692045D839}"/>
              </a:ext>
            </a:extLst>
          </p:cNvPr>
          <p:cNvCxnSpPr>
            <a:cxnSpLocks/>
          </p:cNvCxnSpPr>
          <p:nvPr/>
        </p:nvCxnSpPr>
        <p:spPr>
          <a:xfrm flipV="1">
            <a:off x="5623729" y="3176515"/>
            <a:ext cx="2845613" cy="1492303"/>
          </a:xfrm>
          <a:prstGeom prst="bentConnector3">
            <a:avLst>
              <a:gd name="adj1" fmla="val -618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9D0EC68C-0140-4761-AB4C-226DDA9D1F96}"/>
              </a:ext>
            </a:extLst>
          </p:cNvPr>
          <p:cNvCxnSpPr>
            <a:cxnSpLocks/>
          </p:cNvCxnSpPr>
          <p:nvPr/>
        </p:nvCxnSpPr>
        <p:spPr>
          <a:xfrm flipV="1">
            <a:off x="3876107" y="3852297"/>
            <a:ext cx="4864335" cy="950239"/>
          </a:xfrm>
          <a:prstGeom prst="bentConnector3">
            <a:avLst>
              <a:gd name="adj1" fmla="val -274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43A8A531-08D3-4256-9942-8402DE5AC2BD}"/>
              </a:ext>
            </a:extLst>
          </p:cNvPr>
          <p:cNvSpPr/>
          <p:nvPr/>
        </p:nvSpPr>
        <p:spPr>
          <a:xfrm>
            <a:off x="6545104" y="80483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1D18E848-41B5-481A-8B11-149992701505}"/>
              </a:ext>
            </a:extLst>
          </p:cNvPr>
          <p:cNvSpPr/>
          <p:nvPr/>
        </p:nvSpPr>
        <p:spPr>
          <a:xfrm>
            <a:off x="8050596" y="623477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30F1C47-CADD-4EA8-B02B-2EDA06D62BB3}"/>
              </a:ext>
            </a:extLst>
          </p:cNvPr>
          <p:cNvSpPr/>
          <p:nvPr/>
        </p:nvSpPr>
        <p:spPr>
          <a:xfrm>
            <a:off x="8796099" y="3284852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6CCAC441-A6FD-440F-8FCF-7AAEEC5C5A9D}"/>
              </a:ext>
            </a:extLst>
          </p:cNvPr>
          <p:cNvSpPr/>
          <p:nvPr/>
        </p:nvSpPr>
        <p:spPr>
          <a:xfrm>
            <a:off x="10179901" y="3906107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8FE0CB2-F53C-4D8C-815A-D2061C035A1B}"/>
              </a:ext>
            </a:extLst>
          </p:cNvPr>
          <p:cNvSpPr/>
          <p:nvPr/>
        </p:nvSpPr>
        <p:spPr>
          <a:xfrm>
            <a:off x="6545325" y="953280"/>
            <a:ext cx="180000" cy="180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803786-9969-4E2E-BFEB-1197F55B5FFD}"/>
              </a:ext>
            </a:extLst>
          </p:cNvPr>
          <p:cNvSpPr/>
          <p:nvPr/>
        </p:nvSpPr>
        <p:spPr>
          <a:xfrm>
            <a:off x="8896589" y="876652"/>
            <a:ext cx="180000" cy="180000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81721586-311D-4F2C-994C-BF50C618A697}"/>
              </a:ext>
            </a:extLst>
          </p:cNvPr>
          <p:cNvSpPr/>
          <p:nvPr/>
        </p:nvSpPr>
        <p:spPr>
          <a:xfrm>
            <a:off x="6272171" y="4987162"/>
            <a:ext cx="180000" cy="180000"/>
          </a:xfrm>
          <a:prstGeom prst="ellipse">
            <a:avLst/>
          </a:prstGeom>
          <a:solidFill>
            <a:srgbClr val="7F312D"/>
          </a:solidFill>
          <a:ln w="28575">
            <a:solidFill>
              <a:srgbClr val="7F3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56A6CF22-337D-4865-A0AE-78473EFC3791}"/>
              </a:ext>
            </a:extLst>
          </p:cNvPr>
          <p:cNvSpPr/>
          <p:nvPr/>
        </p:nvSpPr>
        <p:spPr>
          <a:xfrm>
            <a:off x="7836032" y="623573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884C2E5-1214-4041-90A5-A18FE3B07FD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Impianto A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F04E743-0657-4D29-A2E7-1A2BC0D46737}"/>
              </a:ext>
            </a:extLst>
          </p:cNvPr>
          <p:cNvGrpSpPr/>
          <p:nvPr/>
        </p:nvGrpSpPr>
        <p:grpSpPr>
          <a:xfrm>
            <a:off x="139103" y="2470884"/>
            <a:ext cx="2462051" cy="2493235"/>
            <a:chOff x="139103" y="2307854"/>
            <a:chExt cx="2462051" cy="2493235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947A5B88-8707-4455-8725-D71F9ED2658E}"/>
                </a:ext>
              </a:extLst>
            </p:cNvPr>
            <p:cNvGrpSpPr/>
            <p:nvPr/>
          </p:nvGrpSpPr>
          <p:grpSpPr>
            <a:xfrm>
              <a:off x="139525" y="2307854"/>
              <a:ext cx="2461629" cy="323165"/>
              <a:chOff x="395554" y="2183502"/>
              <a:chExt cx="2461629" cy="323165"/>
            </a:xfrm>
          </p:grpSpPr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1130C8B-6A30-4926-82CA-A85FFD0AE3F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Autocampionatore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586B2C6B-DA6C-4CDE-BCBD-3964F6B9FF80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1F30DB62-CDF2-44D5-9174-A6E7806EB53D}"/>
                </a:ext>
              </a:extLst>
            </p:cNvPr>
            <p:cNvGrpSpPr/>
            <p:nvPr/>
          </p:nvGrpSpPr>
          <p:grpSpPr>
            <a:xfrm>
              <a:off x="139103" y="3273828"/>
              <a:ext cx="2461629" cy="553998"/>
              <a:chOff x="395554" y="2183502"/>
              <a:chExt cx="2461629" cy="553998"/>
            </a:xfrm>
          </p:grpSpPr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5788361-73E4-49C8-8974-663D8CFADCA2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Sonda ossigeno disciolto</a:t>
                </a:r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D36958E1-5C3C-41E6-A69E-C117C9AC4275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F12F98FA-BD5A-4E2C-84A1-6A6D3A9752F0}"/>
                </a:ext>
              </a:extLst>
            </p:cNvPr>
            <p:cNvGrpSpPr/>
            <p:nvPr/>
          </p:nvGrpSpPr>
          <p:grpSpPr>
            <a:xfrm>
              <a:off x="139525" y="4153957"/>
              <a:ext cx="2461629" cy="323165"/>
              <a:chOff x="395554" y="2183502"/>
              <a:chExt cx="2461629" cy="323165"/>
            </a:xfrm>
          </p:grpSpPr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F809F5F0-7576-4F3D-9EA8-CFAC4655819E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 err="1">
                    <a:latin typeface="Century Gothic" panose="020B0502020202020204" pitchFamily="34" charset="0"/>
                  </a:rPr>
                  <a:t>Torbidimetro</a:t>
                </a:r>
                <a:endParaRPr lang="it-IT" sz="15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39DFE8C4-89B3-4A2A-959E-001F6896085E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54298F44-4AF4-4825-AA6F-B122492D5416}"/>
                </a:ext>
              </a:extLst>
            </p:cNvPr>
            <p:cNvGrpSpPr/>
            <p:nvPr/>
          </p:nvGrpSpPr>
          <p:grpSpPr>
            <a:xfrm>
              <a:off x="139525" y="3830463"/>
              <a:ext cx="2461629" cy="323165"/>
              <a:chOff x="395554" y="2183502"/>
              <a:chExt cx="2461629" cy="323165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0373EFC-D80B-451E-AF17-9EF65789D32A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di livello</a:t>
                </a: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1653DCB7-7499-4FCC-873A-2A877CD9A637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7F312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70EB705E-463B-4B19-BF62-43FF1A7A22FF}"/>
                </a:ext>
              </a:extLst>
            </p:cNvPr>
            <p:cNvGrpSpPr/>
            <p:nvPr/>
          </p:nvGrpSpPr>
          <p:grpSpPr>
            <a:xfrm>
              <a:off x="139525" y="2630947"/>
              <a:ext cx="2461629" cy="323165"/>
              <a:chOff x="395554" y="2183502"/>
              <a:chExt cx="2461629" cy="323165"/>
            </a:xfrm>
          </p:grpSpPr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8B5C2AE1-46DE-40FC-84EB-679FBBF7FD9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portata</a:t>
                </a:r>
              </a:p>
            </p:txBody>
          </p:sp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A6F4344D-A656-4921-B9AC-AE4DE080DFE9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960038C1-F796-408A-B0DB-52BE2A7FA259}"/>
                </a:ext>
              </a:extLst>
            </p:cNvPr>
            <p:cNvGrpSpPr/>
            <p:nvPr/>
          </p:nvGrpSpPr>
          <p:grpSpPr>
            <a:xfrm>
              <a:off x="139525" y="2951546"/>
              <a:ext cx="2461629" cy="323165"/>
              <a:chOff x="395554" y="2183502"/>
              <a:chExt cx="2461629" cy="323165"/>
            </a:xfrm>
          </p:grpSpPr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80EF1607-30C0-4CBE-8B07-E5791221EDA9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pH-metro</a:t>
                </a:r>
              </a:p>
            </p:txBody>
          </p:sp>
          <p:sp>
            <p:nvSpPr>
              <p:cNvPr id="71" name="Ovale 70">
                <a:extLst>
                  <a:ext uri="{FF2B5EF4-FFF2-40B4-BE49-F238E27FC236}">
                    <a16:creationId xmlns:a16="http://schemas.microsoft.com/office/drawing/2014/main" id="{FA255369-0C75-4405-B08B-670C0D7F7DD2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66FF"/>
              </a:solidFill>
              <a:ln w="2857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87FFD47D-2A0B-49D6-B580-0114FFA57ACD}"/>
                </a:ext>
              </a:extLst>
            </p:cNvPr>
            <p:cNvGrpSpPr/>
            <p:nvPr/>
          </p:nvGrpSpPr>
          <p:grpSpPr>
            <a:xfrm>
              <a:off x="139103" y="4477924"/>
              <a:ext cx="2460520" cy="323165"/>
              <a:chOff x="139103" y="4477924"/>
              <a:chExt cx="2460520" cy="323165"/>
            </a:xfrm>
          </p:grpSpPr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6CD4169-592A-42C5-A427-98DE668085B4}"/>
                  </a:ext>
                </a:extLst>
              </p:cNvPr>
              <p:cNvSpPr txBox="1"/>
              <p:nvPr/>
            </p:nvSpPr>
            <p:spPr>
              <a:xfrm>
                <a:off x="488591" y="4477924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Ricircolo linea fanghi</a:t>
                </a:r>
              </a:p>
            </p:txBody>
          </p: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87A63DA8-7273-4529-B7A4-C69612D2D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03" y="4668818"/>
                <a:ext cx="244475" cy="0"/>
              </a:xfrm>
              <a:prstGeom prst="straightConnector1">
                <a:avLst/>
              </a:prstGeom>
              <a:ln w="38100">
                <a:solidFill>
                  <a:srgbClr val="7F312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5F76B924-F3AE-4454-94C3-C4B93F016DDB}"/>
              </a:ext>
            </a:extLst>
          </p:cNvPr>
          <p:cNvSpPr/>
          <p:nvPr/>
        </p:nvSpPr>
        <p:spPr>
          <a:xfrm>
            <a:off x="7793504" y="3906107"/>
            <a:ext cx="4015726" cy="505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83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2087FE6-C830-43BD-B20D-C745E5B2C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5"/>
          <a:stretch/>
        </p:blipFill>
        <p:spPr>
          <a:xfrm>
            <a:off x="1276484" y="246223"/>
            <a:ext cx="10915516" cy="6611777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892354C-96BE-4E0F-B27B-45692045D839}"/>
              </a:ext>
            </a:extLst>
          </p:cNvPr>
          <p:cNvCxnSpPr>
            <a:cxnSpLocks/>
          </p:cNvCxnSpPr>
          <p:nvPr/>
        </p:nvCxnSpPr>
        <p:spPr>
          <a:xfrm flipV="1">
            <a:off x="5623729" y="3176515"/>
            <a:ext cx="2845613" cy="1492303"/>
          </a:xfrm>
          <a:prstGeom prst="bentConnector3">
            <a:avLst>
              <a:gd name="adj1" fmla="val -618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9D0EC68C-0140-4761-AB4C-226DDA9D1F96}"/>
              </a:ext>
            </a:extLst>
          </p:cNvPr>
          <p:cNvCxnSpPr>
            <a:cxnSpLocks/>
          </p:cNvCxnSpPr>
          <p:nvPr/>
        </p:nvCxnSpPr>
        <p:spPr>
          <a:xfrm flipV="1">
            <a:off x="3876107" y="3852297"/>
            <a:ext cx="4864335" cy="950239"/>
          </a:xfrm>
          <a:prstGeom prst="bentConnector3">
            <a:avLst>
              <a:gd name="adj1" fmla="val -274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43A8A531-08D3-4256-9942-8402DE5AC2BD}"/>
              </a:ext>
            </a:extLst>
          </p:cNvPr>
          <p:cNvSpPr/>
          <p:nvPr/>
        </p:nvSpPr>
        <p:spPr>
          <a:xfrm>
            <a:off x="6545104" y="80483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1D18E848-41B5-481A-8B11-149992701505}"/>
              </a:ext>
            </a:extLst>
          </p:cNvPr>
          <p:cNvSpPr/>
          <p:nvPr/>
        </p:nvSpPr>
        <p:spPr>
          <a:xfrm>
            <a:off x="8050596" y="623477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30F1C47-CADD-4EA8-B02B-2EDA06D62BB3}"/>
              </a:ext>
            </a:extLst>
          </p:cNvPr>
          <p:cNvSpPr/>
          <p:nvPr/>
        </p:nvSpPr>
        <p:spPr>
          <a:xfrm>
            <a:off x="8796099" y="3284852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6CCAC441-A6FD-440F-8FCF-7AAEEC5C5A9D}"/>
              </a:ext>
            </a:extLst>
          </p:cNvPr>
          <p:cNvSpPr/>
          <p:nvPr/>
        </p:nvSpPr>
        <p:spPr>
          <a:xfrm>
            <a:off x="10179901" y="3906107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8FE0CB2-F53C-4D8C-815A-D2061C035A1B}"/>
              </a:ext>
            </a:extLst>
          </p:cNvPr>
          <p:cNvSpPr/>
          <p:nvPr/>
        </p:nvSpPr>
        <p:spPr>
          <a:xfrm>
            <a:off x="6545325" y="953280"/>
            <a:ext cx="180000" cy="180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803786-9969-4E2E-BFEB-1197F55B5FFD}"/>
              </a:ext>
            </a:extLst>
          </p:cNvPr>
          <p:cNvSpPr/>
          <p:nvPr/>
        </p:nvSpPr>
        <p:spPr>
          <a:xfrm>
            <a:off x="8896589" y="876652"/>
            <a:ext cx="180000" cy="180000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81721586-311D-4F2C-994C-BF50C618A697}"/>
              </a:ext>
            </a:extLst>
          </p:cNvPr>
          <p:cNvSpPr/>
          <p:nvPr/>
        </p:nvSpPr>
        <p:spPr>
          <a:xfrm>
            <a:off x="6272171" y="4987162"/>
            <a:ext cx="180000" cy="180000"/>
          </a:xfrm>
          <a:prstGeom prst="ellipse">
            <a:avLst/>
          </a:prstGeom>
          <a:solidFill>
            <a:srgbClr val="7F312D"/>
          </a:solidFill>
          <a:ln w="28575">
            <a:solidFill>
              <a:srgbClr val="7F3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56A6CF22-337D-4865-A0AE-78473EFC3791}"/>
              </a:ext>
            </a:extLst>
          </p:cNvPr>
          <p:cNvSpPr/>
          <p:nvPr/>
        </p:nvSpPr>
        <p:spPr>
          <a:xfrm>
            <a:off x="7836032" y="623573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884C2E5-1214-4041-90A5-A18FE3B07FD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Impianto A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F04E743-0657-4D29-A2E7-1A2BC0D46737}"/>
              </a:ext>
            </a:extLst>
          </p:cNvPr>
          <p:cNvGrpSpPr/>
          <p:nvPr/>
        </p:nvGrpSpPr>
        <p:grpSpPr>
          <a:xfrm>
            <a:off x="139103" y="2470884"/>
            <a:ext cx="2462051" cy="2493235"/>
            <a:chOff x="139103" y="2307854"/>
            <a:chExt cx="2462051" cy="2493235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947A5B88-8707-4455-8725-D71F9ED2658E}"/>
                </a:ext>
              </a:extLst>
            </p:cNvPr>
            <p:cNvGrpSpPr/>
            <p:nvPr/>
          </p:nvGrpSpPr>
          <p:grpSpPr>
            <a:xfrm>
              <a:off x="139525" y="2307854"/>
              <a:ext cx="2461629" cy="323165"/>
              <a:chOff x="395554" y="2183502"/>
              <a:chExt cx="2461629" cy="323165"/>
            </a:xfrm>
          </p:grpSpPr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1130C8B-6A30-4926-82CA-A85FFD0AE3F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Autocampionatore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586B2C6B-DA6C-4CDE-BCBD-3964F6B9FF80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1F30DB62-CDF2-44D5-9174-A6E7806EB53D}"/>
                </a:ext>
              </a:extLst>
            </p:cNvPr>
            <p:cNvGrpSpPr/>
            <p:nvPr/>
          </p:nvGrpSpPr>
          <p:grpSpPr>
            <a:xfrm>
              <a:off x="139103" y="3273828"/>
              <a:ext cx="2461629" cy="553998"/>
              <a:chOff x="395554" y="2183502"/>
              <a:chExt cx="2461629" cy="553998"/>
            </a:xfrm>
          </p:grpSpPr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5788361-73E4-49C8-8974-663D8CFADCA2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Sonda ossigeno disciolto</a:t>
                </a:r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D36958E1-5C3C-41E6-A69E-C117C9AC4275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F12F98FA-BD5A-4E2C-84A1-6A6D3A9752F0}"/>
                </a:ext>
              </a:extLst>
            </p:cNvPr>
            <p:cNvGrpSpPr/>
            <p:nvPr/>
          </p:nvGrpSpPr>
          <p:grpSpPr>
            <a:xfrm>
              <a:off x="139525" y="4153957"/>
              <a:ext cx="2461629" cy="323165"/>
              <a:chOff x="395554" y="2183502"/>
              <a:chExt cx="2461629" cy="323165"/>
            </a:xfrm>
          </p:grpSpPr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F809F5F0-7576-4F3D-9EA8-CFAC4655819E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 err="1">
                    <a:latin typeface="Century Gothic" panose="020B0502020202020204" pitchFamily="34" charset="0"/>
                  </a:rPr>
                  <a:t>Torbidimetro</a:t>
                </a:r>
                <a:endParaRPr lang="it-IT" sz="15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39DFE8C4-89B3-4A2A-959E-001F6896085E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54298F44-4AF4-4825-AA6F-B122492D5416}"/>
                </a:ext>
              </a:extLst>
            </p:cNvPr>
            <p:cNvGrpSpPr/>
            <p:nvPr/>
          </p:nvGrpSpPr>
          <p:grpSpPr>
            <a:xfrm>
              <a:off x="139525" y="3830463"/>
              <a:ext cx="2461629" cy="323165"/>
              <a:chOff x="395554" y="2183502"/>
              <a:chExt cx="2461629" cy="323165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0373EFC-D80B-451E-AF17-9EF65789D32A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di livello</a:t>
                </a: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1653DCB7-7499-4FCC-873A-2A877CD9A637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7F312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70EB705E-463B-4B19-BF62-43FF1A7A22FF}"/>
                </a:ext>
              </a:extLst>
            </p:cNvPr>
            <p:cNvGrpSpPr/>
            <p:nvPr/>
          </p:nvGrpSpPr>
          <p:grpSpPr>
            <a:xfrm>
              <a:off x="139525" y="2630947"/>
              <a:ext cx="2461629" cy="323165"/>
              <a:chOff x="395554" y="2183502"/>
              <a:chExt cx="2461629" cy="323165"/>
            </a:xfrm>
          </p:grpSpPr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8B5C2AE1-46DE-40FC-84EB-679FBBF7FD9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portata</a:t>
                </a:r>
              </a:p>
            </p:txBody>
          </p:sp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A6F4344D-A656-4921-B9AC-AE4DE080DFE9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960038C1-F796-408A-B0DB-52BE2A7FA259}"/>
                </a:ext>
              </a:extLst>
            </p:cNvPr>
            <p:cNvGrpSpPr/>
            <p:nvPr/>
          </p:nvGrpSpPr>
          <p:grpSpPr>
            <a:xfrm>
              <a:off x="139525" y="2951546"/>
              <a:ext cx="2461629" cy="323165"/>
              <a:chOff x="395554" y="2183502"/>
              <a:chExt cx="2461629" cy="323165"/>
            </a:xfrm>
          </p:grpSpPr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80EF1607-30C0-4CBE-8B07-E5791221EDA9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pH-metro</a:t>
                </a:r>
              </a:p>
            </p:txBody>
          </p:sp>
          <p:sp>
            <p:nvSpPr>
              <p:cNvPr id="71" name="Ovale 70">
                <a:extLst>
                  <a:ext uri="{FF2B5EF4-FFF2-40B4-BE49-F238E27FC236}">
                    <a16:creationId xmlns:a16="http://schemas.microsoft.com/office/drawing/2014/main" id="{FA255369-0C75-4405-B08B-670C0D7F7DD2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66FF"/>
              </a:solidFill>
              <a:ln w="2857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87FFD47D-2A0B-49D6-B580-0114FFA57ACD}"/>
                </a:ext>
              </a:extLst>
            </p:cNvPr>
            <p:cNvGrpSpPr/>
            <p:nvPr/>
          </p:nvGrpSpPr>
          <p:grpSpPr>
            <a:xfrm>
              <a:off x="139103" y="4477924"/>
              <a:ext cx="2460520" cy="323165"/>
              <a:chOff x="139103" y="4477924"/>
              <a:chExt cx="2460520" cy="323165"/>
            </a:xfrm>
          </p:grpSpPr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6CD4169-592A-42C5-A427-98DE668085B4}"/>
                  </a:ext>
                </a:extLst>
              </p:cNvPr>
              <p:cNvSpPr txBox="1"/>
              <p:nvPr/>
            </p:nvSpPr>
            <p:spPr>
              <a:xfrm>
                <a:off x="488591" y="4477924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Ricircolo linea fanghi</a:t>
                </a:r>
              </a:p>
            </p:txBody>
          </p: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87A63DA8-7273-4529-B7A4-C69612D2D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03" y="4668818"/>
                <a:ext cx="244475" cy="0"/>
              </a:xfrm>
              <a:prstGeom prst="straightConnector1">
                <a:avLst/>
              </a:prstGeom>
              <a:ln w="38100">
                <a:solidFill>
                  <a:srgbClr val="7F312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5F76B924-F3AE-4454-94C3-C4B93F016DDB}"/>
              </a:ext>
            </a:extLst>
          </p:cNvPr>
          <p:cNvSpPr/>
          <p:nvPr/>
        </p:nvSpPr>
        <p:spPr>
          <a:xfrm>
            <a:off x="8378454" y="4549762"/>
            <a:ext cx="2845613" cy="851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36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2087FE6-C830-43BD-B20D-C745E5B2C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5"/>
          <a:stretch/>
        </p:blipFill>
        <p:spPr>
          <a:xfrm>
            <a:off x="1276484" y="246223"/>
            <a:ext cx="10915516" cy="6611777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892354C-96BE-4E0F-B27B-45692045D839}"/>
              </a:ext>
            </a:extLst>
          </p:cNvPr>
          <p:cNvCxnSpPr>
            <a:cxnSpLocks/>
          </p:cNvCxnSpPr>
          <p:nvPr/>
        </p:nvCxnSpPr>
        <p:spPr>
          <a:xfrm flipV="1">
            <a:off x="5623729" y="3176515"/>
            <a:ext cx="2845613" cy="1492303"/>
          </a:xfrm>
          <a:prstGeom prst="bentConnector3">
            <a:avLst>
              <a:gd name="adj1" fmla="val -618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9D0EC68C-0140-4761-AB4C-226DDA9D1F96}"/>
              </a:ext>
            </a:extLst>
          </p:cNvPr>
          <p:cNvCxnSpPr>
            <a:cxnSpLocks/>
          </p:cNvCxnSpPr>
          <p:nvPr/>
        </p:nvCxnSpPr>
        <p:spPr>
          <a:xfrm flipV="1">
            <a:off x="3876107" y="3852297"/>
            <a:ext cx="4864335" cy="950239"/>
          </a:xfrm>
          <a:prstGeom prst="bentConnector3">
            <a:avLst>
              <a:gd name="adj1" fmla="val -274"/>
            </a:avLst>
          </a:prstGeom>
          <a:ln w="38100">
            <a:solidFill>
              <a:srgbClr val="7F3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43A8A531-08D3-4256-9942-8402DE5AC2BD}"/>
              </a:ext>
            </a:extLst>
          </p:cNvPr>
          <p:cNvSpPr/>
          <p:nvPr/>
        </p:nvSpPr>
        <p:spPr>
          <a:xfrm>
            <a:off x="6545104" y="80483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1D18E848-41B5-481A-8B11-149992701505}"/>
              </a:ext>
            </a:extLst>
          </p:cNvPr>
          <p:cNvSpPr/>
          <p:nvPr/>
        </p:nvSpPr>
        <p:spPr>
          <a:xfrm>
            <a:off x="8050596" y="623477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30F1C47-CADD-4EA8-B02B-2EDA06D62BB3}"/>
              </a:ext>
            </a:extLst>
          </p:cNvPr>
          <p:cNvSpPr/>
          <p:nvPr/>
        </p:nvSpPr>
        <p:spPr>
          <a:xfrm>
            <a:off x="8796099" y="3284852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6CCAC441-A6FD-440F-8FCF-7AAEEC5C5A9D}"/>
              </a:ext>
            </a:extLst>
          </p:cNvPr>
          <p:cNvSpPr/>
          <p:nvPr/>
        </p:nvSpPr>
        <p:spPr>
          <a:xfrm>
            <a:off x="10179901" y="3906107"/>
            <a:ext cx="180000" cy="180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8FE0CB2-F53C-4D8C-815A-D2061C035A1B}"/>
              </a:ext>
            </a:extLst>
          </p:cNvPr>
          <p:cNvSpPr/>
          <p:nvPr/>
        </p:nvSpPr>
        <p:spPr>
          <a:xfrm>
            <a:off x="6545325" y="953280"/>
            <a:ext cx="180000" cy="180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77803786-9969-4E2E-BFEB-1197F55B5FFD}"/>
              </a:ext>
            </a:extLst>
          </p:cNvPr>
          <p:cNvSpPr/>
          <p:nvPr/>
        </p:nvSpPr>
        <p:spPr>
          <a:xfrm>
            <a:off x="8896589" y="876652"/>
            <a:ext cx="180000" cy="180000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81721586-311D-4F2C-994C-BF50C618A697}"/>
              </a:ext>
            </a:extLst>
          </p:cNvPr>
          <p:cNvSpPr/>
          <p:nvPr/>
        </p:nvSpPr>
        <p:spPr>
          <a:xfrm>
            <a:off x="6272171" y="4987162"/>
            <a:ext cx="180000" cy="180000"/>
          </a:xfrm>
          <a:prstGeom prst="ellipse">
            <a:avLst/>
          </a:prstGeom>
          <a:solidFill>
            <a:srgbClr val="7F312D"/>
          </a:solidFill>
          <a:ln w="28575">
            <a:solidFill>
              <a:srgbClr val="7F3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56A6CF22-337D-4865-A0AE-78473EFC3791}"/>
              </a:ext>
            </a:extLst>
          </p:cNvPr>
          <p:cNvSpPr/>
          <p:nvPr/>
        </p:nvSpPr>
        <p:spPr>
          <a:xfrm>
            <a:off x="7836032" y="623573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884C2E5-1214-4041-90A5-A18FE3B07FD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cap="small" dirty="0">
                <a:solidFill>
                  <a:schemeClr val="bg1"/>
                </a:solidFill>
                <a:latin typeface="Century Gothic" panose="020B0502020202020204" pitchFamily="34" charset="0"/>
              </a:rPr>
              <a:t>Impianto A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F04E743-0657-4D29-A2E7-1A2BC0D46737}"/>
              </a:ext>
            </a:extLst>
          </p:cNvPr>
          <p:cNvGrpSpPr/>
          <p:nvPr/>
        </p:nvGrpSpPr>
        <p:grpSpPr>
          <a:xfrm>
            <a:off x="139103" y="2470884"/>
            <a:ext cx="2462051" cy="2493235"/>
            <a:chOff x="139103" y="2307854"/>
            <a:chExt cx="2462051" cy="2493235"/>
          </a:xfrm>
        </p:grpSpPr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947A5B88-8707-4455-8725-D71F9ED2658E}"/>
                </a:ext>
              </a:extLst>
            </p:cNvPr>
            <p:cNvGrpSpPr/>
            <p:nvPr/>
          </p:nvGrpSpPr>
          <p:grpSpPr>
            <a:xfrm>
              <a:off x="139525" y="2307854"/>
              <a:ext cx="2461629" cy="323165"/>
              <a:chOff x="395554" y="2183502"/>
              <a:chExt cx="2461629" cy="323165"/>
            </a:xfrm>
          </p:grpSpPr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1130C8B-6A30-4926-82CA-A85FFD0AE3F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Autocampionatore</a:t>
                </a: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586B2C6B-DA6C-4CDE-BCBD-3964F6B9FF80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1F30DB62-CDF2-44D5-9174-A6E7806EB53D}"/>
                </a:ext>
              </a:extLst>
            </p:cNvPr>
            <p:cNvGrpSpPr/>
            <p:nvPr/>
          </p:nvGrpSpPr>
          <p:grpSpPr>
            <a:xfrm>
              <a:off x="139103" y="3273828"/>
              <a:ext cx="2461629" cy="553998"/>
              <a:chOff x="395554" y="2183502"/>
              <a:chExt cx="2461629" cy="553998"/>
            </a:xfrm>
          </p:grpSpPr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5788361-73E4-49C8-8974-663D8CFADCA2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Sonda ossigeno disciolto</a:t>
                </a:r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D36958E1-5C3C-41E6-A69E-C117C9AC4275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F12F98FA-BD5A-4E2C-84A1-6A6D3A9752F0}"/>
                </a:ext>
              </a:extLst>
            </p:cNvPr>
            <p:cNvGrpSpPr/>
            <p:nvPr/>
          </p:nvGrpSpPr>
          <p:grpSpPr>
            <a:xfrm>
              <a:off x="139525" y="4153957"/>
              <a:ext cx="2461629" cy="323165"/>
              <a:chOff x="395554" y="2183502"/>
              <a:chExt cx="2461629" cy="323165"/>
            </a:xfrm>
          </p:grpSpPr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F809F5F0-7576-4F3D-9EA8-CFAC4655819E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 err="1">
                    <a:latin typeface="Century Gothic" panose="020B0502020202020204" pitchFamily="34" charset="0"/>
                  </a:rPr>
                  <a:t>Torbidimetro</a:t>
                </a:r>
                <a:endParaRPr lang="it-IT" sz="15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39DFE8C4-89B3-4A2A-959E-001F6896085E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54298F44-4AF4-4825-AA6F-B122492D5416}"/>
                </a:ext>
              </a:extLst>
            </p:cNvPr>
            <p:cNvGrpSpPr/>
            <p:nvPr/>
          </p:nvGrpSpPr>
          <p:grpSpPr>
            <a:xfrm>
              <a:off x="139525" y="3830463"/>
              <a:ext cx="2461629" cy="323165"/>
              <a:chOff x="395554" y="2183502"/>
              <a:chExt cx="2461629" cy="323165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0373EFC-D80B-451E-AF17-9EF65789D32A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di livello</a:t>
                </a:r>
              </a:p>
            </p:txBody>
          </p:sp>
          <p:sp>
            <p:nvSpPr>
              <p:cNvPr id="67" name="Ovale 66">
                <a:extLst>
                  <a:ext uri="{FF2B5EF4-FFF2-40B4-BE49-F238E27FC236}">
                    <a16:creationId xmlns:a16="http://schemas.microsoft.com/office/drawing/2014/main" id="{1653DCB7-7499-4FCC-873A-2A877CD9A637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7F312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70EB705E-463B-4B19-BF62-43FF1A7A22FF}"/>
                </a:ext>
              </a:extLst>
            </p:cNvPr>
            <p:cNvGrpSpPr/>
            <p:nvPr/>
          </p:nvGrpSpPr>
          <p:grpSpPr>
            <a:xfrm>
              <a:off x="139525" y="2630947"/>
              <a:ext cx="2461629" cy="323165"/>
              <a:chOff x="395554" y="2183502"/>
              <a:chExt cx="2461629" cy="323165"/>
            </a:xfrm>
          </p:grpSpPr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8B5C2AE1-46DE-40FC-84EB-679FBBF7FD94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Misuratore portata</a:t>
                </a:r>
              </a:p>
            </p:txBody>
          </p:sp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A6F4344D-A656-4921-B9AC-AE4DE080DFE9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960038C1-F796-408A-B0DB-52BE2A7FA259}"/>
                </a:ext>
              </a:extLst>
            </p:cNvPr>
            <p:cNvGrpSpPr/>
            <p:nvPr/>
          </p:nvGrpSpPr>
          <p:grpSpPr>
            <a:xfrm>
              <a:off x="139525" y="2951546"/>
              <a:ext cx="2461629" cy="323165"/>
              <a:chOff x="395554" y="2183502"/>
              <a:chExt cx="2461629" cy="323165"/>
            </a:xfrm>
          </p:grpSpPr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80EF1607-30C0-4CBE-8B07-E5791221EDA9}"/>
                  </a:ext>
                </a:extLst>
              </p:cNvPr>
              <p:cNvSpPr txBox="1"/>
              <p:nvPr/>
            </p:nvSpPr>
            <p:spPr>
              <a:xfrm>
                <a:off x="746151" y="2183502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pH-metro</a:t>
                </a:r>
              </a:p>
            </p:txBody>
          </p:sp>
          <p:sp>
            <p:nvSpPr>
              <p:cNvPr id="71" name="Ovale 70">
                <a:extLst>
                  <a:ext uri="{FF2B5EF4-FFF2-40B4-BE49-F238E27FC236}">
                    <a16:creationId xmlns:a16="http://schemas.microsoft.com/office/drawing/2014/main" id="{FA255369-0C75-4405-B08B-670C0D7F7DD2}"/>
                  </a:ext>
                </a:extLst>
              </p:cNvPr>
              <p:cNvSpPr/>
              <p:nvPr/>
            </p:nvSpPr>
            <p:spPr>
              <a:xfrm>
                <a:off x="395554" y="2278168"/>
                <a:ext cx="180000" cy="180000"/>
              </a:xfrm>
              <a:prstGeom prst="ellipse">
                <a:avLst/>
              </a:prstGeom>
              <a:solidFill>
                <a:srgbClr val="FF66FF"/>
              </a:solidFill>
              <a:ln w="28575"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87FFD47D-2A0B-49D6-B580-0114FFA57ACD}"/>
                </a:ext>
              </a:extLst>
            </p:cNvPr>
            <p:cNvGrpSpPr/>
            <p:nvPr/>
          </p:nvGrpSpPr>
          <p:grpSpPr>
            <a:xfrm>
              <a:off x="139103" y="4477924"/>
              <a:ext cx="2460520" cy="323165"/>
              <a:chOff x="139103" y="4477924"/>
              <a:chExt cx="2460520" cy="323165"/>
            </a:xfrm>
          </p:grpSpPr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6CD4169-592A-42C5-A427-98DE668085B4}"/>
                  </a:ext>
                </a:extLst>
              </p:cNvPr>
              <p:cNvSpPr txBox="1"/>
              <p:nvPr/>
            </p:nvSpPr>
            <p:spPr>
              <a:xfrm>
                <a:off x="488591" y="4477924"/>
                <a:ext cx="21110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>
                    <a:latin typeface="Century Gothic" panose="020B0502020202020204" pitchFamily="34" charset="0"/>
                  </a:rPr>
                  <a:t>Ricircolo linea fanghi</a:t>
                </a:r>
              </a:p>
            </p:txBody>
          </p: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87A63DA8-7273-4529-B7A4-C69612D2D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03" y="4668818"/>
                <a:ext cx="244475" cy="0"/>
              </a:xfrm>
              <a:prstGeom prst="straightConnector1">
                <a:avLst/>
              </a:prstGeom>
              <a:ln w="38100">
                <a:solidFill>
                  <a:srgbClr val="7F312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5F76B924-F3AE-4454-94C3-C4B93F016DDB}"/>
              </a:ext>
            </a:extLst>
          </p:cNvPr>
          <p:cNvSpPr/>
          <p:nvPr/>
        </p:nvSpPr>
        <p:spPr>
          <a:xfrm>
            <a:off x="8455167" y="5898990"/>
            <a:ext cx="2701932" cy="851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50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</TotalTime>
  <Words>1125</Words>
  <Application>Microsoft Office PowerPoint</Application>
  <PresentationFormat>Widescreen</PresentationFormat>
  <Paragraphs>396</Paragraphs>
  <Slides>56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Century Gothic</vt:lpstr>
      <vt:lpstr>Tema di Office</vt:lpstr>
      <vt:lpstr>STUDIO DELLE CONDIZIONI DI FUNZIONAMENTO DI IMPIANTI DI DEPURAZIONE A FANGHI ATTIVI </vt:lpstr>
      <vt:lpstr>Introduzione all’analisi</vt:lpstr>
      <vt:lpstr>Impianto 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 dati forniti dal Gestore</vt:lpstr>
      <vt:lpstr>Time series</vt:lpstr>
      <vt:lpstr>Time series</vt:lpstr>
      <vt:lpstr>Time series</vt:lpstr>
      <vt:lpstr>Time series</vt:lpstr>
      <vt:lpstr>Analisi delle time series</vt:lpstr>
      <vt:lpstr>Analisi esplorativa</vt:lpstr>
      <vt:lpstr>Analisi esplorativa</vt:lpstr>
      <vt:lpstr>Analisi esplorativa</vt:lpstr>
      <vt:lpstr>Analisi esplorativa</vt:lpstr>
      <vt:lpstr>Analisi esplorativa</vt:lpstr>
      <vt:lpstr>Analisi delle time series</vt:lpstr>
      <vt:lpstr>Statistica descrittiva</vt:lpstr>
      <vt:lpstr>Statistica descrittiva</vt:lpstr>
      <vt:lpstr>Statistica descrittiva</vt:lpstr>
      <vt:lpstr>Outliers</vt:lpstr>
      <vt:lpstr>Individuazione del trend</vt:lpstr>
      <vt:lpstr>Individuazione del trend</vt:lpstr>
      <vt:lpstr>Individuazione del trend</vt:lpstr>
      <vt:lpstr>Individuazione del trend</vt:lpstr>
      <vt:lpstr>Individuazione del trend</vt:lpstr>
      <vt:lpstr>Rimozione del trend</vt:lpstr>
      <vt:lpstr>Individuazione della periodicità</vt:lpstr>
      <vt:lpstr>Individuazione della periodicità</vt:lpstr>
      <vt:lpstr>Individuazione della periodicità</vt:lpstr>
      <vt:lpstr>Correlazione</vt:lpstr>
      <vt:lpstr>Correlazione</vt:lpstr>
      <vt:lpstr>Correlazione</vt:lpstr>
      <vt:lpstr>Correlazione</vt:lpstr>
      <vt:lpstr>Individuazione trend</vt:lpstr>
      <vt:lpstr>Individuazione trend</vt:lpstr>
      <vt:lpstr>Individuazione periodicità</vt:lpstr>
      <vt:lpstr>Individuazione periodicità</vt:lpstr>
      <vt:lpstr>Individuazione periodicità</vt:lpstr>
      <vt:lpstr>Individuazione correlazione</vt:lpstr>
      <vt:lpstr>Individuazione correlazione</vt:lpstr>
      <vt:lpstr>Conclusioni</vt:lpstr>
      <vt:lpstr>Conclusioni</vt:lpstr>
      <vt:lpstr>Conclusioni</vt:lpstr>
      <vt:lpstr>Conclusioni</vt:lpstr>
      <vt:lpstr>Conclusioni</vt:lpstr>
      <vt:lpstr>Conclusioni</vt:lpstr>
      <vt:lpstr>Conclusioni</vt:lpstr>
      <vt:lpstr>Sviluppi futuri</vt:lpstr>
      <vt:lpstr>Grazie per 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DELLE CONDIZIONI DI FUNZIONAMENTO DI IMPIANTI DI DEPURAZIONE A FANGHI ATTIVI</dc:title>
  <dc:creator>Marianna Corsini</dc:creator>
  <cp:lastModifiedBy>Marianna Corsini</cp:lastModifiedBy>
  <cp:revision>200</cp:revision>
  <dcterms:created xsi:type="dcterms:W3CDTF">2018-10-11T13:37:46Z</dcterms:created>
  <dcterms:modified xsi:type="dcterms:W3CDTF">2018-10-19T07:53:49Z</dcterms:modified>
</cp:coreProperties>
</file>