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94" r:id="rId5"/>
    <p:sldId id="295" r:id="rId6"/>
    <p:sldId id="297" r:id="rId7"/>
    <p:sldId id="296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D90A902-D68D-4D17-BCB8-DBC9433B8F68}">
          <p14:sldIdLst>
            <p14:sldId id="256"/>
            <p14:sldId id="258"/>
            <p14:sldId id="259"/>
            <p14:sldId id="294"/>
            <p14:sldId id="295"/>
            <p14:sldId id="297"/>
          </p14:sldIdLst>
        </p14:section>
        <p14:section name="Section sans titre" id="{C053562E-17FE-48E5-8D93-2DAC44172C1B}">
          <p14:sldIdLst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09/04/2018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61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09/04/2018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52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09/04/2018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99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09/04/2018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49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09/04/2018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81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09/04/2018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92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09/04/2018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24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09/04/2018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99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09/04/2018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66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09/04/2018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47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E3A4-5045-49C9-9CDF-25C2D5A049AC}" type="datetimeFigureOut">
              <a:rPr lang="fr-FR" smtClean="0"/>
              <a:t>09/04/2018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19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9E3A4-5045-49C9-9CDF-25C2D5A049AC}" type="datetimeFigureOut">
              <a:rPr lang="fr-FR" smtClean="0"/>
              <a:t>09/04/2018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FD8AA-EA54-4303-9F67-CB9E6F284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56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046514" y="1538514"/>
            <a:ext cx="319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Org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357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2173" y="383059"/>
            <a:ext cx="4324865" cy="6104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322173" y="383059"/>
            <a:ext cx="4324865" cy="370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NAV BAR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5168" y="926757"/>
            <a:ext cx="3978875" cy="5399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7327557" y="667265"/>
            <a:ext cx="348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ACCUEIL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376086" y="1346886"/>
            <a:ext cx="50662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Chemin :  ../</a:t>
            </a:r>
            <a:r>
              <a:rPr lang="fr-FR" dirty="0" err="1" smtClean="0"/>
              <a:t>accueil.xhtml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Description : Page d’accueil de l’appli, elle résume les infos de la semaine en cours et de la famille jouée. </a:t>
            </a:r>
          </a:p>
          <a:p>
            <a:endParaRPr lang="fr-FR" dirty="0"/>
          </a:p>
          <a:p>
            <a:r>
              <a:rPr lang="fr-FR" dirty="0" smtClean="0"/>
              <a:t>Eléments – Boutons</a:t>
            </a:r>
            <a:r>
              <a:rPr lang="fr-FR" dirty="0"/>
              <a:t> </a:t>
            </a:r>
            <a:r>
              <a:rPr lang="fr-FR" dirty="0" smtClean="0"/>
              <a:t>: Fin de semaine</a:t>
            </a:r>
          </a:p>
          <a:p>
            <a:endParaRPr lang="fr-FR" dirty="0" smtClean="0"/>
          </a:p>
          <a:p>
            <a:r>
              <a:rPr lang="fr-FR" dirty="0" smtClean="0"/>
              <a:t>Actions : </a:t>
            </a:r>
          </a:p>
          <a:p>
            <a:endParaRPr lang="fr-FR" dirty="0"/>
          </a:p>
          <a:p>
            <a:r>
              <a:rPr lang="fr-FR" dirty="0" smtClean="0"/>
              <a:t>Accessible par :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027406" y="1036597"/>
            <a:ext cx="914400" cy="277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ACCUEIL</a:t>
            </a:r>
            <a:endParaRPr lang="fr-FR" sz="12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1890583" y="5563926"/>
            <a:ext cx="32127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705231" y="1359241"/>
            <a:ext cx="24168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Semaine en cours : &lt;</a:t>
            </a:r>
            <a:r>
              <a:rPr lang="fr-FR" sz="1000" dirty="0" err="1" smtClean="0"/>
              <a:t>num</a:t>
            </a:r>
            <a:r>
              <a:rPr lang="fr-FR" sz="1000" dirty="0" smtClean="0"/>
              <a:t> de semaine&gt;</a:t>
            </a:r>
          </a:p>
          <a:p>
            <a:endParaRPr lang="fr-FR" sz="1000" dirty="0"/>
          </a:p>
          <a:p>
            <a:r>
              <a:rPr lang="fr-FR" sz="1000" dirty="0" smtClean="0"/>
              <a:t>Famille : &lt;nom de famille&gt;</a:t>
            </a:r>
            <a:endParaRPr lang="fr-FR" sz="1000" dirty="0"/>
          </a:p>
        </p:txBody>
      </p:sp>
      <p:cxnSp>
        <p:nvCxnSpPr>
          <p:cNvPr id="11" name="Connecteur droit 10"/>
          <p:cNvCxnSpPr/>
          <p:nvPr/>
        </p:nvCxnSpPr>
        <p:spPr>
          <a:xfrm>
            <a:off x="1890583" y="1313597"/>
            <a:ext cx="32127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377280"/>
              </p:ext>
            </p:extLst>
          </p:nvPr>
        </p:nvGraphicFramePr>
        <p:xfrm>
          <a:off x="1883128" y="1966142"/>
          <a:ext cx="3220212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106">
                  <a:extLst>
                    <a:ext uri="{9D8B030D-6E8A-4147-A177-3AD203B41FA5}">
                      <a16:colId xmlns:a16="http://schemas.microsoft.com/office/drawing/2014/main" val="1645575785"/>
                    </a:ext>
                  </a:extLst>
                </a:gridCol>
                <a:gridCol w="1610106">
                  <a:extLst>
                    <a:ext uri="{9D8B030D-6E8A-4147-A177-3AD203B41FA5}">
                      <a16:colId xmlns:a16="http://schemas.microsoft.com/office/drawing/2014/main" val="49573529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fr-FR" sz="700" dirty="0" smtClean="0"/>
                        <a:t>Class</a:t>
                      </a:r>
                      <a:r>
                        <a:rPr lang="fr-FR" sz="700" baseline="0" dirty="0" smtClean="0"/>
                        <a:t>e </a:t>
                      </a:r>
                      <a:r>
                        <a:rPr lang="fr-FR" sz="700" dirty="0" smtClean="0"/>
                        <a:t>: &lt;classe&gt;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700" dirty="0" smtClean="0"/>
                        <a:t>Génération</a:t>
                      </a:r>
                      <a:r>
                        <a:rPr lang="fr-FR" sz="700" baseline="0" dirty="0" smtClean="0"/>
                        <a:t> : &lt;génération&gt;</a:t>
                      </a:r>
                      <a:endParaRPr lang="fr-FR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72184"/>
                  </a:ext>
                </a:extLst>
              </a:tr>
              <a:tr h="180000">
                <a:tc gridSpan="2">
                  <a:txBody>
                    <a:bodyPr/>
                    <a:lstStyle/>
                    <a:p>
                      <a:r>
                        <a:rPr lang="fr-FR" sz="700" dirty="0" smtClean="0"/>
                        <a:t>Chef(s) de famille : &lt;Nom</a:t>
                      </a:r>
                      <a:r>
                        <a:rPr lang="fr-FR" sz="700" baseline="0" dirty="0" smtClean="0"/>
                        <a:t> prénom chef de famille&gt; &lt;Nom prénom conjoint&gt;</a:t>
                      </a:r>
                      <a:endParaRPr lang="fr-FR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03474"/>
                  </a:ext>
                </a:extLst>
              </a:tr>
              <a:tr h="180000">
                <a:tc gridSpan="2">
                  <a:txBody>
                    <a:bodyPr/>
                    <a:lstStyle/>
                    <a:p>
                      <a:endParaRPr lang="fr-FR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998193"/>
                  </a:ext>
                </a:extLst>
              </a:tr>
            </a:tbl>
          </a:graphicData>
        </a:graphic>
      </p:graphicFrame>
      <p:sp>
        <p:nvSpPr>
          <p:cNvPr id="10" name="Rectangle à coins arrondis 9"/>
          <p:cNvSpPr/>
          <p:nvPr/>
        </p:nvSpPr>
        <p:spPr>
          <a:xfrm>
            <a:off x="2847156" y="5240596"/>
            <a:ext cx="1094650" cy="16269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Fin de semaine</a:t>
            </a:r>
            <a:endParaRPr lang="fr-FR" sz="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7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2173" y="383059"/>
            <a:ext cx="4324865" cy="6104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322173" y="383059"/>
            <a:ext cx="4324865" cy="370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NAV BAR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5168" y="926757"/>
            <a:ext cx="3978875" cy="5399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7327557" y="667265"/>
            <a:ext cx="348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TERRAINS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376086" y="1346886"/>
            <a:ext cx="50662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Chemin : ../</a:t>
            </a:r>
            <a:r>
              <a:rPr lang="fr-FR" dirty="0" smtClean="0"/>
              <a:t>terrains/</a:t>
            </a:r>
            <a:r>
              <a:rPr lang="fr-FR" dirty="0" err="1" smtClean="0"/>
              <a:t>terrains.xhtml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Description : Cette page synthétise l’ensemble des terrains avec filtre et redirige vers les différentes actions liées aux terrains</a:t>
            </a:r>
          </a:p>
          <a:p>
            <a:endParaRPr lang="fr-FR" dirty="0"/>
          </a:p>
          <a:p>
            <a:r>
              <a:rPr lang="fr-FR" dirty="0" smtClean="0"/>
              <a:t>Eléments – Boutons</a:t>
            </a:r>
            <a:r>
              <a:rPr lang="fr-FR" dirty="0"/>
              <a:t> </a:t>
            </a:r>
            <a:r>
              <a:rPr lang="fr-FR" dirty="0" smtClean="0"/>
              <a:t>: Détails/Voir, Modifier, Modifier groupe, Supprimer, Ajouter un terrain, Ajouter un groupe de terrains, Cloner un terrain</a:t>
            </a:r>
          </a:p>
          <a:p>
            <a:endParaRPr lang="fr-FR" dirty="0" smtClean="0"/>
          </a:p>
          <a:p>
            <a:r>
              <a:rPr lang="fr-FR" dirty="0" smtClean="0"/>
              <a:t>Actions : Filtrer selon catégorie, voir un terrain, modifier un terrain, modifier un groupe de terrain, supprimer un terrain, ajouter un terrain, ajouter un </a:t>
            </a:r>
            <a:r>
              <a:rPr lang="fr-FR" dirty="0" err="1" smtClean="0"/>
              <a:t>grp</a:t>
            </a:r>
            <a:r>
              <a:rPr lang="fr-FR" dirty="0" smtClean="0"/>
              <a:t> de terrain, cloner un terrain </a:t>
            </a:r>
          </a:p>
          <a:p>
            <a:endParaRPr lang="fr-FR" dirty="0"/>
          </a:p>
          <a:p>
            <a:r>
              <a:rPr lang="fr-FR" dirty="0" smtClean="0"/>
              <a:t>Accessible par : </a:t>
            </a:r>
            <a:r>
              <a:rPr lang="fr-FR" dirty="0" err="1" smtClean="0"/>
              <a:t>Navbar</a:t>
            </a:r>
            <a:r>
              <a:rPr lang="fr-FR" dirty="0" smtClean="0"/>
              <a:t>, </a:t>
            </a:r>
            <a:r>
              <a:rPr lang="fr-FR" dirty="0" err="1" smtClean="0"/>
              <a:t>détailTerrain.xhtml</a:t>
            </a:r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3027406" y="1036597"/>
            <a:ext cx="914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TERRAINS</a:t>
            </a:r>
            <a:endParaRPr lang="fr-FR" sz="12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890583" y="2981766"/>
            <a:ext cx="32127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241490"/>
              </p:ext>
            </p:extLst>
          </p:nvPr>
        </p:nvGraphicFramePr>
        <p:xfrm>
          <a:off x="1717590" y="1502316"/>
          <a:ext cx="3534030" cy="198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806">
                  <a:extLst>
                    <a:ext uri="{9D8B030D-6E8A-4147-A177-3AD203B41FA5}">
                      <a16:colId xmlns:a16="http://schemas.microsoft.com/office/drawing/2014/main" val="558086136"/>
                    </a:ext>
                  </a:extLst>
                </a:gridCol>
                <a:gridCol w="706806">
                  <a:extLst>
                    <a:ext uri="{9D8B030D-6E8A-4147-A177-3AD203B41FA5}">
                      <a16:colId xmlns:a16="http://schemas.microsoft.com/office/drawing/2014/main" val="4052784947"/>
                    </a:ext>
                  </a:extLst>
                </a:gridCol>
                <a:gridCol w="706806">
                  <a:extLst>
                    <a:ext uri="{9D8B030D-6E8A-4147-A177-3AD203B41FA5}">
                      <a16:colId xmlns:a16="http://schemas.microsoft.com/office/drawing/2014/main" val="4035629799"/>
                    </a:ext>
                  </a:extLst>
                </a:gridCol>
                <a:gridCol w="706806">
                  <a:extLst>
                    <a:ext uri="{9D8B030D-6E8A-4147-A177-3AD203B41FA5}">
                      <a16:colId xmlns:a16="http://schemas.microsoft.com/office/drawing/2014/main" val="4264880487"/>
                    </a:ext>
                  </a:extLst>
                </a:gridCol>
                <a:gridCol w="706806">
                  <a:extLst>
                    <a:ext uri="{9D8B030D-6E8A-4147-A177-3AD203B41FA5}">
                      <a16:colId xmlns:a16="http://schemas.microsoft.com/office/drawing/2014/main" val="411193679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Type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err="1" smtClean="0"/>
                        <a:t>Quatier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Rabbit Hole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Etat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Propriétaire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10221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717590" y="1700436"/>
            <a:ext cx="3534030" cy="1079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Filtre de recherche</a:t>
            </a:r>
          </a:p>
          <a:p>
            <a:pPr algn="ctr"/>
            <a:endParaRPr lang="fr-FR" sz="800" dirty="0">
              <a:solidFill>
                <a:schemeClr val="tx1"/>
              </a:solidFill>
            </a:endParaRPr>
          </a:p>
          <a:p>
            <a:pPr algn="ctr"/>
            <a:endParaRPr lang="fr-FR" sz="800" dirty="0" smtClean="0">
              <a:solidFill>
                <a:schemeClr val="tx1"/>
              </a:solidFill>
            </a:endParaRPr>
          </a:p>
          <a:p>
            <a:pPr algn="ctr"/>
            <a:endParaRPr lang="fr-FR" sz="800" dirty="0">
              <a:solidFill>
                <a:schemeClr val="tx1"/>
              </a:solidFill>
            </a:endParaRPr>
          </a:p>
          <a:p>
            <a:pPr algn="ctr"/>
            <a:endParaRPr lang="fr-FR" sz="800" dirty="0" smtClean="0">
              <a:solidFill>
                <a:schemeClr val="tx1"/>
              </a:solidFill>
            </a:endParaRPr>
          </a:p>
          <a:p>
            <a:pPr algn="ctr"/>
            <a:endParaRPr lang="fr-FR" sz="800" dirty="0">
              <a:solidFill>
                <a:schemeClr val="tx1"/>
              </a:solidFill>
            </a:endParaRPr>
          </a:p>
          <a:p>
            <a:pPr algn="ctr"/>
            <a:endParaRPr lang="fr-FR" sz="800" dirty="0" smtClean="0">
              <a:solidFill>
                <a:schemeClr val="tx1"/>
              </a:solidFill>
            </a:endParaRPr>
          </a:p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88092"/>
              </p:ext>
            </p:extLst>
          </p:nvPr>
        </p:nvGraphicFramePr>
        <p:xfrm>
          <a:off x="1890584" y="2025269"/>
          <a:ext cx="3212754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0918">
                  <a:extLst>
                    <a:ext uri="{9D8B030D-6E8A-4147-A177-3AD203B41FA5}">
                      <a16:colId xmlns:a16="http://schemas.microsoft.com/office/drawing/2014/main" val="4149778528"/>
                    </a:ext>
                  </a:extLst>
                </a:gridCol>
                <a:gridCol w="1070918">
                  <a:extLst>
                    <a:ext uri="{9D8B030D-6E8A-4147-A177-3AD203B41FA5}">
                      <a16:colId xmlns:a16="http://schemas.microsoft.com/office/drawing/2014/main" val="198883837"/>
                    </a:ext>
                  </a:extLst>
                </a:gridCol>
                <a:gridCol w="1070918">
                  <a:extLst>
                    <a:ext uri="{9D8B030D-6E8A-4147-A177-3AD203B41FA5}">
                      <a16:colId xmlns:a16="http://schemas.microsoft.com/office/drawing/2014/main" val="3089303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63991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fr-FR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10681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fr-FR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57290"/>
                  </a:ext>
                </a:extLst>
              </a:tr>
            </a:tbl>
          </a:graphicData>
        </a:graphic>
      </p:graphicFrame>
      <p:cxnSp>
        <p:nvCxnSpPr>
          <p:cNvPr id="12" name="Connecteur droit 11"/>
          <p:cNvCxnSpPr/>
          <p:nvPr/>
        </p:nvCxnSpPr>
        <p:spPr>
          <a:xfrm>
            <a:off x="1890583" y="1313597"/>
            <a:ext cx="32127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2850781" y="3167284"/>
            <a:ext cx="707963" cy="28774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>
                <a:solidFill>
                  <a:sysClr val="windowText" lastClr="000000"/>
                </a:solidFill>
              </a:rPr>
              <a:t>Ajouter un terrain</a:t>
            </a:r>
            <a:endParaRPr lang="fr-FR" sz="700" dirty="0">
              <a:solidFill>
                <a:sysClr val="windowText" lastClr="00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705231" y="3188048"/>
            <a:ext cx="1322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Ajouter un terrain : </a:t>
            </a:r>
            <a:endParaRPr lang="fr-FR" sz="10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3629255" y="3167284"/>
            <a:ext cx="930385" cy="28774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>
                <a:solidFill>
                  <a:sysClr val="windowText" lastClr="000000"/>
                </a:solidFill>
              </a:rPr>
              <a:t>Ajouter un groupe de terrains</a:t>
            </a:r>
            <a:endParaRPr lang="fr-FR" sz="7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4630155" y="3167284"/>
            <a:ext cx="658534" cy="28774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>
                <a:solidFill>
                  <a:sysClr val="windowText" lastClr="000000"/>
                </a:solidFill>
              </a:rPr>
              <a:t>Cloner un terrain</a:t>
            </a:r>
            <a:endParaRPr lang="fr-FR" sz="7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4205658" y="2056683"/>
            <a:ext cx="707963" cy="1197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>
                <a:solidFill>
                  <a:sysClr val="windowText" lastClr="000000"/>
                </a:solidFill>
              </a:rPr>
              <a:t>Modifier</a:t>
            </a:r>
            <a:endParaRPr lang="fr-FR" sz="7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4205658" y="2260572"/>
            <a:ext cx="707963" cy="1197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>
                <a:solidFill>
                  <a:sysClr val="windowText" lastClr="000000"/>
                </a:solidFill>
              </a:rPr>
              <a:t>Supprimer</a:t>
            </a:r>
          </a:p>
        </p:txBody>
      </p:sp>
      <p:sp>
        <p:nvSpPr>
          <p:cNvPr id="19" name="Rectangle à coins arrondis 18"/>
          <p:cNvSpPr/>
          <p:nvPr/>
        </p:nvSpPr>
        <p:spPr>
          <a:xfrm>
            <a:off x="4205658" y="2452758"/>
            <a:ext cx="707963" cy="1197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>
                <a:solidFill>
                  <a:sysClr val="windowText" lastClr="000000"/>
                </a:solidFill>
              </a:rPr>
              <a:t>Détails</a:t>
            </a:r>
          </a:p>
        </p:txBody>
      </p:sp>
      <p:cxnSp>
        <p:nvCxnSpPr>
          <p:cNvPr id="20" name="Connecteur droit 19"/>
          <p:cNvCxnSpPr/>
          <p:nvPr/>
        </p:nvCxnSpPr>
        <p:spPr>
          <a:xfrm>
            <a:off x="1890583" y="3698458"/>
            <a:ext cx="32127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1705231" y="3886614"/>
            <a:ext cx="1433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Synthèse des terrains : </a:t>
            </a:r>
            <a:endParaRPr lang="fr-FR" sz="1000" dirty="0"/>
          </a:p>
        </p:txBody>
      </p:sp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65223"/>
              </p:ext>
            </p:extLst>
          </p:nvPr>
        </p:nvGraphicFramePr>
        <p:xfrm>
          <a:off x="1890584" y="4227866"/>
          <a:ext cx="3361036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0518">
                  <a:extLst>
                    <a:ext uri="{9D8B030D-6E8A-4147-A177-3AD203B41FA5}">
                      <a16:colId xmlns:a16="http://schemas.microsoft.com/office/drawing/2014/main" val="4149778528"/>
                    </a:ext>
                  </a:extLst>
                </a:gridCol>
                <a:gridCol w="1680518">
                  <a:extLst>
                    <a:ext uri="{9D8B030D-6E8A-4147-A177-3AD203B41FA5}">
                      <a16:colId xmlns:a16="http://schemas.microsoft.com/office/drawing/2014/main" val="3708375136"/>
                    </a:ext>
                  </a:extLst>
                </a:gridCol>
              </a:tblGrid>
              <a:tr h="180000">
                <a:tc gridSpan="2">
                  <a:txBody>
                    <a:bodyPr/>
                    <a:lstStyle/>
                    <a:p>
                      <a:r>
                        <a:rPr lang="fr-FR" sz="700" dirty="0" smtClean="0"/>
                        <a:t>Total</a:t>
                      </a:r>
                      <a:r>
                        <a:rPr lang="fr-FR" sz="700" baseline="0" dirty="0" smtClean="0"/>
                        <a:t> des terrains : &lt;total terrain&gt;</a:t>
                      </a:r>
                      <a:endParaRPr lang="fr-FR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63991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fr-FR" sz="600" dirty="0" smtClean="0"/>
                        <a:t>Total des terrains communautaires : &lt;</a:t>
                      </a:r>
                      <a:r>
                        <a:rPr lang="fr-FR" sz="600" dirty="0" err="1" smtClean="0"/>
                        <a:t>ttlc</a:t>
                      </a:r>
                      <a:r>
                        <a:rPr lang="fr-FR" sz="600" dirty="0" smtClean="0"/>
                        <a:t>&gt;</a:t>
                      </a:r>
                      <a:endParaRPr lang="fr-FR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700" dirty="0" smtClean="0"/>
                        <a:t>Total</a:t>
                      </a:r>
                      <a:r>
                        <a:rPr lang="fr-FR" sz="700" baseline="0" dirty="0" smtClean="0"/>
                        <a:t> des terrains privés : &lt;</a:t>
                      </a:r>
                      <a:r>
                        <a:rPr lang="fr-FR" sz="700" baseline="0" dirty="0" err="1" smtClean="0"/>
                        <a:t>ttl</a:t>
                      </a:r>
                      <a:r>
                        <a:rPr lang="fr-FR" sz="700" baseline="0" dirty="0" smtClean="0"/>
                        <a:t>&gt;</a:t>
                      </a:r>
                      <a:endParaRPr lang="fr-FR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10681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fr-FR" sz="700" dirty="0" smtClean="0"/>
                        <a:t>Terrains placés : &lt;</a:t>
                      </a:r>
                      <a:r>
                        <a:rPr lang="fr-FR" sz="700" dirty="0" err="1" smtClean="0"/>
                        <a:t>ttl</a:t>
                      </a:r>
                      <a:r>
                        <a:rPr lang="fr-FR" sz="700" dirty="0" smtClean="0"/>
                        <a:t>&gt;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700" dirty="0" smtClean="0"/>
                        <a:t>Terrains</a:t>
                      </a:r>
                      <a:r>
                        <a:rPr lang="fr-FR" sz="700" baseline="0" dirty="0" smtClean="0"/>
                        <a:t> construits : &lt;</a:t>
                      </a:r>
                      <a:r>
                        <a:rPr lang="fr-FR" sz="700" baseline="0" dirty="0" err="1" smtClean="0"/>
                        <a:t>ttl</a:t>
                      </a:r>
                      <a:r>
                        <a:rPr lang="fr-FR" sz="700" baseline="0" dirty="0" smtClean="0"/>
                        <a:t>&gt;</a:t>
                      </a:r>
                      <a:endParaRPr lang="fr-FR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57290"/>
                  </a:ext>
                </a:extLst>
              </a:tr>
              <a:tr h="180000">
                <a:tc gridSpan="2">
                  <a:txBody>
                    <a:bodyPr/>
                    <a:lstStyle/>
                    <a:p>
                      <a:r>
                        <a:rPr lang="fr-FR" sz="700" dirty="0" smtClean="0"/>
                        <a:t>……</a:t>
                      </a:r>
                      <a:endParaRPr lang="fr-FR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942262"/>
                  </a:ext>
                </a:extLst>
              </a:tr>
            </a:tbl>
          </a:graphicData>
        </a:graphic>
      </p:graphicFrame>
      <p:sp>
        <p:nvSpPr>
          <p:cNvPr id="23" name="Rectangle à coins arrondis 22"/>
          <p:cNvSpPr/>
          <p:nvPr/>
        </p:nvSpPr>
        <p:spPr>
          <a:xfrm>
            <a:off x="3052115" y="2063237"/>
            <a:ext cx="889692" cy="11322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>
                <a:solidFill>
                  <a:sysClr val="windowText" lastClr="000000"/>
                </a:solidFill>
              </a:rPr>
              <a:t>Modifier groupe</a:t>
            </a:r>
            <a:endParaRPr lang="fr-FR" sz="700" dirty="0">
              <a:solidFill>
                <a:sysClr val="windowText" lastClr="00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638018" y="3455032"/>
            <a:ext cx="69198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smtClean="0"/>
              <a:t>ID terrain</a:t>
            </a:r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196587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2173" y="383059"/>
            <a:ext cx="4324865" cy="6104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322173" y="383059"/>
            <a:ext cx="4324865" cy="370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NAV BAR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5168" y="926757"/>
            <a:ext cx="3978875" cy="5399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7327557" y="667265"/>
            <a:ext cx="348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AJOUTER UN TERRAIN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376086" y="1346886"/>
            <a:ext cx="50662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Chemin : </a:t>
            </a:r>
            <a:r>
              <a:rPr lang="fr-FR" dirty="0"/>
              <a:t>../</a:t>
            </a:r>
            <a:r>
              <a:rPr lang="fr-FR" dirty="0" smtClean="0"/>
              <a:t>terrains/</a:t>
            </a:r>
            <a:r>
              <a:rPr lang="fr-FR" dirty="0" err="1" smtClean="0"/>
              <a:t>ajouterTerrain.xhtml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Description : Cette page permet de créer un terrain unique communautaire ou privé</a:t>
            </a:r>
          </a:p>
          <a:p>
            <a:endParaRPr lang="fr-FR" dirty="0"/>
          </a:p>
          <a:p>
            <a:r>
              <a:rPr lang="fr-FR" dirty="0" smtClean="0"/>
              <a:t>Eléments – Boutons</a:t>
            </a:r>
            <a:r>
              <a:rPr lang="fr-FR" dirty="0"/>
              <a:t> </a:t>
            </a:r>
            <a:r>
              <a:rPr lang="fr-FR" dirty="0" smtClean="0"/>
              <a:t>: Créer (communautaire), Créer (privé)</a:t>
            </a:r>
          </a:p>
          <a:p>
            <a:endParaRPr lang="fr-FR" dirty="0" smtClean="0"/>
          </a:p>
          <a:p>
            <a:r>
              <a:rPr lang="fr-FR" dirty="0" smtClean="0"/>
              <a:t>Actions : Créer un terrain communautaire, créer un terrain privé</a:t>
            </a:r>
          </a:p>
          <a:p>
            <a:endParaRPr lang="fr-FR" dirty="0"/>
          </a:p>
          <a:p>
            <a:r>
              <a:rPr lang="fr-FR" dirty="0" smtClean="0"/>
              <a:t>Accessible par : </a:t>
            </a:r>
            <a:r>
              <a:rPr lang="fr-FR" dirty="0" err="1" smtClean="0"/>
              <a:t>terrain.xhtml</a:t>
            </a:r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2423886" y="1036597"/>
            <a:ext cx="212144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AJOUTER UN TERRAIN</a:t>
            </a:r>
            <a:endParaRPr lang="fr-FR" sz="12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890583" y="1313597"/>
            <a:ext cx="32127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32117"/>
              </p:ext>
            </p:extLst>
          </p:nvPr>
        </p:nvGraphicFramePr>
        <p:xfrm>
          <a:off x="1727200" y="1515016"/>
          <a:ext cx="1625600" cy="21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8707658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7039451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Communautaire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Privé</a:t>
                      </a:r>
                      <a:endParaRPr lang="fr-FR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51670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717590" y="1725149"/>
            <a:ext cx="3534030" cy="43296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Formulaire de création :</a:t>
            </a:r>
          </a:p>
          <a:p>
            <a:pPr algn="ctr"/>
            <a:endParaRPr lang="fr-FR" sz="800" dirty="0">
              <a:solidFill>
                <a:schemeClr val="tx1"/>
              </a:solidFill>
            </a:endParaRP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Libelle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Adresse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Lieu dit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Quartier</a:t>
            </a:r>
          </a:p>
          <a:p>
            <a:pPr algn="ctr"/>
            <a:endParaRPr lang="fr-FR" sz="800" dirty="0">
              <a:solidFill>
                <a:schemeClr val="tx1"/>
              </a:solidFill>
            </a:endParaRP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Pour communautaire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Fonction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RH</a:t>
            </a:r>
          </a:p>
          <a:p>
            <a:pPr algn="ctr"/>
            <a:endParaRPr lang="fr-FR" sz="800" dirty="0">
              <a:solidFill>
                <a:schemeClr val="tx1"/>
              </a:solidFill>
            </a:endParaRP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Pour privé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Classe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Groupe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Préconstruit</a:t>
            </a:r>
          </a:p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142979" y="5738999"/>
            <a:ext cx="707963" cy="1197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>
                <a:solidFill>
                  <a:sysClr val="windowText" lastClr="000000"/>
                </a:solidFill>
              </a:rPr>
              <a:t>Créer</a:t>
            </a:r>
            <a:endParaRPr lang="fr-FR" sz="7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21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2173" y="383059"/>
            <a:ext cx="4324865" cy="6104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322173" y="383059"/>
            <a:ext cx="4324865" cy="370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NAV BAR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5168" y="926757"/>
            <a:ext cx="3978875" cy="5399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7067007" y="667265"/>
            <a:ext cx="400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AJOUTER UN GROUPE DE </a:t>
            </a:r>
            <a:r>
              <a:rPr lang="fr-FR" dirty="0" smtClean="0"/>
              <a:t>TERRAINS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224216" y="1036597"/>
            <a:ext cx="252078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AJOUTER UN GROUPE DE </a:t>
            </a:r>
            <a:r>
              <a:rPr lang="fr-FR" sz="1200" dirty="0" smtClean="0"/>
              <a:t>TERRAINS</a:t>
            </a:r>
            <a:endParaRPr lang="fr-FR" sz="12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890583" y="1313597"/>
            <a:ext cx="32127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611838"/>
              </p:ext>
            </p:extLst>
          </p:nvPr>
        </p:nvGraphicFramePr>
        <p:xfrm>
          <a:off x="1727200" y="1515016"/>
          <a:ext cx="1625600" cy="21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8707658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7039451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Communautaire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Privé</a:t>
                      </a:r>
                      <a:endParaRPr lang="fr-FR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5167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717590" y="1725149"/>
            <a:ext cx="3534030" cy="43296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Formulaire de création :</a:t>
            </a:r>
          </a:p>
          <a:p>
            <a:pPr algn="ctr"/>
            <a:endParaRPr lang="fr-FR" sz="800" dirty="0">
              <a:solidFill>
                <a:schemeClr val="tx1"/>
              </a:solidFill>
            </a:endParaRP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Nombre</a:t>
            </a:r>
          </a:p>
          <a:p>
            <a:pPr algn="ctr"/>
            <a:endParaRPr lang="fr-FR" sz="800" dirty="0">
              <a:solidFill>
                <a:schemeClr val="tx1"/>
              </a:solidFill>
            </a:endParaRP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Libelle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Adresse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Lieu dit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Quartier</a:t>
            </a:r>
          </a:p>
          <a:p>
            <a:pPr algn="ctr"/>
            <a:endParaRPr lang="fr-FR" sz="800" dirty="0">
              <a:solidFill>
                <a:schemeClr val="tx1"/>
              </a:solidFill>
            </a:endParaRP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Pour communautaire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Fonction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RH</a:t>
            </a:r>
          </a:p>
          <a:p>
            <a:pPr algn="ctr"/>
            <a:endParaRPr lang="fr-FR" sz="800" dirty="0">
              <a:solidFill>
                <a:schemeClr val="tx1"/>
              </a:solidFill>
            </a:endParaRP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Pour privé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Classe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Groupe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Préconstruit</a:t>
            </a:r>
          </a:p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3142979" y="5738999"/>
            <a:ext cx="707963" cy="1197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>
                <a:solidFill>
                  <a:sysClr val="windowText" lastClr="000000"/>
                </a:solidFill>
              </a:rPr>
              <a:t>Créer</a:t>
            </a:r>
            <a:endParaRPr lang="fr-FR" sz="700" dirty="0">
              <a:solidFill>
                <a:sysClr val="windowText" lastClr="00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376086" y="1346886"/>
            <a:ext cx="50662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Chemin : </a:t>
            </a:r>
            <a:r>
              <a:rPr lang="fr-FR" dirty="0"/>
              <a:t>../</a:t>
            </a:r>
            <a:r>
              <a:rPr lang="fr-FR" dirty="0" smtClean="0"/>
              <a:t>terrains/</a:t>
            </a:r>
            <a:r>
              <a:rPr lang="fr-FR" dirty="0" err="1" smtClean="0"/>
              <a:t>ajouterGroupeTerrains.xhtml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Description : Cette page permet de créer un groupe  de terrains communautaires ou privés</a:t>
            </a:r>
          </a:p>
          <a:p>
            <a:endParaRPr lang="fr-FR" dirty="0"/>
          </a:p>
          <a:p>
            <a:r>
              <a:rPr lang="fr-FR" dirty="0" smtClean="0"/>
              <a:t>Eléments – Boutons</a:t>
            </a:r>
            <a:r>
              <a:rPr lang="fr-FR" dirty="0"/>
              <a:t> </a:t>
            </a:r>
            <a:r>
              <a:rPr lang="fr-FR" dirty="0" smtClean="0"/>
              <a:t>: Créer (communautaire), Créer (privé)</a:t>
            </a:r>
          </a:p>
          <a:p>
            <a:endParaRPr lang="fr-FR" dirty="0" smtClean="0"/>
          </a:p>
          <a:p>
            <a:r>
              <a:rPr lang="fr-FR" dirty="0" smtClean="0"/>
              <a:t>Actions : Créer un groupe de terrains communautaires, créer un groupe de terrains privés</a:t>
            </a:r>
          </a:p>
          <a:p>
            <a:endParaRPr lang="fr-FR" dirty="0"/>
          </a:p>
          <a:p>
            <a:r>
              <a:rPr lang="fr-FR" dirty="0" smtClean="0"/>
              <a:t>Accessible par : </a:t>
            </a:r>
            <a:r>
              <a:rPr lang="fr-FR" dirty="0" err="1" smtClean="0"/>
              <a:t>terrain.xhtml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63798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2173" y="383059"/>
            <a:ext cx="4324865" cy="6104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322173" y="383059"/>
            <a:ext cx="4324865" cy="370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NAV BAR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5168" y="926757"/>
            <a:ext cx="3978875" cy="5399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7327557" y="667265"/>
            <a:ext cx="348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CLONER UN TERRAIN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224216" y="1036597"/>
            <a:ext cx="252078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CLONER UN TERRAIN</a:t>
            </a:r>
            <a:endParaRPr lang="fr-FR" sz="12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890583" y="1313597"/>
            <a:ext cx="32127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611838"/>
              </p:ext>
            </p:extLst>
          </p:nvPr>
        </p:nvGraphicFramePr>
        <p:xfrm>
          <a:off x="1727200" y="1515016"/>
          <a:ext cx="1625600" cy="21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8707658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7039451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Communautaire</a:t>
                      </a:r>
                      <a:endParaRPr lang="fr-F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 smtClean="0"/>
                        <a:t>Privé</a:t>
                      </a:r>
                      <a:endParaRPr lang="fr-FR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5167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717590" y="1725149"/>
            <a:ext cx="3534030" cy="43296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Formulaire de création </a:t>
            </a:r>
            <a:r>
              <a:rPr lang="fr-FR" sz="800" dirty="0" smtClean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ID : &lt;ID&gt;</a:t>
            </a:r>
            <a:endParaRPr lang="fr-FR" sz="800" dirty="0" smtClean="0">
              <a:solidFill>
                <a:schemeClr val="tx1"/>
              </a:solidFill>
            </a:endParaRPr>
          </a:p>
          <a:p>
            <a:pPr algn="ctr"/>
            <a:endParaRPr lang="fr-FR" sz="800" dirty="0">
              <a:solidFill>
                <a:schemeClr val="tx1"/>
              </a:solidFill>
            </a:endParaRP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Libelle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Adresse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Lieu dit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Quartier</a:t>
            </a:r>
          </a:p>
          <a:p>
            <a:pPr algn="ctr"/>
            <a:endParaRPr lang="fr-FR" sz="800" dirty="0">
              <a:solidFill>
                <a:schemeClr val="tx1"/>
              </a:solidFill>
            </a:endParaRP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Pour communautaire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Fonction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RH</a:t>
            </a:r>
          </a:p>
          <a:p>
            <a:pPr algn="ctr"/>
            <a:endParaRPr lang="fr-FR" sz="800" dirty="0">
              <a:solidFill>
                <a:schemeClr val="tx1"/>
              </a:solidFill>
            </a:endParaRP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Pour privé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Classe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Groupe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Préconstruit</a:t>
            </a:r>
          </a:p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3142979" y="5738999"/>
            <a:ext cx="707963" cy="1197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>
                <a:solidFill>
                  <a:sysClr val="windowText" lastClr="000000"/>
                </a:solidFill>
              </a:rPr>
              <a:t>Créer</a:t>
            </a:r>
            <a:endParaRPr lang="fr-FR" sz="700" dirty="0">
              <a:solidFill>
                <a:sysClr val="windowText" lastClr="00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376086" y="1346886"/>
            <a:ext cx="50662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Chemin : </a:t>
            </a:r>
            <a:r>
              <a:rPr lang="fr-FR" dirty="0"/>
              <a:t>../</a:t>
            </a:r>
            <a:r>
              <a:rPr lang="fr-FR" dirty="0" smtClean="0"/>
              <a:t>terrains/</a:t>
            </a:r>
            <a:r>
              <a:rPr lang="fr-FR" dirty="0" err="1" smtClean="0"/>
              <a:t>clonerTerrains.xhtml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Description : Cette page permet de </a:t>
            </a:r>
            <a:r>
              <a:rPr lang="fr-FR" dirty="0" smtClean="0"/>
              <a:t>dupliquer </a:t>
            </a:r>
            <a:r>
              <a:rPr lang="fr-FR" dirty="0" smtClean="0"/>
              <a:t>un </a:t>
            </a:r>
            <a:r>
              <a:rPr lang="fr-FR" dirty="0" smtClean="0"/>
              <a:t>terrain communautaire </a:t>
            </a:r>
            <a:r>
              <a:rPr lang="fr-FR" dirty="0" smtClean="0"/>
              <a:t>ou </a:t>
            </a:r>
            <a:r>
              <a:rPr lang="fr-FR" dirty="0" smtClean="0"/>
              <a:t>privé existant.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Eléments – Boutons</a:t>
            </a:r>
            <a:r>
              <a:rPr lang="fr-FR" dirty="0"/>
              <a:t> </a:t>
            </a:r>
            <a:r>
              <a:rPr lang="fr-FR" dirty="0" smtClean="0"/>
              <a:t>: Créer (communautaire), Créer (privé)</a:t>
            </a:r>
          </a:p>
          <a:p>
            <a:endParaRPr lang="fr-FR" dirty="0" smtClean="0"/>
          </a:p>
          <a:p>
            <a:r>
              <a:rPr lang="fr-FR" dirty="0" smtClean="0"/>
              <a:t>Actions : </a:t>
            </a:r>
            <a:r>
              <a:rPr lang="fr-FR" dirty="0" smtClean="0"/>
              <a:t>Duplique un terrain communautaire</a:t>
            </a:r>
            <a:r>
              <a:rPr lang="fr-FR" dirty="0"/>
              <a:t>, Duplique un </a:t>
            </a:r>
            <a:r>
              <a:rPr lang="fr-FR" dirty="0" smtClean="0"/>
              <a:t>terrain privé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Accessible par : </a:t>
            </a:r>
            <a:r>
              <a:rPr lang="fr-FR" dirty="0" err="1" smtClean="0"/>
              <a:t>terrain.xhtml</a:t>
            </a:r>
            <a:r>
              <a:rPr lang="fr-FR" dirty="0" smtClean="0"/>
              <a:t>, </a:t>
            </a:r>
            <a:r>
              <a:rPr lang="fr-FR" dirty="0" err="1" smtClean="0"/>
              <a:t>detailTerrain.xhtml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2840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2173" y="383059"/>
            <a:ext cx="4324865" cy="61042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322173" y="383059"/>
            <a:ext cx="4324865" cy="370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NAV BAR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5168" y="926757"/>
            <a:ext cx="3978875" cy="5399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7327557" y="667265"/>
            <a:ext cx="348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376086" y="1346886"/>
            <a:ext cx="50662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Chemin : </a:t>
            </a:r>
          </a:p>
          <a:p>
            <a:endParaRPr lang="fr-FR" dirty="0"/>
          </a:p>
          <a:p>
            <a:r>
              <a:rPr lang="fr-FR" dirty="0" smtClean="0"/>
              <a:t>Description :</a:t>
            </a:r>
          </a:p>
          <a:p>
            <a:endParaRPr lang="fr-FR" dirty="0"/>
          </a:p>
          <a:p>
            <a:r>
              <a:rPr lang="fr-FR" dirty="0" smtClean="0"/>
              <a:t>Eléments – Boutons</a:t>
            </a:r>
            <a:r>
              <a:rPr lang="fr-FR" dirty="0"/>
              <a:t> </a:t>
            </a:r>
            <a:r>
              <a:rPr lang="fr-FR" dirty="0" smtClean="0"/>
              <a:t>: </a:t>
            </a:r>
          </a:p>
          <a:p>
            <a:endParaRPr lang="fr-FR" dirty="0" smtClean="0"/>
          </a:p>
          <a:p>
            <a:r>
              <a:rPr lang="fr-FR" dirty="0" smtClean="0"/>
              <a:t>Actions : </a:t>
            </a:r>
          </a:p>
          <a:p>
            <a:endParaRPr lang="fr-FR" dirty="0"/>
          </a:p>
          <a:p>
            <a:r>
              <a:rPr lang="fr-FR" dirty="0" smtClean="0"/>
              <a:t>Accessible par :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027406" y="1036597"/>
            <a:ext cx="914400" cy="277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TITRE</a:t>
            </a:r>
            <a:endParaRPr lang="fr-FR" sz="1200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890583" y="1313597"/>
            <a:ext cx="32127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1022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514</Words>
  <Application>Microsoft Office PowerPoint</Application>
  <PresentationFormat>Grand écran</PresentationFormat>
  <Paragraphs>167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SopraSteria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LIZA Marie-Aure</dc:creator>
  <cp:lastModifiedBy>LIZA Marie Aure</cp:lastModifiedBy>
  <cp:revision>33</cp:revision>
  <dcterms:created xsi:type="dcterms:W3CDTF">2018-03-29T08:21:28Z</dcterms:created>
  <dcterms:modified xsi:type="dcterms:W3CDTF">2018-04-09T15:28:33Z</dcterms:modified>
</cp:coreProperties>
</file>