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474" y="-6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91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55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5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8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98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41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55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50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88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76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72BE-B427-4A6F-AFFD-AFAC62060F46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19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B72BE-B427-4A6F-AFFD-AFAC62060F46}" type="datetimeFigureOut">
              <a:rPr lang="fr-FR" smtClean="0"/>
              <a:t>11/04/2020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F2C15-7BAC-4A6D-9FF4-4409B1F57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47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009351"/>
              </p:ext>
            </p:extLst>
          </p:nvPr>
        </p:nvGraphicFramePr>
        <p:xfrm>
          <a:off x="4932040" y="1397000"/>
          <a:ext cx="3960440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V1.0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T001 – Création de la barre de navigation</a:t>
                      </a:r>
                    </a:p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" name="Groupe 8"/>
          <p:cNvGrpSpPr/>
          <p:nvPr/>
        </p:nvGrpSpPr>
        <p:grpSpPr>
          <a:xfrm>
            <a:off x="755576" y="728700"/>
            <a:ext cx="3960440" cy="5400600"/>
            <a:chOff x="755576" y="728700"/>
            <a:chExt cx="3960440" cy="5400600"/>
          </a:xfrm>
        </p:grpSpPr>
        <p:sp>
          <p:nvSpPr>
            <p:cNvPr id="4" name="Rectangle 3"/>
            <p:cNvSpPr/>
            <p:nvPr/>
          </p:nvSpPr>
          <p:spPr>
            <a:xfrm>
              <a:off x="755576" y="728700"/>
              <a:ext cx="3960440" cy="5400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55576" y="728700"/>
              <a:ext cx="3960440" cy="468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55576" y="824226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Accueil</a:t>
              </a: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A0009DC1-2467-4DBC-A7FC-558412E78A9F}"/>
              </a:ext>
            </a:extLst>
          </p:cNvPr>
          <p:cNvSpPr txBox="1"/>
          <p:nvPr/>
        </p:nvSpPr>
        <p:spPr>
          <a:xfrm>
            <a:off x="5220072" y="2606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Barre de navigation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098B110-6723-41A7-98B0-2FFDEE18242B}"/>
              </a:ext>
            </a:extLst>
          </p:cNvPr>
          <p:cNvSpPr txBox="1"/>
          <p:nvPr/>
        </p:nvSpPr>
        <p:spPr>
          <a:xfrm>
            <a:off x="1344454" y="82422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Famille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C26401-1EAA-4F62-9AB9-0FE12DACC8B5}"/>
              </a:ext>
            </a:extLst>
          </p:cNvPr>
          <p:cNvSpPr/>
          <p:nvPr/>
        </p:nvSpPr>
        <p:spPr>
          <a:xfrm>
            <a:off x="1549623" y="1101224"/>
            <a:ext cx="646113" cy="887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A6C5D9-1AA9-438B-A32B-E9167C1D3EE4}"/>
              </a:ext>
            </a:extLst>
          </p:cNvPr>
          <p:cNvSpPr txBox="1"/>
          <p:nvPr/>
        </p:nvSpPr>
        <p:spPr>
          <a:xfrm>
            <a:off x="1404627" y="1120001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Liste </a:t>
            </a:r>
          </a:p>
          <a:p>
            <a:pPr algn="ctr"/>
            <a:r>
              <a:rPr lang="fr-FR" sz="1000" dirty="0"/>
              <a:t>familles</a:t>
            </a:r>
          </a:p>
        </p:txBody>
      </p:sp>
    </p:spTree>
    <p:extLst>
      <p:ext uri="{BB962C8B-B14F-4D97-AF65-F5344CB8AC3E}">
        <p14:creationId xmlns:p14="http://schemas.microsoft.com/office/powerpoint/2010/main" val="384910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199817"/>
              </p:ext>
            </p:extLst>
          </p:nvPr>
        </p:nvGraphicFramePr>
        <p:xfrm>
          <a:off x="4932040" y="1397000"/>
          <a:ext cx="396044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V1.0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T002 – Création </a:t>
                      </a:r>
                      <a:r>
                        <a:rPr lang="fr-FR" sz="1200" dirty="0" err="1"/>
                        <a:t>template</a:t>
                      </a:r>
                      <a:r>
                        <a:rPr lang="fr-FR" sz="1200" dirty="0"/>
                        <a:t> page et titre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B08D4C3C-8EAE-49D8-A58A-BE3C4E499318}"/>
              </a:ext>
            </a:extLst>
          </p:cNvPr>
          <p:cNvSpPr txBox="1"/>
          <p:nvPr/>
        </p:nvSpPr>
        <p:spPr>
          <a:xfrm>
            <a:off x="5220072" y="2606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Template page et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15A1D63F-91A1-4315-8507-C4DAC1650766}"/>
              </a:ext>
            </a:extLst>
          </p:cNvPr>
          <p:cNvGrpSpPr/>
          <p:nvPr/>
        </p:nvGrpSpPr>
        <p:grpSpPr>
          <a:xfrm>
            <a:off x="755576" y="728700"/>
            <a:ext cx="3960440" cy="5400600"/>
            <a:chOff x="755576" y="728700"/>
            <a:chExt cx="3960440" cy="5400600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A5B99BA-D25A-4D53-AA21-E4F03BE63919}"/>
                </a:ext>
              </a:extLst>
            </p:cNvPr>
            <p:cNvGrpSpPr/>
            <p:nvPr/>
          </p:nvGrpSpPr>
          <p:grpSpPr>
            <a:xfrm>
              <a:off x="755576" y="728700"/>
              <a:ext cx="3960440" cy="5400600"/>
              <a:chOff x="755576" y="728700"/>
              <a:chExt cx="3960440" cy="5400600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52E4449B-6918-45D2-9AA4-7C3B1B5DFE50}"/>
                  </a:ext>
                </a:extLst>
              </p:cNvPr>
              <p:cNvGrpSpPr/>
              <p:nvPr/>
            </p:nvGrpSpPr>
            <p:grpSpPr>
              <a:xfrm>
                <a:off x="755576" y="728700"/>
                <a:ext cx="3960440" cy="5400600"/>
                <a:chOff x="755576" y="728700"/>
                <a:chExt cx="3960440" cy="5400600"/>
              </a:xfrm>
            </p:grpSpPr>
            <p:grpSp>
              <p:nvGrpSpPr>
                <p:cNvPr id="9" name="Groupe 8"/>
                <p:cNvGrpSpPr/>
                <p:nvPr/>
              </p:nvGrpSpPr>
              <p:grpSpPr>
                <a:xfrm>
                  <a:off x="755576" y="728700"/>
                  <a:ext cx="3960440" cy="5400600"/>
                  <a:chOff x="755576" y="728700"/>
                  <a:chExt cx="3960440" cy="5400600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755576" y="728700"/>
                    <a:ext cx="3960440" cy="540060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755576" y="728700"/>
                    <a:ext cx="3960440" cy="46805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ZoneTexte 7"/>
                  <p:cNvSpPr txBox="1"/>
                  <p:nvPr/>
                </p:nvSpPr>
                <p:spPr>
                  <a:xfrm>
                    <a:off x="755576" y="824226"/>
                    <a:ext cx="93610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200" dirty="0"/>
                      <a:t>Accueil</a:t>
                    </a:r>
                  </a:p>
                </p:txBody>
              </p:sp>
            </p:grp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8D0CE8A9-91AE-41BA-8A79-CAD11D04711F}"/>
                    </a:ext>
                  </a:extLst>
                </p:cNvPr>
                <p:cNvSpPr/>
                <p:nvPr/>
              </p:nvSpPr>
              <p:spPr>
                <a:xfrm>
                  <a:off x="899592" y="1397000"/>
                  <a:ext cx="3672408" cy="4480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C5E09D82-7C59-435F-973D-E3CF32378819}"/>
                  </a:ext>
                </a:extLst>
              </p:cNvPr>
              <p:cNvSpPr/>
              <p:nvPr/>
            </p:nvSpPr>
            <p:spPr>
              <a:xfrm>
                <a:off x="1619672" y="1484784"/>
                <a:ext cx="2232248" cy="44134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TITRE</a:t>
                </a:r>
              </a:p>
            </p:txBody>
          </p:sp>
        </p:grp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6975CD86-5159-4D40-B1E5-9B2E678818A9}"/>
                </a:ext>
              </a:extLst>
            </p:cNvPr>
            <p:cNvCxnSpPr/>
            <p:nvPr/>
          </p:nvCxnSpPr>
          <p:spPr>
            <a:xfrm>
              <a:off x="1115616" y="1988840"/>
              <a:ext cx="33123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4F6B3E4C-B397-4CA8-8ACE-6F4427B5DA67}"/>
              </a:ext>
            </a:extLst>
          </p:cNvPr>
          <p:cNvSpPr txBox="1"/>
          <p:nvPr/>
        </p:nvSpPr>
        <p:spPr>
          <a:xfrm>
            <a:off x="1344454" y="82422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Famille</a:t>
            </a:r>
          </a:p>
        </p:txBody>
      </p:sp>
    </p:spTree>
    <p:extLst>
      <p:ext uri="{BB962C8B-B14F-4D97-AF65-F5344CB8AC3E}">
        <p14:creationId xmlns:p14="http://schemas.microsoft.com/office/powerpoint/2010/main" val="360436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559173"/>
              </p:ext>
            </p:extLst>
          </p:nvPr>
        </p:nvGraphicFramePr>
        <p:xfrm>
          <a:off x="4932040" y="1397000"/>
          <a:ext cx="3960440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V1.0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T003 – Création de l’écran d’erreur</a:t>
                      </a:r>
                    </a:p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B08D4C3C-8EAE-49D8-A58A-BE3C4E499318}"/>
              </a:ext>
            </a:extLst>
          </p:cNvPr>
          <p:cNvSpPr txBox="1"/>
          <p:nvPr/>
        </p:nvSpPr>
        <p:spPr>
          <a:xfrm>
            <a:off x="5220072" y="2606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Ecran erreur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6E7E0ED-5C3B-480A-BCA1-CF7DEC163F59}"/>
              </a:ext>
            </a:extLst>
          </p:cNvPr>
          <p:cNvGrpSpPr/>
          <p:nvPr/>
        </p:nvGrpSpPr>
        <p:grpSpPr>
          <a:xfrm>
            <a:off x="755576" y="728700"/>
            <a:ext cx="3960440" cy="5400600"/>
            <a:chOff x="755576" y="728700"/>
            <a:chExt cx="3960440" cy="54006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52E4449B-6918-45D2-9AA4-7C3B1B5DFE50}"/>
                </a:ext>
              </a:extLst>
            </p:cNvPr>
            <p:cNvGrpSpPr/>
            <p:nvPr/>
          </p:nvGrpSpPr>
          <p:grpSpPr>
            <a:xfrm>
              <a:off x="755576" y="728700"/>
              <a:ext cx="3960440" cy="5400600"/>
              <a:chOff x="755576" y="728700"/>
              <a:chExt cx="3960440" cy="5400600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755576" y="728700"/>
                <a:ext cx="3960440" cy="5400600"/>
                <a:chOff x="755576" y="728700"/>
                <a:chExt cx="3960440" cy="54006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755576" y="728700"/>
                  <a:ext cx="3960440" cy="54006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755576" y="728700"/>
                  <a:ext cx="3960440" cy="4680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" name="ZoneTexte 7"/>
                <p:cNvSpPr txBox="1"/>
                <p:nvPr/>
              </p:nvSpPr>
              <p:spPr>
                <a:xfrm>
                  <a:off x="755576" y="824226"/>
                  <a:ext cx="9361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/>
                    <a:t>Accueil</a:t>
                  </a:r>
                </a:p>
              </p:txBody>
            </p: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0CE8A9-91AE-41BA-8A79-CAD11D04711F}"/>
                  </a:ext>
                </a:extLst>
              </p:cNvPr>
              <p:cNvSpPr/>
              <p:nvPr/>
            </p:nvSpPr>
            <p:spPr>
              <a:xfrm>
                <a:off x="899592" y="1397000"/>
                <a:ext cx="3672408" cy="4480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BF9D852-A74C-448B-B927-A15B97881A76}"/>
                  </a:ext>
                </a:extLst>
              </p:cNvPr>
              <p:cNvSpPr txBox="1"/>
              <p:nvPr/>
            </p:nvSpPr>
            <p:spPr>
              <a:xfrm>
                <a:off x="1115616" y="2450793"/>
                <a:ext cx="3240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Page inconnue oO !!</a:t>
                </a:r>
              </a:p>
            </p:txBody>
          </p:sp>
        </p:grp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21394F91-921A-4BBF-B4EC-B63598DE040A}"/>
                </a:ext>
              </a:extLst>
            </p:cNvPr>
            <p:cNvCxnSpPr/>
            <p:nvPr/>
          </p:nvCxnSpPr>
          <p:spPr>
            <a:xfrm>
              <a:off x="1115616" y="1988840"/>
              <a:ext cx="33123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29329E08-603A-4562-9B04-3404D634631F}"/>
                </a:ext>
              </a:extLst>
            </p:cNvPr>
            <p:cNvSpPr/>
            <p:nvPr/>
          </p:nvSpPr>
          <p:spPr>
            <a:xfrm>
              <a:off x="1619672" y="1484784"/>
              <a:ext cx="2232248" cy="4413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ERREUR</a:t>
              </a:r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CFB2A607-CBC0-4AE6-8328-9FBE3031B3EE}"/>
              </a:ext>
            </a:extLst>
          </p:cNvPr>
          <p:cNvSpPr txBox="1"/>
          <p:nvPr/>
        </p:nvSpPr>
        <p:spPr>
          <a:xfrm>
            <a:off x="1344454" y="82422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Famille</a:t>
            </a:r>
          </a:p>
        </p:txBody>
      </p:sp>
    </p:spTree>
    <p:extLst>
      <p:ext uri="{BB962C8B-B14F-4D97-AF65-F5344CB8AC3E}">
        <p14:creationId xmlns:p14="http://schemas.microsoft.com/office/powerpoint/2010/main" val="57237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00809"/>
              </p:ext>
            </p:extLst>
          </p:nvPr>
        </p:nvGraphicFramePr>
        <p:xfrm>
          <a:off x="4932040" y="1397000"/>
          <a:ext cx="3960440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V1.0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T007 – Création de l’écran test</a:t>
                      </a:r>
                    </a:p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B08D4C3C-8EAE-49D8-A58A-BE3C4E499318}"/>
              </a:ext>
            </a:extLst>
          </p:cNvPr>
          <p:cNvSpPr txBox="1"/>
          <p:nvPr/>
        </p:nvSpPr>
        <p:spPr>
          <a:xfrm>
            <a:off x="5220072" y="2606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Ecran test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25BF64D1-B1E4-42B9-B7BD-299AE6461F9D}"/>
              </a:ext>
            </a:extLst>
          </p:cNvPr>
          <p:cNvGrpSpPr/>
          <p:nvPr/>
        </p:nvGrpSpPr>
        <p:grpSpPr>
          <a:xfrm>
            <a:off x="755576" y="728700"/>
            <a:ext cx="3960440" cy="5400600"/>
            <a:chOff x="755576" y="728700"/>
            <a:chExt cx="3960440" cy="54006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52E4449B-6918-45D2-9AA4-7C3B1B5DFE50}"/>
                </a:ext>
              </a:extLst>
            </p:cNvPr>
            <p:cNvGrpSpPr/>
            <p:nvPr/>
          </p:nvGrpSpPr>
          <p:grpSpPr>
            <a:xfrm>
              <a:off x="755576" y="728700"/>
              <a:ext cx="3960440" cy="5400600"/>
              <a:chOff x="755576" y="728700"/>
              <a:chExt cx="3960440" cy="5400600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755576" y="728700"/>
                <a:ext cx="3960440" cy="5400600"/>
                <a:chOff x="755576" y="728700"/>
                <a:chExt cx="3960440" cy="54006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755576" y="728700"/>
                  <a:ext cx="3960440" cy="54006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755576" y="728700"/>
                  <a:ext cx="3960440" cy="4680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" name="ZoneTexte 7"/>
                <p:cNvSpPr txBox="1"/>
                <p:nvPr/>
              </p:nvSpPr>
              <p:spPr>
                <a:xfrm>
                  <a:off x="755576" y="824226"/>
                  <a:ext cx="9361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/>
                    <a:t>Accueil</a:t>
                  </a:r>
                </a:p>
              </p:txBody>
            </p: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0CE8A9-91AE-41BA-8A79-CAD11D04711F}"/>
                  </a:ext>
                </a:extLst>
              </p:cNvPr>
              <p:cNvSpPr/>
              <p:nvPr/>
            </p:nvSpPr>
            <p:spPr>
              <a:xfrm>
                <a:off x="899592" y="1397000"/>
                <a:ext cx="3672408" cy="4480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BF9D852-A74C-448B-B927-A15B97881A76}"/>
                  </a:ext>
                </a:extLst>
              </p:cNvPr>
              <p:cNvSpPr txBox="1"/>
              <p:nvPr/>
            </p:nvSpPr>
            <p:spPr>
              <a:xfrm>
                <a:off x="881832" y="2176344"/>
                <a:ext cx="32403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Liste des tests :</a:t>
                </a:r>
              </a:p>
              <a:p>
                <a:endParaRPr lang="fr-FR" sz="1000" dirty="0"/>
              </a:p>
            </p:txBody>
          </p: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76E0E53-FD9F-4E05-9772-6403C09432D2}"/>
                  </a:ext>
                </a:extLst>
              </p:cNvPr>
              <p:cNvSpPr txBox="1"/>
              <p:nvPr/>
            </p:nvSpPr>
            <p:spPr>
              <a:xfrm>
                <a:off x="881832" y="2938472"/>
                <a:ext cx="32403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Liste des tests :</a:t>
                </a:r>
              </a:p>
              <a:p>
                <a:endParaRPr lang="fr-FR" sz="1000" dirty="0"/>
              </a:p>
            </p:txBody>
          </p:sp>
        </p:grp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21394F91-921A-4BBF-B4EC-B63598DE040A}"/>
                </a:ext>
              </a:extLst>
            </p:cNvPr>
            <p:cNvCxnSpPr/>
            <p:nvPr/>
          </p:nvCxnSpPr>
          <p:spPr>
            <a:xfrm>
              <a:off x="1115616" y="1988840"/>
              <a:ext cx="33123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29329E08-603A-4562-9B04-3404D634631F}"/>
                </a:ext>
              </a:extLst>
            </p:cNvPr>
            <p:cNvSpPr/>
            <p:nvPr/>
          </p:nvSpPr>
          <p:spPr>
            <a:xfrm>
              <a:off x="1619672" y="1484784"/>
              <a:ext cx="2232248" cy="4413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TEST</a:t>
              </a:r>
            </a:p>
          </p:txBody>
        </p:sp>
      </p:grp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A1023824-A02A-4476-99FB-AF43C1B65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49698"/>
              </p:ext>
            </p:extLst>
          </p:nvPr>
        </p:nvGraphicFramePr>
        <p:xfrm>
          <a:off x="971600" y="2396044"/>
          <a:ext cx="352839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065">
                  <a:extLst>
                    <a:ext uri="{9D8B030D-6E8A-4147-A177-3AD203B41FA5}">
                      <a16:colId xmlns:a16="http://schemas.microsoft.com/office/drawing/2014/main" val="1107729764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876737217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1601857403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1016315755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123422907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3886583170"/>
                    </a:ext>
                  </a:extLst>
                </a:gridCol>
              </a:tblGrid>
              <a:tr h="193514">
                <a:tc>
                  <a:txBody>
                    <a:bodyPr/>
                    <a:lstStyle/>
                    <a:p>
                      <a:r>
                        <a:rPr lang="fr-FR" sz="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Onetoonebis.id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[onetomanybis.id]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Manytoonebis.id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64631"/>
                  </a:ext>
                </a:extLst>
              </a:tr>
            </a:tbl>
          </a:graphicData>
        </a:graphic>
      </p:graphicFrame>
      <p:graphicFrame>
        <p:nvGraphicFramePr>
          <p:cNvPr id="17" name="Tableau 11">
            <a:extLst>
              <a:ext uri="{FF2B5EF4-FFF2-40B4-BE49-F238E27FC236}">
                <a16:creationId xmlns:a16="http://schemas.microsoft.com/office/drawing/2014/main" id="{A9D9493C-F037-4480-8E4A-70225C2F5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73544"/>
              </p:ext>
            </p:extLst>
          </p:nvPr>
        </p:nvGraphicFramePr>
        <p:xfrm>
          <a:off x="1043608" y="3197568"/>
          <a:ext cx="2256252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063">
                  <a:extLst>
                    <a:ext uri="{9D8B030D-6E8A-4147-A177-3AD203B41FA5}">
                      <a16:colId xmlns:a16="http://schemas.microsoft.com/office/drawing/2014/main" val="1107729764"/>
                    </a:ext>
                  </a:extLst>
                </a:gridCol>
                <a:gridCol w="564063">
                  <a:extLst>
                    <a:ext uri="{9D8B030D-6E8A-4147-A177-3AD203B41FA5}">
                      <a16:colId xmlns:a16="http://schemas.microsoft.com/office/drawing/2014/main" val="1016315755"/>
                    </a:ext>
                  </a:extLst>
                </a:gridCol>
                <a:gridCol w="564063">
                  <a:extLst>
                    <a:ext uri="{9D8B030D-6E8A-4147-A177-3AD203B41FA5}">
                      <a16:colId xmlns:a16="http://schemas.microsoft.com/office/drawing/2014/main" val="2123422907"/>
                    </a:ext>
                  </a:extLst>
                </a:gridCol>
                <a:gridCol w="564063">
                  <a:extLst>
                    <a:ext uri="{9D8B030D-6E8A-4147-A177-3AD203B41FA5}">
                      <a16:colId xmlns:a16="http://schemas.microsoft.com/office/drawing/2014/main" val="3886583170"/>
                    </a:ext>
                  </a:extLst>
                </a:gridCol>
              </a:tblGrid>
              <a:tr h="193514">
                <a:tc>
                  <a:txBody>
                    <a:bodyPr/>
                    <a:lstStyle/>
                    <a:p>
                      <a:r>
                        <a:rPr lang="fr-FR" sz="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Onetoone.id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onetomany.id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[Manytoone.id]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64631"/>
                  </a:ext>
                </a:extLst>
              </a:tr>
            </a:tbl>
          </a:graphicData>
        </a:graphic>
      </p:graphicFrame>
      <p:sp>
        <p:nvSpPr>
          <p:cNvPr id="18" name="ZoneTexte 17">
            <a:extLst>
              <a:ext uri="{FF2B5EF4-FFF2-40B4-BE49-F238E27FC236}">
                <a16:creationId xmlns:a16="http://schemas.microsoft.com/office/drawing/2014/main" id="{DBEF6CCB-532D-4911-9CB1-DF473B72FDB9}"/>
              </a:ext>
            </a:extLst>
          </p:cNvPr>
          <p:cNvSpPr txBox="1"/>
          <p:nvPr/>
        </p:nvSpPr>
        <p:spPr>
          <a:xfrm>
            <a:off x="1344454" y="82422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Famille</a:t>
            </a:r>
          </a:p>
        </p:txBody>
      </p:sp>
    </p:spTree>
    <p:extLst>
      <p:ext uri="{BB962C8B-B14F-4D97-AF65-F5344CB8AC3E}">
        <p14:creationId xmlns:p14="http://schemas.microsoft.com/office/powerpoint/2010/main" val="332352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172186"/>
              </p:ext>
            </p:extLst>
          </p:nvPr>
        </p:nvGraphicFramePr>
        <p:xfrm>
          <a:off x="4932040" y="1397000"/>
          <a:ext cx="3960440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V1.0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T012 – Création de l’écran accueil</a:t>
                      </a:r>
                    </a:p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B08D4C3C-8EAE-49D8-A58A-BE3C4E499318}"/>
              </a:ext>
            </a:extLst>
          </p:cNvPr>
          <p:cNvSpPr txBox="1"/>
          <p:nvPr/>
        </p:nvSpPr>
        <p:spPr>
          <a:xfrm>
            <a:off x="5220072" y="2606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Ecran accueil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9A65AC6B-EE23-4FA4-997F-3CD913CE2FD0}"/>
              </a:ext>
            </a:extLst>
          </p:cNvPr>
          <p:cNvGrpSpPr/>
          <p:nvPr/>
        </p:nvGrpSpPr>
        <p:grpSpPr>
          <a:xfrm>
            <a:off x="755576" y="728700"/>
            <a:ext cx="3960440" cy="5400600"/>
            <a:chOff x="755576" y="728700"/>
            <a:chExt cx="3960440" cy="54006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52E4449B-6918-45D2-9AA4-7C3B1B5DFE50}"/>
                </a:ext>
              </a:extLst>
            </p:cNvPr>
            <p:cNvGrpSpPr/>
            <p:nvPr/>
          </p:nvGrpSpPr>
          <p:grpSpPr>
            <a:xfrm>
              <a:off x="755576" y="728700"/>
              <a:ext cx="3960440" cy="5400600"/>
              <a:chOff x="755576" y="728700"/>
              <a:chExt cx="3960440" cy="5400600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755576" y="728700"/>
                <a:ext cx="3960440" cy="5400600"/>
                <a:chOff x="755576" y="728700"/>
                <a:chExt cx="3960440" cy="54006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755576" y="728700"/>
                  <a:ext cx="3960440" cy="54006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755576" y="728700"/>
                  <a:ext cx="3960440" cy="4680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" name="ZoneTexte 7"/>
                <p:cNvSpPr txBox="1"/>
                <p:nvPr/>
              </p:nvSpPr>
              <p:spPr>
                <a:xfrm>
                  <a:off x="755576" y="824226"/>
                  <a:ext cx="9361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/>
                    <a:t>Accueil</a:t>
                  </a:r>
                </a:p>
              </p:txBody>
            </p: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0CE8A9-91AE-41BA-8A79-CAD11D04711F}"/>
                  </a:ext>
                </a:extLst>
              </p:cNvPr>
              <p:cNvSpPr/>
              <p:nvPr/>
            </p:nvSpPr>
            <p:spPr>
              <a:xfrm>
                <a:off x="899592" y="1397000"/>
                <a:ext cx="3672408" cy="4480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+++++++++++++++++++++++</a:t>
                </a:r>
              </a:p>
            </p:txBody>
          </p:sp>
        </p:grp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21394F91-921A-4BBF-B4EC-B63598DE040A}"/>
                </a:ext>
              </a:extLst>
            </p:cNvPr>
            <p:cNvCxnSpPr/>
            <p:nvPr/>
          </p:nvCxnSpPr>
          <p:spPr>
            <a:xfrm>
              <a:off x="1115616" y="1988840"/>
              <a:ext cx="33123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29329E08-603A-4562-9B04-3404D634631F}"/>
                </a:ext>
              </a:extLst>
            </p:cNvPr>
            <p:cNvSpPr/>
            <p:nvPr/>
          </p:nvSpPr>
          <p:spPr>
            <a:xfrm>
              <a:off x="1619672" y="1484784"/>
              <a:ext cx="2232248" cy="4413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Elba</a:t>
              </a:r>
              <a:r>
                <a:rPr lang="fr-FR" dirty="0"/>
                <a:t> City</a:t>
              </a:r>
            </a:p>
          </p:txBody>
        </p:sp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7C1848A9-9566-4B63-B978-51ED9A95B97F}"/>
              </a:ext>
            </a:extLst>
          </p:cNvPr>
          <p:cNvSpPr txBox="1"/>
          <p:nvPr/>
        </p:nvSpPr>
        <p:spPr>
          <a:xfrm>
            <a:off x="1344454" y="82422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Famille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36A64E8-6660-4C63-8D96-023C21BBEABF}"/>
              </a:ext>
            </a:extLst>
          </p:cNvPr>
          <p:cNvSpPr txBox="1"/>
          <p:nvPr/>
        </p:nvSpPr>
        <p:spPr>
          <a:xfrm>
            <a:off x="881832" y="2176344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Famille :</a:t>
            </a:r>
          </a:p>
          <a:p>
            <a:endParaRPr lang="fr-FR" sz="1000" dirty="0"/>
          </a:p>
        </p:txBody>
      </p:sp>
      <p:graphicFrame>
        <p:nvGraphicFramePr>
          <p:cNvPr id="3" name="Tableau 10">
            <a:extLst>
              <a:ext uri="{FF2B5EF4-FFF2-40B4-BE49-F238E27FC236}">
                <a16:creationId xmlns:a16="http://schemas.microsoft.com/office/drawing/2014/main" id="{6252C87F-FC3B-4ECA-A117-9766FACB0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486159"/>
              </p:ext>
            </p:extLst>
          </p:nvPr>
        </p:nvGraphicFramePr>
        <p:xfrm>
          <a:off x="1187624" y="2486829"/>
          <a:ext cx="3060824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412">
                  <a:extLst>
                    <a:ext uri="{9D8B030D-6E8A-4147-A177-3AD203B41FA5}">
                      <a16:colId xmlns:a16="http://schemas.microsoft.com/office/drawing/2014/main" val="3586916827"/>
                    </a:ext>
                  </a:extLst>
                </a:gridCol>
                <a:gridCol w="1530412">
                  <a:extLst>
                    <a:ext uri="{9D8B030D-6E8A-4147-A177-3AD203B41FA5}">
                      <a16:colId xmlns:a16="http://schemas.microsoft.com/office/drawing/2014/main" val="1066306485"/>
                    </a:ext>
                  </a:extLst>
                </a:gridCol>
              </a:tblGrid>
              <a:tr h="155504">
                <a:tc>
                  <a:txBody>
                    <a:bodyPr/>
                    <a:lstStyle/>
                    <a:p>
                      <a:r>
                        <a:rPr lang="fr-FR" sz="800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{</a:t>
                      </a:r>
                      <a:r>
                        <a:rPr lang="fr-FR" sz="800" dirty="0" err="1"/>
                        <a:t>famille.nom</a:t>
                      </a:r>
                      <a:r>
                        <a:rPr lang="fr-FR" sz="8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838935"/>
                  </a:ext>
                </a:extLst>
              </a:tr>
              <a:tr h="155504">
                <a:tc>
                  <a:txBody>
                    <a:bodyPr/>
                    <a:lstStyle/>
                    <a:p>
                      <a:r>
                        <a:rPr lang="fr-FR" sz="800" dirty="0"/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{vide}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124120"/>
                  </a:ext>
                </a:extLst>
              </a:tr>
              <a:tr h="155504">
                <a:tc>
                  <a:txBody>
                    <a:bodyPr/>
                    <a:lstStyle/>
                    <a:p>
                      <a:r>
                        <a:rPr lang="fr-FR" sz="800" dirty="0"/>
                        <a:t>Génération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{</a:t>
                      </a:r>
                      <a:r>
                        <a:rPr lang="fr-FR" sz="800" dirty="0" err="1"/>
                        <a:t>famille.generation</a:t>
                      </a:r>
                      <a:r>
                        <a:rPr lang="fr-FR" sz="8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643880"/>
                  </a:ext>
                </a:extLst>
              </a:tr>
              <a:tr h="155504">
                <a:tc>
                  <a:txBody>
                    <a:bodyPr/>
                    <a:lstStyle/>
                    <a:p>
                      <a:r>
                        <a:rPr lang="fr-FR" sz="800" dirty="0"/>
                        <a:t>Chef de famille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/>
                        <a:t>{</a:t>
                      </a:r>
                      <a:r>
                        <a:rPr lang="fr-FR" sz="800" dirty="0" err="1"/>
                        <a:t>famille.chef.prenom</a:t>
                      </a:r>
                      <a:r>
                        <a:rPr lang="fr-FR" sz="800" dirty="0"/>
                        <a:t>} {</a:t>
                      </a:r>
                      <a:r>
                        <a:rPr lang="fr-FR" sz="800" dirty="0" err="1"/>
                        <a:t>famille.chef.nom</a:t>
                      </a:r>
                      <a:r>
                        <a:rPr lang="fr-FR" sz="8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539893"/>
                  </a:ext>
                </a:extLst>
              </a:tr>
              <a:tr h="191267">
                <a:tc>
                  <a:txBody>
                    <a:bodyPr/>
                    <a:lstStyle/>
                    <a:p>
                      <a:r>
                        <a:rPr lang="fr-FR" sz="800" dirty="0"/>
                        <a:t>Conjoint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/>
                        <a:t>{</a:t>
                      </a:r>
                      <a:r>
                        <a:rPr lang="fr-FR" sz="800" dirty="0" err="1"/>
                        <a:t>famille.chef.couple.prenom</a:t>
                      </a:r>
                      <a:r>
                        <a:rPr lang="fr-FR" sz="800" dirty="0"/>
                        <a:t>} ({</a:t>
                      </a:r>
                      <a:r>
                        <a:rPr lang="fr-FR" sz="800" dirty="0" err="1"/>
                        <a:t>famille.chef.couple.familleOrigine.nom</a:t>
                      </a:r>
                      <a:r>
                        <a:rPr lang="fr-FR" sz="800" dirty="0"/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/>
                        <a:t>) {</a:t>
                      </a:r>
                      <a:r>
                        <a:rPr lang="fr-FR" sz="800" dirty="0" err="1"/>
                        <a:t>famille.chef.couple.nom</a:t>
                      </a:r>
                      <a:r>
                        <a:rPr lang="fr-FR" sz="8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25190"/>
                  </a:ext>
                </a:extLst>
              </a:tr>
            </a:tbl>
          </a:graphicData>
        </a:graphic>
      </p:graphicFrame>
      <p:sp>
        <p:nvSpPr>
          <p:cNvPr id="20" name="ZoneTexte 19">
            <a:extLst>
              <a:ext uri="{FF2B5EF4-FFF2-40B4-BE49-F238E27FC236}">
                <a16:creationId xmlns:a16="http://schemas.microsoft.com/office/drawing/2014/main" id="{CD42B19B-E8EC-420A-845B-B33A0312150B}"/>
              </a:ext>
            </a:extLst>
          </p:cNvPr>
          <p:cNvSpPr txBox="1"/>
          <p:nvPr/>
        </p:nvSpPr>
        <p:spPr>
          <a:xfrm>
            <a:off x="881832" y="4161753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Tour en cours :</a:t>
            </a:r>
          </a:p>
          <a:p>
            <a:endParaRPr lang="fr-FR" sz="1000" dirty="0"/>
          </a:p>
        </p:txBody>
      </p:sp>
      <p:graphicFrame>
        <p:nvGraphicFramePr>
          <p:cNvPr id="21" name="Tableau 10">
            <a:extLst>
              <a:ext uri="{FF2B5EF4-FFF2-40B4-BE49-F238E27FC236}">
                <a16:creationId xmlns:a16="http://schemas.microsoft.com/office/drawing/2014/main" id="{323633FE-FAA5-4997-88B2-C9DF2C0F8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905883"/>
              </p:ext>
            </p:extLst>
          </p:nvPr>
        </p:nvGraphicFramePr>
        <p:xfrm>
          <a:off x="1187624" y="4385508"/>
          <a:ext cx="3060824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412">
                  <a:extLst>
                    <a:ext uri="{9D8B030D-6E8A-4147-A177-3AD203B41FA5}">
                      <a16:colId xmlns:a16="http://schemas.microsoft.com/office/drawing/2014/main" val="3586916827"/>
                    </a:ext>
                  </a:extLst>
                </a:gridCol>
                <a:gridCol w="1530412">
                  <a:extLst>
                    <a:ext uri="{9D8B030D-6E8A-4147-A177-3AD203B41FA5}">
                      <a16:colId xmlns:a16="http://schemas.microsoft.com/office/drawing/2014/main" val="1066306485"/>
                    </a:ext>
                  </a:extLst>
                </a:gridCol>
              </a:tblGrid>
              <a:tr h="155504">
                <a:tc>
                  <a:txBody>
                    <a:bodyPr/>
                    <a:lstStyle/>
                    <a:p>
                      <a:r>
                        <a:rPr lang="fr-FR" sz="800" dirty="0"/>
                        <a:t>Numéro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{</a:t>
                      </a:r>
                      <a:r>
                        <a:rPr lang="fr-FR" sz="800" dirty="0" err="1"/>
                        <a:t>tour.nb</a:t>
                      </a:r>
                      <a:r>
                        <a:rPr lang="fr-FR" sz="8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838935"/>
                  </a:ext>
                </a:extLst>
              </a:tr>
              <a:tr h="155504">
                <a:tc>
                  <a:txBody>
                    <a:bodyPr/>
                    <a:lstStyle/>
                    <a:p>
                      <a:r>
                        <a:rPr lang="fr-FR" sz="800" dirty="0"/>
                        <a:t>Semaine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{</a:t>
                      </a:r>
                      <a:r>
                        <a:rPr lang="fr-FR" sz="800" dirty="0" err="1"/>
                        <a:t>tour.semaine</a:t>
                      </a:r>
                      <a:r>
                        <a:rPr lang="fr-FR" sz="8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124120"/>
                  </a:ext>
                </a:extLst>
              </a:tr>
              <a:tr h="155504">
                <a:tc>
                  <a:txBody>
                    <a:bodyPr/>
                    <a:lstStyle/>
                    <a:p>
                      <a:r>
                        <a:rPr lang="fr-FR" sz="800" dirty="0"/>
                        <a:t>Argent In Game en début de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{</a:t>
                      </a:r>
                      <a:r>
                        <a:rPr lang="fr-FR" sz="800" dirty="0" err="1"/>
                        <a:t>tour.argentIg</a:t>
                      </a:r>
                      <a:r>
                        <a:rPr lang="fr-FR" sz="8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643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99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4932040" y="1397000"/>
          <a:ext cx="3960440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V1.0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T010 – Création de l’écran liste des familles</a:t>
                      </a:r>
                    </a:p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B08D4C3C-8EAE-49D8-A58A-BE3C4E499318}"/>
              </a:ext>
            </a:extLst>
          </p:cNvPr>
          <p:cNvSpPr txBox="1"/>
          <p:nvPr/>
        </p:nvSpPr>
        <p:spPr>
          <a:xfrm>
            <a:off x="5220072" y="2606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Ecran liste famille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9A65AC6B-EE23-4FA4-997F-3CD913CE2FD0}"/>
              </a:ext>
            </a:extLst>
          </p:cNvPr>
          <p:cNvGrpSpPr/>
          <p:nvPr/>
        </p:nvGrpSpPr>
        <p:grpSpPr>
          <a:xfrm>
            <a:off x="755576" y="728700"/>
            <a:ext cx="3960440" cy="5400600"/>
            <a:chOff x="755576" y="728700"/>
            <a:chExt cx="3960440" cy="54006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52E4449B-6918-45D2-9AA4-7C3B1B5DFE50}"/>
                </a:ext>
              </a:extLst>
            </p:cNvPr>
            <p:cNvGrpSpPr/>
            <p:nvPr/>
          </p:nvGrpSpPr>
          <p:grpSpPr>
            <a:xfrm>
              <a:off x="755576" y="728700"/>
              <a:ext cx="3960440" cy="5400600"/>
              <a:chOff x="755576" y="728700"/>
              <a:chExt cx="3960440" cy="5400600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755576" y="728700"/>
                <a:ext cx="3960440" cy="5400600"/>
                <a:chOff x="755576" y="728700"/>
                <a:chExt cx="3960440" cy="54006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755576" y="728700"/>
                  <a:ext cx="3960440" cy="54006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755576" y="728700"/>
                  <a:ext cx="3960440" cy="4680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" name="ZoneTexte 7"/>
                <p:cNvSpPr txBox="1"/>
                <p:nvPr/>
              </p:nvSpPr>
              <p:spPr>
                <a:xfrm>
                  <a:off x="755576" y="824226"/>
                  <a:ext cx="9361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/>
                    <a:t>Accueil</a:t>
                  </a:r>
                </a:p>
              </p:txBody>
            </p: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0CE8A9-91AE-41BA-8A79-CAD11D04711F}"/>
                  </a:ext>
                </a:extLst>
              </p:cNvPr>
              <p:cNvSpPr/>
              <p:nvPr/>
            </p:nvSpPr>
            <p:spPr>
              <a:xfrm>
                <a:off x="899592" y="1397000"/>
                <a:ext cx="3672408" cy="4480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21394F91-921A-4BBF-B4EC-B63598DE040A}"/>
                </a:ext>
              </a:extLst>
            </p:cNvPr>
            <p:cNvCxnSpPr/>
            <p:nvPr/>
          </p:nvCxnSpPr>
          <p:spPr>
            <a:xfrm>
              <a:off x="1115616" y="1988840"/>
              <a:ext cx="33123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29329E08-603A-4562-9B04-3404D634631F}"/>
                </a:ext>
              </a:extLst>
            </p:cNvPr>
            <p:cNvSpPr/>
            <p:nvPr/>
          </p:nvSpPr>
          <p:spPr>
            <a:xfrm>
              <a:off x="1619672" y="1484784"/>
              <a:ext cx="2232248" cy="4413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Liste des familles</a:t>
              </a:r>
            </a:p>
          </p:txBody>
        </p:sp>
      </p:grpSp>
      <p:graphicFrame>
        <p:nvGraphicFramePr>
          <p:cNvPr id="17" name="Tableau 11">
            <a:extLst>
              <a:ext uri="{FF2B5EF4-FFF2-40B4-BE49-F238E27FC236}">
                <a16:creationId xmlns:a16="http://schemas.microsoft.com/office/drawing/2014/main" id="{A9D9493C-F037-4480-8E4A-70225C2F5D45}"/>
              </a:ext>
            </a:extLst>
          </p:cNvPr>
          <p:cNvGraphicFramePr>
            <a:graphicFrameLocks noGrp="1"/>
          </p:cNvGraphicFramePr>
          <p:nvPr/>
        </p:nvGraphicFramePr>
        <p:xfrm>
          <a:off x="1115616" y="2153335"/>
          <a:ext cx="3312368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92">
                  <a:extLst>
                    <a:ext uri="{9D8B030D-6E8A-4147-A177-3AD203B41FA5}">
                      <a16:colId xmlns:a16="http://schemas.microsoft.com/office/drawing/2014/main" val="1107729764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1016315755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123422907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3886583170"/>
                    </a:ext>
                  </a:extLst>
                </a:gridCol>
              </a:tblGrid>
              <a:tr h="193514">
                <a:tc>
                  <a:txBody>
                    <a:bodyPr/>
                    <a:lstStyle/>
                    <a:p>
                      <a:r>
                        <a:rPr lang="fr-FR" sz="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Génération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Chef de famille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64631"/>
                  </a:ext>
                </a:extLst>
              </a:tr>
            </a:tbl>
          </a:graphicData>
        </a:graphic>
      </p:graphicFrame>
      <p:sp>
        <p:nvSpPr>
          <p:cNvPr id="18" name="ZoneTexte 17">
            <a:extLst>
              <a:ext uri="{FF2B5EF4-FFF2-40B4-BE49-F238E27FC236}">
                <a16:creationId xmlns:a16="http://schemas.microsoft.com/office/drawing/2014/main" id="{7C1848A9-9566-4B63-B978-51ED9A95B97F}"/>
              </a:ext>
            </a:extLst>
          </p:cNvPr>
          <p:cNvSpPr txBox="1"/>
          <p:nvPr/>
        </p:nvSpPr>
        <p:spPr>
          <a:xfrm>
            <a:off x="1344454" y="82422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Famille</a:t>
            </a:r>
          </a:p>
        </p:txBody>
      </p:sp>
    </p:spTree>
    <p:extLst>
      <p:ext uri="{BB962C8B-B14F-4D97-AF65-F5344CB8AC3E}">
        <p14:creationId xmlns:p14="http://schemas.microsoft.com/office/powerpoint/2010/main" val="10887097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Affichage à l'écran (4:3)</PresentationFormat>
  <Paragraphs>74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SNCF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LIZA Marie-Aure (ext SOPRA)</dc:creator>
  <cp:lastModifiedBy>LIZA Marie-Aure</cp:lastModifiedBy>
  <cp:revision>18</cp:revision>
  <dcterms:created xsi:type="dcterms:W3CDTF">2020-02-14T15:03:09Z</dcterms:created>
  <dcterms:modified xsi:type="dcterms:W3CDTF">2020-04-11T22:17:48Z</dcterms:modified>
</cp:coreProperties>
</file>