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25" d="100"/>
          <a:sy n="125" d="100"/>
        </p:scale>
        <p:origin x="1194" y="-3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657B8F-07A6-4D4B-868F-1C308FFFDF43}" type="datetimeFigureOut">
              <a:rPr lang="fr-FR" smtClean="0"/>
              <a:t>29/07/2020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81BA76-5A9D-4AA8-BD15-DB5CA65D0F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7263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81BA76-5A9D-4AA8-BD15-DB5CA65D0F53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45991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81BA76-5A9D-4AA8-BD15-DB5CA65D0F53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5218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B72BE-B427-4A6F-AFFD-AFAC62060F46}" type="datetimeFigureOut">
              <a:rPr lang="fr-FR" smtClean="0"/>
              <a:t>29/07/2020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2C15-7BAC-4A6D-9FF4-4409B1F579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9913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B72BE-B427-4A6F-AFFD-AFAC62060F46}" type="datetimeFigureOut">
              <a:rPr lang="fr-FR" smtClean="0"/>
              <a:t>29/07/2020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2C15-7BAC-4A6D-9FF4-4409B1F579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7558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B72BE-B427-4A6F-AFFD-AFAC62060F46}" type="datetimeFigureOut">
              <a:rPr lang="fr-FR" smtClean="0"/>
              <a:t>29/07/2020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2C15-7BAC-4A6D-9FF4-4409B1F579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851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B72BE-B427-4A6F-AFFD-AFAC62060F46}" type="datetimeFigureOut">
              <a:rPr lang="fr-FR" smtClean="0"/>
              <a:t>29/07/2020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2C15-7BAC-4A6D-9FF4-4409B1F579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987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B72BE-B427-4A6F-AFFD-AFAC62060F46}" type="datetimeFigureOut">
              <a:rPr lang="fr-FR" smtClean="0"/>
              <a:t>29/07/2020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2C15-7BAC-4A6D-9FF4-4409B1F579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0989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B72BE-B427-4A6F-AFFD-AFAC62060F46}" type="datetimeFigureOut">
              <a:rPr lang="fr-FR" smtClean="0"/>
              <a:t>29/07/2020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2C15-7BAC-4A6D-9FF4-4409B1F579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2410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B72BE-B427-4A6F-AFFD-AFAC62060F46}" type="datetimeFigureOut">
              <a:rPr lang="fr-FR" smtClean="0"/>
              <a:t>29/07/2020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2C15-7BAC-4A6D-9FF4-4409B1F579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2550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B72BE-B427-4A6F-AFFD-AFAC62060F46}" type="datetimeFigureOut">
              <a:rPr lang="fr-FR" smtClean="0"/>
              <a:t>29/07/2020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2C15-7BAC-4A6D-9FF4-4409B1F579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4501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B72BE-B427-4A6F-AFFD-AFAC62060F46}" type="datetimeFigureOut">
              <a:rPr lang="fr-FR" smtClean="0"/>
              <a:t>29/07/2020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2C15-7BAC-4A6D-9FF4-4409B1F579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9886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B72BE-B427-4A6F-AFFD-AFAC62060F46}" type="datetimeFigureOut">
              <a:rPr lang="fr-FR" smtClean="0"/>
              <a:t>29/07/2020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2C15-7BAC-4A6D-9FF4-4409B1F579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2762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B72BE-B427-4A6F-AFFD-AFAC62060F46}" type="datetimeFigureOut">
              <a:rPr lang="fr-FR" smtClean="0"/>
              <a:t>29/07/2020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2C15-7BAC-4A6D-9FF4-4409B1F579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3190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B72BE-B427-4A6F-AFFD-AFAC62060F46}" type="datetimeFigureOut">
              <a:rPr lang="fr-FR" smtClean="0"/>
              <a:t>29/07/2020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F2C15-7BAC-4A6D-9FF4-4409B1F579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4478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1009351"/>
              </p:ext>
            </p:extLst>
          </p:nvPr>
        </p:nvGraphicFramePr>
        <p:xfrm>
          <a:off x="4932040" y="1397000"/>
          <a:ext cx="3960440" cy="3053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200" dirty="0"/>
                        <a:t>V1.0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/>
                        <a:t>T001 – Création de la barre de navigation</a:t>
                      </a:r>
                    </a:p>
                    <a:p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9" name="Groupe 8"/>
          <p:cNvGrpSpPr/>
          <p:nvPr/>
        </p:nvGrpSpPr>
        <p:grpSpPr>
          <a:xfrm>
            <a:off x="755576" y="728700"/>
            <a:ext cx="3960440" cy="5400600"/>
            <a:chOff x="755576" y="728700"/>
            <a:chExt cx="3960440" cy="5400600"/>
          </a:xfrm>
        </p:grpSpPr>
        <p:sp>
          <p:nvSpPr>
            <p:cNvPr id="4" name="Rectangle 3"/>
            <p:cNvSpPr/>
            <p:nvPr/>
          </p:nvSpPr>
          <p:spPr>
            <a:xfrm>
              <a:off x="755576" y="728700"/>
              <a:ext cx="3960440" cy="54006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Rectangle 6"/>
            <p:cNvSpPr/>
            <p:nvPr/>
          </p:nvSpPr>
          <p:spPr>
            <a:xfrm>
              <a:off x="755576" y="728700"/>
              <a:ext cx="3960440" cy="4680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755576" y="824226"/>
              <a:ext cx="9361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/>
                <a:t>Accueil</a:t>
              </a:r>
            </a:p>
          </p:txBody>
        </p:sp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A0009DC1-2467-4DBC-A7FC-558412E78A9F}"/>
              </a:ext>
            </a:extLst>
          </p:cNvPr>
          <p:cNvSpPr txBox="1"/>
          <p:nvPr/>
        </p:nvSpPr>
        <p:spPr>
          <a:xfrm>
            <a:off x="5220072" y="260648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Barre de navigation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098B110-6723-41A7-98B0-2FFDEE18242B}"/>
              </a:ext>
            </a:extLst>
          </p:cNvPr>
          <p:cNvSpPr txBox="1"/>
          <p:nvPr/>
        </p:nvSpPr>
        <p:spPr>
          <a:xfrm>
            <a:off x="1344454" y="824225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Famille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C26401-1EAA-4F62-9AB9-0FE12DACC8B5}"/>
              </a:ext>
            </a:extLst>
          </p:cNvPr>
          <p:cNvSpPr/>
          <p:nvPr/>
        </p:nvSpPr>
        <p:spPr>
          <a:xfrm>
            <a:off x="1549623" y="1101224"/>
            <a:ext cx="646113" cy="8876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34A6C5D9-1AA9-438B-A32B-E9167C1D3EE4}"/>
              </a:ext>
            </a:extLst>
          </p:cNvPr>
          <p:cNvSpPr txBox="1"/>
          <p:nvPr/>
        </p:nvSpPr>
        <p:spPr>
          <a:xfrm>
            <a:off x="1404627" y="1120001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/>
              <a:t>Liste </a:t>
            </a:r>
          </a:p>
          <a:p>
            <a:pPr algn="ctr"/>
            <a:r>
              <a:rPr lang="fr-FR" sz="1000" dirty="0"/>
              <a:t>familles</a:t>
            </a:r>
          </a:p>
        </p:txBody>
      </p:sp>
    </p:spTree>
    <p:extLst>
      <p:ext uri="{BB962C8B-B14F-4D97-AF65-F5344CB8AC3E}">
        <p14:creationId xmlns:p14="http://schemas.microsoft.com/office/powerpoint/2010/main" val="3849101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199817"/>
              </p:ext>
            </p:extLst>
          </p:nvPr>
        </p:nvGraphicFramePr>
        <p:xfrm>
          <a:off x="4932040" y="1397000"/>
          <a:ext cx="396044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200" dirty="0"/>
                        <a:t>V1.0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/>
                        <a:t>T002 – Création </a:t>
                      </a:r>
                      <a:r>
                        <a:rPr lang="fr-FR" sz="1200" dirty="0" err="1"/>
                        <a:t>template</a:t>
                      </a:r>
                      <a:r>
                        <a:rPr lang="fr-FR" sz="1200" dirty="0"/>
                        <a:t> page et titre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" name="ZoneTexte 9">
            <a:extLst>
              <a:ext uri="{FF2B5EF4-FFF2-40B4-BE49-F238E27FC236}">
                <a16:creationId xmlns:a16="http://schemas.microsoft.com/office/drawing/2014/main" id="{B08D4C3C-8EAE-49D8-A58A-BE3C4E499318}"/>
              </a:ext>
            </a:extLst>
          </p:cNvPr>
          <p:cNvSpPr txBox="1"/>
          <p:nvPr/>
        </p:nvSpPr>
        <p:spPr>
          <a:xfrm>
            <a:off x="5220072" y="260648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Template page et titre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15A1D63F-91A1-4315-8507-C4DAC1650766}"/>
              </a:ext>
            </a:extLst>
          </p:cNvPr>
          <p:cNvGrpSpPr/>
          <p:nvPr/>
        </p:nvGrpSpPr>
        <p:grpSpPr>
          <a:xfrm>
            <a:off x="755576" y="728700"/>
            <a:ext cx="3960440" cy="5400600"/>
            <a:chOff x="755576" y="728700"/>
            <a:chExt cx="3960440" cy="5400600"/>
          </a:xfrm>
        </p:grpSpPr>
        <p:grpSp>
          <p:nvGrpSpPr>
            <p:cNvPr id="12" name="Groupe 11">
              <a:extLst>
                <a:ext uri="{FF2B5EF4-FFF2-40B4-BE49-F238E27FC236}">
                  <a16:creationId xmlns:a16="http://schemas.microsoft.com/office/drawing/2014/main" id="{AA5B99BA-D25A-4D53-AA21-E4F03BE63919}"/>
                </a:ext>
              </a:extLst>
            </p:cNvPr>
            <p:cNvGrpSpPr/>
            <p:nvPr/>
          </p:nvGrpSpPr>
          <p:grpSpPr>
            <a:xfrm>
              <a:off x="755576" y="728700"/>
              <a:ext cx="3960440" cy="5400600"/>
              <a:chOff x="755576" y="728700"/>
              <a:chExt cx="3960440" cy="5400600"/>
            </a:xfrm>
          </p:grpSpPr>
          <p:grpSp>
            <p:nvGrpSpPr>
              <p:cNvPr id="5" name="Groupe 4">
                <a:extLst>
                  <a:ext uri="{FF2B5EF4-FFF2-40B4-BE49-F238E27FC236}">
                    <a16:creationId xmlns:a16="http://schemas.microsoft.com/office/drawing/2014/main" id="{52E4449B-6918-45D2-9AA4-7C3B1B5DFE50}"/>
                  </a:ext>
                </a:extLst>
              </p:cNvPr>
              <p:cNvGrpSpPr/>
              <p:nvPr/>
            </p:nvGrpSpPr>
            <p:grpSpPr>
              <a:xfrm>
                <a:off x="755576" y="728700"/>
                <a:ext cx="3960440" cy="5400600"/>
                <a:chOff x="755576" y="728700"/>
                <a:chExt cx="3960440" cy="5400600"/>
              </a:xfrm>
            </p:grpSpPr>
            <p:grpSp>
              <p:nvGrpSpPr>
                <p:cNvPr id="9" name="Groupe 8"/>
                <p:cNvGrpSpPr/>
                <p:nvPr/>
              </p:nvGrpSpPr>
              <p:grpSpPr>
                <a:xfrm>
                  <a:off x="755576" y="728700"/>
                  <a:ext cx="3960440" cy="5400600"/>
                  <a:chOff x="755576" y="728700"/>
                  <a:chExt cx="3960440" cy="5400600"/>
                </a:xfrm>
              </p:grpSpPr>
              <p:sp>
                <p:nvSpPr>
                  <p:cNvPr id="4" name="Rectangle 3"/>
                  <p:cNvSpPr/>
                  <p:nvPr/>
                </p:nvSpPr>
                <p:spPr>
                  <a:xfrm>
                    <a:off x="755576" y="728700"/>
                    <a:ext cx="3960440" cy="5400600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7" name="Rectangle 6"/>
                  <p:cNvSpPr/>
                  <p:nvPr/>
                </p:nvSpPr>
                <p:spPr>
                  <a:xfrm>
                    <a:off x="755576" y="728700"/>
                    <a:ext cx="3960440" cy="46805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" name="ZoneTexte 7"/>
                  <p:cNvSpPr txBox="1"/>
                  <p:nvPr/>
                </p:nvSpPr>
                <p:spPr>
                  <a:xfrm>
                    <a:off x="755576" y="824226"/>
                    <a:ext cx="936104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sz="1200" dirty="0"/>
                      <a:t>Accueil</a:t>
                    </a:r>
                  </a:p>
                </p:txBody>
              </p:sp>
            </p:grpSp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8D0CE8A9-91AE-41BA-8A79-CAD11D04711F}"/>
                    </a:ext>
                  </a:extLst>
                </p:cNvPr>
                <p:cNvSpPr/>
                <p:nvPr/>
              </p:nvSpPr>
              <p:spPr>
                <a:xfrm>
                  <a:off x="899592" y="1397000"/>
                  <a:ext cx="3672408" cy="44802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11" name="Rectangle : coins arrondis 10">
                <a:extLst>
                  <a:ext uri="{FF2B5EF4-FFF2-40B4-BE49-F238E27FC236}">
                    <a16:creationId xmlns:a16="http://schemas.microsoft.com/office/drawing/2014/main" id="{C5E09D82-7C59-435F-973D-E3CF32378819}"/>
                  </a:ext>
                </a:extLst>
              </p:cNvPr>
              <p:cNvSpPr/>
              <p:nvPr/>
            </p:nvSpPr>
            <p:spPr>
              <a:xfrm>
                <a:off x="1619672" y="1484784"/>
                <a:ext cx="2232248" cy="44134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/>
                  <a:t>TITRE</a:t>
                </a:r>
              </a:p>
            </p:txBody>
          </p:sp>
        </p:grpSp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6975CD86-5159-4D40-B1E5-9B2E678818A9}"/>
                </a:ext>
              </a:extLst>
            </p:cNvPr>
            <p:cNvCxnSpPr/>
            <p:nvPr/>
          </p:nvCxnSpPr>
          <p:spPr>
            <a:xfrm>
              <a:off x="1115616" y="1988840"/>
              <a:ext cx="331236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ZoneTexte 15">
            <a:extLst>
              <a:ext uri="{FF2B5EF4-FFF2-40B4-BE49-F238E27FC236}">
                <a16:creationId xmlns:a16="http://schemas.microsoft.com/office/drawing/2014/main" id="{4F6B3E4C-B397-4CA8-8ACE-6F4427B5DA67}"/>
              </a:ext>
            </a:extLst>
          </p:cNvPr>
          <p:cNvSpPr txBox="1"/>
          <p:nvPr/>
        </p:nvSpPr>
        <p:spPr>
          <a:xfrm>
            <a:off x="1344454" y="824225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Famille</a:t>
            </a:r>
          </a:p>
        </p:txBody>
      </p:sp>
    </p:spTree>
    <p:extLst>
      <p:ext uri="{BB962C8B-B14F-4D97-AF65-F5344CB8AC3E}">
        <p14:creationId xmlns:p14="http://schemas.microsoft.com/office/powerpoint/2010/main" val="3604366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559173"/>
              </p:ext>
            </p:extLst>
          </p:nvPr>
        </p:nvGraphicFramePr>
        <p:xfrm>
          <a:off x="4932040" y="1397000"/>
          <a:ext cx="3960440" cy="3053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200" dirty="0"/>
                        <a:t>V1.0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/>
                        <a:t>T003 – Création de l’écran d’erreur</a:t>
                      </a:r>
                    </a:p>
                    <a:p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" name="ZoneTexte 9">
            <a:extLst>
              <a:ext uri="{FF2B5EF4-FFF2-40B4-BE49-F238E27FC236}">
                <a16:creationId xmlns:a16="http://schemas.microsoft.com/office/drawing/2014/main" id="{B08D4C3C-8EAE-49D8-A58A-BE3C4E499318}"/>
              </a:ext>
            </a:extLst>
          </p:cNvPr>
          <p:cNvSpPr txBox="1"/>
          <p:nvPr/>
        </p:nvSpPr>
        <p:spPr>
          <a:xfrm>
            <a:off x="5220072" y="260648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Ecran erreur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26E7E0ED-5C3B-480A-BCA1-CF7DEC163F59}"/>
              </a:ext>
            </a:extLst>
          </p:cNvPr>
          <p:cNvGrpSpPr/>
          <p:nvPr/>
        </p:nvGrpSpPr>
        <p:grpSpPr>
          <a:xfrm>
            <a:off x="755576" y="728700"/>
            <a:ext cx="3960440" cy="5400600"/>
            <a:chOff x="755576" y="728700"/>
            <a:chExt cx="3960440" cy="5400600"/>
          </a:xfrm>
        </p:grpSpPr>
        <p:grpSp>
          <p:nvGrpSpPr>
            <p:cNvPr id="5" name="Groupe 4">
              <a:extLst>
                <a:ext uri="{FF2B5EF4-FFF2-40B4-BE49-F238E27FC236}">
                  <a16:creationId xmlns:a16="http://schemas.microsoft.com/office/drawing/2014/main" id="{52E4449B-6918-45D2-9AA4-7C3B1B5DFE50}"/>
                </a:ext>
              </a:extLst>
            </p:cNvPr>
            <p:cNvGrpSpPr/>
            <p:nvPr/>
          </p:nvGrpSpPr>
          <p:grpSpPr>
            <a:xfrm>
              <a:off x="755576" y="728700"/>
              <a:ext cx="3960440" cy="5400600"/>
              <a:chOff x="755576" y="728700"/>
              <a:chExt cx="3960440" cy="5400600"/>
            </a:xfrm>
          </p:grpSpPr>
          <p:grpSp>
            <p:nvGrpSpPr>
              <p:cNvPr id="9" name="Groupe 8"/>
              <p:cNvGrpSpPr/>
              <p:nvPr/>
            </p:nvGrpSpPr>
            <p:grpSpPr>
              <a:xfrm>
                <a:off x="755576" y="728700"/>
                <a:ext cx="3960440" cy="5400600"/>
                <a:chOff x="755576" y="728700"/>
                <a:chExt cx="3960440" cy="5400600"/>
              </a:xfrm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755576" y="728700"/>
                  <a:ext cx="3960440" cy="540060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755576" y="728700"/>
                  <a:ext cx="3960440" cy="46805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" name="ZoneTexte 7"/>
                <p:cNvSpPr txBox="1"/>
                <p:nvPr/>
              </p:nvSpPr>
              <p:spPr>
                <a:xfrm>
                  <a:off x="755576" y="824226"/>
                  <a:ext cx="93610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200" dirty="0"/>
                    <a:t>Accueil</a:t>
                  </a:r>
                </a:p>
              </p:txBody>
            </p:sp>
          </p:grpSp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D0CE8A9-91AE-41BA-8A79-CAD11D04711F}"/>
                  </a:ext>
                </a:extLst>
              </p:cNvPr>
              <p:cNvSpPr/>
              <p:nvPr/>
            </p:nvSpPr>
            <p:spPr>
              <a:xfrm>
                <a:off x="899592" y="1397000"/>
                <a:ext cx="3672408" cy="4480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4BF9D852-A74C-448B-B927-A15B97881A76}"/>
                  </a:ext>
                </a:extLst>
              </p:cNvPr>
              <p:cNvSpPr txBox="1"/>
              <p:nvPr/>
            </p:nvSpPr>
            <p:spPr>
              <a:xfrm>
                <a:off x="1115616" y="2450793"/>
                <a:ext cx="32403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/>
                  <a:t>Page inconnue oO !!</a:t>
                </a:r>
              </a:p>
            </p:txBody>
          </p:sp>
        </p:grp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21394F91-921A-4BBF-B4EC-B63598DE040A}"/>
                </a:ext>
              </a:extLst>
            </p:cNvPr>
            <p:cNvCxnSpPr/>
            <p:nvPr/>
          </p:nvCxnSpPr>
          <p:spPr>
            <a:xfrm>
              <a:off x="1115616" y="1988840"/>
              <a:ext cx="331236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Rectangle : coins arrondis 13">
              <a:extLst>
                <a:ext uri="{FF2B5EF4-FFF2-40B4-BE49-F238E27FC236}">
                  <a16:creationId xmlns:a16="http://schemas.microsoft.com/office/drawing/2014/main" id="{29329E08-603A-4562-9B04-3404D634631F}"/>
                </a:ext>
              </a:extLst>
            </p:cNvPr>
            <p:cNvSpPr/>
            <p:nvPr/>
          </p:nvSpPr>
          <p:spPr>
            <a:xfrm>
              <a:off x="1619672" y="1484784"/>
              <a:ext cx="2232248" cy="44134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ERREUR</a:t>
              </a:r>
            </a:p>
          </p:txBody>
        </p:sp>
      </p:grpSp>
      <p:sp>
        <p:nvSpPr>
          <p:cNvPr id="16" name="ZoneTexte 15">
            <a:extLst>
              <a:ext uri="{FF2B5EF4-FFF2-40B4-BE49-F238E27FC236}">
                <a16:creationId xmlns:a16="http://schemas.microsoft.com/office/drawing/2014/main" id="{CFB2A607-CBC0-4AE6-8328-9FBE3031B3EE}"/>
              </a:ext>
            </a:extLst>
          </p:cNvPr>
          <p:cNvSpPr txBox="1"/>
          <p:nvPr/>
        </p:nvSpPr>
        <p:spPr>
          <a:xfrm>
            <a:off x="1344454" y="824225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Famille</a:t>
            </a:r>
          </a:p>
        </p:txBody>
      </p:sp>
    </p:spTree>
    <p:extLst>
      <p:ext uri="{BB962C8B-B14F-4D97-AF65-F5344CB8AC3E}">
        <p14:creationId xmlns:p14="http://schemas.microsoft.com/office/powerpoint/2010/main" val="572378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300809"/>
              </p:ext>
            </p:extLst>
          </p:nvPr>
        </p:nvGraphicFramePr>
        <p:xfrm>
          <a:off x="4932040" y="1397000"/>
          <a:ext cx="3960440" cy="3053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200" dirty="0"/>
                        <a:t>V1.0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/>
                        <a:t>T007 – Création de l’écran test</a:t>
                      </a:r>
                    </a:p>
                    <a:p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" name="ZoneTexte 9">
            <a:extLst>
              <a:ext uri="{FF2B5EF4-FFF2-40B4-BE49-F238E27FC236}">
                <a16:creationId xmlns:a16="http://schemas.microsoft.com/office/drawing/2014/main" id="{B08D4C3C-8EAE-49D8-A58A-BE3C4E499318}"/>
              </a:ext>
            </a:extLst>
          </p:cNvPr>
          <p:cNvSpPr txBox="1"/>
          <p:nvPr/>
        </p:nvSpPr>
        <p:spPr>
          <a:xfrm>
            <a:off x="5220072" y="260648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Ecran test</a:t>
            </a:r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25BF64D1-B1E4-42B9-B7BD-299AE6461F9D}"/>
              </a:ext>
            </a:extLst>
          </p:cNvPr>
          <p:cNvGrpSpPr/>
          <p:nvPr/>
        </p:nvGrpSpPr>
        <p:grpSpPr>
          <a:xfrm>
            <a:off x="755576" y="728700"/>
            <a:ext cx="3960440" cy="5400600"/>
            <a:chOff x="755576" y="728700"/>
            <a:chExt cx="3960440" cy="5400600"/>
          </a:xfrm>
        </p:grpSpPr>
        <p:grpSp>
          <p:nvGrpSpPr>
            <p:cNvPr id="5" name="Groupe 4">
              <a:extLst>
                <a:ext uri="{FF2B5EF4-FFF2-40B4-BE49-F238E27FC236}">
                  <a16:creationId xmlns:a16="http://schemas.microsoft.com/office/drawing/2014/main" id="{52E4449B-6918-45D2-9AA4-7C3B1B5DFE50}"/>
                </a:ext>
              </a:extLst>
            </p:cNvPr>
            <p:cNvGrpSpPr/>
            <p:nvPr/>
          </p:nvGrpSpPr>
          <p:grpSpPr>
            <a:xfrm>
              <a:off x="755576" y="728700"/>
              <a:ext cx="3960440" cy="5400600"/>
              <a:chOff x="755576" y="728700"/>
              <a:chExt cx="3960440" cy="5400600"/>
            </a:xfrm>
          </p:grpSpPr>
          <p:grpSp>
            <p:nvGrpSpPr>
              <p:cNvPr id="9" name="Groupe 8"/>
              <p:cNvGrpSpPr/>
              <p:nvPr/>
            </p:nvGrpSpPr>
            <p:grpSpPr>
              <a:xfrm>
                <a:off x="755576" y="728700"/>
                <a:ext cx="3960440" cy="5400600"/>
                <a:chOff x="755576" y="728700"/>
                <a:chExt cx="3960440" cy="5400600"/>
              </a:xfrm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755576" y="728700"/>
                  <a:ext cx="3960440" cy="540060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755576" y="728700"/>
                  <a:ext cx="3960440" cy="46805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" name="ZoneTexte 7"/>
                <p:cNvSpPr txBox="1"/>
                <p:nvPr/>
              </p:nvSpPr>
              <p:spPr>
                <a:xfrm>
                  <a:off x="755576" y="824226"/>
                  <a:ext cx="93610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200" dirty="0"/>
                    <a:t>Accueil</a:t>
                  </a:r>
                </a:p>
              </p:txBody>
            </p:sp>
          </p:grpSp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D0CE8A9-91AE-41BA-8A79-CAD11D04711F}"/>
                  </a:ext>
                </a:extLst>
              </p:cNvPr>
              <p:cNvSpPr/>
              <p:nvPr/>
            </p:nvSpPr>
            <p:spPr>
              <a:xfrm>
                <a:off x="899592" y="1397000"/>
                <a:ext cx="3672408" cy="4480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4BF9D852-A74C-448B-B927-A15B97881A76}"/>
                  </a:ext>
                </a:extLst>
              </p:cNvPr>
              <p:cNvSpPr txBox="1"/>
              <p:nvPr/>
            </p:nvSpPr>
            <p:spPr>
              <a:xfrm>
                <a:off x="881832" y="2176344"/>
                <a:ext cx="32403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00" dirty="0"/>
                  <a:t>Liste des tests :</a:t>
                </a:r>
              </a:p>
              <a:p>
                <a:endParaRPr lang="fr-FR" sz="1000" dirty="0"/>
              </a:p>
            </p:txBody>
          </p:sp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976E0E53-FD9F-4E05-9772-6403C09432D2}"/>
                  </a:ext>
                </a:extLst>
              </p:cNvPr>
              <p:cNvSpPr txBox="1"/>
              <p:nvPr/>
            </p:nvSpPr>
            <p:spPr>
              <a:xfrm>
                <a:off x="881832" y="2938472"/>
                <a:ext cx="32403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00" dirty="0"/>
                  <a:t>Liste des tests :</a:t>
                </a:r>
              </a:p>
              <a:p>
                <a:endParaRPr lang="fr-FR" sz="1000" dirty="0"/>
              </a:p>
            </p:txBody>
          </p:sp>
        </p:grp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21394F91-921A-4BBF-B4EC-B63598DE040A}"/>
                </a:ext>
              </a:extLst>
            </p:cNvPr>
            <p:cNvCxnSpPr/>
            <p:nvPr/>
          </p:nvCxnSpPr>
          <p:spPr>
            <a:xfrm>
              <a:off x="1115616" y="1988840"/>
              <a:ext cx="331236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Rectangle : coins arrondis 13">
              <a:extLst>
                <a:ext uri="{FF2B5EF4-FFF2-40B4-BE49-F238E27FC236}">
                  <a16:creationId xmlns:a16="http://schemas.microsoft.com/office/drawing/2014/main" id="{29329E08-603A-4562-9B04-3404D634631F}"/>
                </a:ext>
              </a:extLst>
            </p:cNvPr>
            <p:cNvSpPr/>
            <p:nvPr/>
          </p:nvSpPr>
          <p:spPr>
            <a:xfrm>
              <a:off x="1619672" y="1484784"/>
              <a:ext cx="2232248" cy="44134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TEST</a:t>
              </a:r>
            </a:p>
          </p:txBody>
        </p:sp>
      </p:grpSp>
      <p:graphicFrame>
        <p:nvGraphicFramePr>
          <p:cNvPr id="11" name="Tableau 11">
            <a:extLst>
              <a:ext uri="{FF2B5EF4-FFF2-40B4-BE49-F238E27FC236}">
                <a16:creationId xmlns:a16="http://schemas.microsoft.com/office/drawing/2014/main" id="{A1023824-A02A-4476-99FB-AF43C1B653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6249698"/>
              </p:ext>
            </p:extLst>
          </p:nvPr>
        </p:nvGraphicFramePr>
        <p:xfrm>
          <a:off x="971600" y="2396044"/>
          <a:ext cx="3528390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8065">
                  <a:extLst>
                    <a:ext uri="{9D8B030D-6E8A-4147-A177-3AD203B41FA5}">
                      <a16:colId xmlns:a16="http://schemas.microsoft.com/office/drawing/2014/main" val="1107729764"/>
                    </a:ext>
                  </a:extLst>
                </a:gridCol>
                <a:gridCol w="588065">
                  <a:extLst>
                    <a:ext uri="{9D8B030D-6E8A-4147-A177-3AD203B41FA5}">
                      <a16:colId xmlns:a16="http://schemas.microsoft.com/office/drawing/2014/main" val="876737217"/>
                    </a:ext>
                  </a:extLst>
                </a:gridCol>
                <a:gridCol w="588065">
                  <a:extLst>
                    <a:ext uri="{9D8B030D-6E8A-4147-A177-3AD203B41FA5}">
                      <a16:colId xmlns:a16="http://schemas.microsoft.com/office/drawing/2014/main" val="1601857403"/>
                    </a:ext>
                  </a:extLst>
                </a:gridCol>
                <a:gridCol w="588065">
                  <a:extLst>
                    <a:ext uri="{9D8B030D-6E8A-4147-A177-3AD203B41FA5}">
                      <a16:colId xmlns:a16="http://schemas.microsoft.com/office/drawing/2014/main" val="1016315755"/>
                    </a:ext>
                  </a:extLst>
                </a:gridCol>
                <a:gridCol w="588065">
                  <a:extLst>
                    <a:ext uri="{9D8B030D-6E8A-4147-A177-3AD203B41FA5}">
                      <a16:colId xmlns:a16="http://schemas.microsoft.com/office/drawing/2014/main" val="2123422907"/>
                    </a:ext>
                  </a:extLst>
                </a:gridCol>
                <a:gridCol w="588065">
                  <a:extLst>
                    <a:ext uri="{9D8B030D-6E8A-4147-A177-3AD203B41FA5}">
                      <a16:colId xmlns:a16="http://schemas.microsoft.com/office/drawing/2014/main" val="3886583170"/>
                    </a:ext>
                  </a:extLst>
                </a:gridCol>
              </a:tblGrid>
              <a:tr h="193514">
                <a:tc>
                  <a:txBody>
                    <a:bodyPr/>
                    <a:lstStyle/>
                    <a:p>
                      <a:r>
                        <a:rPr lang="fr-FR" sz="8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800" dirty="0"/>
                        <a:t>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800" dirty="0"/>
                        <a:t>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800" dirty="0"/>
                        <a:t>Onetoonebis.id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800" dirty="0"/>
                        <a:t>[onetomanybis.id]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800" dirty="0"/>
                        <a:t>Manytoonebis.id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064631"/>
                  </a:ext>
                </a:extLst>
              </a:tr>
            </a:tbl>
          </a:graphicData>
        </a:graphic>
      </p:graphicFrame>
      <p:graphicFrame>
        <p:nvGraphicFramePr>
          <p:cNvPr id="17" name="Tableau 11">
            <a:extLst>
              <a:ext uri="{FF2B5EF4-FFF2-40B4-BE49-F238E27FC236}">
                <a16:creationId xmlns:a16="http://schemas.microsoft.com/office/drawing/2014/main" id="{A9D9493C-F037-4480-8E4A-70225C2F5D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4573544"/>
              </p:ext>
            </p:extLst>
          </p:nvPr>
        </p:nvGraphicFramePr>
        <p:xfrm>
          <a:off x="1043608" y="3197568"/>
          <a:ext cx="2256252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4063">
                  <a:extLst>
                    <a:ext uri="{9D8B030D-6E8A-4147-A177-3AD203B41FA5}">
                      <a16:colId xmlns:a16="http://schemas.microsoft.com/office/drawing/2014/main" val="1107729764"/>
                    </a:ext>
                  </a:extLst>
                </a:gridCol>
                <a:gridCol w="564063">
                  <a:extLst>
                    <a:ext uri="{9D8B030D-6E8A-4147-A177-3AD203B41FA5}">
                      <a16:colId xmlns:a16="http://schemas.microsoft.com/office/drawing/2014/main" val="1016315755"/>
                    </a:ext>
                  </a:extLst>
                </a:gridCol>
                <a:gridCol w="564063">
                  <a:extLst>
                    <a:ext uri="{9D8B030D-6E8A-4147-A177-3AD203B41FA5}">
                      <a16:colId xmlns:a16="http://schemas.microsoft.com/office/drawing/2014/main" val="2123422907"/>
                    </a:ext>
                  </a:extLst>
                </a:gridCol>
                <a:gridCol w="564063">
                  <a:extLst>
                    <a:ext uri="{9D8B030D-6E8A-4147-A177-3AD203B41FA5}">
                      <a16:colId xmlns:a16="http://schemas.microsoft.com/office/drawing/2014/main" val="3886583170"/>
                    </a:ext>
                  </a:extLst>
                </a:gridCol>
              </a:tblGrid>
              <a:tr h="193514">
                <a:tc>
                  <a:txBody>
                    <a:bodyPr/>
                    <a:lstStyle/>
                    <a:p>
                      <a:r>
                        <a:rPr lang="fr-FR" sz="8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800" dirty="0"/>
                        <a:t>Onetoone.id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800" dirty="0"/>
                        <a:t>onetomany.id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800" dirty="0"/>
                        <a:t>[Manytoone.id]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064631"/>
                  </a:ext>
                </a:extLst>
              </a:tr>
            </a:tbl>
          </a:graphicData>
        </a:graphic>
      </p:graphicFrame>
      <p:sp>
        <p:nvSpPr>
          <p:cNvPr id="18" name="ZoneTexte 17">
            <a:extLst>
              <a:ext uri="{FF2B5EF4-FFF2-40B4-BE49-F238E27FC236}">
                <a16:creationId xmlns:a16="http://schemas.microsoft.com/office/drawing/2014/main" id="{DBEF6CCB-532D-4911-9CB1-DF473B72FDB9}"/>
              </a:ext>
            </a:extLst>
          </p:cNvPr>
          <p:cNvSpPr txBox="1"/>
          <p:nvPr/>
        </p:nvSpPr>
        <p:spPr>
          <a:xfrm>
            <a:off x="1344454" y="824225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Famille</a:t>
            </a:r>
          </a:p>
        </p:txBody>
      </p:sp>
    </p:spTree>
    <p:extLst>
      <p:ext uri="{BB962C8B-B14F-4D97-AF65-F5344CB8AC3E}">
        <p14:creationId xmlns:p14="http://schemas.microsoft.com/office/powerpoint/2010/main" val="3323526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e 11">
            <a:extLst>
              <a:ext uri="{FF2B5EF4-FFF2-40B4-BE49-F238E27FC236}">
                <a16:creationId xmlns:a16="http://schemas.microsoft.com/office/drawing/2014/main" id="{1A03F36A-8206-430A-9F86-ABD4A2F85824}"/>
              </a:ext>
            </a:extLst>
          </p:cNvPr>
          <p:cNvGrpSpPr/>
          <p:nvPr/>
        </p:nvGrpSpPr>
        <p:grpSpPr>
          <a:xfrm>
            <a:off x="755576" y="728700"/>
            <a:ext cx="3960440" cy="5400600"/>
            <a:chOff x="755576" y="728700"/>
            <a:chExt cx="3960440" cy="5400600"/>
          </a:xfrm>
        </p:grpSpPr>
        <p:grpSp>
          <p:nvGrpSpPr>
            <p:cNvPr id="15" name="Groupe 14">
              <a:extLst>
                <a:ext uri="{FF2B5EF4-FFF2-40B4-BE49-F238E27FC236}">
                  <a16:creationId xmlns:a16="http://schemas.microsoft.com/office/drawing/2014/main" id="{9A65AC6B-EE23-4FA4-997F-3CD913CE2FD0}"/>
                </a:ext>
              </a:extLst>
            </p:cNvPr>
            <p:cNvGrpSpPr/>
            <p:nvPr/>
          </p:nvGrpSpPr>
          <p:grpSpPr>
            <a:xfrm>
              <a:off x="755576" y="728700"/>
              <a:ext cx="3960440" cy="5400600"/>
              <a:chOff x="755576" y="728700"/>
              <a:chExt cx="3960440" cy="5400600"/>
            </a:xfrm>
          </p:grpSpPr>
          <p:grpSp>
            <p:nvGrpSpPr>
              <p:cNvPr id="5" name="Groupe 4">
                <a:extLst>
                  <a:ext uri="{FF2B5EF4-FFF2-40B4-BE49-F238E27FC236}">
                    <a16:creationId xmlns:a16="http://schemas.microsoft.com/office/drawing/2014/main" id="{52E4449B-6918-45D2-9AA4-7C3B1B5DFE50}"/>
                  </a:ext>
                </a:extLst>
              </p:cNvPr>
              <p:cNvGrpSpPr/>
              <p:nvPr/>
            </p:nvGrpSpPr>
            <p:grpSpPr>
              <a:xfrm>
                <a:off x="755576" y="728700"/>
                <a:ext cx="3960440" cy="5400600"/>
                <a:chOff x="755576" y="728700"/>
                <a:chExt cx="3960440" cy="5400600"/>
              </a:xfrm>
            </p:grpSpPr>
            <p:grpSp>
              <p:nvGrpSpPr>
                <p:cNvPr id="9" name="Groupe 8"/>
                <p:cNvGrpSpPr/>
                <p:nvPr/>
              </p:nvGrpSpPr>
              <p:grpSpPr>
                <a:xfrm>
                  <a:off x="755576" y="728700"/>
                  <a:ext cx="3960440" cy="5400600"/>
                  <a:chOff x="755576" y="728700"/>
                  <a:chExt cx="3960440" cy="5400600"/>
                </a:xfrm>
              </p:grpSpPr>
              <p:sp>
                <p:nvSpPr>
                  <p:cNvPr id="4" name="Rectangle 3"/>
                  <p:cNvSpPr/>
                  <p:nvPr/>
                </p:nvSpPr>
                <p:spPr>
                  <a:xfrm>
                    <a:off x="755576" y="728700"/>
                    <a:ext cx="3960440" cy="5400600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7" name="Rectangle 6"/>
                  <p:cNvSpPr/>
                  <p:nvPr/>
                </p:nvSpPr>
                <p:spPr>
                  <a:xfrm>
                    <a:off x="755576" y="728700"/>
                    <a:ext cx="3960440" cy="46805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" name="ZoneTexte 7"/>
                  <p:cNvSpPr txBox="1"/>
                  <p:nvPr/>
                </p:nvSpPr>
                <p:spPr>
                  <a:xfrm>
                    <a:off x="755576" y="824226"/>
                    <a:ext cx="936104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sz="1200" dirty="0"/>
                      <a:t>Accueil</a:t>
                    </a:r>
                  </a:p>
                </p:txBody>
              </p:sp>
            </p:grpSp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8D0CE8A9-91AE-41BA-8A79-CAD11D04711F}"/>
                    </a:ext>
                  </a:extLst>
                </p:cNvPr>
                <p:cNvSpPr/>
                <p:nvPr/>
              </p:nvSpPr>
              <p:spPr>
                <a:xfrm>
                  <a:off x="899592" y="1397000"/>
                  <a:ext cx="3672408" cy="44802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/>
                    <a:t>+++++++++++++++++++++++</a:t>
                  </a:r>
                </a:p>
              </p:txBody>
            </p:sp>
          </p:grpSp>
          <p:cxnSp>
            <p:nvCxnSpPr>
              <p:cNvPr id="13" name="Connecteur droit 12">
                <a:extLst>
                  <a:ext uri="{FF2B5EF4-FFF2-40B4-BE49-F238E27FC236}">
                    <a16:creationId xmlns:a16="http://schemas.microsoft.com/office/drawing/2014/main" id="{21394F91-921A-4BBF-B4EC-B63598DE040A}"/>
                  </a:ext>
                </a:extLst>
              </p:cNvPr>
              <p:cNvCxnSpPr/>
              <p:nvPr/>
            </p:nvCxnSpPr>
            <p:spPr>
              <a:xfrm>
                <a:off x="1115616" y="1988840"/>
                <a:ext cx="3312368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" name="Rectangle : coins arrondis 13">
                <a:extLst>
                  <a:ext uri="{FF2B5EF4-FFF2-40B4-BE49-F238E27FC236}">
                    <a16:creationId xmlns:a16="http://schemas.microsoft.com/office/drawing/2014/main" id="{29329E08-603A-4562-9B04-3404D634631F}"/>
                  </a:ext>
                </a:extLst>
              </p:cNvPr>
              <p:cNvSpPr/>
              <p:nvPr/>
            </p:nvSpPr>
            <p:spPr>
              <a:xfrm>
                <a:off x="1619672" y="1484784"/>
                <a:ext cx="2232248" cy="44134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err="1"/>
                  <a:t>Elba</a:t>
                </a:r>
                <a:r>
                  <a:rPr lang="fr-FR" dirty="0"/>
                  <a:t> City</a:t>
                </a:r>
              </a:p>
            </p:txBody>
          </p:sp>
        </p:grpSp>
        <p:sp>
          <p:nvSpPr>
            <p:cNvPr id="11" name="Rectangle : coins arrondis 10">
              <a:extLst>
                <a:ext uri="{FF2B5EF4-FFF2-40B4-BE49-F238E27FC236}">
                  <a16:creationId xmlns:a16="http://schemas.microsoft.com/office/drawing/2014/main" id="{25C1A5FA-4E3C-4A6F-905A-5F1A4C9904FB}"/>
                </a:ext>
              </a:extLst>
            </p:cNvPr>
            <p:cNvSpPr/>
            <p:nvPr/>
          </p:nvSpPr>
          <p:spPr>
            <a:xfrm>
              <a:off x="1187624" y="5301208"/>
              <a:ext cx="720080" cy="15979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dirty="0">
                  <a:solidFill>
                    <a:schemeClr val="tx1"/>
                  </a:solidFill>
                </a:rPr>
                <a:t>Finir le tour</a:t>
              </a:r>
            </a:p>
          </p:txBody>
        </p:sp>
        <p:sp>
          <p:nvSpPr>
            <p:cNvPr id="22" name="Rectangle : coins arrondis 21">
              <a:extLst>
                <a:ext uri="{FF2B5EF4-FFF2-40B4-BE49-F238E27FC236}">
                  <a16:creationId xmlns:a16="http://schemas.microsoft.com/office/drawing/2014/main" id="{C921A876-AF94-4AE2-AEBB-121F27893368}"/>
                </a:ext>
              </a:extLst>
            </p:cNvPr>
            <p:cNvSpPr/>
            <p:nvPr/>
          </p:nvSpPr>
          <p:spPr>
            <a:xfrm>
              <a:off x="1974372" y="5301208"/>
              <a:ext cx="941444" cy="15979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dirty="0">
                  <a:solidFill>
                    <a:schemeClr val="tx1"/>
                  </a:solidFill>
                </a:rPr>
                <a:t>Gérer les finances</a:t>
              </a:r>
            </a:p>
          </p:txBody>
        </p:sp>
      </p:grp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4590956"/>
              </p:ext>
            </p:extLst>
          </p:nvPr>
        </p:nvGraphicFramePr>
        <p:xfrm>
          <a:off x="4932040" y="1397000"/>
          <a:ext cx="3960440" cy="3053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200" dirty="0"/>
                        <a:t>V1.0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/>
                        <a:t>T012 – Création de l’écran accueil</a:t>
                      </a:r>
                    </a:p>
                    <a:p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200" dirty="0"/>
                        <a:t>V1.1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T013 – Alimentation du champ classe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200" dirty="0"/>
                        <a:t>V1.2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T015 – Ajout du lien fin du tour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200" dirty="0"/>
                        <a:t>V1.3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T016 – Lien vers les finances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" name="ZoneTexte 9">
            <a:extLst>
              <a:ext uri="{FF2B5EF4-FFF2-40B4-BE49-F238E27FC236}">
                <a16:creationId xmlns:a16="http://schemas.microsoft.com/office/drawing/2014/main" id="{B08D4C3C-8EAE-49D8-A58A-BE3C4E499318}"/>
              </a:ext>
            </a:extLst>
          </p:cNvPr>
          <p:cNvSpPr txBox="1"/>
          <p:nvPr/>
        </p:nvSpPr>
        <p:spPr>
          <a:xfrm>
            <a:off x="5220072" y="260648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Ecran accueil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7C1848A9-9566-4B63-B978-51ED9A95B97F}"/>
              </a:ext>
            </a:extLst>
          </p:cNvPr>
          <p:cNvSpPr txBox="1"/>
          <p:nvPr/>
        </p:nvSpPr>
        <p:spPr>
          <a:xfrm>
            <a:off x="1344454" y="824225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Famille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136A64E8-6660-4C63-8D96-023C21BBEABF}"/>
              </a:ext>
            </a:extLst>
          </p:cNvPr>
          <p:cNvSpPr txBox="1"/>
          <p:nvPr/>
        </p:nvSpPr>
        <p:spPr>
          <a:xfrm>
            <a:off x="881832" y="2176344"/>
            <a:ext cx="3240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Famille :</a:t>
            </a:r>
          </a:p>
          <a:p>
            <a:endParaRPr lang="fr-FR" sz="1000" dirty="0"/>
          </a:p>
        </p:txBody>
      </p:sp>
      <p:graphicFrame>
        <p:nvGraphicFramePr>
          <p:cNvPr id="3" name="Tableau 10">
            <a:extLst>
              <a:ext uri="{FF2B5EF4-FFF2-40B4-BE49-F238E27FC236}">
                <a16:creationId xmlns:a16="http://schemas.microsoft.com/office/drawing/2014/main" id="{6252C87F-FC3B-4ECA-A117-9766FACB09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4719976"/>
              </p:ext>
            </p:extLst>
          </p:nvPr>
        </p:nvGraphicFramePr>
        <p:xfrm>
          <a:off x="1187624" y="2486829"/>
          <a:ext cx="3060824" cy="155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0412">
                  <a:extLst>
                    <a:ext uri="{9D8B030D-6E8A-4147-A177-3AD203B41FA5}">
                      <a16:colId xmlns:a16="http://schemas.microsoft.com/office/drawing/2014/main" val="3586916827"/>
                    </a:ext>
                  </a:extLst>
                </a:gridCol>
                <a:gridCol w="1530412">
                  <a:extLst>
                    <a:ext uri="{9D8B030D-6E8A-4147-A177-3AD203B41FA5}">
                      <a16:colId xmlns:a16="http://schemas.microsoft.com/office/drawing/2014/main" val="1066306485"/>
                    </a:ext>
                  </a:extLst>
                </a:gridCol>
              </a:tblGrid>
              <a:tr h="155504">
                <a:tc>
                  <a:txBody>
                    <a:bodyPr/>
                    <a:lstStyle/>
                    <a:p>
                      <a:r>
                        <a:rPr lang="fr-FR" sz="800" dirty="0"/>
                        <a:t>Nom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800" dirty="0"/>
                        <a:t>{</a:t>
                      </a:r>
                      <a:r>
                        <a:rPr lang="fr-FR" sz="800" dirty="0" err="1"/>
                        <a:t>famille.nom</a:t>
                      </a:r>
                      <a:r>
                        <a:rPr lang="fr-FR" sz="800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0838935"/>
                  </a:ext>
                </a:extLst>
              </a:tr>
              <a:tr h="155504">
                <a:tc>
                  <a:txBody>
                    <a:bodyPr/>
                    <a:lstStyle/>
                    <a:p>
                      <a:r>
                        <a:rPr lang="fr-FR" sz="800" dirty="0"/>
                        <a:t>Classe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800" dirty="0"/>
                        <a:t>{</a:t>
                      </a:r>
                      <a:r>
                        <a:rPr lang="fr-FR" sz="800" dirty="0" err="1"/>
                        <a:t>famille.classe</a:t>
                      </a:r>
                      <a:r>
                        <a:rPr lang="fr-FR" sz="800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124120"/>
                  </a:ext>
                </a:extLst>
              </a:tr>
              <a:tr h="155504">
                <a:tc>
                  <a:txBody>
                    <a:bodyPr/>
                    <a:lstStyle/>
                    <a:p>
                      <a:r>
                        <a:rPr lang="fr-FR" sz="800" dirty="0"/>
                        <a:t>Génération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800" dirty="0"/>
                        <a:t>{</a:t>
                      </a:r>
                      <a:r>
                        <a:rPr lang="fr-FR" sz="800" dirty="0" err="1"/>
                        <a:t>famille.generation</a:t>
                      </a:r>
                      <a:r>
                        <a:rPr lang="fr-FR" sz="800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2643880"/>
                  </a:ext>
                </a:extLst>
              </a:tr>
              <a:tr h="155504">
                <a:tc>
                  <a:txBody>
                    <a:bodyPr/>
                    <a:lstStyle/>
                    <a:p>
                      <a:r>
                        <a:rPr lang="fr-FR" sz="800" dirty="0"/>
                        <a:t>Chef de famille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dirty="0"/>
                        <a:t>{</a:t>
                      </a:r>
                      <a:r>
                        <a:rPr lang="fr-FR" sz="800" dirty="0" err="1"/>
                        <a:t>famille.chef.prenom</a:t>
                      </a:r>
                      <a:r>
                        <a:rPr lang="fr-FR" sz="800" dirty="0"/>
                        <a:t>} {</a:t>
                      </a:r>
                      <a:r>
                        <a:rPr lang="fr-FR" sz="800" dirty="0" err="1"/>
                        <a:t>famille.chef.nom</a:t>
                      </a:r>
                      <a:r>
                        <a:rPr lang="fr-FR" sz="800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5539893"/>
                  </a:ext>
                </a:extLst>
              </a:tr>
              <a:tr h="191267">
                <a:tc>
                  <a:txBody>
                    <a:bodyPr/>
                    <a:lstStyle/>
                    <a:p>
                      <a:r>
                        <a:rPr lang="fr-FR" sz="800" dirty="0"/>
                        <a:t>Conjoint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dirty="0"/>
                        <a:t>{</a:t>
                      </a:r>
                      <a:r>
                        <a:rPr lang="fr-FR" sz="800" dirty="0" err="1"/>
                        <a:t>famille.chef.couple.prenom</a:t>
                      </a:r>
                      <a:r>
                        <a:rPr lang="fr-FR" sz="800" dirty="0"/>
                        <a:t>} ({</a:t>
                      </a:r>
                      <a:r>
                        <a:rPr lang="fr-FR" sz="800" dirty="0" err="1"/>
                        <a:t>famille.chef.couple.familleOrigine.nom</a:t>
                      </a:r>
                      <a:r>
                        <a:rPr lang="fr-FR" sz="800" dirty="0"/>
                        <a:t>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dirty="0"/>
                        <a:t>) {</a:t>
                      </a:r>
                      <a:r>
                        <a:rPr lang="fr-FR" sz="800" dirty="0" err="1"/>
                        <a:t>famille.chef.couple.nom</a:t>
                      </a:r>
                      <a:r>
                        <a:rPr lang="fr-FR" sz="800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7625190"/>
                  </a:ext>
                </a:extLst>
              </a:tr>
            </a:tbl>
          </a:graphicData>
        </a:graphic>
      </p:graphicFrame>
      <p:sp>
        <p:nvSpPr>
          <p:cNvPr id="20" name="ZoneTexte 19">
            <a:extLst>
              <a:ext uri="{FF2B5EF4-FFF2-40B4-BE49-F238E27FC236}">
                <a16:creationId xmlns:a16="http://schemas.microsoft.com/office/drawing/2014/main" id="{CD42B19B-E8EC-420A-845B-B33A0312150B}"/>
              </a:ext>
            </a:extLst>
          </p:cNvPr>
          <p:cNvSpPr txBox="1"/>
          <p:nvPr/>
        </p:nvSpPr>
        <p:spPr>
          <a:xfrm>
            <a:off x="881832" y="4161753"/>
            <a:ext cx="3240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Tour en cours :</a:t>
            </a:r>
          </a:p>
          <a:p>
            <a:endParaRPr lang="fr-FR" sz="1000" dirty="0"/>
          </a:p>
        </p:txBody>
      </p:sp>
      <p:graphicFrame>
        <p:nvGraphicFramePr>
          <p:cNvPr id="21" name="Tableau 10">
            <a:extLst>
              <a:ext uri="{FF2B5EF4-FFF2-40B4-BE49-F238E27FC236}">
                <a16:creationId xmlns:a16="http://schemas.microsoft.com/office/drawing/2014/main" id="{323633FE-FAA5-4997-88B2-C9DF2C0F8A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8905883"/>
              </p:ext>
            </p:extLst>
          </p:nvPr>
        </p:nvGraphicFramePr>
        <p:xfrm>
          <a:off x="1187624" y="4385508"/>
          <a:ext cx="3060824" cy="76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0412">
                  <a:extLst>
                    <a:ext uri="{9D8B030D-6E8A-4147-A177-3AD203B41FA5}">
                      <a16:colId xmlns:a16="http://schemas.microsoft.com/office/drawing/2014/main" val="3586916827"/>
                    </a:ext>
                  </a:extLst>
                </a:gridCol>
                <a:gridCol w="1530412">
                  <a:extLst>
                    <a:ext uri="{9D8B030D-6E8A-4147-A177-3AD203B41FA5}">
                      <a16:colId xmlns:a16="http://schemas.microsoft.com/office/drawing/2014/main" val="1066306485"/>
                    </a:ext>
                  </a:extLst>
                </a:gridCol>
              </a:tblGrid>
              <a:tr h="155504">
                <a:tc>
                  <a:txBody>
                    <a:bodyPr/>
                    <a:lstStyle/>
                    <a:p>
                      <a:r>
                        <a:rPr lang="fr-FR" sz="800" dirty="0"/>
                        <a:t>Numéro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800" dirty="0"/>
                        <a:t>{</a:t>
                      </a:r>
                      <a:r>
                        <a:rPr lang="fr-FR" sz="800" dirty="0" err="1"/>
                        <a:t>tour.nb</a:t>
                      </a:r>
                      <a:r>
                        <a:rPr lang="fr-FR" sz="800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0838935"/>
                  </a:ext>
                </a:extLst>
              </a:tr>
              <a:tr h="155504">
                <a:tc>
                  <a:txBody>
                    <a:bodyPr/>
                    <a:lstStyle/>
                    <a:p>
                      <a:r>
                        <a:rPr lang="fr-FR" sz="800" dirty="0"/>
                        <a:t>Semaine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800" dirty="0"/>
                        <a:t>{</a:t>
                      </a:r>
                      <a:r>
                        <a:rPr lang="fr-FR" sz="800" dirty="0" err="1"/>
                        <a:t>tour.semaine</a:t>
                      </a:r>
                      <a:r>
                        <a:rPr lang="fr-FR" sz="800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124120"/>
                  </a:ext>
                </a:extLst>
              </a:tr>
              <a:tr h="155504">
                <a:tc>
                  <a:txBody>
                    <a:bodyPr/>
                    <a:lstStyle/>
                    <a:p>
                      <a:r>
                        <a:rPr lang="fr-FR" sz="800" dirty="0"/>
                        <a:t>Argent In Game en début de tour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800" dirty="0"/>
                        <a:t>{</a:t>
                      </a:r>
                      <a:r>
                        <a:rPr lang="fr-FR" sz="800" dirty="0" err="1"/>
                        <a:t>tour.argentIg</a:t>
                      </a:r>
                      <a:r>
                        <a:rPr lang="fr-FR" sz="800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26438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6996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1469757"/>
              </p:ext>
            </p:extLst>
          </p:nvPr>
        </p:nvGraphicFramePr>
        <p:xfrm>
          <a:off x="4932040" y="1397000"/>
          <a:ext cx="3960440" cy="3053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200" dirty="0"/>
                        <a:t>V1.0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/>
                        <a:t>T010 – Création de l’écran liste des familles</a:t>
                      </a:r>
                    </a:p>
                    <a:p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200" dirty="0"/>
                        <a:t>V1.1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T013 – Ajout de la colonne classe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" name="ZoneTexte 9">
            <a:extLst>
              <a:ext uri="{FF2B5EF4-FFF2-40B4-BE49-F238E27FC236}">
                <a16:creationId xmlns:a16="http://schemas.microsoft.com/office/drawing/2014/main" id="{B08D4C3C-8EAE-49D8-A58A-BE3C4E499318}"/>
              </a:ext>
            </a:extLst>
          </p:cNvPr>
          <p:cNvSpPr txBox="1"/>
          <p:nvPr/>
        </p:nvSpPr>
        <p:spPr>
          <a:xfrm>
            <a:off x="5220072" y="260648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Ecran liste famille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9A65AC6B-EE23-4FA4-997F-3CD913CE2FD0}"/>
              </a:ext>
            </a:extLst>
          </p:cNvPr>
          <p:cNvGrpSpPr/>
          <p:nvPr/>
        </p:nvGrpSpPr>
        <p:grpSpPr>
          <a:xfrm>
            <a:off x="755576" y="728700"/>
            <a:ext cx="3960440" cy="5400600"/>
            <a:chOff x="755576" y="728700"/>
            <a:chExt cx="3960440" cy="5400600"/>
          </a:xfrm>
        </p:grpSpPr>
        <p:grpSp>
          <p:nvGrpSpPr>
            <p:cNvPr id="5" name="Groupe 4">
              <a:extLst>
                <a:ext uri="{FF2B5EF4-FFF2-40B4-BE49-F238E27FC236}">
                  <a16:creationId xmlns:a16="http://schemas.microsoft.com/office/drawing/2014/main" id="{52E4449B-6918-45D2-9AA4-7C3B1B5DFE50}"/>
                </a:ext>
              </a:extLst>
            </p:cNvPr>
            <p:cNvGrpSpPr/>
            <p:nvPr/>
          </p:nvGrpSpPr>
          <p:grpSpPr>
            <a:xfrm>
              <a:off x="755576" y="728700"/>
              <a:ext cx="3960440" cy="5400600"/>
              <a:chOff x="755576" y="728700"/>
              <a:chExt cx="3960440" cy="5400600"/>
            </a:xfrm>
          </p:grpSpPr>
          <p:grpSp>
            <p:nvGrpSpPr>
              <p:cNvPr id="9" name="Groupe 8"/>
              <p:cNvGrpSpPr/>
              <p:nvPr/>
            </p:nvGrpSpPr>
            <p:grpSpPr>
              <a:xfrm>
                <a:off x="755576" y="728700"/>
                <a:ext cx="3960440" cy="5400600"/>
                <a:chOff x="755576" y="728700"/>
                <a:chExt cx="3960440" cy="5400600"/>
              </a:xfrm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755576" y="728700"/>
                  <a:ext cx="3960440" cy="540060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755576" y="728700"/>
                  <a:ext cx="3960440" cy="46805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" name="ZoneTexte 7"/>
                <p:cNvSpPr txBox="1"/>
                <p:nvPr/>
              </p:nvSpPr>
              <p:spPr>
                <a:xfrm>
                  <a:off x="755576" y="824226"/>
                  <a:ext cx="93610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200" dirty="0"/>
                    <a:t>Accueil</a:t>
                  </a:r>
                </a:p>
              </p:txBody>
            </p:sp>
          </p:grpSp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D0CE8A9-91AE-41BA-8A79-CAD11D04711F}"/>
                  </a:ext>
                </a:extLst>
              </p:cNvPr>
              <p:cNvSpPr/>
              <p:nvPr/>
            </p:nvSpPr>
            <p:spPr>
              <a:xfrm>
                <a:off x="899592" y="1397000"/>
                <a:ext cx="3672408" cy="4480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21394F91-921A-4BBF-B4EC-B63598DE040A}"/>
                </a:ext>
              </a:extLst>
            </p:cNvPr>
            <p:cNvCxnSpPr/>
            <p:nvPr/>
          </p:nvCxnSpPr>
          <p:spPr>
            <a:xfrm>
              <a:off x="1115616" y="1988840"/>
              <a:ext cx="331236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Rectangle : coins arrondis 13">
              <a:extLst>
                <a:ext uri="{FF2B5EF4-FFF2-40B4-BE49-F238E27FC236}">
                  <a16:creationId xmlns:a16="http://schemas.microsoft.com/office/drawing/2014/main" id="{29329E08-603A-4562-9B04-3404D634631F}"/>
                </a:ext>
              </a:extLst>
            </p:cNvPr>
            <p:cNvSpPr/>
            <p:nvPr/>
          </p:nvSpPr>
          <p:spPr>
            <a:xfrm>
              <a:off x="1619672" y="1484784"/>
              <a:ext cx="2232248" cy="44134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Liste des familles</a:t>
              </a:r>
            </a:p>
          </p:txBody>
        </p:sp>
      </p:grpSp>
      <p:graphicFrame>
        <p:nvGraphicFramePr>
          <p:cNvPr id="17" name="Tableau 11">
            <a:extLst>
              <a:ext uri="{FF2B5EF4-FFF2-40B4-BE49-F238E27FC236}">
                <a16:creationId xmlns:a16="http://schemas.microsoft.com/office/drawing/2014/main" id="{A9D9493C-F037-4480-8E4A-70225C2F5D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0641809"/>
              </p:ext>
            </p:extLst>
          </p:nvPr>
        </p:nvGraphicFramePr>
        <p:xfrm>
          <a:off x="1115616" y="2153335"/>
          <a:ext cx="3312370" cy="975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2474">
                  <a:extLst>
                    <a:ext uri="{9D8B030D-6E8A-4147-A177-3AD203B41FA5}">
                      <a16:colId xmlns:a16="http://schemas.microsoft.com/office/drawing/2014/main" val="1107729764"/>
                    </a:ext>
                  </a:extLst>
                </a:gridCol>
                <a:gridCol w="662474">
                  <a:extLst>
                    <a:ext uri="{9D8B030D-6E8A-4147-A177-3AD203B41FA5}">
                      <a16:colId xmlns:a16="http://schemas.microsoft.com/office/drawing/2014/main" val="1016315755"/>
                    </a:ext>
                  </a:extLst>
                </a:gridCol>
                <a:gridCol w="662474">
                  <a:extLst>
                    <a:ext uri="{9D8B030D-6E8A-4147-A177-3AD203B41FA5}">
                      <a16:colId xmlns:a16="http://schemas.microsoft.com/office/drawing/2014/main" val="2123422907"/>
                    </a:ext>
                  </a:extLst>
                </a:gridCol>
                <a:gridCol w="662474">
                  <a:extLst>
                    <a:ext uri="{9D8B030D-6E8A-4147-A177-3AD203B41FA5}">
                      <a16:colId xmlns:a16="http://schemas.microsoft.com/office/drawing/2014/main" val="1356566472"/>
                    </a:ext>
                  </a:extLst>
                </a:gridCol>
                <a:gridCol w="662474">
                  <a:extLst>
                    <a:ext uri="{9D8B030D-6E8A-4147-A177-3AD203B41FA5}">
                      <a16:colId xmlns:a16="http://schemas.microsoft.com/office/drawing/2014/main" val="3886583170"/>
                    </a:ext>
                  </a:extLst>
                </a:gridCol>
              </a:tblGrid>
              <a:tr h="193514">
                <a:tc>
                  <a:txBody>
                    <a:bodyPr/>
                    <a:lstStyle/>
                    <a:p>
                      <a:r>
                        <a:rPr lang="fr-FR" sz="8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800" dirty="0"/>
                        <a:t>Nom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800" dirty="0"/>
                        <a:t>Génération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800" dirty="0"/>
                        <a:t>Classe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800" dirty="0"/>
                        <a:t>Chef de famille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064631"/>
                  </a:ext>
                </a:extLst>
              </a:tr>
              <a:tr h="193514">
                <a:tc>
                  <a:txBody>
                    <a:bodyPr/>
                    <a:lstStyle/>
                    <a:p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5550748"/>
                  </a:ext>
                </a:extLst>
              </a:tr>
              <a:tr h="193514">
                <a:tc>
                  <a:txBody>
                    <a:bodyPr/>
                    <a:lstStyle/>
                    <a:p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496648"/>
                  </a:ext>
                </a:extLst>
              </a:tr>
              <a:tr h="193514">
                <a:tc>
                  <a:txBody>
                    <a:bodyPr/>
                    <a:lstStyle/>
                    <a:p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828398"/>
                  </a:ext>
                </a:extLst>
              </a:tr>
            </a:tbl>
          </a:graphicData>
        </a:graphic>
      </p:graphicFrame>
      <p:sp>
        <p:nvSpPr>
          <p:cNvPr id="18" name="ZoneTexte 17">
            <a:extLst>
              <a:ext uri="{FF2B5EF4-FFF2-40B4-BE49-F238E27FC236}">
                <a16:creationId xmlns:a16="http://schemas.microsoft.com/office/drawing/2014/main" id="{7C1848A9-9566-4B63-B978-51ED9A95B97F}"/>
              </a:ext>
            </a:extLst>
          </p:cNvPr>
          <p:cNvSpPr txBox="1"/>
          <p:nvPr/>
        </p:nvSpPr>
        <p:spPr>
          <a:xfrm>
            <a:off x="1344454" y="824225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Famille</a:t>
            </a:r>
          </a:p>
        </p:txBody>
      </p:sp>
    </p:spTree>
    <p:extLst>
      <p:ext uri="{BB962C8B-B14F-4D97-AF65-F5344CB8AC3E}">
        <p14:creationId xmlns:p14="http://schemas.microsoft.com/office/powerpoint/2010/main" val="1088709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4451718"/>
              </p:ext>
            </p:extLst>
          </p:nvPr>
        </p:nvGraphicFramePr>
        <p:xfrm>
          <a:off x="4932040" y="1397000"/>
          <a:ext cx="3960440" cy="3053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200" dirty="0"/>
                        <a:t>V1.0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/>
                        <a:t>T016 – Gestion des finances</a:t>
                      </a:r>
                    </a:p>
                    <a:p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" name="ZoneTexte 9">
            <a:extLst>
              <a:ext uri="{FF2B5EF4-FFF2-40B4-BE49-F238E27FC236}">
                <a16:creationId xmlns:a16="http://schemas.microsoft.com/office/drawing/2014/main" id="{B08D4C3C-8EAE-49D8-A58A-BE3C4E499318}"/>
              </a:ext>
            </a:extLst>
          </p:cNvPr>
          <p:cNvSpPr txBox="1"/>
          <p:nvPr/>
        </p:nvSpPr>
        <p:spPr>
          <a:xfrm>
            <a:off x="5220072" y="260648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Ecran gestion des finances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9A65AC6B-EE23-4FA4-997F-3CD913CE2FD0}"/>
              </a:ext>
            </a:extLst>
          </p:cNvPr>
          <p:cNvGrpSpPr/>
          <p:nvPr/>
        </p:nvGrpSpPr>
        <p:grpSpPr>
          <a:xfrm>
            <a:off x="755576" y="728700"/>
            <a:ext cx="3960440" cy="5400600"/>
            <a:chOff x="755576" y="728700"/>
            <a:chExt cx="3960440" cy="5400600"/>
          </a:xfrm>
        </p:grpSpPr>
        <p:grpSp>
          <p:nvGrpSpPr>
            <p:cNvPr id="5" name="Groupe 4">
              <a:extLst>
                <a:ext uri="{FF2B5EF4-FFF2-40B4-BE49-F238E27FC236}">
                  <a16:creationId xmlns:a16="http://schemas.microsoft.com/office/drawing/2014/main" id="{52E4449B-6918-45D2-9AA4-7C3B1B5DFE50}"/>
                </a:ext>
              </a:extLst>
            </p:cNvPr>
            <p:cNvGrpSpPr/>
            <p:nvPr/>
          </p:nvGrpSpPr>
          <p:grpSpPr>
            <a:xfrm>
              <a:off x="755576" y="728700"/>
              <a:ext cx="3960440" cy="5400600"/>
              <a:chOff x="755576" y="728700"/>
              <a:chExt cx="3960440" cy="5400600"/>
            </a:xfrm>
          </p:grpSpPr>
          <p:grpSp>
            <p:nvGrpSpPr>
              <p:cNvPr id="9" name="Groupe 8"/>
              <p:cNvGrpSpPr/>
              <p:nvPr/>
            </p:nvGrpSpPr>
            <p:grpSpPr>
              <a:xfrm>
                <a:off x="755576" y="728700"/>
                <a:ext cx="3960440" cy="5400600"/>
                <a:chOff x="755576" y="728700"/>
                <a:chExt cx="3960440" cy="5400600"/>
              </a:xfrm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755576" y="728700"/>
                  <a:ext cx="3960440" cy="540060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755576" y="728700"/>
                  <a:ext cx="3960440" cy="46805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" name="ZoneTexte 7"/>
                <p:cNvSpPr txBox="1"/>
                <p:nvPr/>
              </p:nvSpPr>
              <p:spPr>
                <a:xfrm>
                  <a:off x="755576" y="824226"/>
                  <a:ext cx="93610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200" dirty="0"/>
                    <a:t>Accueil</a:t>
                  </a:r>
                </a:p>
              </p:txBody>
            </p:sp>
          </p:grpSp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D0CE8A9-91AE-41BA-8A79-CAD11D04711F}"/>
                  </a:ext>
                </a:extLst>
              </p:cNvPr>
              <p:cNvSpPr/>
              <p:nvPr/>
            </p:nvSpPr>
            <p:spPr>
              <a:xfrm>
                <a:off x="899592" y="1397000"/>
                <a:ext cx="3672408" cy="4480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21394F91-921A-4BBF-B4EC-B63598DE040A}"/>
                </a:ext>
              </a:extLst>
            </p:cNvPr>
            <p:cNvCxnSpPr/>
            <p:nvPr/>
          </p:nvCxnSpPr>
          <p:spPr>
            <a:xfrm>
              <a:off x="1115616" y="1988840"/>
              <a:ext cx="331236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Rectangle : coins arrondis 13">
              <a:extLst>
                <a:ext uri="{FF2B5EF4-FFF2-40B4-BE49-F238E27FC236}">
                  <a16:creationId xmlns:a16="http://schemas.microsoft.com/office/drawing/2014/main" id="{29329E08-603A-4562-9B04-3404D634631F}"/>
                </a:ext>
              </a:extLst>
            </p:cNvPr>
            <p:cNvSpPr/>
            <p:nvPr/>
          </p:nvSpPr>
          <p:spPr>
            <a:xfrm>
              <a:off x="1619672" y="1484784"/>
              <a:ext cx="2232248" cy="44134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Gestion des finances</a:t>
              </a:r>
            </a:p>
          </p:txBody>
        </p:sp>
      </p:grpSp>
      <p:graphicFrame>
        <p:nvGraphicFramePr>
          <p:cNvPr id="17" name="Tableau 11">
            <a:extLst>
              <a:ext uri="{FF2B5EF4-FFF2-40B4-BE49-F238E27FC236}">
                <a16:creationId xmlns:a16="http://schemas.microsoft.com/office/drawing/2014/main" id="{A9D9493C-F037-4480-8E4A-70225C2F5D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362238"/>
              </p:ext>
            </p:extLst>
          </p:nvPr>
        </p:nvGraphicFramePr>
        <p:xfrm>
          <a:off x="1079611" y="2779198"/>
          <a:ext cx="3443925" cy="85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4480">
                  <a:extLst>
                    <a:ext uri="{9D8B030D-6E8A-4147-A177-3AD203B41FA5}">
                      <a16:colId xmlns:a16="http://schemas.microsoft.com/office/drawing/2014/main" val="1107729764"/>
                    </a:ext>
                  </a:extLst>
                </a:gridCol>
                <a:gridCol w="517843">
                  <a:extLst>
                    <a:ext uri="{9D8B030D-6E8A-4147-A177-3AD203B41FA5}">
                      <a16:colId xmlns:a16="http://schemas.microsoft.com/office/drawing/2014/main" val="1016315755"/>
                    </a:ext>
                  </a:extLst>
                </a:gridCol>
                <a:gridCol w="401955">
                  <a:extLst>
                    <a:ext uri="{9D8B030D-6E8A-4147-A177-3AD203B41FA5}">
                      <a16:colId xmlns:a16="http://schemas.microsoft.com/office/drawing/2014/main" val="2123422907"/>
                    </a:ext>
                  </a:extLst>
                </a:gridCol>
                <a:gridCol w="527368">
                  <a:extLst>
                    <a:ext uri="{9D8B030D-6E8A-4147-A177-3AD203B41FA5}">
                      <a16:colId xmlns:a16="http://schemas.microsoft.com/office/drawing/2014/main" val="1356566472"/>
                    </a:ext>
                  </a:extLst>
                </a:gridCol>
                <a:gridCol w="521018">
                  <a:extLst>
                    <a:ext uri="{9D8B030D-6E8A-4147-A177-3AD203B41FA5}">
                      <a16:colId xmlns:a16="http://schemas.microsoft.com/office/drawing/2014/main" val="3886583170"/>
                    </a:ext>
                  </a:extLst>
                </a:gridCol>
                <a:gridCol w="679768">
                  <a:extLst>
                    <a:ext uri="{9D8B030D-6E8A-4147-A177-3AD203B41FA5}">
                      <a16:colId xmlns:a16="http://schemas.microsoft.com/office/drawing/2014/main" val="3708860719"/>
                    </a:ext>
                  </a:extLst>
                </a:gridCol>
                <a:gridCol w="511493">
                  <a:extLst>
                    <a:ext uri="{9D8B030D-6E8A-4147-A177-3AD203B41FA5}">
                      <a16:colId xmlns:a16="http://schemas.microsoft.com/office/drawing/2014/main" val="2883552379"/>
                    </a:ext>
                  </a:extLst>
                </a:gridCol>
              </a:tblGrid>
              <a:tr h="193514">
                <a:tc>
                  <a:txBody>
                    <a:bodyPr/>
                    <a:lstStyle/>
                    <a:p>
                      <a:r>
                        <a:rPr lang="fr-FR" sz="8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800" dirty="0"/>
                        <a:t>Somme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800" dirty="0"/>
                        <a:t>Taux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800" dirty="0"/>
                        <a:t>Intérêts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800" dirty="0"/>
                        <a:t>Restant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800" dirty="0"/>
                        <a:t>Remboursé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800" dirty="0"/>
                        <a:t>Actions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064631"/>
                  </a:ext>
                </a:extLst>
              </a:tr>
              <a:tr h="193514">
                <a:tc>
                  <a:txBody>
                    <a:bodyPr/>
                    <a:lstStyle/>
                    <a:p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5550748"/>
                  </a:ext>
                </a:extLst>
              </a:tr>
              <a:tr h="193514">
                <a:tc>
                  <a:txBody>
                    <a:bodyPr/>
                    <a:lstStyle/>
                    <a:p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496648"/>
                  </a:ext>
                </a:extLst>
              </a:tr>
              <a:tr h="193514">
                <a:tc>
                  <a:txBody>
                    <a:bodyPr/>
                    <a:lstStyle/>
                    <a:p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828398"/>
                  </a:ext>
                </a:extLst>
              </a:tr>
            </a:tbl>
          </a:graphicData>
        </a:graphic>
      </p:graphicFrame>
      <p:sp>
        <p:nvSpPr>
          <p:cNvPr id="18" name="ZoneTexte 17">
            <a:extLst>
              <a:ext uri="{FF2B5EF4-FFF2-40B4-BE49-F238E27FC236}">
                <a16:creationId xmlns:a16="http://schemas.microsoft.com/office/drawing/2014/main" id="{7C1848A9-9566-4B63-B978-51ED9A95B97F}"/>
              </a:ext>
            </a:extLst>
          </p:cNvPr>
          <p:cNvSpPr txBox="1"/>
          <p:nvPr/>
        </p:nvSpPr>
        <p:spPr>
          <a:xfrm>
            <a:off x="1344454" y="824225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Famille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1984F42B-BA9F-418B-A0FF-B453C6D07360}"/>
              </a:ext>
            </a:extLst>
          </p:cNvPr>
          <p:cNvSpPr txBox="1"/>
          <p:nvPr/>
        </p:nvSpPr>
        <p:spPr>
          <a:xfrm>
            <a:off x="881832" y="2176344"/>
            <a:ext cx="3240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Famille : {</a:t>
            </a:r>
            <a:r>
              <a:rPr lang="fr-FR" sz="1000" dirty="0" err="1"/>
              <a:t>famille.nom</a:t>
            </a:r>
            <a:r>
              <a:rPr lang="fr-FR" sz="1000" dirty="0"/>
              <a:t>}</a:t>
            </a:r>
          </a:p>
          <a:p>
            <a:endParaRPr lang="fr-FR" sz="1000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E1A766BD-852E-499D-9B48-C6ED0F87F420}"/>
              </a:ext>
            </a:extLst>
          </p:cNvPr>
          <p:cNvSpPr txBox="1"/>
          <p:nvPr/>
        </p:nvSpPr>
        <p:spPr>
          <a:xfrm>
            <a:off x="881832" y="2477537"/>
            <a:ext cx="32403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Prêts : </a:t>
            </a:r>
          </a:p>
        </p:txBody>
      </p:sp>
      <p:graphicFrame>
        <p:nvGraphicFramePr>
          <p:cNvPr id="20" name="Tableau 11">
            <a:extLst>
              <a:ext uri="{FF2B5EF4-FFF2-40B4-BE49-F238E27FC236}">
                <a16:creationId xmlns:a16="http://schemas.microsoft.com/office/drawing/2014/main" id="{E0A898DA-6C39-4500-8DBE-4313EFF093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126288"/>
              </p:ext>
            </p:extLst>
          </p:nvPr>
        </p:nvGraphicFramePr>
        <p:xfrm>
          <a:off x="1079611" y="4027528"/>
          <a:ext cx="3312372" cy="85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2062">
                  <a:extLst>
                    <a:ext uri="{9D8B030D-6E8A-4147-A177-3AD203B41FA5}">
                      <a16:colId xmlns:a16="http://schemas.microsoft.com/office/drawing/2014/main" val="1107729764"/>
                    </a:ext>
                  </a:extLst>
                </a:gridCol>
                <a:gridCol w="552062">
                  <a:extLst>
                    <a:ext uri="{9D8B030D-6E8A-4147-A177-3AD203B41FA5}">
                      <a16:colId xmlns:a16="http://schemas.microsoft.com/office/drawing/2014/main" val="1016315755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123422907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1356566472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3886583170"/>
                    </a:ext>
                  </a:extLst>
                </a:gridCol>
                <a:gridCol w="684079">
                  <a:extLst>
                    <a:ext uri="{9D8B030D-6E8A-4147-A177-3AD203B41FA5}">
                      <a16:colId xmlns:a16="http://schemas.microsoft.com/office/drawing/2014/main" val="3708860719"/>
                    </a:ext>
                  </a:extLst>
                </a:gridCol>
              </a:tblGrid>
              <a:tr h="193514">
                <a:tc>
                  <a:txBody>
                    <a:bodyPr/>
                    <a:lstStyle/>
                    <a:p>
                      <a:r>
                        <a:rPr lang="fr-FR" sz="8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800" dirty="0"/>
                        <a:t>Montant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800" dirty="0"/>
                        <a:t>Taux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800" dirty="0"/>
                        <a:t>Retrait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800" dirty="0"/>
                        <a:t>Dépôt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800" dirty="0"/>
                        <a:t>Actions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064631"/>
                  </a:ext>
                </a:extLst>
              </a:tr>
              <a:tr h="193514">
                <a:tc>
                  <a:txBody>
                    <a:bodyPr/>
                    <a:lstStyle/>
                    <a:p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5550748"/>
                  </a:ext>
                </a:extLst>
              </a:tr>
              <a:tr h="193514">
                <a:tc>
                  <a:txBody>
                    <a:bodyPr/>
                    <a:lstStyle/>
                    <a:p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496648"/>
                  </a:ext>
                </a:extLst>
              </a:tr>
              <a:tr h="193514">
                <a:tc>
                  <a:txBody>
                    <a:bodyPr/>
                    <a:lstStyle/>
                    <a:p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828398"/>
                  </a:ext>
                </a:extLst>
              </a:tr>
            </a:tbl>
          </a:graphicData>
        </a:graphic>
      </p:graphicFrame>
      <p:sp>
        <p:nvSpPr>
          <p:cNvPr id="21" name="ZoneTexte 20">
            <a:extLst>
              <a:ext uri="{FF2B5EF4-FFF2-40B4-BE49-F238E27FC236}">
                <a16:creationId xmlns:a16="http://schemas.microsoft.com/office/drawing/2014/main" id="{210404B5-2A63-4733-A3D6-5855976A6F6E}"/>
              </a:ext>
            </a:extLst>
          </p:cNvPr>
          <p:cNvSpPr txBox="1"/>
          <p:nvPr/>
        </p:nvSpPr>
        <p:spPr>
          <a:xfrm>
            <a:off x="881832" y="3725867"/>
            <a:ext cx="32403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Comptes : </a:t>
            </a: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0040A23E-905D-498A-9342-48C1725145A9}"/>
              </a:ext>
            </a:extLst>
          </p:cNvPr>
          <p:cNvGrpSpPr/>
          <p:nvPr/>
        </p:nvGrpSpPr>
        <p:grpSpPr>
          <a:xfrm>
            <a:off x="2750056" y="2975764"/>
            <a:ext cx="1372136" cy="656874"/>
            <a:chOff x="2750056" y="2975764"/>
            <a:chExt cx="1372136" cy="65687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7EF6A9D-4613-4919-8C5E-CA22A2C03962}"/>
                </a:ext>
              </a:extLst>
            </p:cNvPr>
            <p:cNvSpPr/>
            <p:nvPr/>
          </p:nvSpPr>
          <p:spPr>
            <a:xfrm>
              <a:off x="2750056" y="2975764"/>
              <a:ext cx="1101864" cy="65687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2" name="Connecteur droit avec flèche 11">
              <a:extLst>
                <a:ext uri="{FF2B5EF4-FFF2-40B4-BE49-F238E27FC236}">
                  <a16:creationId xmlns:a16="http://schemas.microsoft.com/office/drawing/2014/main" id="{615239F4-C6B7-430D-87DE-851988F68B78}"/>
                </a:ext>
              </a:extLst>
            </p:cNvPr>
            <p:cNvCxnSpPr/>
            <p:nvPr/>
          </p:nvCxnSpPr>
          <p:spPr>
            <a:xfrm flipV="1">
              <a:off x="3851920" y="3145934"/>
              <a:ext cx="270272" cy="1596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EBB4446-733E-4A58-8BA3-224F85EFA91D}"/>
                </a:ext>
              </a:extLst>
            </p:cNvPr>
            <p:cNvSpPr/>
            <p:nvPr/>
          </p:nvSpPr>
          <p:spPr>
            <a:xfrm>
              <a:off x="2843808" y="3057203"/>
              <a:ext cx="423382" cy="18545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Rectangle : coins arrondis 21">
              <a:extLst>
                <a:ext uri="{FF2B5EF4-FFF2-40B4-BE49-F238E27FC236}">
                  <a16:creationId xmlns:a16="http://schemas.microsoft.com/office/drawing/2014/main" id="{3BC911A3-E505-45A0-AE12-660990E09EE9}"/>
                </a:ext>
              </a:extLst>
            </p:cNvPr>
            <p:cNvSpPr/>
            <p:nvPr/>
          </p:nvSpPr>
          <p:spPr>
            <a:xfrm>
              <a:off x="3307527" y="3057203"/>
              <a:ext cx="504056" cy="18545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dirty="0">
                  <a:solidFill>
                    <a:schemeClr val="tx1"/>
                  </a:solidFill>
                </a:rPr>
                <a:t>Verser</a:t>
              </a:r>
            </a:p>
          </p:txBody>
        </p:sp>
        <p:sp>
          <p:nvSpPr>
            <p:cNvPr id="24" name="Rectangle : coins arrondis 23">
              <a:extLst>
                <a:ext uri="{FF2B5EF4-FFF2-40B4-BE49-F238E27FC236}">
                  <a16:creationId xmlns:a16="http://schemas.microsoft.com/office/drawing/2014/main" id="{B63C7D71-9FD8-48B9-857A-B1A22ECD7C4A}"/>
                </a:ext>
              </a:extLst>
            </p:cNvPr>
            <p:cNvSpPr/>
            <p:nvPr/>
          </p:nvSpPr>
          <p:spPr>
            <a:xfrm>
              <a:off x="2948274" y="3361744"/>
              <a:ext cx="705428" cy="18545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dirty="0">
                  <a:solidFill>
                    <a:schemeClr val="tx1"/>
                  </a:solidFill>
                </a:rPr>
                <a:t>Clôturer</a:t>
              </a:r>
            </a:p>
          </p:txBody>
        </p: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937BA1F4-A351-468C-88B8-09C24FEDCA6E}"/>
              </a:ext>
            </a:extLst>
          </p:cNvPr>
          <p:cNvGrpSpPr/>
          <p:nvPr/>
        </p:nvGrpSpPr>
        <p:grpSpPr>
          <a:xfrm>
            <a:off x="2502012" y="4220869"/>
            <a:ext cx="1372136" cy="860348"/>
            <a:chOff x="2750056" y="2975764"/>
            <a:chExt cx="1372136" cy="860348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0A380B0-13A3-484E-B35D-A105CA211B80}"/>
                </a:ext>
              </a:extLst>
            </p:cNvPr>
            <p:cNvSpPr/>
            <p:nvPr/>
          </p:nvSpPr>
          <p:spPr>
            <a:xfrm>
              <a:off x="2750056" y="2975764"/>
              <a:ext cx="1101864" cy="86034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8" name="Connecteur droit avec flèche 27">
              <a:extLst>
                <a:ext uri="{FF2B5EF4-FFF2-40B4-BE49-F238E27FC236}">
                  <a16:creationId xmlns:a16="http://schemas.microsoft.com/office/drawing/2014/main" id="{3CF00CE5-C2C7-4926-BAF7-963141AEBECD}"/>
                </a:ext>
              </a:extLst>
            </p:cNvPr>
            <p:cNvCxnSpPr/>
            <p:nvPr/>
          </p:nvCxnSpPr>
          <p:spPr>
            <a:xfrm flipV="1">
              <a:off x="3851920" y="3145934"/>
              <a:ext cx="270272" cy="1596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C245DB2-907E-47E7-8789-D40E0EDABA13}"/>
                </a:ext>
              </a:extLst>
            </p:cNvPr>
            <p:cNvSpPr/>
            <p:nvPr/>
          </p:nvSpPr>
          <p:spPr>
            <a:xfrm>
              <a:off x="2843808" y="3057203"/>
              <a:ext cx="423382" cy="18545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&lt;&lt;</a:t>
              </a:r>
            </a:p>
          </p:txBody>
        </p:sp>
        <p:sp>
          <p:nvSpPr>
            <p:cNvPr id="30" name="Rectangle : coins arrondis 29">
              <a:extLst>
                <a:ext uri="{FF2B5EF4-FFF2-40B4-BE49-F238E27FC236}">
                  <a16:creationId xmlns:a16="http://schemas.microsoft.com/office/drawing/2014/main" id="{2AF45C4E-76E6-4615-A943-020F469B299A}"/>
                </a:ext>
              </a:extLst>
            </p:cNvPr>
            <p:cNvSpPr/>
            <p:nvPr/>
          </p:nvSpPr>
          <p:spPr>
            <a:xfrm>
              <a:off x="3307527" y="3057203"/>
              <a:ext cx="504056" cy="18545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dirty="0">
                  <a:solidFill>
                    <a:schemeClr val="tx1"/>
                  </a:solidFill>
                </a:rPr>
                <a:t>Verser</a:t>
              </a:r>
            </a:p>
          </p:txBody>
        </p:sp>
        <p:sp>
          <p:nvSpPr>
            <p:cNvPr id="31" name="Rectangle : coins arrondis 30">
              <a:extLst>
                <a:ext uri="{FF2B5EF4-FFF2-40B4-BE49-F238E27FC236}">
                  <a16:creationId xmlns:a16="http://schemas.microsoft.com/office/drawing/2014/main" id="{F04B5FBA-94C5-4EE2-A5C2-0C13551D2880}"/>
                </a:ext>
              </a:extLst>
            </p:cNvPr>
            <p:cNvSpPr/>
            <p:nvPr/>
          </p:nvSpPr>
          <p:spPr>
            <a:xfrm>
              <a:off x="2954813" y="3584278"/>
              <a:ext cx="705428" cy="18545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dirty="0">
                  <a:solidFill>
                    <a:schemeClr val="tx1"/>
                  </a:solidFill>
                </a:rPr>
                <a:t>Clôturer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3A2FA8E-6B4A-4DB5-9A21-FEDA8F2EF451}"/>
                </a:ext>
              </a:extLst>
            </p:cNvPr>
            <p:cNvSpPr/>
            <p:nvPr/>
          </p:nvSpPr>
          <p:spPr>
            <a:xfrm>
              <a:off x="2843808" y="3304201"/>
              <a:ext cx="423382" cy="18545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Rectangle : coins arrondis 32">
              <a:extLst>
                <a:ext uri="{FF2B5EF4-FFF2-40B4-BE49-F238E27FC236}">
                  <a16:creationId xmlns:a16="http://schemas.microsoft.com/office/drawing/2014/main" id="{742B3722-591C-4751-B834-BEE3AF9F9528}"/>
                </a:ext>
              </a:extLst>
            </p:cNvPr>
            <p:cNvSpPr/>
            <p:nvPr/>
          </p:nvSpPr>
          <p:spPr>
            <a:xfrm>
              <a:off x="3307527" y="3304201"/>
              <a:ext cx="504056" cy="18545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dirty="0">
                  <a:solidFill>
                    <a:schemeClr val="tx1"/>
                  </a:solidFill>
                </a:rPr>
                <a:t>Retirer</a:t>
              </a:r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BCD2B09B-F503-4B56-8F43-751E99385FC6}"/>
              </a:ext>
            </a:extLst>
          </p:cNvPr>
          <p:cNvSpPr/>
          <p:nvPr/>
        </p:nvSpPr>
        <p:spPr>
          <a:xfrm>
            <a:off x="1115616" y="5267507"/>
            <a:ext cx="423382" cy="18545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&lt;&lt;</a:t>
            </a:r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5658CB3B-7274-4105-8D80-A5F821DE2378}"/>
              </a:ext>
            </a:extLst>
          </p:cNvPr>
          <p:cNvSpPr/>
          <p:nvPr/>
        </p:nvSpPr>
        <p:spPr>
          <a:xfrm>
            <a:off x="1579334" y="5267507"/>
            <a:ext cx="922677" cy="18545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chemeClr val="tx1"/>
                </a:solidFill>
              </a:rPr>
              <a:t>Ouvrir un prêt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7DACE52-E35B-4BB5-B577-C8C2D3B1DCF4}"/>
              </a:ext>
            </a:extLst>
          </p:cNvPr>
          <p:cNvSpPr/>
          <p:nvPr/>
        </p:nvSpPr>
        <p:spPr>
          <a:xfrm>
            <a:off x="2632117" y="5267507"/>
            <a:ext cx="423382" cy="18545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&lt;&lt;</a:t>
            </a:r>
          </a:p>
        </p:txBody>
      </p: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D098B420-70A4-4911-8F27-58EA09399FD2}"/>
              </a:ext>
            </a:extLst>
          </p:cNvPr>
          <p:cNvSpPr/>
          <p:nvPr/>
        </p:nvSpPr>
        <p:spPr>
          <a:xfrm>
            <a:off x="3095835" y="5267507"/>
            <a:ext cx="1026357" cy="18545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chemeClr val="tx1"/>
                </a:solidFill>
              </a:rPr>
              <a:t>Ouvrir un compte</a:t>
            </a:r>
          </a:p>
        </p:txBody>
      </p:sp>
    </p:spTree>
    <p:extLst>
      <p:ext uri="{BB962C8B-B14F-4D97-AF65-F5344CB8AC3E}">
        <p14:creationId xmlns:p14="http://schemas.microsoft.com/office/powerpoint/2010/main" val="98845118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319</Words>
  <Application>Microsoft Office PowerPoint</Application>
  <PresentationFormat>Affichage à l'écran (4:3)</PresentationFormat>
  <Paragraphs>119</Paragraphs>
  <Slides>7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0" baseType="lpstr">
      <vt:lpstr>Arial</vt:lpstr>
      <vt:lpstr>Calibri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SNCF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LIZA Marie-Aure (ext SOPRA)</dc:creator>
  <cp:lastModifiedBy>LIZA Marie-Aure</cp:lastModifiedBy>
  <cp:revision>28</cp:revision>
  <dcterms:created xsi:type="dcterms:W3CDTF">2020-02-14T15:03:09Z</dcterms:created>
  <dcterms:modified xsi:type="dcterms:W3CDTF">2020-07-29T12:29:44Z</dcterms:modified>
</cp:coreProperties>
</file>