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28" r:id="rId2"/>
    <p:sldId id="327" r:id="rId3"/>
    <p:sldId id="329" r:id="rId4"/>
    <p:sldId id="331" r:id="rId5"/>
    <p:sldId id="330" r:id="rId6"/>
    <p:sldId id="332" r:id="rId7"/>
    <p:sldId id="333" r:id="rId8"/>
    <p:sldId id="336" r:id="rId9"/>
    <p:sldId id="334" r:id="rId10"/>
    <p:sldId id="335" r:id="rId11"/>
    <p:sldId id="365" r:id="rId12"/>
    <p:sldId id="337" r:id="rId13"/>
    <p:sldId id="338" r:id="rId14"/>
    <p:sldId id="339" r:id="rId15"/>
    <p:sldId id="340" r:id="rId16"/>
    <p:sldId id="376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77" r:id="rId40"/>
    <p:sldId id="364" r:id="rId41"/>
    <p:sldId id="366" r:id="rId42"/>
    <p:sldId id="367" r:id="rId43"/>
    <p:sldId id="368" r:id="rId44"/>
    <p:sldId id="369" r:id="rId45"/>
    <p:sldId id="370" r:id="rId46"/>
    <p:sldId id="384" r:id="rId47"/>
    <p:sldId id="371" r:id="rId48"/>
    <p:sldId id="372" r:id="rId49"/>
    <p:sldId id="373" r:id="rId50"/>
    <p:sldId id="374" r:id="rId51"/>
    <p:sldId id="375" r:id="rId52"/>
    <p:sldId id="378" r:id="rId53"/>
    <p:sldId id="379" r:id="rId54"/>
    <p:sldId id="380" r:id="rId55"/>
    <p:sldId id="381" r:id="rId56"/>
    <p:sldId id="382" r:id="rId57"/>
    <p:sldId id="383" r:id="rId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Jakob" initials="MJ" lastIdx="1" clrIdx="0">
    <p:extLst>
      <p:ext uri="{19B8F6BF-5375-455C-9EA6-DF929625EA0E}">
        <p15:presenceInfo xmlns:p15="http://schemas.microsoft.com/office/powerpoint/2012/main" userId="S::marie.jakob@bwedu.de::5015cf40-bc2b-4c7e-8378-06de9c1deb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25"/>
    <a:srgbClr val="98999C"/>
    <a:srgbClr val="7F807F"/>
    <a:srgbClr val="3873B2"/>
    <a:srgbClr val="00178B"/>
    <a:srgbClr val="B2B3B5"/>
    <a:srgbClr val="890B00"/>
    <a:srgbClr val="0F4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2115" autoAdjust="0"/>
  </p:normalViewPr>
  <p:slideViewPr>
    <p:cSldViewPr snapToGrid="0" snapToObjects="1">
      <p:cViewPr varScale="1">
        <p:scale>
          <a:sx n="64" d="100"/>
          <a:sy n="64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C81B-9DFF-BE49-8E31-7681DAFC24C3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0E54-BAA0-DE4E-B051-17FFDC5923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23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15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4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36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8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99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4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773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89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7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7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433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54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525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92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65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25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46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08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64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6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sind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kleine</a:t>
            </a:r>
            <a:r>
              <a:rPr lang="en-US" dirty="0">
                <a:sym typeface="Wingdings" pitchFamily="2" charset="2"/>
              </a:rPr>
              <a:t> Gruppe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Treffen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freiwillig</a:t>
            </a:r>
            <a:r>
              <a:rPr lang="en-US" dirty="0">
                <a:sym typeface="Wingdings" pitchFamily="2" charset="2"/>
              </a:rPr>
              <a:t> in den </a:t>
            </a:r>
            <a:r>
              <a:rPr lang="en-US" dirty="0" err="1">
                <a:sym typeface="Wingdings" pitchFamily="2" charset="2"/>
              </a:rPr>
              <a:t>Semesterferien</a:t>
            </a:r>
            <a:r>
              <a:rPr lang="en-US" dirty="0">
                <a:sym typeface="Wingdings" pitchFamily="2" charset="2"/>
              </a:rPr>
              <a:t>, um </a:t>
            </a:r>
            <a:r>
              <a:rPr lang="en-US" dirty="0" err="1">
                <a:sym typeface="Wingdings" pitchFamily="2" charset="2"/>
              </a:rPr>
              <a:t>etwas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lernen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Wie </a:t>
            </a:r>
            <a:r>
              <a:rPr lang="en-US" dirty="0" err="1">
                <a:sym typeface="Wingdings" pitchFamily="2" charset="2"/>
              </a:rPr>
              <a:t>heißt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, wo </a:t>
            </a:r>
            <a:r>
              <a:rPr lang="en-US" dirty="0" err="1">
                <a:sym typeface="Wingdings" pitchFamily="2" charset="2"/>
              </a:rPr>
              <a:t>steht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in </a:t>
            </a:r>
            <a:r>
              <a:rPr lang="en-US" dirty="0" err="1">
                <a:sym typeface="Wingdings" pitchFamily="2" charset="2"/>
              </a:rPr>
              <a:t>eurem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Studium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habt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schon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Erfahrungen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R, </a:t>
            </a:r>
            <a:r>
              <a:rPr lang="en-US" dirty="0" err="1">
                <a:sym typeface="Wingdings" pitchFamily="2" charset="2"/>
              </a:rPr>
              <a:t>Erfahrungen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anderen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Programmiersprachen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Erwartungen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Wünsche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Meine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Erwartungen</a:t>
            </a:r>
            <a:r>
              <a:rPr lang="en-US" dirty="0">
                <a:sym typeface="Wingdings" pitchFamily="2" charset="2"/>
              </a:rPr>
              <a:t>: Ich </a:t>
            </a:r>
            <a:r>
              <a:rPr lang="en-US" dirty="0" err="1">
                <a:sym typeface="Wingdings" pitchFamily="2" charset="2"/>
              </a:rPr>
              <a:t>möchte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dass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etwas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mitnehmt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heutigen</a:t>
            </a:r>
            <a:r>
              <a:rPr lang="en-US" dirty="0">
                <a:sym typeface="Wingdings" pitchFamily="2" charset="2"/>
              </a:rPr>
              <a:t> Tag. Alle </a:t>
            </a:r>
            <a:r>
              <a:rPr lang="en-US" dirty="0" err="1">
                <a:sym typeface="Wingdings" pitchFamily="2" charset="2"/>
              </a:rPr>
              <a:t>folgenden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Tage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bauen</a:t>
            </a:r>
            <a:r>
              <a:rPr lang="en-US" dirty="0">
                <a:sym typeface="Wingdings" pitchFamily="2" charset="2"/>
              </a:rPr>
              <a:t> auf </a:t>
            </a:r>
            <a:r>
              <a:rPr lang="en-US" dirty="0" err="1">
                <a:sym typeface="Wingdings" pitchFamily="2" charset="2"/>
              </a:rPr>
              <a:t>heute</a:t>
            </a:r>
            <a:r>
              <a:rPr lang="en-US" dirty="0">
                <a:sym typeface="Wingdings" pitchFamily="2" charset="2"/>
              </a:rPr>
              <a:t> und morgen auf und </a:t>
            </a:r>
            <a:r>
              <a:rPr lang="en-US" dirty="0" err="1">
                <a:sym typeface="Wingdings" pitchFamily="2" charset="2"/>
              </a:rPr>
              <a:t>setzen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voraus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dass</a:t>
            </a:r>
            <a:r>
              <a:rPr lang="en-US" dirty="0">
                <a:sym typeface="Wingdings" pitchFamily="2" charset="2"/>
              </a:rPr>
              <a:t> das, was </a:t>
            </a: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heute</a:t>
            </a:r>
            <a:r>
              <a:rPr lang="en-US" dirty="0">
                <a:sym typeface="Wingdings" pitchFamily="2" charset="2"/>
              </a:rPr>
              <a:t> und morgen in der R </a:t>
            </a:r>
            <a:r>
              <a:rPr lang="en-US" dirty="0" err="1">
                <a:sym typeface="Wingdings" pitchFamily="2" charset="2"/>
              </a:rPr>
              <a:t>Einführung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machen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werden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euch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funktioniert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Verständnis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dafür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bekommt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Alle </a:t>
            </a:r>
            <a:r>
              <a:rPr lang="en-US" dirty="0" err="1">
                <a:sym typeface="Wingdings" pitchFamily="2" charset="2"/>
              </a:rPr>
              <a:t>machen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aktiv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45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82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68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83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6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3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00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98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93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26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1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73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87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655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85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26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1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49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9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356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405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Seid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technisch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eingerichtet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Sind R und RStudio </a:t>
            </a:r>
            <a:r>
              <a:rPr lang="en-US" dirty="0" err="1">
                <a:sym typeface="Wingdings" pitchFamily="2" charset="2"/>
              </a:rPr>
              <a:t>installiert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lässt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Rstudio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öffnen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Meine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Einstellung</a:t>
            </a:r>
            <a:r>
              <a:rPr lang="en-US" dirty="0">
                <a:sym typeface="Wingdings" pitchFamily="2" charset="2"/>
              </a:rPr>
              <a:t>: Modern, </a:t>
            </a:r>
            <a:r>
              <a:rPr lang="en-US" dirty="0" err="1">
                <a:sym typeface="Wingdings" pitchFamily="2" charset="2"/>
              </a:rPr>
              <a:t>Lucidia</a:t>
            </a:r>
            <a:r>
              <a:rPr lang="en-US" dirty="0">
                <a:sym typeface="Wingdings" pitchFamily="2" charset="2"/>
              </a:rPr>
              <a:t> Console, Vibrant 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499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637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961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39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73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991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50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1706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5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39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itchFamily="2" charset="2"/>
              </a:rPr>
              <a:t>Direkt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ausprobieren</a:t>
            </a:r>
            <a:r>
              <a:rPr lang="en-US" dirty="0">
                <a:sym typeface="Wingdings" pitchFamily="2" charset="2"/>
              </a:rPr>
              <a:t> und </a:t>
            </a:r>
            <a:r>
              <a:rPr lang="en-US" dirty="0" err="1">
                <a:sym typeface="Wingdings" pitchFamily="2" charset="2"/>
              </a:rPr>
              <a:t>nach</a:t>
            </a:r>
            <a:r>
              <a:rPr lang="en-US" dirty="0">
                <a:sym typeface="Wingdings" pitchFamily="2" charset="2"/>
              </a:rPr>
              <a:t> RStudio </a:t>
            </a:r>
            <a:r>
              <a:rPr lang="en-US" dirty="0" err="1">
                <a:sym typeface="Wingdings" pitchFamily="2" charset="2"/>
              </a:rPr>
              <a:t>gehen</a:t>
            </a:r>
            <a:r>
              <a:rPr lang="en-US" dirty="0">
                <a:sym typeface="Wingdings" pitchFamily="2" charset="2"/>
              </a:rPr>
              <a:t>! </a:t>
            </a:r>
            <a:r>
              <a:rPr lang="en-US" dirty="0" err="1">
                <a:sym typeface="Wingdings" pitchFamily="2" charset="2"/>
              </a:rPr>
              <a:t>Einzelne</a:t>
            </a:r>
            <a:r>
              <a:rPr lang="en-US" dirty="0">
                <a:sym typeface="Wingdings" pitchFamily="2" charset="2"/>
              </a:rPr>
              <a:t> Fenster </a:t>
            </a:r>
            <a:r>
              <a:rPr lang="en-US" dirty="0" err="1">
                <a:sym typeface="Wingdings" pitchFamily="2" charset="2"/>
              </a:rPr>
              <a:t>erklären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itchFamily="2" charset="2"/>
              </a:rPr>
              <a:t>Console: </a:t>
            </a:r>
            <a:r>
              <a:rPr lang="en-US" dirty="0" err="1">
                <a:sym typeface="Wingdings" pitchFamily="2" charset="2"/>
              </a:rPr>
              <a:t>Kommunikation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mit</a:t>
            </a:r>
            <a:r>
              <a:rPr lang="en-US" dirty="0">
                <a:sym typeface="Wingdings" pitchFamily="2" charset="2"/>
              </a:rPr>
              <a:t> 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10E54-BAA0-DE4E-B051-17FFDC5923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2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A217B-87F9-9D4F-8F1C-E74776DE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507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295B4-4260-FC4E-939E-4C2C74C2A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507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tx1"/>
                </a:solidFill>
                <a:latin typeface="Helvetica Light" panose="020B04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15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4F843-6B76-B44A-BA84-423A1009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F9764B-0640-8A46-95A7-A0652E92E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92780-3D86-C94F-9692-2638FEE9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418EAA0-25DE-AE41-A55D-EC185EB967F7}" type="datetime1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B1EAC-90C5-1044-9761-E779DD9C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3C97A-FA79-8249-8608-A51C0157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1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B92C35-B99B-D649-A7E3-6AB68122F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77A7C4-0C31-0E44-A68B-CF97D75F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86AE5-6543-6247-9D05-777D9D5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B05E16-F7C4-D444-BAFA-776C17002A83}" type="datetime1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78429-560C-8A43-ABAF-D7CE9474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91D19-FD3B-014E-8E48-5BBFB964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7EC42-C22A-8547-8A67-289D4D3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0" i="0">
                <a:solidFill>
                  <a:srgbClr val="BF0025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D7C45-7E4F-E64C-8224-663A341F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542"/>
            <a:ext cx="10515600" cy="4351338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1800" b="0" i="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>
              <a:defRPr sz="1600" b="0" i="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b="0" i="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>
              <a:defRPr b="0" i="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00952-119F-1A41-8B09-393E3F3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7522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300">
                <a:latin typeface="Cambria" panose="02040503050406030204" pitchFamily="18" charset="0"/>
              </a:defRPr>
            </a:lvl1pPr>
          </a:lstStyle>
          <a:p>
            <a:fld id="{27047599-9310-514D-B974-D1107FB324F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BD94F1FE-0CEA-A64D-AA39-D1F6874D0E68}"/>
              </a:ext>
            </a:extLst>
          </p:cNvPr>
          <p:cNvCxnSpPr/>
          <p:nvPr userDrawn="1"/>
        </p:nvCxnSpPr>
        <p:spPr>
          <a:xfrm>
            <a:off x="838200" y="1690690"/>
            <a:ext cx="11353800" cy="0"/>
          </a:xfrm>
          <a:prstGeom prst="line">
            <a:avLst/>
          </a:prstGeom>
          <a:ln w="19050">
            <a:solidFill>
              <a:srgbClr val="B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3DDA8-05D2-5A42-B768-4CFE26A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200" b="0" i="0">
                <a:solidFill>
                  <a:srgbClr val="BF0025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4CADF1-DFAE-7C4F-BAD3-2E812D03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18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D88D7-7871-0646-8693-F134DDE5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0C141-4C0B-B84D-8874-BE3EBD9F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D7C996-7FE6-EA4D-8BD6-67ED1A07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8834E-B140-C346-8916-40968411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E1224B1-8A9C-2944-9AEC-5B9E9DFE0FC4}" type="datetime1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39DE8-D9AE-1F4E-9F99-5499B903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E45DC6-DB05-5045-A5E4-0A537A6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7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A0F0F-C02F-6C4D-BFC1-E90F1EAD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B64CD0-AE7B-044A-B433-75C5B1BB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E944C4-40D8-9948-A20B-F418E78F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772AB-0CFF-E543-ABD9-90647EC0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C30B11-D949-3E4E-ACA3-6A26D8F8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9110A4-E040-3F44-9400-8ABE501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A39784B-142A-2D40-A37F-B96A51526379}" type="datetime1">
              <a:rPr lang="de-DE" smtClean="0"/>
              <a:t>08.08.2022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36706-AA25-684C-AB08-D85ED0B9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39F9D2-1BD1-DD40-AF54-572DEF01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8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CA1FC-3D19-024E-A164-6A21F44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5C11AC-54D6-0D4A-9B78-D1309BFE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BDB7CDD-F3BB-1D48-BDF4-5DB99C6856A3}" type="datetime1">
              <a:rPr lang="de-DE" smtClean="0"/>
              <a:t>08.08.2022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D3E5D-DD7B-2941-AF57-7A2D8FD6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4841A-4811-4046-A23F-21D8CD57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2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A73243-1D68-7A4C-A9F8-5A0D1CA0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BDFB53-CB65-6B41-83EE-8B49390BC075}" type="datetime1">
              <a:rPr lang="de-DE" smtClean="0"/>
              <a:t>08.08.2022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464A03-1D0D-524F-B91D-2BCDE494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C40C9-C211-6A45-8C11-B8F972C2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94899-5039-2A46-B545-35C8A910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27A08-5968-7E49-8A5F-294C4918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CB202-BA33-7D48-B90D-C5A4CB38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CB18D-AF38-FD4D-80F4-DF905C45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8A927D-29EA-CC49-9D88-D54E0AAE29F9}" type="datetime1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F90B08-F882-7D4E-9BF7-2C01019F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2F7E93-522A-9441-BB66-54EEEA28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1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BD65F-5516-914F-BF43-A27B470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902EE1-640B-A643-B3CA-278BDA72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CCF715-11C6-0943-9470-152D440E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B4D6F-A007-024B-8958-7BBBD1F6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A7EE4EB-8011-1147-A101-04A25136DBEB}" type="datetime1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A491F-28C2-9F41-8096-866C80A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Marie Jakob   Independence of Recollection and Familiarity in Recognition Memory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24C2C-FFB3-4A49-A6AD-84A12FED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047599-9310-514D-B974-D1107FB32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>
            <a:extLst>
              <a:ext uri="{FF2B5EF4-FFF2-40B4-BE49-F238E27FC236}">
                <a16:creationId xmlns:a16="http://schemas.microsoft.com/office/drawing/2014/main" id="{06E2C44B-856E-9C49-B83B-858FBFBAA1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7" t="76542" b="-2111"/>
          <a:stretch/>
        </p:blipFill>
        <p:spPr bwMode="auto">
          <a:xfrm>
            <a:off x="10491347" y="5322239"/>
            <a:ext cx="1700653" cy="16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034462-01EA-8249-87C8-651EA2BE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9D958-F1B8-684E-A979-08C19E96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E7B8F29-66CF-F94E-85A3-60DFA4446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94712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1300">
                <a:solidFill>
                  <a:schemeClr val="accent3"/>
                </a:solidFill>
                <a:latin typeface="Cambria" panose="02040503050406030204" pitchFamily="18" charset="0"/>
              </a:defRPr>
            </a:lvl1pPr>
          </a:lstStyle>
          <a:p>
            <a:fld id="{27047599-9310-514D-B974-D1107FB324F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02EDFFB-4840-B4BE-5443-4A276927CC30}"/>
              </a:ext>
            </a:extLst>
          </p:cNvPr>
          <p:cNvSpPr/>
          <p:nvPr userDrawn="1"/>
        </p:nvSpPr>
        <p:spPr>
          <a:xfrm>
            <a:off x="10832123" y="5657587"/>
            <a:ext cx="1359877" cy="10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atei:Albert-Ludwigs-Universität Freiburg 2009 logo.svg – Wikipedia">
            <a:extLst>
              <a:ext uri="{FF2B5EF4-FFF2-40B4-BE49-F238E27FC236}">
                <a16:creationId xmlns:a16="http://schemas.microsoft.com/office/drawing/2014/main" id="{D65D4FF1-34B1-38C5-5F2A-16B94166B1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78" y="5037105"/>
            <a:ext cx="141619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6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8A27F-72E7-BB48-9CDE-32CD69DD2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ts val="6000"/>
              </a:lnSpc>
            </a:pPr>
            <a:br>
              <a:rPr lang="de-DE" sz="5600" dirty="0">
                <a:solidFill>
                  <a:srgbClr val="BF0025"/>
                </a:solidFill>
                <a:latin typeface="+mj-lt"/>
              </a:rPr>
            </a:br>
            <a:r>
              <a:rPr lang="de-DE" sz="5600" dirty="0">
                <a:solidFill>
                  <a:srgbClr val="BF0025"/>
                </a:solidFill>
                <a:latin typeface="+mj-lt"/>
              </a:rPr>
              <a:t>Einführung in R:</a:t>
            </a:r>
            <a:br>
              <a:rPr lang="de-DE" sz="5600" dirty="0">
                <a:solidFill>
                  <a:srgbClr val="BF0025"/>
                </a:solidFill>
                <a:latin typeface="+mj-lt"/>
              </a:rPr>
            </a:br>
            <a:r>
              <a:rPr lang="de-DE" sz="5600" dirty="0">
                <a:solidFill>
                  <a:srgbClr val="BF0025"/>
                </a:solidFill>
                <a:latin typeface="+mj-lt"/>
              </a:rPr>
              <a:t>I.  Konzepte und erster Einstieg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1E153-FC8F-5B4B-9885-5EBDA00CB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endParaRPr lang="de-DE" sz="2000" dirty="0">
              <a:solidFill>
                <a:srgbClr val="98999C"/>
              </a:solidFill>
              <a:latin typeface="Cambria" panose="02040503050406030204" pitchFamily="18" charset="0"/>
            </a:endParaRPr>
          </a:p>
          <a:p>
            <a:pPr>
              <a:lnSpc>
                <a:spcPts val="3200"/>
              </a:lnSpc>
            </a:pPr>
            <a:endParaRPr lang="de-DE" sz="2000" dirty="0">
              <a:solidFill>
                <a:srgbClr val="98999C"/>
              </a:solidFill>
              <a:latin typeface="Cambria" panose="02040503050406030204" pitchFamily="18" charset="0"/>
            </a:endParaRPr>
          </a:p>
          <a:p>
            <a:pPr>
              <a:lnSpc>
                <a:spcPts val="3200"/>
              </a:lnSpc>
            </a:pPr>
            <a:r>
              <a:rPr lang="de-DE" sz="2200" dirty="0">
                <a:solidFill>
                  <a:srgbClr val="98999C"/>
                </a:solidFill>
                <a:latin typeface="+mn-lt"/>
              </a:rPr>
              <a:t>Franziska Henrich</a:t>
            </a:r>
            <a:endParaRPr lang="de-DE" sz="1400" b="1" spc="300" dirty="0">
              <a:solidFill>
                <a:srgbClr val="98999C"/>
              </a:solidFill>
              <a:latin typeface="+mn-lt"/>
            </a:endParaRPr>
          </a:p>
          <a:p>
            <a:pPr>
              <a:lnSpc>
                <a:spcPts val="3200"/>
              </a:lnSpc>
            </a:pPr>
            <a:r>
              <a:rPr lang="de-DE" sz="1400" b="1" spc="300" dirty="0">
                <a:solidFill>
                  <a:srgbClr val="98999C"/>
                </a:solidFill>
                <a:latin typeface="Helvetica" pitchFamily="2" charset="0"/>
              </a:rPr>
              <a:t>SUMMER SCHOOL KOGNITIVE MODELLIERUNG 2022</a:t>
            </a:r>
          </a:p>
        </p:txBody>
      </p:sp>
    </p:spTree>
    <p:extLst>
      <p:ext uri="{BB962C8B-B14F-4D97-AF65-F5344CB8AC3E}">
        <p14:creationId xmlns:p14="http://schemas.microsoft.com/office/powerpoint/2010/main" val="289223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Objektnamen II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achtet auf Groß- und Kleinschreibung: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beachtet die Reihenfolge: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Denkt dran: Um ein Objekt zu ändern, brauchen wir eine Zuweisung: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501593"/>
            <a:ext cx="11353800" cy="862731"/>
            <a:chOff x="838200" y="4446685"/>
            <a:chExt cx="11353800" cy="191181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 + z  # klappt nicht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z = 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B6193B-E14A-8F74-FCA4-452BFBBDDE03}"/>
              </a:ext>
            </a:extLst>
          </p:cNvPr>
          <p:cNvGrpSpPr/>
          <p:nvPr/>
        </p:nvGrpSpPr>
        <p:grpSpPr>
          <a:xfrm>
            <a:off x="838200" y="4783601"/>
            <a:ext cx="11353800" cy="1911815"/>
            <a:chOff x="838200" y="4446685"/>
            <a:chExt cx="11353800" cy="191181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8EC086E-B93E-D51D-05E8-A8132C336510}"/>
                </a:ext>
              </a:extLst>
            </p:cNvPr>
            <p:cNvSpPr/>
            <p:nvPr/>
          </p:nvSpPr>
          <p:spPr>
            <a:xfrm>
              <a:off x="838200" y="4446685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AB5270E-C4C8-D10D-1CE9-21C1DD17098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+ 1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print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x+1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FAF90D-8A6A-041E-3E4F-FB542CE28C0B}"/>
              </a:ext>
            </a:extLst>
          </p:cNvPr>
          <p:cNvGrpSpPr/>
          <p:nvPr/>
        </p:nvGrpSpPr>
        <p:grpSpPr>
          <a:xfrm>
            <a:off x="838200" y="2219585"/>
            <a:ext cx="11353800" cy="862731"/>
            <a:chOff x="838200" y="4446685"/>
            <a:chExt cx="11353800" cy="9559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6FBDDDA-AB15-061A-B7D9-F1E11F2008BA}"/>
                </a:ext>
              </a:extLst>
            </p:cNvPr>
            <p:cNvSpPr/>
            <p:nvPr/>
          </p:nvSpPr>
          <p:spPr>
            <a:xfrm>
              <a:off x="838200" y="4446685"/>
              <a:ext cx="11353800" cy="9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7266E588-D92A-A643-261E-DBC9CFB992D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6"/>
              <a:ext cx="7689574" cy="955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4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4259"/>
            <a:ext cx="9652454" cy="5129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die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einfachste und grundlegendste Struktur </a:t>
            </a:r>
            <a:r>
              <a:rPr lang="de-DE" dirty="0">
                <a:latin typeface="+mn-lt"/>
              </a:rPr>
              <a:t>in 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09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Basis Objekt Struktur (außer NULL)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n-lt"/>
              </a:rPr>
              <a:t>Beispiel: </a:t>
            </a:r>
            <a:r>
              <a:rPr lang="de-DE" dirty="0">
                <a:latin typeface="+mn-lt"/>
              </a:rPr>
              <a:t>Die Antwort auf die Frage nach dem Leben, dem Universum und dem ganzen Rest:</a:t>
            </a:r>
            <a:endParaRPr lang="de-DE" b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Lasst es uns überprüfen: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sonst noch ein Vektor?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4445970"/>
            <a:ext cx="11353800" cy="832218"/>
            <a:chOff x="838200" y="4446683"/>
            <a:chExt cx="11353800" cy="191181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3"/>
              <a:ext cx="11353800" cy="1911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FAF90D-8A6A-041E-3E4F-FB542CE28C0B}"/>
              </a:ext>
            </a:extLst>
          </p:cNvPr>
          <p:cNvGrpSpPr/>
          <p:nvPr/>
        </p:nvGrpSpPr>
        <p:grpSpPr>
          <a:xfrm>
            <a:off x="838200" y="2657843"/>
            <a:ext cx="11353800" cy="1788127"/>
            <a:chOff x="838200" y="4446685"/>
            <a:chExt cx="11353800" cy="178812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6FBDDDA-AB15-061A-B7D9-F1E11F2008BA}"/>
                </a:ext>
              </a:extLst>
            </p:cNvPr>
            <p:cNvSpPr/>
            <p:nvPr/>
          </p:nvSpPr>
          <p:spPr>
            <a:xfrm>
              <a:off x="838200" y="4446685"/>
              <a:ext cx="11353800" cy="12283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7266E588-D92A-A643-261E-DBC9CFB992D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7881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42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the_question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What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?“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question_sensible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FALSE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1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Listen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gibt 2 Typen von Vektoren in R:</a:t>
            </a:r>
          </a:p>
          <a:p>
            <a:pPr>
              <a:lnSpc>
                <a:spcPct val="100000"/>
              </a:lnSpc>
            </a:pPr>
            <a:r>
              <a:rPr lang="de-DE" b="1" dirty="0">
                <a:latin typeface="+mn-lt"/>
              </a:rPr>
              <a:t>atomare Vektoren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enthalten Elemente desselben Typs!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Lucida Console" panose="020B0609040504020204" pitchFamily="49" charset="0"/>
              </a:rPr>
              <a:t>c()</a:t>
            </a:r>
          </a:p>
          <a:p>
            <a:pPr>
              <a:lnSpc>
                <a:spcPct val="100000"/>
              </a:lnSpc>
            </a:pPr>
            <a:r>
              <a:rPr lang="de-DE" b="1" dirty="0">
                <a:latin typeface="+mn-lt"/>
              </a:rPr>
              <a:t>Listen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enthalten Elemente von möglicherweise unterschiedlichem Typ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list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4749462"/>
            <a:ext cx="11353800" cy="832217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„a“, FALSE))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98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8670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sind die 4 wichtigsten Typen?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Welche Werte kann jeder von ihnen annehmen?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204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n-lt"/>
              </a:rPr>
              <a:t>    Vektoren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</a:t>
            </a:r>
            <a:r>
              <a:rPr lang="de-DE" b="1" dirty="0">
                <a:latin typeface="+mn-lt"/>
              </a:rPr>
              <a:t>Atomare Vektoren	</a:t>
            </a:r>
            <a:r>
              <a:rPr lang="de-DE" dirty="0">
                <a:latin typeface="+mn-lt"/>
              </a:rPr>
              <a:t>	NULL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Logische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</a:t>
            </a:r>
            <a:r>
              <a:rPr lang="de-DE" b="1" dirty="0">
                <a:latin typeface="+mn-lt"/>
              </a:rPr>
              <a:t>Numerische</a:t>
            </a:r>
            <a:r>
              <a:rPr lang="de-DE" dirty="0">
                <a:latin typeface="+mn-lt"/>
              </a:rPr>
              <a:t>		Liste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Integer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Double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	Character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1D7C923-A4D9-1DFF-4185-F0DDE5275C71}"/>
              </a:ext>
            </a:extLst>
          </p:cNvPr>
          <p:cNvSpPr txBox="1">
            <a:spLocks/>
          </p:cNvSpPr>
          <p:nvPr/>
        </p:nvSpPr>
        <p:spPr>
          <a:xfrm>
            <a:off x="6648450" y="3444874"/>
            <a:ext cx="4705350" cy="145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Sehr hilfreiche Funktionen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str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typeof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Lucida Console" panose="020B0609040504020204" pitchFamily="49" charset="0"/>
              </a:rPr>
              <a:t>class</a:t>
            </a:r>
            <a:r>
              <a:rPr lang="de-DE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B24A207-A933-90CE-FA91-8EA713E45B3A}"/>
              </a:ext>
            </a:extLst>
          </p:cNvPr>
          <p:cNvSpPr/>
          <p:nvPr/>
        </p:nvSpPr>
        <p:spPr>
          <a:xfrm>
            <a:off x="1752600" y="3562350"/>
            <a:ext cx="1695450" cy="895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2AE512E-E455-304E-A5FA-2A9EE809729C}"/>
              </a:ext>
            </a:extLst>
          </p:cNvPr>
          <p:cNvSpPr/>
          <p:nvPr/>
        </p:nvSpPr>
        <p:spPr>
          <a:xfrm>
            <a:off x="1504950" y="2590800"/>
            <a:ext cx="2600323" cy="2305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6AA6C86-6FF1-F93E-83A2-84EB351900A3}"/>
              </a:ext>
            </a:extLst>
          </p:cNvPr>
          <p:cNvSpPr/>
          <p:nvPr/>
        </p:nvSpPr>
        <p:spPr>
          <a:xfrm>
            <a:off x="1109660" y="2181224"/>
            <a:ext cx="4243389" cy="3076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88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Numerische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360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der Unterschied zwischen x_1 und x_2?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B6A454F-B384-56B9-D977-DC521F00B33E}"/>
              </a:ext>
            </a:extLst>
          </p:cNvPr>
          <p:cNvGrpSpPr/>
          <p:nvPr/>
        </p:nvGrpSpPr>
        <p:grpSpPr>
          <a:xfrm>
            <a:off x="838200" y="5216816"/>
            <a:ext cx="11353801" cy="967300"/>
            <a:chOff x="838199" y="4446685"/>
            <a:chExt cx="11353801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DC4DE89-8A93-7C94-100D-36CB6F6B3F3E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A75B62EB-5515-6129-0884-20A6389D449C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4446688"/>
              <a:ext cx="9134614" cy="16846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x_1 = c(1, 2, 3, 4)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x_2 = 1:4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83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Vektoren kombinieren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Vektoren zu verbinden, nutze </a:t>
            </a:r>
            <a:r>
              <a:rPr lang="de-DE" dirty="0">
                <a:latin typeface="Lucida Console" panose="020B0609040504020204" pitchFamily="49" charset="0"/>
              </a:rPr>
              <a:t>c()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Achtet hier auf die Feinheiten: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passiert hier?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29683"/>
            <a:ext cx="11353800" cy="832217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c(c(1, 2), c(3, 4))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2 3 4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DBBA7F-D1CC-0DE9-62FE-3517DC3BEBFD}"/>
              </a:ext>
            </a:extLst>
          </p:cNvPr>
          <p:cNvGrpSpPr/>
          <p:nvPr/>
        </p:nvGrpSpPr>
        <p:grpSpPr>
          <a:xfrm>
            <a:off x="828537" y="3905308"/>
            <a:ext cx="11353800" cy="832217"/>
            <a:chOff x="838200" y="4446685"/>
            <a:chExt cx="11353800" cy="191181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055FE9A-381F-9E4B-CD7E-971B1E69EE72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A73D2124-BA93-3ABD-F040-8A9E45DA973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a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(3, 4))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b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2), c(3, 4))   # nicht dasselbe!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0651046-AE59-DE23-D6C1-CA6A35E0089B}"/>
              </a:ext>
            </a:extLst>
          </p:cNvPr>
          <p:cNvGrpSpPr/>
          <p:nvPr/>
        </p:nvGrpSpPr>
        <p:grpSpPr>
          <a:xfrm>
            <a:off x="828537" y="5192124"/>
            <a:ext cx="11353800" cy="832217"/>
            <a:chOff x="838200" y="4446685"/>
            <a:chExt cx="11353800" cy="1911816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4923B9D-4514-E15A-EAAD-662E82E2BF4E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4616A7FA-255C-DD54-BF18-B3F4656DE5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c(TRUE, 3,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covfefe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„TRUE“  „3“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cofefe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89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7" y="5001957"/>
            <a:ext cx="9652454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wird hier passieren?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73BAB6B-00C8-D5FB-1302-381A3FA6A3C2}"/>
              </a:ext>
            </a:extLst>
          </p:cNvPr>
          <p:cNvGrpSpPr/>
          <p:nvPr/>
        </p:nvGrpSpPr>
        <p:grpSpPr>
          <a:xfrm>
            <a:off x="828536" y="5525572"/>
            <a:ext cx="11353801" cy="649655"/>
            <a:chOff x="838199" y="4446685"/>
            <a:chExt cx="11353801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F9F352-23CB-0DD7-E11E-DECECFE32855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1C0DFE66-8040-23DC-B4C0-E7BAE142E009}"/>
                </a:ext>
              </a:extLst>
            </p:cNvPr>
            <p:cNvSpPr txBox="1">
              <a:spLocks/>
            </p:cNvSpPr>
            <p:nvPr/>
          </p:nvSpPr>
          <p:spPr>
            <a:xfrm>
              <a:off x="838199" y="4446688"/>
              <a:ext cx="9134614" cy="16846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c(FALSE,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9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der Unterschied zwischen einem Faktor und einem Character Vektor?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Warum werden Faktoren in der statistischen Modellierung benutzt?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3336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(c(„a“, „b“, „b“, „b“, „a“, „a“))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a b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b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b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a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Levels: a b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table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a b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3 3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6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Helvetica" panose="020B0604020202020204" pitchFamily="34" charset="0"/>
              </a:rPr>
              <a:t>Ablauf</a:t>
            </a:r>
            <a:endParaRPr lang="en-US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507" cy="4351339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Einstieg</a:t>
            </a:r>
          </a:p>
          <a:p>
            <a:r>
              <a:rPr lang="de-DE" dirty="0">
                <a:latin typeface="+mn-lt"/>
              </a:rPr>
              <a:t>Objekte</a:t>
            </a:r>
          </a:p>
          <a:p>
            <a:r>
              <a:rPr lang="de-DE" dirty="0">
                <a:latin typeface="+mn-lt"/>
              </a:rPr>
              <a:t>Vektoren, Faktoren, Matrizen, Data Frames</a:t>
            </a:r>
          </a:p>
          <a:p>
            <a:r>
              <a:rPr lang="de-DE" dirty="0">
                <a:latin typeface="+mn-lt"/>
              </a:rPr>
              <a:t>Funktionen</a:t>
            </a:r>
          </a:p>
          <a:p>
            <a:r>
              <a:rPr lang="de-DE" dirty="0">
                <a:latin typeface="+mn-lt"/>
              </a:rPr>
              <a:t>Vektorisierung</a:t>
            </a:r>
          </a:p>
          <a:p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-Bedingung, Schleifen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28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Historisch, rechnerisch effizient: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31964"/>
            <a:ext cx="11353800" cy="3336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typeof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 # als Integer gespeichert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„integer“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attributes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 # aber mit zusätzlichen Attributen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levels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 „b“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class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## [1] „</a:t>
              </a:r>
              <a:r>
                <a:rPr lang="de-DE" sz="1800" dirty="0" err="1">
                  <a:latin typeface="Lucida Console" panose="020B0609040504020204" pitchFamily="49" charset="0"/>
                </a:rPr>
                <a:t>factor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haben explizite Kontrolle über die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labels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Für ordinale Daten können wir geordnete Faktoren nutzen: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31965"/>
            <a:ext cx="11353800" cy="2049536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levels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c(„a“, „b“, „c“),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labels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c(„EG1“, „EG2“, „KG“))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table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x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EG1 EG2 KG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3   3  0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EC9BF0D-EC51-FE27-00C0-AE50F08161C1}"/>
              </a:ext>
            </a:extLst>
          </p:cNvPr>
          <p:cNvGrpSpPr/>
          <p:nvPr/>
        </p:nvGrpSpPr>
        <p:grpSpPr>
          <a:xfrm>
            <a:off x="838200" y="4887840"/>
            <a:ext cx="11353800" cy="1287387"/>
            <a:chOff x="838200" y="4446685"/>
            <a:chExt cx="11353800" cy="1911816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011E285-5416-4755-0D22-6611AAAE2125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44F5E115-9B67-AD77-6A25-5F7E47676E0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factor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ordered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TRUE)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EG1 EG2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EG2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EG2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EG1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EG1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Levels: EG1 &lt; EG2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10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Faktoren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6" y="5001957"/>
            <a:ext cx="10515599" cy="1096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Aufgabe: </a:t>
            </a:r>
            <a:r>
              <a:rPr lang="de-DE" dirty="0">
                <a:latin typeface="+mn-lt"/>
              </a:rPr>
              <a:t>Erstellt ein Faktor-Objekt „</a:t>
            </a:r>
            <a:r>
              <a:rPr lang="de-DE" dirty="0" err="1">
                <a:latin typeface="+mn-lt"/>
              </a:rPr>
              <a:t>staedte</a:t>
            </a:r>
            <a:r>
              <a:rPr lang="de-DE" dirty="0">
                <a:latin typeface="+mn-lt"/>
              </a:rPr>
              <a:t>“ mit 3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. Das erste </a:t>
            </a:r>
            <a:r>
              <a:rPr lang="de-DE" dirty="0" err="1">
                <a:latin typeface="+mn-lt"/>
              </a:rPr>
              <a:t>level</a:t>
            </a:r>
            <a:r>
              <a:rPr lang="de-DE" dirty="0">
                <a:latin typeface="+mn-lt"/>
              </a:rPr>
              <a:t> taucht 1x auf, das zweite 2x, das dritte 3x. Gebt den </a:t>
            </a:r>
            <a:r>
              <a:rPr lang="de-DE" dirty="0" err="1">
                <a:latin typeface="+mn-lt"/>
              </a:rPr>
              <a:t>levels</a:t>
            </a:r>
            <a:r>
              <a:rPr lang="de-DE" dirty="0">
                <a:latin typeface="+mn-lt"/>
              </a:rPr>
              <a:t> die Namen „Gundelfingen“, „Freiburg“, „Stuttgart“ und ordnet die Faktoren.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78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Dimensionen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Vektoren haben </a:t>
            </a:r>
            <a:r>
              <a:rPr lang="de-DE" b="1" dirty="0">
                <a:latin typeface="+mn-lt"/>
              </a:rPr>
              <a:t>kein </a:t>
            </a:r>
            <a:r>
              <a:rPr lang="de-DE" sz="1800" b="1" dirty="0" err="1">
                <a:latin typeface="Lucida Console" panose="020B0609040504020204" pitchFamily="49" charset="0"/>
              </a:rPr>
              <a:t>dim</a:t>
            </a:r>
            <a:r>
              <a:rPr lang="de-DE" b="1" dirty="0">
                <a:latin typeface="+mn-lt"/>
              </a:rPr>
              <a:t> Attribut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atomarer Vektor mit einem </a:t>
            </a:r>
            <a:r>
              <a:rPr lang="de-DE" sz="1800" dirty="0" err="1">
                <a:latin typeface="Lucida Console" panose="020B0609040504020204" pitchFamily="49" charset="0"/>
              </a:rPr>
              <a:t>dim</a:t>
            </a:r>
            <a:r>
              <a:rPr lang="de-DE" dirty="0">
                <a:latin typeface="+mn-lt"/>
              </a:rPr>
              <a:t> Attribut wird zu einem </a:t>
            </a:r>
            <a:r>
              <a:rPr lang="de-DE" sz="1800" dirty="0" err="1">
                <a:latin typeface="Lucida Console" panose="020B0609040504020204" pitchFamily="49" charset="0"/>
              </a:rPr>
              <a:t>array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</a:t>
            </a:r>
            <a:r>
              <a:rPr lang="de-DE" sz="1800" dirty="0" err="1">
                <a:latin typeface="Lucida Console" panose="020B0609040504020204" pitchFamily="49" charset="0"/>
              </a:rPr>
              <a:t>array</a:t>
            </a:r>
            <a:r>
              <a:rPr lang="de-DE" dirty="0">
                <a:latin typeface="+mn-lt"/>
              </a:rPr>
              <a:t> mit </a:t>
            </a:r>
            <a:r>
              <a:rPr lang="de-DE" sz="1800" dirty="0" err="1">
                <a:latin typeface="Lucida Console" panose="020B0609040504020204" pitchFamily="49" charset="0"/>
              </a:rPr>
              <a:t>length</a:t>
            </a:r>
            <a:r>
              <a:rPr lang="de-DE" sz="1800" dirty="0">
                <a:latin typeface="Lucida Console" panose="020B0609040504020204" pitchFamily="49" charset="0"/>
              </a:rPr>
              <a:t>(</a:t>
            </a:r>
            <a:r>
              <a:rPr lang="de-DE" sz="1800" dirty="0" err="1">
                <a:latin typeface="Lucida Console" panose="020B0609040504020204" pitchFamily="49" charset="0"/>
              </a:rPr>
              <a:t>dim</a:t>
            </a:r>
            <a:r>
              <a:rPr lang="de-DE" sz="1800" dirty="0">
                <a:latin typeface="Lucida Console" panose="020B0609040504020204" pitchFamily="49" charset="0"/>
              </a:rPr>
              <a:t>()) == 2 </a:t>
            </a:r>
            <a:r>
              <a:rPr lang="de-DE" dirty="0">
                <a:latin typeface="+mn-lt"/>
              </a:rPr>
              <a:t>ist eine </a:t>
            </a:r>
            <a:r>
              <a:rPr lang="de-DE" sz="1800" dirty="0" err="1">
                <a:latin typeface="Lucida Console" panose="020B0609040504020204" pitchFamily="49" charset="0"/>
              </a:rPr>
              <a:t>matrix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04232"/>
            <a:ext cx="11353800" cy="1710568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is.null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is.null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the_answer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the_question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74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Atomare Vektoren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Nennt 3 verschiedene Arten, eine Matrix zu erzeugen.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45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Der klassische Weg: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45091"/>
            <a:ext cx="11353800" cy="2510671"/>
            <a:chOff x="838200" y="4446685"/>
            <a:chExt cx="11353800" cy="19118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matrix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2, 3, 4),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nrow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2,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ncol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2)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 [,2]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[1,]   1   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[2,]   2   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45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26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4098925"/>
            <a:chOff x="838200" y="4446685"/>
            <a:chExt cx="11353800" cy="191181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5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10267950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ein anderer Weg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c(1, 2, 3, 4)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= c(2,2)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noch ein anderer Weg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array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(c(1, 2, 3, 4),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dim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c(2, 2))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,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63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Wie Daten in R repräsentiert werden: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Ein </a:t>
            </a:r>
            <a:r>
              <a:rPr lang="de-DE" sz="1800" dirty="0" err="1">
                <a:latin typeface="Lucida Console" panose="020B0609040504020204" pitchFamily="49" charset="0"/>
              </a:rPr>
              <a:t>data.frame</a:t>
            </a:r>
            <a:r>
              <a:rPr lang="de-DE" sz="18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ist eine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Liste</a:t>
            </a:r>
            <a:r>
              <a:rPr lang="de-DE" dirty="0">
                <a:latin typeface="+mn-lt"/>
              </a:rPr>
              <a:t> von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atomaren Vektoren derselben Länge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mit zusätzlichen Attributen: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names</a:t>
            </a:r>
            <a:r>
              <a:rPr lang="de-DE" dirty="0">
                <a:latin typeface="+mn-lt"/>
              </a:rPr>
              <a:t> (Variablen Namen)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class</a:t>
            </a:r>
            <a:r>
              <a:rPr lang="de-DE" dirty="0">
                <a:latin typeface="+mn-lt"/>
              </a:rPr>
              <a:t> (</a:t>
            </a:r>
            <a:r>
              <a:rPr lang="de-DE" sz="1600" dirty="0" err="1">
                <a:latin typeface="Lucida Console" panose="020B0609040504020204" pitchFamily="49" charset="0"/>
              </a:rPr>
              <a:t>data.frame</a:t>
            </a:r>
            <a:r>
              <a:rPr lang="de-DE" dirty="0">
                <a:latin typeface="+mn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row.names</a:t>
            </a:r>
            <a:r>
              <a:rPr lang="de-DE" dirty="0">
                <a:latin typeface="+mn-lt"/>
              </a:rPr>
              <a:t> (Beobachtungen)</a:t>
            </a:r>
          </a:p>
          <a:p>
            <a:pPr lvl="1">
              <a:lnSpc>
                <a:spcPct val="100000"/>
              </a:lnSpc>
            </a:pPr>
            <a:r>
              <a:rPr lang="de-DE" dirty="0" err="1">
                <a:latin typeface="+mn-lt"/>
              </a:rPr>
              <a:t>dimensions</a:t>
            </a:r>
            <a:r>
              <a:rPr lang="de-DE" dirty="0">
                <a:latin typeface="+mn-lt"/>
              </a:rPr>
              <a:t> (Beobachtungen, Variablen)</a:t>
            </a:r>
            <a:endParaRPr lang="de-D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6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Fähigkeitsbeurteilung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79964"/>
            <a:ext cx="11353800" cy="3747784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data.frame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					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		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skill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c(80, 100, 70, 42))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skill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1 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80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2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100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3   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70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4    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  42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16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9194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Aufgabe: </a:t>
            </a:r>
            <a:r>
              <a:rPr lang="de-DE" dirty="0">
                <a:latin typeface="+mn-lt"/>
              </a:rPr>
              <a:t>Erstellt einen Data Frame, in dem ihr Figuren aus euren Lieblingsfilmen nach Beliebtheit bewertet.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4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Begrüßung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b="1" dirty="0">
              <a:solidFill>
                <a:schemeClr val="accent2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de-DE" sz="6000" b="1" dirty="0">
                <a:solidFill>
                  <a:schemeClr val="accent2"/>
                </a:solidFill>
                <a:latin typeface="+mn-lt"/>
              </a:rPr>
              <a:t>WER SEID IHR?</a:t>
            </a:r>
            <a:endParaRPr lang="de-DE" sz="6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3367FE-912D-B5C1-E337-5D943B10AE65}"/>
              </a:ext>
            </a:extLst>
          </p:cNvPr>
          <p:cNvSpPr txBox="1"/>
          <p:nvPr/>
        </p:nvSpPr>
        <p:spPr>
          <a:xfrm>
            <a:off x="9047859" y="4970207"/>
            <a:ext cx="106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 im </a:t>
            </a:r>
          </a:p>
          <a:p>
            <a:r>
              <a:rPr lang="de-DE" dirty="0"/>
              <a:t>Studium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4CFC97-2625-FF14-C55A-28A940C1274D}"/>
              </a:ext>
            </a:extLst>
          </p:cNvPr>
          <p:cNvSpPr txBox="1"/>
          <p:nvPr/>
        </p:nvSpPr>
        <p:spPr>
          <a:xfrm>
            <a:off x="1375486" y="22359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B2C819-4694-1C0A-B21A-F1AAFE785FD2}"/>
              </a:ext>
            </a:extLst>
          </p:cNvPr>
          <p:cNvSpPr txBox="1"/>
          <p:nvPr/>
        </p:nvSpPr>
        <p:spPr>
          <a:xfrm>
            <a:off x="10443582" y="2598055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Erfahrungen</a:t>
            </a:r>
          </a:p>
          <a:p>
            <a:r>
              <a:rPr lang="de-DE" dirty="0"/>
              <a:t>mit 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09042E-E3B8-7A88-E343-F82E557FC63B}"/>
              </a:ext>
            </a:extLst>
          </p:cNvPr>
          <p:cNvSpPr txBox="1"/>
          <p:nvPr/>
        </p:nvSpPr>
        <p:spPr>
          <a:xfrm>
            <a:off x="838200" y="4419207"/>
            <a:ext cx="226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Erfahrungen </a:t>
            </a:r>
          </a:p>
          <a:p>
            <a:r>
              <a:rPr lang="de-DE" dirty="0"/>
              <a:t>Mit anderen </a:t>
            </a:r>
          </a:p>
          <a:p>
            <a:r>
              <a:rPr lang="de-DE" dirty="0"/>
              <a:t>Programmiersprachen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049884-62F0-41CE-116C-739853CC5DC8}"/>
              </a:ext>
            </a:extLst>
          </p:cNvPr>
          <p:cNvSpPr txBox="1"/>
          <p:nvPr/>
        </p:nvSpPr>
        <p:spPr>
          <a:xfrm>
            <a:off x="6774424" y="1866607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Erwartungen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A2445B-C2E4-3965-94D4-06AB7E8A2975}"/>
              </a:ext>
            </a:extLst>
          </p:cNvPr>
          <p:cNvSpPr txBox="1"/>
          <p:nvPr/>
        </p:nvSpPr>
        <p:spPr>
          <a:xfrm>
            <a:off x="5408839" y="5646095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Wünsche</a:t>
            </a:r>
          </a:p>
        </p:txBody>
      </p:sp>
    </p:spTree>
    <p:extLst>
      <p:ext uri="{BB962C8B-B14F-4D97-AF65-F5344CB8AC3E}">
        <p14:creationId xmlns:p14="http://schemas.microsoft.com/office/powerpoint/2010/main" val="318557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 Strukturen: Übersicht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74E1784B-449B-0FB2-22B7-04A339DC0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049890"/>
              </p:ext>
            </p:extLst>
          </p:nvPr>
        </p:nvGraphicFramePr>
        <p:xfrm>
          <a:off x="3771900" y="2687320"/>
          <a:ext cx="49339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2101630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4026380907"/>
                    </a:ext>
                  </a:extLst>
                </a:gridCol>
                <a:gridCol w="1885949">
                  <a:extLst>
                    <a:ext uri="{9D8B030D-6E8A-4147-A177-3AD203B41FA5}">
                      <a16:colId xmlns:a16="http://schemas.microsoft.com/office/drawing/2014/main" val="10142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Atomar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Nicht</a:t>
                      </a:r>
                      <a:r>
                        <a:rPr lang="de-DE" dirty="0"/>
                        <a:t> </a:t>
                      </a:r>
                      <a:r>
                        <a:rPr lang="de-DE" b="1" dirty="0"/>
                        <a:t>atomar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77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Atomarer Vektor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00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Matrix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Frame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52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nd</a:t>
                      </a:r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5998877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961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Elementnamen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Elemente von Objekten (Listen, atomaren Vektoren, Arrays, …) können Namen haben: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Namen können auch im Nachhinein definiert werden: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31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79964"/>
            <a:ext cx="11353800" cy="2382536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 „Joe B“ = 79,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   Nancy = 82,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   Donald = 76)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 Nancy 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 82      76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5325345"/>
            <a:ext cx="11353800" cy="849882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list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(„Mr Anderson“, 28, TRUE)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names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= c(„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real_name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“,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the_one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“)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215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r>
              <a:rPr lang="de-DE" dirty="0">
                <a:cs typeface="Helvetica" panose="020B0604020202020204" pitchFamily="34" charset="0"/>
              </a:rPr>
              <a:t> / Teilmengen extrahieren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können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Positionen</a:t>
            </a:r>
            <a:r>
              <a:rPr lang="de-DE" dirty="0">
                <a:latin typeface="+mn-lt"/>
              </a:rPr>
              <a:t> nutzen, um Teilmengen zu extrahieren (</a:t>
            </a:r>
            <a:r>
              <a:rPr lang="de-DE" b="1" dirty="0">
                <a:latin typeface="+mn-lt"/>
              </a:rPr>
              <a:t>bei 1 angefangen!!</a:t>
            </a:r>
            <a:r>
              <a:rPr lang="de-DE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25625"/>
            <a:ext cx="11353800" cy="42227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index_vector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]</a:t>
              </a:r>
              <a:endParaRPr lang="de-DE" sz="1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2804471"/>
            <a:ext cx="11353800" cy="3370756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c(„a“, „b“, „c“)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[c(1, 2)]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„a“ „b“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[-1]   # Achtung! Anderes Verhalten als in anderen Sprachen!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„b“ „c“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55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Nutze </a:t>
            </a:r>
            <a:r>
              <a:rPr lang="de-DE" b="1" dirty="0" err="1">
                <a:solidFill>
                  <a:schemeClr val="accent2"/>
                </a:solidFill>
                <a:latin typeface="+mn-lt"/>
              </a:rPr>
              <a:t>names</a:t>
            </a:r>
            <a:r>
              <a:rPr lang="de-DE" dirty="0">
                <a:latin typeface="+mn-lt"/>
              </a:rPr>
              <a:t>, um Elemente zu indizieren: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Logische Vektoren </a:t>
            </a:r>
            <a:r>
              <a:rPr lang="de-DE" dirty="0">
                <a:latin typeface="+mn-lt"/>
              </a:rPr>
              <a:t>geben TRUE-Elemente 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247900"/>
            <a:ext cx="11353800" cy="2533650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[„Nancy“]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Nancy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82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[c(„Joe B“, „Donald“)]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 76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5258744"/>
            <a:ext cx="11353800" cy="1234129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[c(TRUE, TRUE, FALSE)]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Nancy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82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66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</a:t>
            </a:r>
            <a:r>
              <a:rPr lang="de-DE" dirty="0" err="1">
                <a:cs typeface="Helvetica" panose="020B0604020202020204" pitchFamily="34" charset="0"/>
              </a:rPr>
              <a:t>Vectors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Nichts</a:t>
            </a:r>
            <a:r>
              <a:rPr lang="de-DE" dirty="0">
                <a:latin typeface="+mn-lt"/>
              </a:rPr>
              <a:t> gibt alle Elemente 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Null</a:t>
            </a:r>
            <a:r>
              <a:rPr lang="de-DE" dirty="0">
                <a:latin typeface="+mn-lt"/>
              </a:rPr>
              <a:t> gibt einen Vektor mit </a:t>
            </a:r>
            <a:r>
              <a:rPr lang="de-DE" sz="1800" dirty="0" err="1">
                <a:latin typeface="Lucida Console" panose="020B0609040504020204" pitchFamily="49" charset="0"/>
              </a:rPr>
              <a:t>length</a:t>
            </a:r>
            <a:r>
              <a:rPr lang="de-DE" sz="1800" dirty="0">
                <a:latin typeface="Lucida Console" panose="020B0609040504020204" pitchFamily="49" charset="0"/>
              </a:rPr>
              <a:t>() = 0 </a:t>
            </a:r>
            <a:r>
              <a:rPr lang="de-DE" dirty="0">
                <a:latin typeface="+mn-lt"/>
              </a:rPr>
              <a:t>zurück: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Wir können (neuen) Elementen auch neue Werte zuweisen: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247900"/>
            <a:ext cx="11353800" cy="123412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Joe B Nancy Donald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79    82     76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4024617"/>
            <a:ext cx="11353800" cy="756933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[0]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named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numeric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(0)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FAA219C-A8AE-D9B7-B4D5-D030CE9DF636}"/>
              </a:ext>
            </a:extLst>
          </p:cNvPr>
          <p:cNvGrpSpPr/>
          <p:nvPr/>
        </p:nvGrpSpPr>
        <p:grpSpPr>
          <a:xfrm>
            <a:off x="838200" y="5258745"/>
            <a:ext cx="11353800" cy="756933"/>
            <a:chOff x="838200" y="4446684"/>
            <a:chExt cx="11353800" cy="191181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FA6709-5293-A290-3104-DEE2CFA8B0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272662F5-43B7-D779-0021-CF8532D869F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[„Joe B“] = 80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age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[„Kamala“] = 57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6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Ein paar Worte zu Listen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Für Listen können wir auch [ benutzen (</a:t>
            </a:r>
            <a:r>
              <a:rPr lang="de-DE" dirty="0" err="1">
                <a:latin typeface="+mn-lt"/>
              </a:rPr>
              <a:t>dä</a:t>
            </a:r>
            <a:r>
              <a:rPr lang="de-DE" dirty="0">
                <a:latin typeface="+mn-lt"/>
              </a:rPr>
              <a:t>! Sie sind Vektoren)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Allerdings neigen sie dazu, sich merkwürdig zu verhalten: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Das ist ein Character Vektor, oder?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hier passiert?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659536"/>
            <a:ext cx="11353800" cy="123412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real_name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„Mr Anderson“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2EE4983-9EE5-B6AC-07EE-0E40C96CD615}"/>
              </a:ext>
            </a:extLst>
          </p:cNvPr>
          <p:cNvGrpSpPr/>
          <p:nvPr/>
        </p:nvGrpSpPr>
        <p:grpSpPr>
          <a:xfrm>
            <a:off x="838200" y="4436334"/>
            <a:ext cx="11353800" cy="756933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A9D499-4929-D165-2472-C0B9340B24C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EE3A6AE1-1F0F-CA94-BF9E-F51A0D6CA0F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is.character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neo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FALSE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46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Lists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gibt 3 </a:t>
            </a:r>
            <a:r>
              <a:rPr lang="de-DE" dirty="0" err="1">
                <a:latin typeface="+mn-lt"/>
              </a:rPr>
              <a:t>subsetting</a:t>
            </a:r>
            <a:r>
              <a:rPr lang="de-DE" dirty="0">
                <a:latin typeface="+mn-lt"/>
              </a:rPr>
              <a:t> Operatoren: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[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kann mehrere Elemente extrahieren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wenn es auf eine Liste angewandt wird, gibt es immer eine Liste zurück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[[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kann nur genau ein Element extrahieren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extrahiert einzelne Elemente aus Listen und behält den Typ bei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$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x$y</a:t>
            </a:r>
            <a:r>
              <a:rPr lang="de-DE" dirty="0">
                <a:latin typeface="+mn-lt"/>
              </a:rPr>
              <a:t> ist eine Kurzform von </a:t>
            </a:r>
            <a:r>
              <a:rPr lang="de-DE" sz="1600" dirty="0">
                <a:latin typeface="Lucida Console" panose="020B0609040504020204" pitchFamily="49" charset="0"/>
              </a:rPr>
              <a:t>x[[„y“]]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22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Arrays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Bei Arrays spezifizieren wir die Teilmenge </a:t>
            </a:r>
            <a:r>
              <a:rPr lang="de-DE" b="1" dirty="0">
                <a:latin typeface="+mn-lt"/>
              </a:rPr>
              <a:t>explizit für jede Dimension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194874"/>
            <a:ext cx="11353800" cy="3980354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 [,2]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[1,]    1   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[2,]    2   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[1,]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[2, 2]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mr_anderson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  # Moment: was ist das?!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99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Subsetting 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Data Frames </a:t>
            </a:r>
            <a:r>
              <a:rPr lang="de-DE" dirty="0">
                <a:latin typeface="+mn-lt"/>
              </a:rPr>
              <a:t>verhalten sich wie Listen </a:t>
            </a:r>
            <a:r>
              <a:rPr lang="de-DE" i="1" dirty="0">
                <a:latin typeface="+mn-lt"/>
              </a:rPr>
              <a:t>und </a:t>
            </a:r>
            <a:r>
              <a:rPr lang="de-DE" dirty="0">
                <a:latin typeface="+mn-lt"/>
              </a:rPr>
              <a:t> Matrizen: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Spezifiziere einen einzelnen Vektor (mit [, [[ oder $), dann verhalten sie sich wie Listen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Spezifiziere zwei Vektoren ([ , ]), dann verhalten sie sich wie Matrizen: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937749"/>
            <a:ext cx="11353800" cy="323747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`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data.frame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`:   4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.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1 variable: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$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: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[, 1])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[1:4]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str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harry_potter$characters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chr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[1:4] 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harry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hermine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ron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 „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seamus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“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22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Matrizen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222619"/>
            <a:ext cx="10515599" cy="11351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Erstelle eine Matrix mit 5 Zeilen und 3 Spalten, die die Zahlen 1 bis 15 in spaltenweise absteigender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Reihenfolge enthält. Erstelle eine weitere Matrix derselben Größe, die dieselben Zahlen in zeilenweise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absteigender Reihenfolge enthält. Welche Zahl steht jeweils in der 2. Spalte und 4. Zeile?</a:t>
            </a:r>
            <a:r>
              <a:rPr lang="de-DE" dirty="0"/>
              <a:t> 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07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Worum gehts?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Lernen einer neuen Sprache.</a:t>
            </a:r>
          </a:p>
          <a:p>
            <a:r>
              <a:rPr lang="de-DE" dirty="0">
                <a:latin typeface="+mn-lt"/>
              </a:rPr>
              <a:t>Ihr müsst die </a:t>
            </a:r>
            <a:r>
              <a:rPr lang="de-DE" b="1" dirty="0">
                <a:latin typeface="+mn-lt"/>
              </a:rPr>
              <a:t>Wörter kennen </a:t>
            </a:r>
            <a:r>
              <a:rPr lang="de-DE" dirty="0">
                <a:latin typeface="+mn-lt"/>
              </a:rPr>
              <a:t>(Vokabular)</a:t>
            </a:r>
          </a:p>
          <a:p>
            <a:r>
              <a:rPr lang="de-DE" dirty="0">
                <a:latin typeface="+mn-lt"/>
              </a:rPr>
              <a:t>Ihr müsst die euch </a:t>
            </a:r>
            <a:r>
              <a:rPr lang="de-DE" b="1" dirty="0">
                <a:latin typeface="+mn-lt"/>
              </a:rPr>
              <a:t>an die Syntax halten </a:t>
            </a:r>
            <a:r>
              <a:rPr lang="de-DE" dirty="0">
                <a:latin typeface="+mn-lt"/>
              </a:rPr>
              <a:t>(Grammatik)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Ein und dieselbe Sache kann auf mehreren Wegen ausgedrückt werden (manche sind eleganter, effizienter, adäquater als andere).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So lange ihr eure Nachricht vermittelt, ohne zweideutig zu sein, sprecht ihr </a:t>
            </a:r>
            <a:r>
              <a:rPr lang="de-DE" b="1" dirty="0">
                <a:latin typeface="+mn-lt"/>
              </a:rPr>
              <a:t>fließend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428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diagonal liegende Ecken abgerundet 3">
            <a:extLst>
              <a:ext uri="{FF2B5EF4-FFF2-40B4-BE49-F238E27FC236}">
                <a16:creationId xmlns:a16="http://schemas.microsoft.com/office/drawing/2014/main" id="{C4A1B8B7-A0D3-D2A7-DADC-591DE513A75A}"/>
              </a:ext>
            </a:extLst>
          </p:cNvPr>
          <p:cNvSpPr/>
          <p:nvPr/>
        </p:nvSpPr>
        <p:spPr>
          <a:xfrm>
            <a:off x="2209800" y="3205540"/>
            <a:ext cx="7953829" cy="1727950"/>
          </a:xfrm>
          <a:prstGeom prst="round2DiagRect">
            <a:avLst/>
          </a:prstGeom>
          <a:gradFill>
            <a:gsLst>
              <a:gs pos="0">
                <a:schemeClr val="bg1"/>
              </a:gs>
              <a:gs pos="92000">
                <a:schemeClr val="accent1">
                  <a:lumMod val="5000"/>
                  <a:lumOff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Das R Mantra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656568"/>
            <a:ext cx="2253343" cy="77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John Chambers: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1EB1491-70D7-DC4F-3597-45B833F76AE3}"/>
              </a:ext>
            </a:extLst>
          </p:cNvPr>
          <p:cNvSpPr txBox="1">
            <a:spLocks/>
          </p:cNvSpPr>
          <p:nvPr/>
        </p:nvSpPr>
        <p:spPr>
          <a:xfrm>
            <a:off x="2345871" y="3322272"/>
            <a:ext cx="7500257" cy="172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dirty="0">
                <a:latin typeface="+mn-lt"/>
              </a:rPr>
              <a:t>Alles was existiert ist ein Objekt.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b="1" dirty="0">
                <a:solidFill>
                  <a:schemeClr val="accent2"/>
                </a:solidFill>
                <a:latin typeface="+mn-lt"/>
              </a:rPr>
              <a:t>Alles was passiert ist ein Funktionsaufruf</a:t>
            </a:r>
            <a:r>
              <a:rPr lang="de-DE" sz="2400" b="1" dirty="0">
                <a:solidFill>
                  <a:schemeClr val="accent2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00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ist eine Funktion? Und was gibt eine Funktion zurück?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78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eine Funktion aufzurufen, müssen wir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Argumente übergeben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Funktion macht etwas mit diesen Argumenten.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Am Ende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gibt</a:t>
            </a:r>
            <a:r>
              <a:rPr lang="de-DE" dirty="0">
                <a:latin typeface="+mn-lt"/>
              </a:rPr>
              <a:t> die Funktion etwas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zurück</a:t>
            </a:r>
            <a:r>
              <a:rPr lang="de-DE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42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394316"/>
            <a:ext cx="11353800" cy="1212220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function_name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(ARGUMENT_1, ARGUMENT_2, …)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return_value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{&lt;MAGIC THINGS HAPPEN&gt;}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return_value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829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Funktionen: Argumente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die Argumente einer Funktion herauszufinden, gib ein </a:t>
            </a:r>
            <a:r>
              <a:rPr lang="de-DE" sz="1800" dirty="0">
                <a:latin typeface="Lucida Console" panose="020B0609040504020204" pitchFamily="49" charset="0"/>
              </a:rPr>
              <a:t>?</a:t>
            </a:r>
            <a:r>
              <a:rPr lang="de-DE" sz="1800" dirty="0" err="1">
                <a:latin typeface="Lucida Console" panose="020B0609040504020204" pitchFamily="49" charset="0"/>
              </a:rPr>
              <a:t>function_name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43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329127"/>
            <a:ext cx="11353800" cy="36512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?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2D2A9A9-EE43-B325-316F-BC3B843E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8" y="2784185"/>
            <a:ext cx="7118663" cy="38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2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Funktionen: Rückgabewerte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Rückgabewerte werden (typischerweise) in der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 ausgegeben. Um sie zu speichern, muss man den Rückgabewert einem Objekt zuweisen.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Kopiere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NIEMALS</a:t>
            </a:r>
            <a:r>
              <a:rPr lang="de-DE" dirty="0">
                <a:latin typeface="+mn-lt"/>
              </a:rPr>
              <a:t> Werte manuell in R hin und her!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234711"/>
            <a:ext cx="11353800" cy="280558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t.test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(1:4 ~ c(1, 1, 0, 0))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test_results$statistic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  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2.828427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test_results$p.value</a:t>
              </a: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0.1055728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364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Mit manchen Funktionen wollen wir eine Ausgabe mit 1 Wert: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45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453284"/>
            <a:ext cx="11353800" cy="3654476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1:9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length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9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mean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min(x)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02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Funktionen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46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55376" y="-14845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66" y="2509505"/>
            <a:ext cx="10515599" cy="3983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Warum funktioniert: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Aber nicht: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muss geändert werden, damit der Mittelwert richtig berechnet wird?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passiert, wenn man </a:t>
            </a:r>
            <a:r>
              <a:rPr lang="de-DE" sz="1800" dirty="0" err="1">
                <a:latin typeface="Lucida Console" panose="020B0609040504020204" pitchFamily="49" charset="0"/>
              </a:rPr>
              <a:t>mean</a:t>
            </a:r>
            <a:r>
              <a:rPr lang="de-DE" sz="1800" dirty="0">
                <a:latin typeface="Lucida Console" panose="020B0609040504020204" pitchFamily="49" charset="0"/>
              </a:rPr>
              <a:t>() </a:t>
            </a:r>
            <a:r>
              <a:rPr lang="de-DE" dirty="0">
                <a:latin typeface="+mn-lt"/>
              </a:rPr>
              <a:t>auf einen logischen Vektor anwendet?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A2D709A-8F6E-42B9-2DC6-D701636208A8}"/>
              </a:ext>
            </a:extLst>
          </p:cNvPr>
          <p:cNvGrpSpPr/>
          <p:nvPr/>
        </p:nvGrpSpPr>
        <p:grpSpPr>
          <a:xfrm>
            <a:off x="838201" y="2996913"/>
            <a:ext cx="11353800" cy="8722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4B1402A-F4E2-BB22-0220-9EECB4C72156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87C3D35F-D261-2C08-EE32-FCBD2673F64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sum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(1, 2, 3, 4, 5, 6, 7, 8, 9)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45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BD97E1F-3122-3881-3C33-E2291D1B4B10}"/>
              </a:ext>
            </a:extLst>
          </p:cNvPr>
          <p:cNvGrpSpPr/>
          <p:nvPr/>
        </p:nvGrpSpPr>
        <p:grpSpPr>
          <a:xfrm>
            <a:off x="847866" y="4233563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FC2400C-77FB-F50C-354C-69C08D9B912A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B80B9504-D78B-7CA0-8D5C-1DA153BA6B8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mean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(1, 2, 3, 4, 5, 6, 7, 8, 9)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940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Manchmal wollen wir eine Funktion auf </a:t>
            </a:r>
            <a:r>
              <a:rPr lang="de-DE" i="1" dirty="0">
                <a:latin typeface="+mn-lt"/>
              </a:rPr>
              <a:t>jedes</a:t>
            </a:r>
            <a:r>
              <a:rPr lang="de-DE" dirty="0">
                <a:latin typeface="+mn-lt"/>
              </a:rPr>
              <a:t> Element einzeln anwenden.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Zum Beispiel: Erhöhe jedes Element von x um 2: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Hallo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Vektorisierung: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47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68226"/>
            <a:ext cx="11353800" cy="163965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x[1] = x[1]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x[2] = x[2]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x[3] = x[3] + 2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…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38200" y="4872011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+ 2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3 4 5 6 7 8 9 10 11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033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R ist für Vektorisierung gemacht.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Es macht das Leben viel einfacher, aber man sollte sich dessen bewusst sein!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768225"/>
            <a:ext cx="11353800" cy="3272067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Das Produkt von zwei Vektoren gibt keinen Skalar zurück …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c(2, 3) * c(2, 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4 18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 … es sei denn, man fragt konkret danach: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c(2, 3) %*% c(2, 6)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     [,1]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[,1]   22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09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Recycling</a:t>
            </a:r>
            <a:r>
              <a:rPr lang="de-DE" dirty="0">
                <a:latin typeface="+mn-lt"/>
              </a:rPr>
              <a:t>: Kürzere Vektoren werden </a:t>
            </a:r>
            <a:r>
              <a:rPr lang="de-DE" dirty="0" err="1">
                <a:latin typeface="+mn-lt"/>
              </a:rPr>
              <a:t>recycled</a:t>
            </a:r>
            <a:r>
              <a:rPr lang="de-DE" dirty="0">
                <a:latin typeface="+mn-lt"/>
              </a:rPr>
              <a:t>, um zu den langen zu passen (so oft hintereinander geklebt, bis er so lang ist wie gewünscht):</a:t>
            </a: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Achtung! </a:t>
            </a:r>
            <a:r>
              <a:rPr lang="de-DE" dirty="0">
                <a:latin typeface="+mn-lt"/>
              </a:rPr>
              <a:t>Das kann komische Folgen haben. Was passiert hier?</a:t>
            </a:r>
            <a:endParaRPr lang="de-DE" b="1" dirty="0">
              <a:solidFill>
                <a:schemeClr val="accent2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49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28993"/>
            <a:ext cx="11353800" cy="1639651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1:3 *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 4 6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1:3 * c(2, 2, 2) # genau dasselbe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2 4 6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94862" y="4679150"/>
            <a:ext cx="11353800" cy="1303216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c(1, 2, 3)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x[c(TRUE, FALSE)]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1 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8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Eins nach dem anderen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E0EBDA-CF12-DE85-3274-5C900881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12" y="1873252"/>
            <a:ext cx="8472860" cy="44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2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Vektorisierung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meisten relationalen Operatoren sind vektorisierte Funktionen (Argument: Vektor =&gt; Rückgabewert: Vektor)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Das ist sehr praktisch beim </a:t>
            </a:r>
            <a:r>
              <a:rPr lang="de-DE" dirty="0" err="1">
                <a:latin typeface="+mn-lt"/>
              </a:rPr>
              <a:t>subsetting</a:t>
            </a:r>
            <a:r>
              <a:rPr lang="de-DE" dirty="0"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Testen, ob zwei Vektoren identisch sind (statt elementweise zu testen):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50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86010"/>
            <a:ext cx="11353800" cy="8722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c(1, 2, 3) == c(1, 2, 3)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## [1] TRUE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TRUE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TRUE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479D3F-B7A3-5A57-ADB6-59A97F018340}"/>
              </a:ext>
            </a:extLst>
          </p:cNvPr>
          <p:cNvGrpSpPr/>
          <p:nvPr/>
        </p:nvGrpSpPr>
        <p:grpSpPr>
          <a:xfrm>
            <a:off x="838200" y="3944469"/>
            <a:ext cx="11353800" cy="872298"/>
            <a:chOff x="838200" y="4446684"/>
            <a:chExt cx="11353800" cy="1911819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D50C6E-B9D9-5B57-43C7-861B590F38BC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F722088A-31BC-3175-A843-65080AF31C4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rnorm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(30) # 30 Zufallsvariablen aus einer Standardnormalverteilung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x[x&lt;0] = 0    # bei 0 abgeschnitten (beachte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recycling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!)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D58B06-AB21-338C-86C1-CA30DA67FBAD}"/>
              </a:ext>
            </a:extLst>
          </p:cNvPr>
          <p:cNvGrpSpPr/>
          <p:nvPr/>
        </p:nvGrpSpPr>
        <p:grpSpPr>
          <a:xfrm>
            <a:off x="838200" y="5218671"/>
            <a:ext cx="11353800" cy="365125"/>
            <a:chOff x="838200" y="4446684"/>
            <a:chExt cx="11353800" cy="191181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D620229-4779-2E71-8445-B6BBA2CF4373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6899DB9D-147F-6823-9A60-7981572814F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identical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(x, y) # aber Achtung: dies ist ein sehr strenger Vergleich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964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Identical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405182"/>
            <a:ext cx="10515599" cy="617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Was gibt </a:t>
            </a:r>
            <a:r>
              <a:rPr lang="de-DE" sz="1800" dirty="0" err="1">
                <a:latin typeface="Lucida Console" panose="020B0609040504020204" pitchFamily="49" charset="0"/>
              </a:rPr>
              <a:t>identical</a:t>
            </a:r>
            <a:r>
              <a:rPr lang="de-DE" sz="1800" dirty="0">
                <a:latin typeface="Lucida Console" panose="020B0609040504020204" pitchFamily="49" charset="0"/>
              </a:rPr>
              <a:t>(1, 1L) </a:t>
            </a:r>
            <a:r>
              <a:rPr lang="de-DE" dirty="0">
                <a:latin typeface="+mn-lt"/>
              </a:rPr>
              <a:t>zurück und warum?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19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Data Frames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52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994874"/>
            <a:ext cx="10515599" cy="14979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Erstelle einen Data Frame mit verschiedenen Obstsorten (Äpfel, Bananen, Mangos, Feigen) und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entsprechenden Preisen (2.23, 1.5, 4.86, 1.25 pro Stück). Wie teuer ist dein Einkauf, wenn du für einen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 err="1">
                <a:solidFill>
                  <a:srgbClr val="000000"/>
                </a:solidFill>
                <a:effectLst/>
                <a:latin typeface="LMRoman10-Regular"/>
              </a:rPr>
              <a:t>Familienausﬂug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 20 Äpfel, 13 Mangos, 7 Bananen und 42 Feigen einkaufst? (Hinweis: Hier könnte die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Funktion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LMMono10-Regular"/>
              </a:rPr>
              <a:t>which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Mono10-Regular"/>
              </a:rPr>
              <a:t>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LMRoman10-Regular"/>
              </a:rPr>
              <a:t>hilfreich sein)</a:t>
            </a:r>
            <a:r>
              <a:rPr lang="de-DE" dirty="0"/>
              <a:t> </a:t>
            </a: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8496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r>
              <a:rPr lang="de-DE" dirty="0">
                <a:cs typeface="Helvetica" panose="020B0604020202020204" pitchFamily="34" charset="0"/>
              </a:rPr>
              <a:t> &amp; Schleifen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37780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 err="1">
                <a:solidFill>
                  <a:schemeClr val="accent2"/>
                </a:solidFill>
                <a:latin typeface="+mn-lt"/>
              </a:rPr>
              <a:t>Conditionals</a:t>
            </a:r>
            <a:r>
              <a:rPr lang="de-DE" dirty="0">
                <a:latin typeface="+mn-lt"/>
              </a:rPr>
              <a:t> führen bestimmte Operationen nur aus, wenn gewisse Voraussetzungen erfüllt sind.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Schleifen</a:t>
            </a:r>
            <a:r>
              <a:rPr lang="de-DE" dirty="0">
                <a:latin typeface="+mn-lt"/>
              </a:rPr>
              <a:t> führen eine bestimmte Operation wiederholt aus. Sie sind sehr hilfreich, wenn etwas mehrfach in gleicher Weise wiederholt werden muss. Es gibt zwei Typen von Schleifen: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for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sz="1600" dirty="0" err="1">
                <a:latin typeface="Lucida Console" panose="020B0609040504020204" pitchFamily="49" charset="0"/>
              </a:rPr>
              <a:t>loops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führen eine Operation für eine bestimmte Anzahl an Iterationen durch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while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sz="1600" dirty="0" err="1">
                <a:latin typeface="Lucida Console" panose="020B0609040504020204" pitchFamily="49" charset="0"/>
              </a:rPr>
              <a:t>loops</a:t>
            </a:r>
            <a:r>
              <a:rPr lang="de-DE" sz="16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führen eine Operation solange durch, wie eine bestimmte Bedingung erfüllt wird</a:t>
            </a:r>
          </a:p>
          <a:p>
            <a:pPr lvl="1">
              <a:lnSpc>
                <a:spcPct val="100000"/>
              </a:lnSpc>
            </a:pPr>
            <a:r>
              <a:rPr lang="de-DE" sz="1600" dirty="0" err="1">
                <a:latin typeface="Lucida Console" panose="020B0609040504020204" pitchFamily="49" charset="0"/>
              </a:rPr>
              <a:t>repeat</a:t>
            </a:r>
            <a:r>
              <a:rPr lang="de-DE" dirty="0">
                <a:latin typeface="+mn-lt"/>
              </a:rPr>
              <a:t> führt eine Operation solange durch, bis man es unterbricht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206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Um ein </a:t>
            </a:r>
            <a:r>
              <a:rPr lang="de-DE" dirty="0" err="1">
                <a:latin typeface="+mn-lt"/>
              </a:rPr>
              <a:t>Conditional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statement</a:t>
            </a:r>
            <a:r>
              <a:rPr lang="de-DE" dirty="0">
                <a:latin typeface="+mn-lt"/>
              </a:rPr>
              <a:t> zu formulieren, nutzen wir </a:t>
            </a:r>
            <a:r>
              <a:rPr lang="de-DE" sz="1800" dirty="0" err="1">
                <a:latin typeface="Lucida Console" panose="020B0609040504020204" pitchFamily="49" charset="0"/>
              </a:rPr>
              <a:t>if</a:t>
            </a:r>
            <a:r>
              <a:rPr lang="de-DE" dirty="0">
                <a:latin typeface="+mn-lt"/>
              </a:rPr>
              <a:t> und </a:t>
            </a:r>
            <a:r>
              <a:rPr lang="de-DE" sz="1800" dirty="0" err="1">
                <a:latin typeface="Lucida Console" panose="020B0609040504020204" pitchFamily="49" charset="0"/>
              </a:rPr>
              <a:t>else</a:t>
            </a:r>
            <a:r>
              <a:rPr lang="de-DE" dirty="0">
                <a:latin typeface="+mn-lt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54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2586010"/>
            <a:ext cx="11353800" cy="2853498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(CONDITION_1)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was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else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if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(CONDITION_2)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was anderes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else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mach noch was anderes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170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Conditionals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55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323377"/>
            <a:ext cx="10515599" cy="11351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Erstelle eine Zufallsvariable x aus einer Standardnormalverteilung. Mache eine Fallunterscheidung und gib aus, ob x größer, kleiner oder gleich 0 ist. (Hinweis: ?</a:t>
            </a:r>
            <a:r>
              <a:rPr lang="de-DE" dirty="0" err="1">
                <a:latin typeface="+mn-lt"/>
              </a:rPr>
              <a:t>print</a:t>
            </a:r>
            <a:r>
              <a:rPr lang="de-DE" dirty="0">
                <a:latin typeface="+mn-lt"/>
              </a:rPr>
              <a:t> und ?</a:t>
            </a:r>
            <a:r>
              <a:rPr lang="de-DE" dirty="0" err="1">
                <a:latin typeface="+mn-lt"/>
              </a:rPr>
              <a:t>paste</a:t>
            </a:r>
            <a:r>
              <a:rPr lang="de-DE" dirty="0">
                <a:latin typeface="+mn-lt"/>
              </a:rPr>
              <a:t> könnten hilfreich sein)</a:t>
            </a:r>
          </a:p>
        </p:txBody>
      </p:sp>
    </p:spTree>
    <p:extLst>
      <p:ext uri="{BB962C8B-B14F-4D97-AF65-F5344CB8AC3E}">
        <p14:creationId xmlns:p14="http://schemas.microsoft.com/office/powerpoint/2010/main" val="613812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Die </a:t>
            </a:r>
            <a:r>
              <a:rPr lang="de-DE" dirty="0" err="1">
                <a:cs typeface="Helvetica" panose="020B0604020202020204" pitchFamily="34" charset="0"/>
              </a:rPr>
              <a:t>for</a:t>
            </a:r>
            <a:r>
              <a:rPr lang="de-DE" dirty="0">
                <a:cs typeface="Helvetica" panose="020B0604020202020204" pitchFamily="34" charset="0"/>
              </a:rPr>
              <a:t> Schleife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Die Schleife wird so oft ausgeführt, wie es Elemente in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 </a:t>
            </a:r>
            <a:r>
              <a:rPr lang="de-DE" dirty="0">
                <a:latin typeface="+mn-lt"/>
              </a:rPr>
              <a:t>gibt (es sei denn, man unterbricht sie mit </a:t>
            </a:r>
            <a:r>
              <a:rPr lang="de-DE" sz="1800" dirty="0">
                <a:latin typeface="Lucida Console" panose="020B0609040504020204" pitchFamily="49" charset="0"/>
              </a:rPr>
              <a:t>break</a:t>
            </a:r>
            <a:r>
              <a:rPr lang="de-DE" dirty="0"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Innerhalb der Schleife ist </a:t>
            </a:r>
            <a:r>
              <a:rPr lang="de-DE" sz="1800" dirty="0" err="1">
                <a:latin typeface="Lucida Console" panose="020B0609040504020204" pitchFamily="49" charset="0"/>
              </a:rPr>
              <a:t>var</a:t>
            </a:r>
            <a:r>
              <a:rPr lang="de-DE" dirty="0">
                <a:latin typeface="+mn-lt"/>
              </a:rPr>
              <a:t> als Variable verfügbar. Der Wert ist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[1]</a:t>
            </a:r>
            <a:r>
              <a:rPr lang="de-DE" dirty="0">
                <a:latin typeface="+mn-lt"/>
              </a:rPr>
              <a:t> im ersten Schleifenaufruf, </a:t>
            </a:r>
            <a:r>
              <a:rPr lang="de-DE" sz="1800" dirty="0" err="1">
                <a:latin typeface="Lucida Console" panose="020B0609040504020204" pitchFamily="49" charset="0"/>
              </a:rPr>
              <a:t>seq</a:t>
            </a:r>
            <a:r>
              <a:rPr lang="de-DE" sz="1800" dirty="0">
                <a:latin typeface="Lucida Console" panose="020B0609040504020204" pitchFamily="49" charset="0"/>
              </a:rPr>
              <a:t>[2] </a:t>
            </a:r>
            <a:r>
              <a:rPr lang="de-DE" dirty="0">
                <a:latin typeface="+mn-lt"/>
              </a:rPr>
              <a:t>im zweiten, und so weiter.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n-lt"/>
              </a:rPr>
              <a:t>Typischerweise wird </a:t>
            </a:r>
            <a:r>
              <a:rPr lang="de-DE" sz="1800" dirty="0" err="1">
                <a:latin typeface="Lucida Console" panose="020B0609040504020204" pitchFamily="49" charset="0"/>
              </a:rPr>
              <a:t>var</a:t>
            </a:r>
            <a:r>
              <a:rPr lang="de-DE" dirty="0">
                <a:latin typeface="+mn-lt"/>
              </a:rPr>
              <a:t> als Index genutzt.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56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1841595"/>
            <a:ext cx="11353800" cy="1587405"/>
            <a:chOff x="838200" y="4446684"/>
            <a:chExt cx="11353800" cy="191181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7"/>
              <a:ext cx="11353800" cy="19118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4"/>
              <a:ext cx="11087100" cy="19118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for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var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in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seq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) {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hier passiert etwas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	# jedes Mal, wenn die Schleife aufgerufen wird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}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de-DE" sz="1800" dirty="0">
                <a:latin typeface="Lucida Console" panose="020B0609040504020204" pitchFamily="49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1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Helvetica" panose="020B0604020202020204" pitchFamily="34" charset="0"/>
              </a:rPr>
              <a:t>for</a:t>
            </a:r>
            <a:r>
              <a:rPr lang="de-DE" dirty="0">
                <a:cs typeface="Helvetica" panose="020B0604020202020204" pitchFamily="34" charset="0"/>
              </a:rPr>
              <a:t> Schleife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57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6043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35" y="5167310"/>
            <a:ext cx="10515599" cy="11694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solidFill>
                  <a:schemeClr val="accent2"/>
                </a:solidFill>
                <a:latin typeface="+mn-lt"/>
              </a:rPr>
              <a:t>Aufgabe</a:t>
            </a:r>
            <a:r>
              <a:rPr lang="de-DE" dirty="0">
                <a:latin typeface="+mn-lt"/>
              </a:rPr>
              <a:t>: Erstelle einen Vektor x mit 100 zufälligen Zahlen zwischen 1 und 100. Zähle, wie häufig eine Zahl in x kleiner ist als die Zahl an der Stelle davor. Gib eine Lösung mit und eine Lösung ohne eine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Schleife an. (Hinweis: Schau mal nach ?sample)</a:t>
            </a:r>
          </a:p>
        </p:txBody>
      </p:sp>
    </p:spTree>
    <p:extLst>
      <p:ext uri="{BB962C8B-B14F-4D97-AF65-F5344CB8AC3E}">
        <p14:creationId xmlns:p14="http://schemas.microsoft.com/office/powerpoint/2010/main" val="5130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diagonal liegende Ecken abgerundet 3">
            <a:extLst>
              <a:ext uri="{FF2B5EF4-FFF2-40B4-BE49-F238E27FC236}">
                <a16:creationId xmlns:a16="http://schemas.microsoft.com/office/drawing/2014/main" id="{C4A1B8B7-A0D3-D2A7-DADC-591DE513A75A}"/>
              </a:ext>
            </a:extLst>
          </p:cNvPr>
          <p:cNvSpPr/>
          <p:nvPr/>
        </p:nvSpPr>
        <p:spPr>
          <a:xfrm>
            <a:off x="2209800" y="3205540"/>
            <a:ext cx="7953829" cy="1727950"/>
          </a:xfrm>
          <a:prstGeom prst="round2DiagRect">
            <a:avLst/>
          </a:prstGeom>
          <a:gradFill>
            <a:gsLst>
              <a:gs pos="0">
                <a:schemeClr val="bg1"/>
              </a:gs>
              <a:gs pos="92000">
                <a:schemeClr val="accent1">
                  <a:lumMod val="5000"/>
                  <a:lumOff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Das R Mantra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656568"/>
            <a:ext cx="2253343" cy="77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John Chambers: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1EB1491-70D7-DC4F-3597-45B833F76AE3}"/>
              </a:ext>
            </a:extLst>
          </p:cNvPr>
          <p:cNvSpPr txBox="1">
            <a:spLocks/>
          </p:cNvSpPr>
          <p:nvPr/>
        </p:nvSpPr>
        <p:spPr>
          <a:xfrm>
            <a:off x="2345871" y="3322272"/>
            <a:ext cx="7500257" cy="172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b="1" dirty="0">
                <a:solidFill>
                  <a:schemeClr val="accent2"/>
                </a:solidFill>
                <a:latin typeface="+mn-lt"/>
              </a:rPr>
              <a:t>Alles was existiert ist ein Objekt.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sz="3200" dirty="0">
                <a:latin typeface="+mn-lt"/>
              </a:rPr>
              <a:t>Alles was passiert ist ein Funktionsaufruf</a:t>
            </a:r>
            <a:r>
              <a:rPr lang="de-DE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4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Objekte können folgendes enthalten:</a:t>
            </a:r>
          </a:p>
          <a:p>
            <a:pPr lvl="1"/>
            <a:r>
              <a:rPr lang="de-DE" dirty="0">
                <a:latin typeface="+mn-lt"/>
              </a:rPr>
              <a:t>Einzelne Werte</a:t>
            </a:r>
          </a:p>
          <a:p>
            <a:pPr lvl="1"/>
            <a:r>
              <a:rPr lang="de-DE" dirty="0">
                <a:latin typeface="+mn-lt"/>
              </a:rPr>
              <a:t>Mehrere Werte</a:t>
            </a:r>
          </a:p>
          <a:p>
            <a:pPr lvl="1"/>
            <a:r>
              <a:rPr lang="de-DE" dirty="0">
                <a:latin typeface="+mn-lt"/>
              </a:rPr>
              <a:t>Andere Objekte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Um Werte Objekten zuzuordnen, nutze &lt;- oder =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D3E4FF-CB4C-B061-3937-45D4ECC1751C}"/>
              </a:ext>
            </a:extLst>
          </p:cNvPr>
          <p:cNvGrpSpPr/>
          <p:nvPr/>
        </p:nvGrpSpPr>
        <p:grpSpPr>
          <a:xfrm>
            <a:off x="838200" y="4446685"/>
            <a:ext cx="11353800" cy="916885"/>
            <a:chOff x="838200" y="4446685"/>
            <a:chExt cx="11353800" cy="91688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35CC9F-D6FD-FE56-8510-65E33398713C}"/>
                </a:ext>
              </a:extLst>
            </p:cNvPr>
            <p:cNvSpPr/>
            <p:nvPr/>
          </p:nvSpPr>
          <p:spPr>
            <a:xfrm>
              <a:off x="838200" y="4446685"/>
              <a:ext cx="11353800" cy="916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nhaltsplatzhalter 2">
              <a:extLst>
                <a:ext uri="{FF2B5EF4-FFF2-40B4-BE49-F238E27FC236}">
                  <a16:creationId xmlns:a16="http://schemas.microsoft.com/office/drawing/2014/main" id="{A2E449E1-58DE-8294-46E9-F4A25084997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3419901" cy="9168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&lt;-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values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(s)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 = </a:t>
              </a:r>
              <a:r>
                <a:rPr lang="de-DE" sz="1800" dirty="0" err="1">
                  <a:latin typeface="Lucida Console" panose="020B0609040504020204" pitchFamily="49" charset="0"/>
                  <a:ea typeface="Verdana" panose="020B0604030504040204" pitchFamily="34" charset="0"/>
                </a:rPr>
                <a:t>value</a:t>
              </a: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(s)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5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Objekte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26" name="Picture 2" descr="Quiz Time Poster. Farbiges Pinseldesign. Vektorhintergrund.:  Stock-Vektorgrafik (Lizenzfrei) 1242549271 | Shutterstock">
            <a:extLst>
              <a:ext uri="{FF2B5EF4-FFF2-40B4-BE49-F238E27FC236}">
                <a16:creationId xmlns:a16="http://schemas.microsoft.com/office/drawing/2014/main" id="{0F981E3A-05A8-7D2C-CDE5-F82A9CD80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4"/>
          <a:stretch/>
        </p:blipFill>
        <p:spPr bwMode="auto">
          <a:xfrm>
            <a:off x="4045711" y="1850159"/>
            <a:ext cx="4100578" cy="317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7EC78C4-A6ED-EBE9-75E2-24463E51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4259"/>
            <a:ext cx="9652454" cy="512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Was sollte man bei der Benennung von Objekten beachten?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3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5327-8BF1-5D46-9836-8FF24C08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Helvetica" panose="020B0604020202020204" pitchFamily="34" charset="0"/>
              </a:rPr>
              <a:t>Objektnamen I</a:t>
            </a:r>
            <a:endParaRPr lang="de-DE" sz="1600" dirty="0">
              <a:solidFill>
                <a:srgbClr val="7F807F"/>
              </a:solidFill>
              <a:cs typeface="Helvetica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9C946-CA51-5A4E-83FC-86D11981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66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Objektnamen können folgendes enthalten: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Buchstaben (das erste Symbol muss ein Buchstabe sein)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Zahlen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latin typeface="+mn-lt"/>
              </a:rPr>
              <a:t>. und _</a:t>
            </a:r>
          </a:p>
          <a:p>
            <a:pPr lvl="1"/>
            <a:endParaRPr lang="de-DE" dirty="0">
              <a:latin typeface="+mn-lt"/>
            </a:endParaRPr>
          </a:p>
          <a:p>
            <a:pPr lvl="1"/>
            <a:endParaRPr lang="de-DE" dirty="0">
              <a:latin typeface="+mn-lt"/>
            </a:endParaRPr>
          </a:p>
          <a:p>
            <a:pPr lvl="1"/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Tipp: Nutzt </a:t>
            </a:r>
            <a:r>
              <a:rPr lang="de-DE" b="1" dirty="0">
                <a:solidFill>
                  <a:schemeClr val="accent2"/>
                </a:solidFill>
                <a:latin typeface="+mn-lt"/>
              </a:rPr>
              <a:t>informative</a:t>
            </a:r>
            <a:r>
              <a:rPr lang="de-DE" dirty="0">
                <a:latin typeface="+mn-lt"/>
              </a:rPr>
              <a:t> Namen mit _ (wenn nötig)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71E426-2127-484F-8C97-1A075224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7599-9310-514D-B974-D1107FB324F4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B0054A4-B6A2-1A2F-47F1-3C8FB563339F}"/>
              </a:ext>
            </a:extLst>
          </p:cNvPr>
          <p:cNvGrpSpPr/>
          <p:nvPr/>
        </p:nvGrpSpPr>
        <p:grpSpPr>
          <a:xfrm>
            <a:off x="838200" y="3429000"/>
            <a:ext cx="11353800" cy="1911815"/>
            <a:chOff x="838200" y="4446685"/>
            <a:chExt cx="11353800" cy="191181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A1F41D-008F-EEA3-5BDC-24F4BB75EDB1}"/>
                </a:ext>
              </a:extLst>
            </p:cNvPr>
            <p:cNvSpPr/>
            <p:nvPr/>
          </p:nvSpPr>
          <p:spPr>
            <a:xfrm>
              <a:off x="838200" y="4446686"/>
              <a:ext cx="11353800" cy="1752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6EBF8AC5-F636-8350-0F3C-A396882D3CE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446685"/>
              <a:ext cx="7689574" cy="1911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  <a:ea typeface="Verdana" panose="020B0604030504040204" pitchFamily="34" charset="0"/>
                </a:rPr>
                <a:t>object1 = 1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object_1 = 2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>
                  <a:latin typeface="Lucida Console" panose="020B0609040504020204" pitchFamily="49" charset="0"/>
                </a:rPr>
                <a:t>_</a:t>
              </a:r>
              <a:r>
                <a:rPr lang="de-DE" sz="1800" dirty="0" err="1">
                  <a:latin typeface="Lucida Console" panose="020B0609040504020204" pitchFamily="49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</a:rPr>
                <a:t> = 3   # klappt nicht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de-DE" sz="1800" dirty="0" err="1">
                  <a:latin typeface="Lucida Console" panose="020B0609040504020204" pitchFamily="49" charset="0"/>
                </a:rPr>
                <a:t>object</a:t>
              </a:r>
              <a:r>
                <a:rPr lang="de-DE" sz="1800" dirty="0">
                  <a:latin typeface="Lucida Console" panose="020B0609040504020204" pitchFamily="49" charset="0"/>
                </a:rPr>
                <a:t> 1 = 4  # klappt nicht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12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3281</Words>
  <Application>Microsoft Office PowerPoint</Application>
  <PresentationFormat>Breitbild</PresentationFormat>
  <Paragraphs>672</Paragraphs>
  <Slides>57</Slides>
  <Notes>57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</vt:lpstr>
      <vt:lpstr>Helvetica</vt:lpstr>
      <vt:lpstr>Helvetica Light</vt:lpstr>
      <vt:lpstr>LMMono10-Regular</vt:lpstr>
      <vt:lpstr>LMRoman10-Regular</vt:lpstr>
      <vt:lpstr>Lucida Console</vt:lpstr>
      <vt:lpstr>Office</vt:lpstr>
      <vt:lpstr> Einführung in R: I.  Konzepte und erster Einstieg</vt:lpstr>
      <vt:lpstr>Ablauf</vt:lpstr>
      <vt:lpstr>Begrüßung</vt:lpstr>
      <vt:lpstr>Worum gehts?</vt:lpstr>
      <vt:lpstr>Eins nach dem anderen</vt:lpstr>
      <vt:lpstr>Das R Mantra</vt:lpstr>
      <vt:lpstr>Objekte</vt:lpstr>
      <vt:lpstr>Objekte</vt:lpstr>
      <vt:lpstr>Objektnamen I</vt:lpstr>
      <vt:lpstr>Objektnamen II</vt:lpstr>
      <vt:lpstr>Objekte</vt:lpstr>
      <vt:lpstr>Vektoren</vt:lpstr>
      <vt:lpstr>Listen</vt:lpstr>
      <vt:lpstr>Atomare Vektoren</vt:lpstr>
      <vt:lpstr>Vektoren</vt:lpstr>
      <vt:lpstr>Numerische Vektoren</vt:lpstr>
      <vt:lpstr>Vektoren kombinieren</vt:lpstr>
      <vt:lpstr>Atomare Vektoren</vt:lpstr>
      <vt:lpstr>Faktoren</vt:lpstr>
      <vt:lpstr>Faktoren</vt:lpstr>
      <vt:lpstr>Faktoren</vt:lpstr>
      <vt:lpstr>Faktoren</vt:lpstr>
      <vt:lpstr>Dimensionen</vt:lpstr>
      <vt:lpstr>Atomare Vektoren</vt:lpstr>
      <vt:lpstr>Matrizen</vt:lpstr>
      <vt:lpstr>Matrizen</vt:lpstr>
      <vt:lpstr>Data Frames</vt:lpstr>
      <vt:lpstr>Data Frames</vt:lpstr>
      <vt:lpstr>Data Frames</vt:lpstr>
      <vt:lpstr>Objekt Strukturen: Übersicht</vt:lpstr>
      <vt:lpstr>Elementnamen</vt:lpstr>
      <vt:lpstr>Subsetting Vectors / Teilmengen extrahieren</vt:lpstr>
      <vt:lpstr>Subsetting Vectors</vt:lpstr>
      <vt:lpstr>Subsetting Vectors</vt:lpstr>
      <vt:lpstr>Ein paar Worte zu Listen</vt:lpstr>
      <vt:lpstr>Subsetting Lists</vt:lpstr>
      <vt:lpstr>Subsetting Arrays</vt:lpstr>
      <vt:lpstr>Subsetting Data Frames</vt:lpstr>
      <vt:lpstr>Matrizen</vt:lpstr>
      <vt:lpstr>Das R Mantra</vt:lpstr>
      <vt:lpstr>Funktionen</vt:lpstr>
      <vt:lpstr>Funktionen</vt:lpstr>
      <vt:lpstr>Funktionen: Argumente</vt:lpstr>
      <vt:lpstr>Funktionen: Rückgabewerte</vt:lpstr>
      <vt:lpstr>Vektorisierung</vt:lpstr>
      <vt:lpstr>Funktionen</vt:lpstr>
      <vt:lpstr>Vektorisierung</vt:lpstr>
      <vt:lpstr>Vektorisierung</vt:lpstr>
      <vt:lpstr>Vektorisierung</vt:lpstr>
      <vt:lpstr>Vektorisierung</vt:lpstr>
      <vt:lpstr>Identical</vt:lpstr>
      <vt:lpstr>Data Frames</vt:lpstr>
      <vt:lpstr>Conditionals &amp; Schleifen</vt:lpstr>
      <vt:lpstr>Conditionals</vt:lpstr>
      <vt:lpstr>Conditionals</vt:lpstr>
      <vt:lpstr>Die for Schleife</vt:lpstr>
      <vt:lpstr>for Schleife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Independence of Processes within the Dual Process Model of Recognition Memory</dc:title>
  <dc:creator>Marie Jakob</dc:creator>
  <cp:lastModifiedBy>michael.henrich@365h-brs.de</cp:lastModifiedBy>
  <cp:revision>609</cp:revision>
  <dcterms:created xsi:type="dcterms:W3CDTF">2021-05-26T09:07:03Z</dcterms:created>
  <dcterms:modified xsi:type="dcterms:W3CDTF">2022-08-08T09:22:22Z</dcterms:modified>
</cp:coreProperties>
</file>