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4" r:id="rId5"/>
    <p:sldId id="274" r:id="rId6"/>
    <p:sldId id="262" r:id="rId7"/>
    <p:sldId id="266" r:id="rId8"/>
    <p:sldId id="275" r:id="rId9"/>
    <p:sldId id="279" r:id="rId10"/>
    <p:sldId id="278" r:id="rId11"/>
    <p:sldId id="280" r:id="rId12"/>
    <p:sldId id="276" r:id="rId13"/>
    <p:sldId id="281" r:id="rId14"/>
    <p:sldId id="282" r:id="rId15"/>
    <p:sldId id="283" r:id="rId16"/>
    <p:sldId id="284" r:id="rId17"/>
    <p:sldId id="268" r:id="rId18"/>
    <p:sldId id="270" r:id="rId19"/>
    <p:sldId id="260" r:id="rId20"/>
  </p:sldIdLst>
  <p:sldSz cx="9144000" cy="6858000" type="screen4x3"/>
  <p:notesSz cx="6858000" cy="9144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6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74" autoAdjust="0"/>
    <p:restoredTop sz="62644" autoAdjust="0"/>
  </p:normalViewPr>
  <p:slideViewPr>
    <p:cSldViewPr>
      <p:cViewPr varScale="1">
        <p:scale>
          <a:sx n="43" d="100"/>
          <a:sy n="43" d="100"/>
        </p:scale>
        <p:origin x="167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2430" y="-5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33A06AA-8EF2-41F9-B03A-8CE261CB14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6BB2D6-EEBB-415A-860A-26BF1F6EDD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130C5-44BF-47E6-A3DA-D1B5ABF19C58}" type="datetimeFigureOut">
              <a:rPr lang="de-DE" smtClean="0"/>
              <a:t>18.05.2022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E2971A-8BE9-4D77-82AB-03961F4BD9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61509A-77F2-48DB-9516-5E3F3916D7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DB69C-65D9-44A5-9D62-97BB26E35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9137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9EA4E40-6F6E-4078-A010-6D5444726B25}" type="datetimeFigureOut">
              <a:t>18.05.2022</a:t>
            </a:fld>
            <a:endParaRPr lang="de-DE"/>
          </a:p>
        </p:txBody>
      </p:sp>
      <p:sp>
        <p:nvSpPr>
          <p:cNvPr id="6" name="Folienbildplatzhalt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7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CFE29A9-F5FE-4254-8533-B5FC4D04A5A2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Name Franziska, Doktorandin seit letztem Oktober</a:t>
            </a:r>
          </a:p>
          <a:p>
            <a:pPr>
              <a:defRPr/>
            </a:pPr>
            <a:r>
              <a:rPr lang="de-DE" dirty="0"/>
              <a:t>Erweiterung des 4 auf 7 </a:t>
            </a:r>
            <a:r>
              <a:rPr lang="de-DE" dirty="0" err="1"/>
              <a:t>parametrigen</a:t>
            </a:r>
            <a:r>
              <a:rPr lang="de-DE" dirty="0"/>
              <a:t> Diffusionsmodells im </a:t>
            </a:r>
            <a:r>
              <a:rPr lang="de-DE" dirty="0" err="1"/>
              <a:t>bayesianisch</a:t>
            </a:r>
            <a:r>
              <a:rPr lang="de-DE" dirty="0"/>
              <a:t> hierarchischen Kontext.</a:t>
            </a:r>
          </a:p>
          <a:p>
            <a:pPr>
              <a:defRPr/>
            </a:pPr>
            <a:r>
              <a:rPr lang="de-DE" dirty="0"/>
              <a:t>Klingt sehr technisch, ist es auch </a:t>
            </a:r>
          </a:p>
          <a:p>
            <a:pPr>
              <a:defRPr/>
            </a:pPr>
            <a:r>
              <a:rPr lang="de-DE" dirty="0"/>
              <a:t>Die letzten 4 Monate nur programmiert, um die neue Funktion in Stan bekannt zu machen</a:t>
            </a:r>
          </a:p>
          <a:p>
            <a:pPr>
              <a:defRPr/>
            </a:pPr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</a:t>
            </a:r>
            <a:r>
              <a:rPr lang="de-DE" dirty="0" err="1"/>
              <a:t>Hierarchical</a:t>
            </a:r>
            <a:r>
              <a:rPr lang="de-DE" dirty="0"/>
              <a:t> Framework nach </a:t>
            </a:r>
            <a:r>
              <a:rPr lang="de-DE" dirty="0" err="1"/>
              <a:t>Vandekerkhove</a:t>
            </a:r>
            <a:r>
              <a:rPr lang="de-DE" dirty="0"/>
              <a:t> </a:t>
            </a:r>
          </a:p>
          <a:p>
            <a:r>
              <a:rPr lang="de-DE" dirty="0"/>
              <a:t>   -Annahme HDDM: Teilnehmer sind eine Zufallsstichprobe aus einer teilweise spezifizierten Population</a:t>
            </a:r>
          </a:p>
          <a:p>
            <a:r>
              <a:rPr lang="de-DE" dirty="0"/>
              <a:t>   -jeder Teilnehmer hat sein eigenes Set an Parametern (vorher: Parameter für jede Gruppe)</a:t>
            </a:r>
          </a:p>
          <a:p>
            <a:r>
              <a:rPr lang="de-DE" dirty="0"/>
              <a:t>   -Unterschiede in den Parametern zwischen den Teilnehmern können als Zufallseffekt im statistischen Sinne gesehen werden</a:t>
            </a:r>
          </a:p>
          <a:p>
            <a:r>
              <a:rPr lang="de-DE" dirty="0"/>
              <a:t>   -hier ist es möglich, Parameter zu haben, die zwischen den Teilnehmern variieren und Parametern, die über Teilnehmer hinweg konstant bleiben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Idee: Individuelle und Gruppenparameter informieren sich gegenseitig</a:t>
            </a:r>
          </a:p>
          <a:p>
            <a:endParaRPr lang="de-DE" dirty="0"/>
          </a:p>
          <a:p>
            <a:r>
              <a:rPr lang="de-DE" dirty="0"/>
              <a:t>-&gt; jede Person hat ein eigenes Set an Parametern, wobei </a:t>
            </a:r>
            <a:r>
              <a:rPr lang="de-DE" dirty="0" err="1"/>
              <a:t>alpha</a:t>
            </a:r>
            <a:r>
              <a:rPr lang="de-DE" dirty="0"/>
              <a:t>, </a:t>
            </a:r>
            <a:r>
              <a:rPr lang="de-DE" dirty="0" err="1"/>
              <a:t>beta</a:t>
            </a:r>
            <a:r>
              <a:rPr lang="de-DE" dirty="0"/>
              <a:t>, </a:t>
            </a:r>
            <a:r>
              <a:rPr lang="de-DE" dirty="0" err="1"/>
              <a:t>delta</a:t>
            </a:r>
            <a:r>
              <a:rPr lang="de-DE" dirty="0"/>
              <a:t>, tau über Teilnehmer hinweg variieren und </a:t>
            </a:r>
            <a:r>
              <a:rPr lang="de-DE" dirty="0" err="1"/>
              <a:t>s_w</a:t>
            </a:r>
            <a:r>
              <a:rPr lang="de-DE" dirty="0"/>
              <a:t>, </a:t>
            </a:r>
            <a:r>
              <a:rPr lang="de-DE" dirty="0" err="1"/>
              <a:t>s_v</a:t>
            </a:r>
            <a:r>
              <a:rPr lang="de-DE" dirty="0"/>
              <a:t> und </a:t>
            </a:r>
            <a:r>
              <a:rPr lang="de-DE" dirty="0" err="1"/>
              <a:t>s_t</a:t>
            </a:r>
            <a:r>
              <a:rPr lang="de-DE" dirty="0"/>
              <a:t> über Teilnehmer hinweg konstant bleiben</a:t>
            </a:r>
          </a:p>
          <a:p>
            <a:r>
              <a:rPr lang="de-DE" dirty="0"/>
              <a:t>-&gt; zum Beispiel haben wir n viele </a:t>
            </a:r>
            <a:r>
              <a:rPr lang="de-DE" dirty="0" err="1"/>
              <a:t>alphas</a:t>
            </a:r>
            <a:endParaRPr lang="de-DE" dirty="0"/>
          </a:p>
          <a:p>
            <a:r>
              <a:rPr lang="de-DE" dirty="0"/>
              <a:t>-&gt; diese n vielen </a:t>
            </a:r>
            <a:r>
              <a:rPr lang="de-DE" dirty="0" err="1"/>
              <a:t>alphas</a:t>
            </a:r>
            <a:r>
              <a:rPr lang="de-DE" dirty="0"/>
              <a:t> sind aber nicht beliebig, sondern hängen in bestimmter Weise zusammen</a:t>
            </a:r>
          </a:p>
          <a:p>
            <a:r>
              <a:rPr lang="de-DE" dirty="0"/>
              <a:t>-&gt; dieser Zusammenhang wird über die sogenannten </a:t>
            </a:r>
            <a:r>
              <a:rPr lang="de-DE" dirty="0" err="1"/>
              <a:t>hyper</a:t>
            </a:r>
            <a:r>
              <a:rPr lang="de-DE" dirty="0"/>
              <a:t> </a:t>
            </a:r>
            <a:r>
              <a:rPr lang="de-DE" dirty="0" err="1"/>
              <a:t>priors</a:t>
            </a:r>
            <a:r>
              <a:rPr lang="de-DE" dirty="0"/>
              <a:t> oder Gruppenparameter beschrieben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2030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Frequentistischer</a:t>
            </a:r>
            <a:r>
              <a:rPr lang="de-DE" dirty="0"/>
              <a:t> Ansatz: Annahme wir haben stochastisch unabhängige Ereignisse eines Zufallsexperiments, was wir theoretisch unendlich oft wiederholen können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6612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084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Hierfür braucht man den Satz von Bayes zur Bedingten Wahrscheinlichkeit: P(B|A)=P(A|B)*P(B)</a:t>
            </a:r>
          </a:p>
          <a:p>
            <a:endParaRPr lang="de-DE" dirty="0"/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Man hat in 3: P(</a:t>
            </a:r>
            <a:r>
              <a:rPr lang="de-DE" dirty="0" err="1"/>
              <a:t>x|Parameter</a:t>
            </a:r>
            <a:r>
              <a:rPr lang="de-DE" dirty="0"/>
              <a:t>).  Äquivalent zu L(</a:t>
            </a:r>
            <a:r>
              <a:rPr lang="de-DE" dirty="0" err="1"/>
              <a:t>Parameter|x</a:t>
            </a:r>
            <a:r>
              <a:rPr lang="de-DE" dirty="0"/>
              <a:t>) = </a:t>
            </a:r>
            <a:r>
              <a:rPr lang="de-DE" dirty="0" err="1"/>
              <a:t>Likelihood</a:t>
            </a:r>
            <a:r>
              <a:rPr lang="de-DE" dirty="0"/>
              <a:t>. Wahrscheinlichkeit für die Parameter, gegeben der Daten</a:t>
            </a:r>
          </a:p>
          <a:p>
            <a:endParaRPr lang="de-DE" dirty="0"/>
          </a:p>
          <a:p>
            <a:r>
              <a:rPr lang="de-DE" dirty="0"/>
              <a:t>In 4 ist die </a:t>
            </a:r>
            <a:r>
              <a:rPr lang="de-DE" dirty="0" err="1"/>
              <a:t>Posterior</a:t>
            </a:r>
            <a:r>
              <a:rPr lang="de-DE" dirty="0"/>
              <a:t>: P(</a:t>
            </a:r>
            <a:r>
              <a:rPr lang="de-DE" dirty="0" err="1"/>
              <a:t>Parameter|x</a:t>
            </a:r>
            <a:r>
              <a:rPr lang="de-DE" dirty="0"/>
              <a:t>)</a:t>
            </a:r>
          </a:p>
          <a:p>
            <a:r>
              <a:rPr lang="de-DE" dirty="0"/>
              <a:t>P(Parameter) = Prior</a:t>
            </a:r>
          </a:p>
          <a:p>
            <a:endParaRPr lang="de-DE" dirty="0"/>
          </a:p>
          <a:p>
            <a:r>
              <a:rPr lang="de-DE" dirty="0"/>
              <a:t>-&gt; a-Priori Vorwissen durch Beobachten der empirischen Daten </a:t>
            </a:r>
            <a:r>
              <a:rPr lang="de-DE" dirty="0" err="1"/>
              <a:t>korriegieren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7917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4482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Markov-Ketten</a:t>
            </a:r>
          </a:p>
          <a:p>
            <a:r>
              <a:rPr lang="de-DE" dirty="0" err="1"/>
              <a:t>No</a:t>
            </a:r>
            <a:r>
              <a:rPr lang="de-DE" dirty="0"/>
              <a:t>-U-Turn-Sampler</a:t>
            </a:r>
          </a:p>
          <a:p>
            <a:r>
              <a:rPr lang="de-DE" dirty="0" err="1"/>
              <a:t>Leapfrog</a:t>
            </a:r>
            <a:r>
              <a:rPr lang="de-DE" dirty="0"/>
              <a:t> Methode</a:t>
            </a:r>
          </a:p>
          <a:p>
            <a:endParaRPr lang="de-DE" dirty="0"/>
          </a:p>
          <a:p>
            <a:r>
              <a:rPr lang="de-DE" dirty="0"/>
              <a:t>Bildchen an der Tafel. </a:t>
            </a:r>
          </a:p>
          <a:p>
            <a:r>
              <a:rPr lang="de-DE" dirty="0"/>
              <a:t>Erst Random Walk: Total zufällig</a:t>
            </a:r>
          </a:p>
          <a:p>
            <a:r>
              <a:rPr lang="de-DE" dirty="0"/>
              <a:t>Dann Markov-Kette: Startpunkt: </a:t>
            </a:r>
            <a:r>
              <a:rPr lang="de-DE" dirty="0" err="1"/>
              <a:t>prior</a:t>
            </a:r>
            <a:r>
              <a:rPr lang="de-DE" dirty="0"/>
              <a:t>. : die Verteilung, gegen die die Markov-Kette konvergiert, ist die </a:t>
            </a:r>
            <a:r>
              <a:rPr lang="de-DE" dirty="0" err="1"/>
              <a:t>posterior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endParaRPr lang="de-DE" dirty="0"/>
          </a:p>
          <a:p>
            <a:r>
              <a:rPr lang="de-DE" dirty="0"/>
              <a:t>Schrittgröße durch </a:t>
            </a:r>
            <a:r>
              <a:rPr lang="de-DE" dirty="0" err="1"/>
              <a:t>leapfrog</a:t>
            </a:r>
            <a:endParaRPr lang="de-DE" dirty="0"/>
          </a:p>
          <a:p>
            <a:endParaRPr lang="de-DE" dirty="0"/>
          </a:p>
          <a:p>
            <a:r>
              <a:rPr lang="de-DE" dirty="0"/>
              <a:t>Idee: Hyper-Prior, um die Parameter zu verbinden. </a:t>
            </a:r>
          </a:p>
          <a:p>
            <a:r>
              <a:rPr lang="de-DE" dirty="0"/>
              <a:t>Prior = Startwert.</a:t>
            </a:r>
          </a:p>
          <a:p>
            <a:r>
              <a:rPr lang="de-DE" dirty="0"/>
              <a:t>Markov-Chain mit passender Schrittgröße, um den Wahrscheinlichkeitsraum zu durchlaufen</a:t>
            </a:r>
          </a:p>
          <a:p>
            <a:r>
              <a:rPr lang="de-DE" dirty="0"/>
              <a:t>Jeder Schritt nutzt das aktuelle Wissen als Prior für den nächsten Schritt.</a:t>
            </a:r>
          </a:p>
          <a:p>
            <a:r>
              <a:rPr lang="de-DE" dirty="0"/>
              <a:t>Das Anpassen der </a:t>
            </a:r>
            <a:r>
              <a:rPr lang="de-DE" dirty="0" err="1"/>
              <a:t>Posterior</a:t>
            </a:r>
            <a:r>
              <a:rPr lang="de-DE" dirty="0"/>
              <a:t>-Verteilung findet hunderte Male statt.</a:t>
            </a:r>
          </a:p>
          <a:p>
            <a:r>
              <a:rPr lang="de-DE" dirty="0"/>
              <a:t>Eigenschaft der Markov-Kette: sie konvergiert irgendwann</a:t>
            </a:r>
          </a:p>
          <a:p>
            <a:r>
              <a:rPr lang="de-DE" dirty="0"/>
              <a:t>Ziel: Am Ende konvergiert die Markov-Kette gegen die „wahre“ </a:t>
            </a:r>
            <a:r>
              <a:rPr lang="de-DE" dirty="0" err="1"/>
              <a:t>Posterior</a:t>
            </a:r>
            <a:r>
              <a:rPr lang="de-DE" dirty="0"/>
              <a:t> Verteilung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5167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4122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Stan Ordner von </a:t>
            </a:r>
            <a:r>
              <a:rPr lang="de-DE" dirty="0" err="1"/>
              <a:t>github</a:t>
            </a:r>
            <a:r>
              <a:rPr lang="de-DE" dirty="0"/>
              <a:t> kopiert.</a:t>
            </a:r>
          </a:p>
          <a:p>
            <a:pPr marL="685800" lvl="1" indent="-228600">
              <a:buFont typeface="+mj-lt"/>
              <a:buAutoNum type="arabicPeriod"/>
            </a:pPr>
            <a:r>
              <a:rPr lang="de-DE" dirty="0"/>
              <a:t>Ordnerstruktur zeigen, meine Funktion angelegt</a:t>
            </a:r>
          </a:p>
          <a:p>
            <a:pPr marL="685800" lvl="1" indent="-228600">
              <a:buFont typeface="+mj-lt"/>
              <a:buAutoNum type="arabicPeriod"/>
            </a:pPr>
            <a:r>
              <a:rPr lang="de-DE" dirty="0"/>
              <a:t>Von Raphi von R nach C++/Stan übersetzt</a:t>
            </a:r>
          </a:p>
          <a:p>
            <a:pPr marL="685800" lvl="1" indent="-228600">
              <a:buFont typeface="+mj-lt"/>
              <a:buAutoNum type="arabicPeriod"/>
            </a:pPr>
            <a:r>
              <a:rPr lang="de-DE" dirty="0"/>
              <a:t>-&gt; Die Funktion ist in „meiner“ Version des Stan-</a:t>
            </a:r>
            <a:r>
              <a:rPr lang="de-DE" dirty="0" err="1"/>
              <a:t>math</a:t>
            </a:r>
            <a:r>
              <a:rPr lang="de-DE" dirty="0"/>
              <a:t> Ordners</a:t>
            </a:r>
          </a:p>
          <a:p>
            <a:pPr marL="228600" marR="0" lvl="0" indent="-2286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e-DE" dirty="0"/>
              <a:t>In </a:t>
            </a:r>
            <a:r>
              <a:rPr lang="de-DE" dirty="0" err="1"/>
              <a:t>cmdstan</a:t>
            </a:r>
            <a:r>
              <a:rPr lang="de-DE" dirty="0"/>
              <a:t> einbinden, Stan-</a:t>
            </a:r>
            <a:r>
              <a:rPr lang="de-DE" dirty="0" err="1"/>
              <a:t>math</a:t>
            </a:r>
            <a:r>
              <a:rPr lang="de-DE" dirty="0"/>
              <a:t> Ordner dort ersetzt</a:t>
            </a:r>
          </a:p>
          <a:p>
            <a:pPr marL="228600" marR="0" lvl="0" indent="-2286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e-DE" dirty="0" err="1"/>
              <a:t>Rstudio</a:t>
            </a:r>
            <a:r>
              <a:rPr lang="de-DE" dirty="0"/>
              <a:t> auf WSL, </a:t>
            </a:r>
            <a:r>
              <a:rPr lang="de-DE" dirty="0" err="1"/>
              <a:t>sample.R</a:t>
            </a:r>
            <a:endParaRPr lang="de-DE" dirty="0"/>
          </a:p>
          <a:p>
            <a:pPr marL="685800" marR="0" lvl="1" indent="-2286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e-DE" dirty="0"/>
              <a:t>In </a:t>
            </a:r>
            <a:r>
              <a:rPr lang="de-DE" dirty="0" err="1"/>
              <a:t>conf</a:t>
            </a:r>
            <a:r>
              <a:rPr lang="de-DE" dirty="0"/>
              <a:t> werden die wahren Parameterwerte und technische Daten für die Ketten festgelegt. </a:t>
            </a:r>
          </a:p>
          <a:p>
            <a:pPr marL="685800" marR="0" lvl="1" indent="-2286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e-DE" dirty="0"/>
              <a:t>Funktion, die die Daten simuliert, Daten simulieren</a:t>
            </a:r>
          </a:p>
          <a:p>
            <a:pPr marL="685800" marR="0" lvl="1" indent="-2286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e-DE" dirty="0"/>
              <a:t>Startwerte festlegen</a:t>
            </a:r>
          </a:p>
          <a:p>
            <a:pPr marL="685800" marR="0" lvl="1" indent="-2286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e-DE" dirty="0"/>
              <a:t>Modell kompilieren</a:t>
            </a:r>
          </a:p>
          <a:p>
            <a:pPr marL="685800" marR="0" lvl="1" indent="-2286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e-DE" dirty="0"/>
              <a:t>Sampling: Markov-Chains loslaufen lassen</a:t>
            </a:r>
          </a:p>
          <a:p>
            <a:pPr marL="685800" marR="0" lvl="1" indent="-2286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e-DE" dirty="0"/>
              <a:t>M = </a:t>
            </a:r>
            <a:r>
              <a:rPr lang="de-DE" dirty="0" err="1"/>
              <a:t>mc$sample</a:t>
            </a:r>
            <a:r>
              <a:rPr lang="de-DE" dirty="0"/>
              <a:t> ist der Kern: hier können für </a:t>
            </a:r>
            <a:r>
              <a:rPr lang="de-DE" dirty="0" err="1"/>
              <a:t>data</a:t>
            </a:r>
            <a:r>
              <a:rPr lang="de-DE" dirty="0"/>
              <a:t> (das was wir im Modell im Daten-Block hatten) und </a:t>
            </a:r>
            <a:r>
              <a:rPr lang="de-DE" dirty="0" err="1"/>
              <a:t>init</a:t>
            </a:r>
            <a:r>
              <a:rPr lang="de-DE" dirty="0"/>
              <a:t> (Startwerte) auch Listen direkt eingegeben werden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Zugabe: Vielleicht in Files mit Funktionen reinschauen.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1553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-Analyse sehr </a:t>
            </a:r>
            <a:r>
              <a:rPr lang="de-DE" dirty="0" err="1"/>
              <a:t>Ausreißersensitiv</a:t>
            </a:r>
            <a:endParaRPr lang="de-DE" dirty="0"/>
          </a:p>
          <a:p>
            <a:r>
              <a:rPr lang="de-DE" dirty="0"/>
              <a:t>-wenn man Ausreißer herausnimmt, verzerrt es die </a:t>
            </a:r>
          </a:p>
          <a:p>
            <a:endParaRPr lang="de-DE" dirty="0"/>
          </a:p>
          <a:p>
            <a:r>
              <a:rPr lang="de-DE" dirty="0"/>
              <a:t>-7 Parameter Modell sehr etabliert</a:t>
            </a:r>
          </a:p>
          <a:p>
            <a:r>
              <a:rPr lang="de-DE" dirty="0"/>
              <a:t>-damit sollte man das Problem in den Griff bekommen</a:t>
            </a:r>
          </a:p>
          <a:p>
            <a:endParaRPr lang="de-DE" dirty="0"/>
          </a:p>
          <a:p>
            <a:r>
              <a:rPr lang="de-DE" dirty="0"/>
              <a:t>-4 Parameter in </a:t>
            </a:r>
            <a:r>
              <a:rPr lang="de-DE" dirty="0" err="1"/>
              <a:t>Bayesianischem</a:t>
            </a:r>
            <a:r>
              <a:rPr lang="de-DE" dirty="0"/>
              <a:t> Hierarchischen Modell </a:t>
            </a:r>
          </a:p>
          <a:p>
            <a:endParaRPr lang="de-DE" dirty="0"/>
          </a:p>
          <a:p>
            <a:r>
              <a:rPr lang="de-DE" dirty="0"/>
              <a:t>-7 Parameter noch nie hierarchisch implementiert. Das erlaubt partial </a:t>
            </a:r>
            <a:r>
              <a:rPr lang="de-DE" dirty="0" err="1"/>
              <a:t>pooling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5102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0890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3346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Untersucht, wie </a:t>
            </a:r>
            <a:r>
              <a:rPr lang="de-DE" dirty="0" err="1"/>
              <a:t>race</a:t>
            </a:r>
            <a:r>
              <a:rPr lang="de-DE" dirty="0"/>
              <a:t> die visuelle Identifikation von Waffen in einem Priming Paradigma beeinflusst</a:t>
            </a:r>
          </a:p>
          <a:p>
            <a:endParaRPr lang="de-DE" dirty="0"/>
          </a:p>
          <a:p>
            <a:r>
              <a:rPr lang="de-DE" dirty="0"/>
              <a:t>Aufgabe:</a:t>
            </a:r>
          </a:p>
          <a:p>
            <a:r>
              <a:rPr lang="de-DE" dirty="0"/>
              <a:t>Prime </a:t>
            </a:r>
            <a:r>
              <a:rPr lang="de-DE" dirty="0" err="1"/>
              <a:t>schwazr</a:t>
            </a:r>
            <a:r>
              <a:rPr lang="de-DE" dirty="0"/>
              <a:t>/weiß</a:t>
            </a:r>
          </a:p>
          <a:p>
            <a:r>
              <a:rPr lang="de-DE" dirty="0"/>
              <a:t>Klicken Waffe/Werkzeug</a:t>
            </a:r>
          </a:p>
        </p:txBody>
      </p:sp>
    </p:spTree>
    <p:extLst>
      <p:ext uri="{BB962C8B-B14F-4D97-AF65-F5344CB8AC3E}">
        <p14:creationId xmlns:p14="http://schemas.microsoft.com/office/powerpoint/2010/main" val="134600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Racial bias: </a:t>
            </a:r>
            <a:r>
              <a:rPr lang="en-US" dirty="0" err="1"/>
              <a:t>Teilnehmer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Allgemeinen</a:t>
            </a:r>
            <a:r>
              <a:rPr lang="en-US" dirty="0"/>
              <a:t> </a:t>
            </a:r>
            <a:r>
              <a:rPr lang="en-US" dirty="0" err="1"/>
              <a:t>schneller</a:t>
            </a:r>
            <a:r>
              <a:rPr lang="en-US" dirty="0"/>
              <a:t> und </a:t>
            </a:r>
            <a:r>
              <a:rPr lang="en-US" dirty="0" err="1"/>
              <a:t>weniger</a:t>
            </a:r>
            <a:r>
              <a:rPr lang="en-US" dirty="0"/>
              <a:t> </a:t>
            </a:r>
            <a:r>
              <a:rPr lang="en-US" dirty="0" err="1"/>
              <a:t>fehleranfällig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“</a:t>
            </a:r>
            <a:r>
              <a:rPr lang="en-US" dirty="0" err="1"/>
              <a:t>schießen</a:t>
            </a:r>
            <a:r>
              <a:rPr lang="en-US" dirty="0"/>
              <a:t>” (vs. “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schießen</a:t>
            </a:r>
            <a:r>
              <a:rPr lang="en-US" dirty="0"/>
              <a:t>”) </a:t>
            </a:r>
            <a:r>
              <a:rPr lang="en-US" dirty="0" err="1"/>
              <a:t>bei</a:t>
            </a:r>
            <a:r>
              <a:rPr lang="en-US" dirty="0"/>
              <a:t> Blacks (vs. Whites) targets</a:t>
            </a:r>
          </a:p>
          <a:p>
            <a:endParaRPr lang="de-DE" dirty="0"/>
          </a:p>
          <a:p>
            <a:r>
              <a:rPr lang="de-DE" dirty="0"/>
              <a:t>Haupteffekt Objekt: </a:t>
            </a:r>
          </a:p>
          <a:p>
            <a:r>
              <a:rPr lang="de-DE" dirty="0"/>
              <a:t>LINKS: Teilnehmer waren signifikant schneller richtig auf „schießen“ zu klicken, bei bewaffneten Targets als richtig auf „nicht-schießen“ zu klicken bei unbewaffneten Targets (Einzeleffekte zwischen den Säulenpaaren signifikant)</a:t>
            </a:r>
          </a:p>
          <a:p>
            <a:r>
              <a:rPr lang="de-DE" dirty="0"/>
              <a:t>RECHTS: Fehler in der </a:t>
            </a:r>
            <a:r>
              <a:rPr lang="de-DE" dirty="0" err="1"/>
              <a:t>no-gun</a:t>
            </a:r>
            <a:r>
              <a:rPr lang="de-DE" dirty="0"/>
              <a:t> Bedingung häufiger (</a:t>
            </a:r>
            <a:r>
              <a:rPr lang="de-DE" dirty="0" err="1"/>
              <a:t>false</a:t>
            </a:r>
            <a:r>
              <a:rPr lang="de-DE" dirty="0"/>
              <a:t>-alarm) als Fehler in der </a:t>
            </a:r>
            <a:r>
              <a:rPr lang="de-DE" dirty="0" err="1"/>
              <a:t>gun</a:t>
            </a:r>
            <a:r>
              <a:rPr lang="de-DE" dirty="0"/>
              <a:t> Bedingung (miss)</a:t>
            </a:r>
          </a:p>
          <a:p>
            <a:endParaRPr lang="de-DE" dirty="0"/>
          </a:p>
          <a:p>
            <a:r>
              <a:rPr lang="de-DE" dirty="0"/>
              <a:t>Wichtiger: Interaktion Objekt x Hautfarbe: </a:t>
            </a:r>
          </a:p>
          <a:p>
            <a:r>
              <a:rPr lang="de-DE" dirty="0"/>
              <a:t>LINKS: Die RT auf eine Waffe vs. harmloser Gegenstand Trial zu antworten hängt von der Hautfarbe ab.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RECHTS: Tendenz, mehr </a:t>
            </a:r>
            <a:r>
              <a:rPr lang="de-DE" dirty="0" err="1"/>
              <a:t>false</a:t>
            </a:r>
            <a:r>
              <a:rPr lang="de-DE" dirty="0"/>
              <a:t> </a:t>
            </a:r>
            <a:r>
              <a:rPr lang="de-DE" dirty="0" err="1"/>
              <a:t>alarms</a:t>
            </a:r>
            <a:r>
              <a:rPr lang="de-DE" dirty="0"/>
              <a:t> als </a:t>
            </a:r>
            <a:r>
              <a:rPr lang="de-DE" dirty="0" err="1"/>
              <a:t>misses</a:t>
            </a:r>
            <a:r>
              <a:rPr lang="de-DE" dirty="0"/>
              <a:t> zu haben war bei Blacks größer als bei Whites; also mehr falsche Klassifikationen als bewaffnete </a:t>
            </a:r>
            <a:r>
              <a:rPr lang="de-DE" dirty="0" err="1"/>
              <a:t>targets</a:t>
            </a:r>
            <a:r>
              <a:rPr lang="de-DE" dirty="0"/>
              <a:t> (Einzeleffekte zwischen den Säulenpaaren </a:t>
            </a:r>
            <a:r>
              <a:rPr lang="de-DE" u="sng" dirty="0"/>
              <a:t>nicht</a:t>
            </a:r>
            <a:r>
              <a:rPr lang="de-DE" dirty="0"/>
              <a:t> signifikant)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7768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introduced</a:t>
            </a:r>
            <a:r>
              <a:rPr lang="de-DE" dirty="0"/>
              <a:t> </a:t>
            </a:r>
            <a:r>
              <a:rPr lang="de-DE" dirty="0" err="1"/>
              <a:t>Ratcliff</a:t>
            </a:r>
            <a:r>
              <a:rPr lang="de-DE" dirty="0"/>
              <a:t> 1978</a:t>
            </a:r>
          </a:p>
          <a:p>
            <a:endParaRPr lang="de-DE" dirty="0"/>
          </a:p>
          <a:p>
            <a:r>
              <a:rPr lang="de-DE" dirty="0"/>
              <a:t>Annahme: Teilnehmer starten mit einer Tendenz in die eine oder andere Richtung</a:t>
            </a:r>
          </a:p>
          <a:p>
            <a:r>
              <a:rPr lang="de-DE" dirty="0"/>
              <a:t>Während des Entscheidungsprozesses werden rauschige Informationen gesammelt, bis ein Threshold erreicht wird</a:t>
            </a:r>
          </a:p>
          <a:p>
            <a:r>
              <a:rPr lang="de-DE" dirty="0"/>
              <a:t>Das DDM sagt die Wahrscheinlichkeit voraus, die eine oder andere Antwortalternative zu wählen </a:t>
            </a:r>
          </a:p>
          <a:p>
            <a:r>
              <a:rPr lang="de-DE" dirty="0"/>
              <a:t>und modelliert die Verteilung der Reaktionszeiten, die mit der einen oder anderen Antwortalternative assoziiert ist</a:t>
            </a:r>
          </a:p>
          <a:p>
            <a:endParaRPr lang="de-DE" dirty="0"/>
          </a:p>
          <a:p>
            <a:r>
              <a:rPr lang="de-DE" dirty="0"/>
              <a:t>Delta = </a:t>
            </a:r>
            <a:r>
              <a:rPr lang="de-DE" dirty="0" err="1"/>
              <a:t>drift</a:t>
            </a:r>
            <a:r>
              <a:rPr lang="de-DE" dirty="0"/>
              <a:t> rate	mittlere Menge an Informationen, die man pro Zeiteinheit aufnimmt</a:t>
            </a:r>
          </a:p>
          <a:p>
            <a:r>
              <a:rPr lang="de-DE" dirty="0"/>
              <a:t>Alpha = </a:t>
            </a:r>
            <a:r>
              <a:rPr lang="de-DE" dirty="0" err="1"/>
              <a:t>threshold</a:t>
            </a:r>
            <a:r>
              <a:rPr lang="de-DE" dirty="0"/>
              <a:t>: 	Entfernung der beiden Entscheidungsalternativen</a:t>
            </a:r>
          </a:p>
          <a:p>
            <a:r>
              <a:rPr lang="de-DE" dirty="0"/>
              <a:t>Beta = relativer Startpunkt: 	anfängliche Tendenz in die eine oder andere Richtung</a:t>
            </a:r>
          </a:p>
          <a:p>
            <a:r>
              <a:rPr lang="de-DE" dirty="0"/>
              <a:t>Tau = non-</a:t>
            </a:r>
            <a:r>
              <a:rPr lang="de-DE" dirty="0" err="1"/>
              <a:t>decision</a:t>
            </a:r>
            <a:r>
              <a:rPr lang="de-DE" dirty="0"/>
              <a:t> time:	Komponenten, die nicht relevant sind für die Entscheidung, Dekodierung, motorische Ausführung</a:t>
            </a:r>
          </a:p>
          <a:p>
            <a:r>
              <a:rPr lang="de-DE" dirty="0"/>
              <a:t>Blaue Linien: Verteilung der Reaktionszeiten für „Shoot“ und „</a:t>
            </a:r>
            <a:r>
              <a:rPr lang="de-DE" dirty="0" err="1"/>
              <a:t>Don‘t</a:t>
            </a:r>
            <a:r>
              <a:rPr lang="de-DE" dirty="0"/>
              <a:t> Shoot“</a:t>
            </a:r>
          </a:p>
          <a:p>
            <a:endParaRPr lang="de-DE" dirty="0"/>
          </a:p>
          <a:p>
            <a:r>
              <a:rPr lang="de-DE" dirty="0"/>
              <a:t>Bedeutung der Parameter</a:t>
            </a:r>
          </a:p>
          <a:p>
            <a:r>
              <a:rPr lang="de-DE" dirty="0"/>
              <a:t>Beta: je näher </a:t>
            </a:r>
            <a:r>
              <a:rPr lang="de-DE" dirty="0" err="1"/>
              <a:t>beta</a:t>
            </a:r>
            <a:r>
              <a:rPr lang="de-DE" dirty="0"/>
              <a:t> an einem Threshold liegt, desto größer ist die Wahrscheinlichkeit, diesen zu erreichen</a:t>
            </a:r>
          </a:p>
          <a:p>
            <a:r>
              <a:rPr lang="de-DE" dirty="0"/>
              <a:t>Alpha: Kleines </a:t>
            </a:r>
            <a:r>
              <a:rPr lang="de-DE" dirty="0" err="1"/>
              <a:t>alpha</a:t>
            </a:r>
            <a:r>
              <a:rPr lang="de-DE" dirty="0"/>
              <a:t> -&gt; mehr Zufall -&gt; schnellere RT + mehr Fehler</a:t>
            </a:r>
          </a:p>
          <a:p>
            <a:r>
              <a:rPr lang="de-DE" dirty="0"/>
              <a:t>Delta: großes Delta -&gt; viele Belege -&gt; Informationen werden schnell gesammelt -&gt; schnellere RT + wenig Fehler</a:t>
            </a:r>
          </a:p>
          <a:p>
            <a:endParaRPr lang="de-DE" dirty="0"/>
          </a:p>
          <a:p>
            <a:r>
              <a:rPr lang="de-DE" dirty="0"/>
              <a:t>Pro Gruppe ein Set an Parametern. Black-</a:t>
            </a:r>
            <a:r>
              <a:rPr lang="de-DE" dirty="0" err="1"/>
              <a:t>Gun</a:t>
            </a:r>
            <a:r>
              <a:rPr lang="de-DE" dirty="0"/>
              <a:t>, White-</a:t>
            </a:r>
            <a:r>
              <a:rPr lang="de-DE" dirty="0" err="1"/>
              <a:t>Gun</a:t>
            </a:r>
            <a:r>
              <a:rPr lang="de-DE" dirty="0"/>
              <a:t>, Black-</a:t>
            </a:r>
            <a:r>
              <a:rPr lang="de-DE" dirty="0" err="1"/>
              <a:t>NoGun</a:t>
            </a:r>
            <a:r>
              <a:rPr lang="de-DE" dirty="0"/>
              <a:t>, White-</a:t>
            </a:r>
            <a:r>
              <a:rPr lang="de-DE" dirty="0" err="1"/>
              <a:t>NoGun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-wir beobachten, dass die Modellvorhersagen nicht vollständig zu den beobachteten Daten passen.</a:t>
            </a:r>
          </a:p>
          <a:p>
            <a:r>
              <a:rPr lang="de-DE" dirty="0"/>
              <a:t>-außerdem: zu wenig Trials (&gt;2000 vs. 80)</a:t>
            </a:r>
          </a:p>
          <a:p>
            <a:r>
              <a:rPr lang="de-DE" dirty="0"/>
              <a:t>-ALSO: wir bauen einen Lösungsansatz mit Neal und </a:t>
            </a:r>
            <a:r>
              <a:rPr lang="de-DE" dirty="0" err="1"/>
              <a:t>Vandekerkhove</a:t>
            </a:r>
            <a:r>
              <a:rPr lang="de-DE" dirty="0"/>
              <a:t>, um auch mit dünn besiedelten Daten arbeiten zu können.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3496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Feststellung: Passt noch nicht ganz, es gibt kleine Schwankungen in den Parametern</a:t>
            </a:r>
          </a:p>
          <a:p>
            <a:r>
              <a:rPr lang="de-DE" dirty="0"/>
              <a:t>Also: Schwankungen im Modell mit aufnehmen.</a:t>
            </a:r>
          </a:p>
          <a:p>
            <a:r>
              <a:rPr lang="de-DE" dirty="0" err="1"/>
              <a:t>Variabilitäten</a:t>
            </a:r>
            <a:r>
              <a:rPr lang="de-DE" dirty="0"/>
              <a:t> in </a:t>
            </a:r>
            <a:r>
              <a:rPr lang="de-DE" dirty="0" err="1"/>
              <a:t>beta</a:t>
            </a:r>
            <a:r>
              <a:rPr lang="de-DE" dirty="0"/>
              <a:t>, </a:t>
            </a:r>
            <a:r>
              <a:rPr lang="de-DE" dirty="0" err="1"/>
              <a:t>delta</a:t>
            </a:r>
            <a:r>
              <a:rPr lang="de-DE" dirty="0"/>
              <a:t>, tau über die Trials hinweg. Für jede Bedingung also nicht 1 festes t, sondern 1 Mittelwert t mit 1 Standardabweichung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Man schätzt also nicht nur die 4 Parameter, sondern für drei davon berechnet man deren Standardabweichung</a:t>
            </a:r>
          </a:p>
          <a:p>
            <a:r>
              <a:rPr lang="de-DE" dirty="0"/>
              <a:t>(Gleichverteilung für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)</a:t>
            </a:r>
          </a:p>
          <a:p>
            <a:r>
              <a:rPr lang="de-DE" dirty="0"/>
              <a:t>(normal </a:t>
            </a:r>
            <a:r>
              <a:rPr lang="de-DE" dirty="0" err="1"/>
              <a:t>distribution</a:t>
            </a:r>
            <a:r>
              <a:rPr lang="de-DE" dirty="0"/>
              <a:t> für </a:t>
            </a:r>
            <a:r>
              <a:rPr lang="de-DE" dirty="0" err="1"/>
              <a:t>drift</a:t>
            </a:r>
            <a:r>
              <a:rPr lang="de-DE" dirty="0"/>
              <a:t> rate)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1438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Graphische Modellrepräsentation</a:t>
            </a:r>
          </a:p>
          <a:p>
            <a:endParaRPr lang="de-DE" dirty="0"/>
          </a:p>
          <a:p>
            <a:r>
              <a:rPr lang="de-DE" dirty="0"/>
              <a:t>-</a:t>
            </a:r>
            <a:r>
              <a:rPr lang="de-DE" dirty="0" err="1"/>
              <a:t>Hierarchical</a:t>
            </a:r>
            <a:r>
              <a:rPr lang="de-DE" dirty="0"/>
              <a:t> Framework nach </a:t>
            </a:r>
            <a:r>
              <a:rPr lang="de-DE" dirty="0" err="1"/>
              <a:t>Vandekerkhove</a:t>
            </a:r>
            <a:r>
              <a:rPr lang="de-DE" dirty="0"/>
              <a:t> </a:t>
            </a:r>
          </a:p>
          <a:p>
            <a:r>
              <a:rPr lang="de-DE" dirty="0"/>
              <a:t>   -Annahme HDDM: Teilnehmer sind eine Zufallsstichprobe aus einer teilweise spezifizierten Population</a:t>
            </a:r>
          </a:p>
          <a:p>
            <a:r>
              <a:rPr lang="de-DE" dirty="0"/>
              <a:t>   -jeder Teilnehmer hat sein eigenes Set an Parametern (vorher: Parameter für jede Bedingung)</a:t>
            </a:r>
          </a:p>
          <a:p>
            <a:r>
              <a:rPr lang="de-DE" dirty="0"/>
              <a:t>   -Unterschiede in den Parametern zwischen den Teilnehmern können als Zufallseffekt im statistischen Sinne gesehen werden</a:t>
            </a:r>
          </a:p>
          <a:p>
            <a:r>
              <a:rPr lang="de-DE" dirty="0"/>
              <a:t>   -hier ist es möglich, Parameter zu haben, die zwischen den Teilnehmern variieren und Parametern, die über Teilnehmer hinweg konstant bleiben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Idee: Individuelle und Gruppenparameter informieren sich gegenseitig</a:t>
            </a:r>
          </a:p>
          <a:p>
            <a:endParaRPr lang="de-DE" dirty="0"/>
          </a:p>
          <a:p>
            <a:r>
              <a:rPr lang="de-DE" dirty="0"/>
              <a:t>-&gt; jede Person hat ein eigenes Set an Parametern, wobei </a:t>
            </a:r>
            <a:r>
              <a:rPr lang="de-DE" dirty="0" err="1"/>
              <a:t>alpha</a:t>
            </a:r>
            <a:r>
              <a:rPr lang="de-DE" dirty="0"/>
              <a:t>, </a:t>
            </a:r>
            <a:r>
              <a:rPr lang="de-DE" dirty="0" err="1"/>
              <a:t>beta</a:t>
            </a:r>
            <a:r>
              <a:rPr lang="de-DE" dirty="0"/>
              <a:t>, </a:t>
            </a:r>
            <a:r>
              <a:rPr lang="de-DE" dirty="0" err="1"/>
              <a:t>delta</a:t>
            </a:r>
            <a:r>
              <a:rPr lang="de-DE" dirty="0"/>
              <a:t>, tau über Teilnehmer hinweg variieren und </a:t>
            </a:r>
            <a:r>
              <a:rPr lang="de-DE" dirty="0" err="1"/>
              <a:t>s_w</a:t>
            </a:r>
            <a:r>
              <a:rPr lang="de-DE" dirty="0"/>
              <a:t>, </a:t>
            </a:r>
            <a:r>
              <a:rPr lang="de-DE" dirty="0" err="1"/>
              <a:t>s_v</a:t>
            </a:r>
            <a:r>
              <a:rPr lang="de-DE" dirty="0"/>
              <a:t> und </a:t>
            </a:r>
            <a:r>
              <a:rPr lang="de-DE" dirty="0" err="1"/>
              <a:t>s_t</a:t>
            </a:r>
            <a:r>
              <a:rPr lang="de-DE" dirty="0"/>
              <a:t> über Teilnehmer hinweg konstant bleiben</a:t>
            </a:r>
          </a:p>
          <a:p>
            <a:r>
              <a:rPr lang="de-DE" dirty="0"/>
              <a:t>-&gt; zum Beispiel haben wir n viele </a:t>
            </a:r>
            <a:r>
              <a:rPr lang="de-DE" dirty="0" err="1"/>
              <a:t>alphas</a:t>
            </a:r>
            <a:endParaRPr lang="de-DE" dirty="0"/>
          </a:p>
          <a:p>
            <a:r>
              <a:rPr lang="de-DE" dirty="0"/>
              <a:t>-&gt; diese n vielen </a:t>
            </a:r>
            <a:r>
              <a:rPr lang="de-DE" dirty="0" err="1"/>
              <a:t>alphas</a:t>
            </a:r>
            <a:r>
              <a:rPr lang="de-DE" dirty="0"/>
              <a:t> sind aber nicht beliebig, sondern hängen in bestimmter Weise zusammen</a:t>
            </a:r>
          </a:p>
          <a:p>
            <a:r>
              <a:rPr lang="de-DE" dirty="0"/>
              <a:t>-&gt; dieser Zusammenhang wird über die sogenannten </a:t>
            </a:r>
            <a:r>
              <a:rPr lang="de-DE" dirty="0" err="1"/>
              <a:t>hyper</a:t>
            </a:r>
            <a:r>
              <a:rPr lang="de-DE" dirty="0"/>
              <a:t> </a:t>
            </a:r>
            <a:r>
              <a:rPr lang="de-DE" dirty="0" err="1"/>
              <a:t>priors</a:t>
            </a:r>
            <a:r>
              <a:rPr lang="de-DE" dirty="0"/>
              <a:t> oder Gruppenparameter beschrieben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3403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</a:t>
            </a:r>
            <a:r>
              <a:rPr lang="de-DE" dirty="0" err="1"/>
              <a:t>Hierarchical</a:t>
            </a:r>
            <a:r>
              <a:rPr lang="de-DE" dirty="0"/>
              <a:t> Framework nach </a:t>
            </a:r>
            <a:r>
              <a:rPr lang="de-DE" dirty="0" err="1"/>
              <a:t>Vandekerkhove</a:t>
            </a:r>
            <a:r>
              <a:rPr lang="de-DE" dirty="0"/>
              <a:t> </a:t>
            </a:r>
          </a:p>
          <a:p>
            <a:r>
              <a:rPr lang="de-DE" dirty="0"/>
              <a:t>   -Annahme HDDM: Teilnehmer sind eine Zufallsstichprobe aus einer teilweise spezifizierten Population</a:t>
            </a:r>
          </a:p>
          <a:p>
            <a:r>
              <a:rPr lang="de-DE" dirty="0"/>
              <a:t>   -jeder Teilnehmer hat sein eigenes Set an Parametern (vorher: Parameter für jede Bedingung)</a:t>
            </a:r>
          </a:p>
          <a:p>
            <a:r>
              <a:rPr lang="de-DE" dirty="0"/>
              <a:t>   -Unterschiede in den Parametern zwischen den Teilnehmern können als Zufallseffekt im statistischen Sinne gesehen werden</a:t>
            </a:r>
          </a:p>
          <a:p>
            <a:r>
              <a:rPr lang="de-DE" dirty="0"/>
              <a:t>   -hier ist es möglich, Parameter zu haben, die zwischen den Teilnehmern variieren und Parametern, die über Teilnehmer hinweg konstant bleiben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Idee: Individuelle und Gruppenparameter informieren sich gegenseitig</a:t>
            </a:r>
          </a:p>
          <a:p>
            <a:endParaRPr lang="de-DE" dirty="0"/>
          </a:p>
          <a:p>
            <a:r>
              <a:rPr lang="de-DE" dirty="0"/>
              <a:t>-&gt; jede Person hat ein eigenes Set an Parametern, wobei </a:t>
            </a:r>
            <a:r>
              <a:rPr lang="de-DE" dirty="0" err="1"/>
              <a:t>alpha</a:t>
            </a:r>
            <a:r>
              <a:rPr lang="de-DE" dirty="0"/>
              <a:t>, </a:t>
            </a:r>
            <a:r>
              <a:rPr lang="de-DE" dirty="0" err="1"/>
              <a:t>beta</a:t>
            </a:r>
            <a:r>
              <a:rPr lang="de-DE" dirty="0"/>
              <a:t>, </a:t>
            </a:r>
            <a:r>
              <a:rPr lang="de-DE" dirty="0" err="1"/>
              <a:t>delta</a:t>
            </a:r>
            <a:r>
              <a:rPr lang="de-DE" dirty="0"/>
              <a:t>, tau über Teilnehmer hinweg variieren und </a:t>
            </a:r>
            <a:r>
              <a:rPr lang="de-DE" dirty="0" err="1"/>
              <a:t>s_w</a:t>
            </a:r>
            <a:r>
              <a:rPr lang="de-DE" dirty="0"/>
              <a:t>, </a:t>
            </a:r>
            <a:r>
              <a:rPr lang="de-DE" dirty="0" err="1"/>
              <a:t>s_v</a:t>
            </a:r>
            <a:r>
              <a:rPr lang="de-DE" dirty="0"/>
              <a:t> und </a:t>
            </a:r>
            <a:r>
              <a:rPr lang="de-DE" dirty="0" err="1"/>
              <a:t>s_t</a:t>
            </a:r>
            <a:r>
              <a:rPr lang="de-DE" dirty="0"/>
              <a:t> über Teilnehmer hinweg konstant bleiben</a:t>
            </a:r>
          </a:p>
          <a:p>
            <a:r>
              <a:rPr lang="de-DE" dirty="0"/>
              <a:t>-&gt; zum Beispiel haben wir n viele </a:t>
            </a:r>
            <a:r>
              <a:rPr lang="de-DE" dirty="0" err="1"/>
              <a:t>alphas</a:t>
            </a:r>
            <a:endParaRPr lang="de-DE" dirty="0"/>
          </a:p>
          <a:p>
            <a:r>
              <a:rPr lang="de-DE" dirty="0"/>
              <a:t>-&gt; diese n vielen </a:t>
            </a:r>
            <a:r>
              <a:rPr lang="de-DE" dirty="0" err="1"/>
              <a:t>alphas</a:t>
            </a:r>
            <a:r>
              <a:rPr lang="de-DE" dirty="0"/>
              <a:t> sind aber nicht beliebig, sondern hängen in bestimmter Weise zusammen</a:t>
            </a:r>
          </a:p>
          <a:p>
            <a:r>
              <a:rPr lang="de-DE" dirty="0"/>
              <a:t>-&gt; dieser Zusammenhang wird über die sogenannten </a:t>
            </a:r>
            <a:r>
              <a:rPr lang="de-DE" dirty="0" err="1"/>
              <a:t>hyper</a:t>
            </a:r>
            <a:r>
              <a:rPr lang="de-DE" dirty="0"/>
              <a:t> </a:t>
            </a:r>
            <a:r>
              <a:rPr lang="de-DE" dirty="0" err="1"/>
              <a:t>priors</a:t>
            </a:r>
            <a:r>
              <a:rPr lang="de-DE" dirty="0"/>
              <a:t> oder Gruppenparameter beschrieben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300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de-DE"/>
              <a:t>Formatvorlage des Untertitelmasters durch Klicken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3E8B660-DA30-403F-BD79-C212CC0EBF10}" type="slidenum"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el und vertikaler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Vertikaler Textplatzhalt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3E8B660-DA30-403F-BD79-C212CC0EBF10}" type="slidenum"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kaler Titel u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kaler Titel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Vertikaler Textplatzhalt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3E8B660-DA30-403F-BD79-C212CC0EBF10}" type="slidenum"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 6"/>
          <p:cNvSpPr/>
          <p:nvPr userDrawn="1"/>
        </p:nvSpPr>
        <p:spPr bwMode="auto">
          <a:xfrm>
            <a:off x="467544" y="6446130"/>
            <a:ext cx="8640960" cy="367245"/>
          </a:xfrm>
          <a:prstGeom prst="rect">
            <a:avLst/>
          </a:prstGeom>
          <a:solidFill>
            <a:srgbClr val="496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62074"/>
          </a:xfrm>
        </p:spPr>
        <p:txBody>
          <a:bodyPr>
            <a:normAutofit/>
          </a:bodyPr>
          <a:lstStyle>
            <a:lvl1pPr>
              <a:defRPr sz="2800" b="0">
                <a:solidFill>
                  <a:srgbClr val="4969A2"/>
                </a:solidFill>
                <a:latin typeface="Lora"/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179512" y="980728"/>
            <a:ext cx="8712968" cy="5184576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3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de-DE" dirty="0"/>
              <a:t>Textmasterformat bearbeiten </a:t>
            </a:r>
          </a:p>
          <a:p>
            <a:pPr lvl="1">
              <a:defRPr/>
            </a:pPr>
            <a:r>
              <a:rPr lang="de-DE" dirty="0"/>
              <a:t>Zweite Ebene</a:t>
            </a:r>
          </a:p>
          <a:p>
            <a:pPr lvl="2">
              <a:defRPr/>
            </a:pPr>
            <a:r>
              <a:rPr lang="de-DE" dirty="0"/>
              <a:t>Dritte Ebene</a:t>
            </a:r>
            <a:endParaRPr dirty="0"/>
          </a:p>
          <a:p>
            <a:pPr lvl="3">
              <a:defRPr/>
            </a:pPr>
            <a:r>
              <a:rPr lang="de-DE" dirty="0"/>
              <a:t>Vierte Ebene</a:t>
            </a:r>
            <a:endParaRPr dirty="0"/>
          </a:p>
          <a:p>
            <a:pPr lvl="4">
              <a:defRPr/>
            </a:pPr>
            <a:r>
              <a:rPr lang="de-DE" dirty="0"/>
              <a:t>Fünfte Ebene</a:t>
            </a:r>
          </a:p>
        </p:txBody>
      </p:sp>
      <p:sp>
        <p:nvSpPr>
          <p:cNvPr id="7" name="Rechteck 7"/>
          <p:cNvSpPr/>
          <p:nvPr userDrawn="1"/>
        </p:nvSpPr>
        <p:spPr bwMode="auto">
          <a:xfrm>
            <a:off x="60376" y="6446130"/>
            <a:ext cx="360000" cy="360000"/>
          </a:xfrm>
          <a:prstGeom prst="rect">
            <a:avLst/>
          </a:prstGeom>
          <a:solidFill>
            <a:srgbClr val="838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8" name="Picture 2" descr="D:\Eigene Dateien\Psychologie\anträge &amp; ausschreibungen\SMiP\logo\logo_reduced_large.png"/>
          <p:cNvPicPr>
            <a:picLocks noChangeAspect="1" noChangeArrowheads="1"/>
          </p:cNvPicPr>
          <p:nvPr userDrawn="1"/>
        </p:nvPicPr>
        <p:blipFill>
          <a:blip r:embed="rId2"/>
          <a:stretch/>
        </p:blipFill>
        <p:spPr bwMode="auto">
          <a:xfrm>
            <a:off x="7020000" y="5634000"/>
            <a:ext cx="2088232" cy="769492"/>
          </a:xfrm>
          <a:prstGeom prst="rect">
            <a:avLst/>
          </a:prstGeom>
          <a:noFill/>
        </p:spPr>
      </p:pic>
      <p:sp>
        <p:nvSpPr>
          <p:cNvPr id="9" name="Textfeld 8"/>
          <p:cNvSpPr>
            <a:spLocks noAdjustHandles="1"/>
          </p:cNvSpPr>
          <p:nvPr userDrawn="1"/>
        </p:nvSpPr>
        <p:spPr bwMode="auto">
          <a:xfrm>
            <a:off x="611560" y="6443066"/>
            <a:ext cx="5256584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defRPr/>
            </a:pPr>
            <a:r>
              <a:rPr lang="de-DE" sz="9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Einblicke in die Erweiterung des 4-parametrigen zum 7-parametrigen DDM</a:t>
            </a:r>
            <a:endParaRPr lang="fr-FR" sz="95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950" dirty="0">
                <a:solidFill>
                  <a:schemeClr val="bg1"/>
                </a:solidFill>
                <a:latin typeface="Arial"/>
                <a:cs typeface="Arial"/>
              </a:rPr>
              <a:t>Franziska Henrich</a:t>
            </a:r>
            <a:endParaRPr lang="fr-FR" dirty="0"/>
          </a:p>
        </p:txBody>
      </p:sp>
      <p:sp>
        <p:nvSpPr>
          <p:cNvPr id="10" name="Textfeld 10"/>
          <p:cNvSpPr>
            <a:spLocks noAdjustHandles="1"/>
          </p:cNvSpPr>
          <p:nvPr userDrawn="1"/>
        </p:nvSpPr>
        <p:spPr bwMode="auto">
          <a:xfrm>
            <a:off x="60376" y="6553032"/>
            <a:ext cx="360000" cy="14619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defRPr/>
            </a:pPr>
            <a:fld id="{553CBCE1-0972-44B5-B448-91321C26EAFB}" type="slidenum">
              <a:t>‹Nr.›</a:t>
            </a:fld>
            <a:endParaRPr lang="de-DE" sz="9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Abschnitts-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3E8B660-DA30-403F-BD79-C212CC0EBF10}" type="slidenum"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3E8B660-DA30-403F-BD79-C212CC0EBF10}" type="slidenum"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Vergleic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8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0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3E8B660-DA30-403F-BD79-C212CC0EBF10}" type="slidenum"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3E8B660-DA30-403F-BD79-C212CC0EBF10}" type="slidenum"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3E8B660-DA30-403F-BD79-C212CC0EBF10}" type="slidenum"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Inhalt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3E8B660-DA30-403F-BD79-C212CC0EBF10}" type="slidenum"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Bild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de-DE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3E8B660-DA30-403F-BD79-C212CC0EBF10}" type="slidenum"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E8B660-DA30-403F-BD79-C212CC0EBF10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ftr="0" dt="0"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251521" y="1626371"/>
            <a:ext cx="8064895" cy="1395733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de-DE" sz="3200" dirty="0">
                <a:solidFill>
                  <a:srgbClr val="4969A2"/>
                </a:solidFill>
                <a:latin typeface="Lora"/>
              </a:rPr>
              <a:t>Einblicke in die Erweiterung des 4-parametrigen zum 7-parametrigen DDM</a:t>
            </a:r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 bwMode="auto">
          <a:xfrm>
            <a:off x="251520" y="3022104"/>
            <a:ext cx="6768752" cy="550912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de-DE" sz="2500" dirty="0">
                <a:solidFill>
                  <a:srgbClr val="838383"/>
                </a:solidFill>
                <a:latin typeface="Lora"/>
              </a:rPr>
              <a:t>Ein Forschungsstand nach sieben Monaten</a:t>
            </a:r>
          </a:p>
        </p:txBody>
      </p:sp>
      <p:sp>
        <p:nvSpPr>
          <p:cNvPr id="6" name="Rechteck 3"/>
          <p:cNvSpPr/>
          <p:nvPr/>
        </p:nvSpPr>
        <p:spPr bwMode="auto">
          <a:xfrm>
            <a:off x="0" y="4196519"/>
            <a:ext cx="9144000" cy="2708920"/>
          </a:xfrm>
          <a:prstGeom prst="rect">
            <a:avLst/>
          </a:prstGeom>
          <a:solidFill>
            <a:srgbClr val="496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Textfeld 4"/>
          <p:cNvSpPr>
            <a:spLocks/>
          </p:cNvSpPr>
          <p:nvPr/>
        </p:nvSpPr>
        <p:spPr bwMode="auto">
          <a:xfrm>
            <a:off x="251520" y="3528010"/>
            <a:ext cx="28921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e-DE" sz="2500" dirty="0">
                <a:solidFill>
                  <a:srgbClr val="838383"/>
                </a:solidFill>
                <a:latin typeface="Lora"/>
              </a:rPr>
              <a:t>Franziska Henrich</a:t>
            </a:r>
          </a:p>
        </p:txBody>
      </p:sp>
      <p:pic>
        <p:nvPicPr>
          <p:cNvPr id="8" name="Picture 2" descr="C:\Users\hilbig.pc-hilbig\Desktop\logo_full_inverted2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5004048" y="4581128"/>
            <a:ext cx="3660775" cy="1912937"/>
          </a:xfrm>
          <a:prstGeom prst="rect">
            <a:avLst/>
          </a:prstGeom>
          <a:noFill/>
        </p:spPr>
      </p:pic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5748D217-25BD-4B7F-93BE-5E4BD86B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8B660-DA30-403F-BD79-C212CC0EBF10}" type="slidenum">
              <a:rPr lang="de-DE" smtClean="0"/>
              <a:t>1</a:t>
            </a:fld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CA71102-76C0-4046-A40B-332060B61F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3349"/>
            <a:ext cx="1043062" cy="12315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457200" y="227745"/>
            <a:ext cx="8229600" cy="562074"/>
          </a:xfrm>
        </p:spPr>
        <p:txBody>
          <a:bodyPr/>
          <a:lstStyle/>
          <a:p>
            <a:pPr>
              <a:defRPr/>
            </a:pPr>
            <a:r>
              <a:rPr lang="de-DE" sz="3000" dirty="0"/>
              <a:t>„Hierarchisch“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A3E3ADD6-AB83-DFC4-57CD-A61E4542F9F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51521" y="1128666"/>
            <a:ext cx="3322712" cy="56207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de-DE" dirty="0"/>
              <a:t>Nicht-hierarchisch</a:t>
            </a:r>
            <a:endParaRPr dirty="0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7260549C-6CB1-2ED5-3AAD-8DF97C846C0B}"/>
              </a:ext>
            </a:extLst>
          </p:cNvPr>
          <p:cNvSpPr txBox="1">
            <a:spLocks/>
          </p:cNvSpPr>
          <p:nvPr/>
        </p:nvSpPr>
        <p:spPr bwMode="auto">
          <a:xfrm>
            <a:off x="4155793" y="1124744"/>
            <a:ext cx="3322712" cy="562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23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de-DE" dirty="0"/>
              <a:t>Hierarchisch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7D2808E1-78F3-00E0-2F59-4398C4F48A5A}"/>
              </a:ext>
            </a:extLst>
          </p:cNvPr>
          <p:cNvSpPr txBox="1">
            <a:spLocks/>
          </p:cNvSpPr>
          <p:nvPr/>
        </p:nvSpPr>
        <p:spPr bwMode="auto">
          <a:xfrm>
            <a:off x="2062063" y="4667126"/>
            <a:ext cx="6624737" cy="994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23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de-DE" dirty="0"/>
              <a:t>Parameter, die die Daten beeinflussen UND</a:t>
            </a:r>
          </a:p>
          <a:p>
            <a:pPr marL="0" indent="0">
              <a:buFont typeface="Arial"/>
              <a:buNone/>
              <a:defRPr/>
            </a:pPr>
            <a:r>
              <a:rPr lang="de-DE" dirty="0"/>
              <a:t>Parameter, die andere Parameter beeinflussen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8644A25C-A899-DD5F-A38E-9C2ED5628722}"/>
              </a:ext>
            </a:extLst>
          </p:cNvPr>
          <p:cNvSpPr/>
          <p:nvPr/>
        </p:nvSpPr>
        <p:spPr bwMode="auto">
          <a:xfrm>
            <a:off x="251521" y="4883150"/>
            <a:ext cx="1162472" cy="562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22876DE-9773-A8B9-F2FD-7AEA0E024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84" y="1686818"/>
            <a:ext cx="3676873" cy="204588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97D3159-875D-8864-8DEA-539CFA0A9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147" y="1686818"/>
            <a:ext cx="4377911" cy="244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4" grpId="0"/>
      <p:bldP spid="16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ED0FCCF4-D551-7555-7950-088891827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Einerseits: </a:t>
            </a:r>
            <a:r>
              <a:rPr lang="de-DE" dirty="0" err="1"/>
              <a:t>Frequentistischer</a:t>
            </a:r>
            <a:r>
              <a:rPr lang="de-DE" dirty="0"/>
              <a:t> Ansatz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Annahme: Der zugrunde liegende Parameter ist fest und kann durch unendlich häufiges Wiederholen desselben Experiments berechnet werden.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Methode: Maximum-</a:t>
            </a:r>
            <a:r>
              <a:rPr lang="de-DE" dirty="0" err="1"/>
              <a:t>Likelihood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Beispiel: Münzwurf.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457200" y="227745"/>
            <a:ext cx="8229600" cy="562074"/>
          </a:xfrm>
        </p:spPr>
        <p:txBody>
          <a:bodyPr/>
          <a:lstStyle/>
          <a:p>
            <a:pPr>
              <a:defRPr/>
            </a:pPr>
            <a:r>
              <a:rPr lang="de-DE" sz="3000" dirty="0"/>
              <a:t>„</a:t>
            </a:r>
            <a:r>
              <a:rPr lang="de-DE" sz="3000" dirty="0" err="1"/>
              <a:t>Bayesianisch</a:t>
            </a:r>
            <a:r>
              <a:rPr lang="de-DE" sz="30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128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ED0FCCF4-D551-7555-7950-088891827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Andererseits: </a:t>
            </a:r>
            <a:r>
              <a:rPr lang="de-DE" dirty="0" err="1"/>
              <a:t>Bayesianischer</a:t>
            </a:r>
            <a:r>
              <a:rPr lang="de-DE" dirty="0"/>
              <a:t> Ansatz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Annahme: Der zugrunde liegende Parameter ist zufällig und unterliegt einer bestimmten Wahrscheinlichkeitsverteilung.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Anders formuliert: Die Wahrscheinlichkeit des Parameterwerts entspricht dem Grad, in dem jemand an diesen Wert glaubt; „Bauchgefühl“.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Beispiel: Wie hoch ist die Wahrscheinlichkeit, dass …</a:t>
            </a:r>
          </a:p>
          <a:p>
            <a:pPr marL="0" indent="0">
              <a:buNone/>
            </a:pPr>
            <a:r>
              <a:rPr lang="de-DE" dirty="0"/>
              <a:t>	- … es morgen regnet?</a:t>
            </a:r>
          </a:p>
          <a:p>
            <a:pPr marL="0" indent="0">
              <a:buNone/>
            </a:pPr>
            <a:r>
              <a:rPr lang="de-DE" dirty="0"/>
              <a:t>	- … Freiburg das DFB-Pokalfinale gewinnt?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457200" y="227745"/>
            <a:ext cx="8229600" cy="562074"/>
          </a:xfrm>
        </p:spPr>
        <p:txBody>
          <a:bodyPr/>
          <a:lstStyle/>
          <a:p>
            <a:pPr>
              <a:defRPr/>
            </a:pPr>
            <a:r>
              <a:rPr lang="de-DE" sz="3000" dirty="0"/>
              <a:t>„</a:t>
            </a:r>
            <a:r>
              <a:rPr lang="de-DE" sz="3000" dirty="0" err="1"/>
              <a:t>Bayesianisch</a:t>
            </a:r>
            <a:r>
              <a:rPr lang="de-DE" sz="30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13228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ED0FCCF4-D551-7555-7950-088891827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Vorgehen:</a:t>
            </a:r>
          </a:p>
          <a:p>
            <a:pPr marL="457200" indent="-457200">
              <a:buAutoNum type="arabicPeriod"/>
            </a:pPr>
            <a:r>
              <a:rPr lang="de-DE" dirty="0"/>
              <a:t>Modell aufstellen</a:t>
            </a:r>
          </a:p>
          <a:p>
            <a:pPr marL="457200" indent="-457200">
              <a:buAutoNum type="arabicPeriod"/>
            </a:pPr>
            <a:endParaRPr lang="de-DE" dirty="0"/>
          </a:p>
          <a:p>
            <a:pPr marL="457200" indent="-457200">
              <a:buAutoNum type="arabicPeriod"/>
            </a:pPr>
            <a:r>
              <a:rPr lang="de-DE" dirty="0"/>
              <a:t>Festlegen einer Wahrscheinlichkeitsverteilung vor Kenntnis der Daten -&gt; </a:t>
            </a:r>
            <a:r>
              <a:rPr lang="de-DE" b="1" dirty="0"/>
              <a:t>Prior</a:t>
            </a:r>
            <a:r>
              <a:rPr lang="de-DE" dirty="0"/>
              <a:t> bestimmen</a:t>
            </a:r>
          </a:p>
          <a:p>
            <a:pPr marL="457200" indent="-457200">
              <a:buAutoNum type="arabicPeriod"/>
            </a:pPr>
            <a:endParaRPr lang="de-DE" dirty="0"/>
          </a:p>
          <a:p>
            <a:pPr marL="457200" indent="-457200">
              <a:buAutoNum type="arabicPeriod"/>
            </a:pPr>
            <a:r>
              <a:rPr lang="de-DE" dirty="0"/>
              <a:t>Daten erheben -&gt; </a:t>
            </a:r>
            <a:r>
              <a:rPr lang="de-DE" b="1" dirty="0" err="1"/>
              <a:t>Likelihood</a:t>
            </a:r>
            <a:r>
              <a:rPr lang="de-DE" dirty="0"/>
              <a:t> bestimmen</a:t>
            </a:r>
          </a:p>
          <a:p>
            <a:pPr marL="457200" indent="-457200">
              <a:buAutoNum type="arabicPeriod"/>
            </a:pPr>
            <a:endParaRPr lang="de-DE" dirty="0"/>
          </a:p>
          <a:p>
            <a:pPr marL="457200" indent="-457200">
              <a:buAutoNum type="arabicPeriod"/>
            </a:pPr>
            <a:r>
              <a:rPr lang="de-DE" dirty="0"/>
              <a:t>Bestimmung der Wahrscheinlichkeitsverteilung nach Kenntnis der Daten -&gt; </a:t>
            </a:r>
            <a:r>
              <a:rPr lang="de-DE" b="1" dirty="0" err="1"/>
              <a:t>Posterior</a:t>
            </a:r>
            <a:r>
              <a:rPr lang="de-DE" dirty="0"/>
              <a:t> bestimmen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457200" y="227745"/>
            <a:ext cx="8229600" cy="562074"/>
          </a:xfrm>
        </p:spPr>
        <p:txBody>
          <a:bodyPr/>
          <a:lstStyle/>
          <a:p>
            <a:pPr>
              <a:defRPr/>
            </a:pPr>
            <a:r>
              <a:rPr lang="de-DE" sz="3000" dirty="0"/>
              <a:t>„</a:t>
            </a:r>
            <a:r>
              <a:rPr lang="de-DE" sz="3000" dirty="0" err="1"/>
              <a:t>Bayesianisch</a:t>
            </a:r>
            <a:r>
              <a:rPr lang="de-DE" sz="30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664052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457200" y="227745"/>
            <a:ext cx="8229600" cy="562074"/>
          </a:xfrm>
        </p:spPr>
        <p:txBody>
          <a:bodyPr/>
          <a:lstStyle/>
          <a:p>
            <a:pPr>
              <a:defRPr/>
            </a:pPr>
            <a:r>
              <a:rPr lang="de-DE" sz="3000" dirty="0"/>
              <a:t>„</a:t>
            </a:r>
            <a:r>
              <a:rPr lang="de-DE" sz="3000" dirty="0" err="1"/>
              <a:t>Bayesianisch</a:t>
            </a:r>
            <a:r>
              <a:rPr lang="de-DE" sz="3000" dirty="0"/>
              <a:t>“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873EA82-4214-B280-7D43-A2F2C5B62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684" y="818032"/>
            <a:ext cx="5688632" cy="522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75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3000" dirty="0"/>
              <a:t>Markov-Ketten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A24EDE5-9D2E-6851-F1BB-4DFF24471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365" y="2667206"/>
            <a:ext cx="4801270" cy="177189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A4CE4F9-AB23-8496-00E0-7DD26448D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786" y="835377"/>
            <a:ext cx="4858428" cy="16956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EFAF51E-A9AC-F2AE-2223-B2A2167A94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9944" y="4581128"/>
            <a:ext cx="4858428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8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3000" dirty="0"/>
              <a:t>Markov-Ketten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47905B6-E1DA-F3A3-A5BF-A0C42F22B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147145"/>
            <a:ext cx="3171845" cy="256370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2945F7C-6220-5D6B-E8C3-A7E1BEC48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313" y="2147145"/>
            <a:ext cx="3112223" cy="255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0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3000" dirty="0"/>
              <a:t>Stan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2A11A61-5C90-2E80-C643-61E3C4EDD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122" y="2029122"/>
            <a:ext cx="2799755" cy="279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37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>
          <a:xfrm>
            <a:off x="11832" y="2866926"/>
            <a:ext cx="9132168" cy="56207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  <a:defRPr/>
            </a:pPr>
            <a:r>
              <a:rPr lang="de-DE" sz="3200" b="1" dirty="0"/>
              <a:t>Vielen Dank für eure Aufmerksamkeit!</a:t>
            </a: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3670889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3000" dirty="0"/>
              <a:t>Literatur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 rtl="0">
              <a:defRPr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AdvBdw"/>
              </a:rPr>
              <a:t>Correll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Bdw"/>
              </a:rPr>
              <a:t>, J., Park, B., Judd, C.M., &amp;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dvBdw"/>
              </a:rPr>
              <a:t>Wittenbrink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Bdw"/>
              </a:rPr>
              <a:t>, B. (2002). The police officer’s dilemma: Using race to disambiguate potentially threatening individuals.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AdvBdwi"/>
              </a:rPr>
              <a:t>Journal of Personality and Social Psychology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AdvBdw"/>
              </a:rPr>
              <a:t>,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AdvBdwi"/>
              </a:rPr>
              <a:t>83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AdvBdw"/>
              </a:rPr>
              <a:t>,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Bdw"/>
              </a:rPr>
              <a:t> 1314–1329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dvBdw"/>
              </a:rPr>
              <a:t>.</a:t>
            </a:r>
            <a:endParaRPr lang="en-US" sz="1800" dirty="0">
              <a:latin typeface="NimbusSanL-Regu"/>
            </a:endParaRPr>
          </a:p>
          <a:p>
            <a:pPr rtl="0">
              <a:defRPr/>
            </a:pPr>
            <a:r>
              <a:rPr lang="en-US" sz="1800" dirty="0">
                <a:latin typeface="NimbusSanL-Regu"/>
              </a:rPr>
              <a:t>Payne, K. (2006). Weapon Bias. </a:t>
            </a:r>
            <a:r>
              <a:rPr lang="en-US" sz="1800" i="1" dirty="0">
                <a:latin typeface="NimbusSanL-Regu"/>
              </a:rPr>
              <a:t>Current directions in psychological science, 15(6), </a:t>
            </a:r>
            <a:r>
              <a:rPr lang="en-US" sz="1800" dirty="0">
                <a:latin typeface="NimbusSanL-Regu"/>
              </a:rPr>
              <a:t>287-291.</a:t>
            </a:r>
            <a:endParaRPr lang="en-US" sz="1800" b="0" i="0" u="none" strike="noStrike" baseline="0" dirty="0">
              <a:latin typeface="NimbusSanL-Regu"/>
            </a:endParaRPr>
          </a:p>
          <a:p>
            <a:pPr rtl="0">
              <a:defRPr/>
            </a:pPr>
            <a:endParaRPr lang="en-US" sz="1800" b="0" i="0" u="none" strike="noStrike" baseline="0" dirty="0">
              <a:latin typeface="NimbusSanL-Regu"/>
            </a:endParaRPr>
          </a:p>
          <a:p>
            <a:pPr rtl="0">
              <a:defRPr/>
            </a:pPr>
            <a:endParaRPr lang="en-US" sz="1800" b="0" i="0" u="none" strike="noStrike" baseline="0" dirty="0">
              <a:latin typeface="NimbusSanL-Regu"/>
            </a:endParaRP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374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3000" dirty="0"/>
              <a:t>Gliederung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>
          <a:xfrm>
            <a:off x="179512" y="980728"/>
            <a:ext cx="8712968" cy="446449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dirty="0"/>
              <a:t>Rückblick</a:t>
            </a:r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Erweiterung von 4 auf 7 Parameter</a:t>
            </a:r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„Hierarchisch“, „</a:t>
            </a:r>
            <a:r>
              <a:rPr lang="de-DE" dirty="0" err="1"/>
              <a:t>Bayesianisch</a:t>
            </a:r>
            <a:r>
              <a:rPr lang="de-DE" dirty="0"/>
              <a:t>“, „Markov-Ketten“</a:t>
            </a:r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Stan in der Anwendung</a:t>
            </a:r>
          </a:p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3000" dirty="0"/>
              <a:t>Kontext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>
          <a:xfrm>
            <a:off x="755576" y="3212976"/>
            <a:ext cx="1584176" cy="432048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de-DE" dirty="0"/>
              <a:t> </a:t>
            </a:r>
            <a:r>
              <a:rPr lang="de-DE" dirty="0" err="1"/>
              <a:t>racial</a:t>
            </a:r>
            <a:r>
              <a:rPr lang="de-DE" dirty="0"/>
              <a:t> </a:t>
            </a:r>
            <a:r>
              <a:rPr lang="de-DE" dirty="0" err="1"/>
              <a:t>bias</a:t>
            </a:r>
            <a:endParaRPr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3B6187EF-0288-46AF-A1B3-EE972AD8D9C9}"/>
              </a:ext>
            </a:extLst>
          </p:cNvPr>
          <p:cNvSpPr/>
          <p:nvPr/>
        </p:nvSpPr>
        <p:spPr>
          <a:xfrm>
            <a:off x="3671900" y="3140968"/>
            <a:ext cx="180020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71C9E2A-9A8D-499A-92DE-1AAF4550A692}"/>
              </a:ext>
            </a:extLst>
          </p:cNvPr>
          <p:cNvSpPr txBox="1">
            <a:spLocks/>
          </p:cNvSpPr>
          <p:nvPr/>
        </p:nvSpPr>
        <p:spPr bwMode="auto">
          <a:xfrm>
            <a:off x="6278810" y="2905074"/>
            <a:ext cx="2407990" cy="1300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23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de-DE" dirty="0"/>
              <a:t>binäre Entscheidungs-aufgaben</a:t>
            </a:r>
          </a:p>
        </p:txBody>
      </p:sp>
    </p:spTree>
    <p:extLst>
      <p:ext uri="{BB962C8B-B14F-4D97-AF65-F5344CB8AC3E}">
        <p14:creationId xmlns:p14="http://schemas.microsoft.com/office/powerpoint/2010/main" val="323558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3000" dirty="0"/>
              <a:t>Paradigmen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>
          <a:xfrm>
            <a:off x="4989966" y="5733256"/>
            <a:ext cx="4175333" cy="86409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de-DE" sz="1400" dirty="0"/>
              <a:t>(Quelle: Payne, 2006) </a:t>
            </a:r>
            <a:endParaRPr sz="14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A0DA16B-B4C0-6B1D-2DAF-1CB9D34E7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966" y="2510142"/>
            <a:ext cx="3744415" cy="3064899"/>
          </a:xfrm>
          <a:prstGeom prst="rect">
            <a:avLst/>
          </a:prstGeom>
        </p:spPr>
      </p:pic>
      <p:pic>
        <p:nvPicPr>
          <p:cNvPr id="8" name="Grafik 7" descr="Ein Bild, das draußen enthält.&#10;&#10;Automatisch generierte Beschreibung">
            <a:extLst>
              <a:ext uri="{FF2B5EF4-FFF2-40B4-BE49-F238E27FC236}">
                <a16:creationId xmlns:a16="http://schemas.microsoft.com/office/drawing/2014/main" id="{9AC577D2-310B-FE87-EDB7-774CC02C4D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86" y="2524341"/>
            <a:ext cx="4086532" cy="3064899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80FBBACE-79A5-A6C8-34CF-CA60BAD60FAD}"/>
              </a:ext>
            </a:extLst>
          </p:cNvPr>
          <p:cNvSpPr txBox="1">
            <a:spLocks/>
          </p:cNvSpPr>
          <p:nvPr/>
        </p:nvSpPr>
        <p:spPr bwMode="auto">
          <a:xfrm>
            <a:off x="381454" y="5733256"/>
            <a:ext cx="4175333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23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de-DE" sz="1400" dirty="0"/>
              <a:t>(Quelle: </a:t>
            </a:r>
            <a:r>
              <a:rPr lang="de-DE" sz="1400" dirty="0" err="1"/>
              <a:t>Correll</a:t>
            </a:r>
            <a:r>
              <a:rPr lang="de-DE" sz="1400" dirty="0"/>
              <a:t> et al., 2002) </a:t>
            </a:r>
            <a:br>
              <a:rPr lang="de-DE" sz="1400" dirty="0"/>
            </a:br>
            <a:endParaRPr lang="de-DE" sz="14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2A01F96-2490-24E3-EA79-EFAB7E598955}"/>
              </a:ext>
            </a:extLst>
          </p:cNvPr>
          <p:cNvSpPr txBox="1"/>
          <p:nvPr/>
        </p:nvSpPr>
        <p:spPr>
          <a:xfrm>
            <a:off x="263286" y="1358922"/>
            <a:ext cx="419054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First-Person Shooter Task (FPST)</a:t>
            </a:r>
          </a:p>
          <a:p>
            <a:r>
              <a:rPr lang="de-DE" dirty="0"/>
              <a:t>(</a:t>
            </a:r>
            <a:r>
              <a:rPr lang="de-DE" dirty="0" err="1"/>
              <a:t>Correll</a:t>
            </a:r>
            <a:r>
              <a:rPr lang="de-DE" dirty="0"/>
              <a:t> et al., 2002)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018FA71-BDB6-890A-4CE4-FE3D90CDDA02}"/>
              </a:ext>
            </a:extLst>
          </p:cNvPr>
          <p:cNvSpPr txBox="1"/>
          <p:nvPr/>
        </p:nvSpPr>
        <p:spPr bwMode="auto">
          <a:xfrm>
            <a:off x="4989966" y="1282959"/>
            <a:ext cx="419054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Weapon </a:t>
            </a:r>
            <a:r>
              <a:rPr lang="de-DE" sz="2000" b="1" dirty="0" err="1"/>
              <a:t>Identification</a:t>
            </a:r>
            <a:r>
              <a:rPr lang="de-DE" sz="2000" b="1" dirty="0"/>
              <a:t> Task (WIT)</a:t>
            </a:r>
          </a:p>
          <a:p>
            <a:r>
              <a:rPr lang="de-DE" dirty="0"/>
              <a:t>(Payne, 2001)</a:t>
            </a:r>
          </a:p>
        </p:txBody>
      </p:sp>
    </p:spTree>
    <p:extLst>
      <p:ext uri="{BB962C8B-B14F-4D97-AF65-F5344CB8AC3E}">
        <p14:creationId xmlns:p14="http://schemas.microsoft.com/office/powerpoint/2010/main" val="332199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3000" dirty="0" err="1"/>
              <a:t>Racial</a:t>
            </a:r>
            <a:r>
              <a:rPr lang="de-DE" sz="3000" dirty="0"/>
              <a:t> </a:t>
            </a:r>
            <a:r>
              <a:rPr lang="de-DE" sz="3000" dirty="0" err="1"/>
              <a:t>bias</a:t>
            </a:r>
            <a:endParaRPr lang="de-DE" sz="3000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9F36FEE-346D-05FB-A93A-F1FA45D9D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94" y="1556792"/>
            <a:ext cx="8106906" cy="2972215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C78BCD6-5E26-60D5-FAA5-38ABDC324093}"/>
              </a:ext>
            </a:extLst>
          </p:cNvPr>
          <p:cNvSpPr txBox="1">
            <a:spLocks/>
          </p:cNvSpPr>
          <p:nvPr/>
        </p:nvSpPr>
        <p:spPr bwMode="auto">
          <a:xfrm>
            <a:off x="579894" y="5105071"/>
            <a:ext cx="4175333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23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de-DE" sz="1400" dirty="0"/>
              <a:t>(Quelle: </a:t>
            </a:r>
            <a:r>
              <a:rPr lang="de-DE" sz="1400" dirty="0" err="1"/>
              <a:t>Correll</a:t>
            </a:r>
            <a:r>
              <a:rPr lang="de-DE" sz="1400" dirty="0"/>
              <a:t> et al., 2002, Studie 1, http://psych.colorado.edu/~jclab/FPST.html) </a:t>
            </a:r>
          </a:p>
        </p:txBody>
      </p:sp>
    </p:spTree>
    <p:extLst>
      <p:ext uri="{BB962C8B-B14F-4D97-AF65-F5344CB8AC3E}">
        <p14:creationId xmlns:p14="http://schemas.microsoft.com/office/powerpoint/2010/main" val="394145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3000" dirty="0"/>
              <a:t>Diffusionsmodell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de-DE" dirty="0"/>
              <a:t> 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D095977-3251-4D31-8319-010DD2E1F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33" y="1196752"/>
            <a:ext cx="7477334" cy="399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0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457200" y="227745"/>
            <a:ext cx="8229600" cy="562074"/>
          </a:xfrm>
        </p:spPr>
        <p:txBody>
          <a:bodyPr/>
          <a:lstStyle/>
          <a:p>
            <a:pPr>
              <a:defRPr/>
            </a:pPr>
            <a:r>
              <a:rPr lang="de-DE" sz="3000" dirty="0"/>
              <a:t>7-Parameter Diffusionsmodell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>
          <a:xfrm>
            <a:off x="1313637" y="2492896"/>
            <a:ext cx="1692188" cy="189991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de-DE" dirty="0"/>
              <a:t>Alpha</a:t>
            </a:r>
          </a:p>
          <a:p>
            <a:pPr marL="0" indent="0">
              <a:buNone/>
              <a:defRPr/>
            </a:pPr>
            <a:r>
              <a:rPr lang="de-DE" dirty="0"/>
              <a:t>Beta</a:t>
            </a:r>
          </a:p>
          <a:p>
            <a:pPr marL="0" indent="0">
              <a:buNone/>
              <a:defRPr/>
            </a:pPr>
            <a:r>
              <a:rPr lang="de-DE" dirty="0"/>
              <a:t>Delta</a:t>
            </a:r>
          </a:p>
          <a:p>
            <a:pPr marL="0" indent="0">
              <a:buNone/>
              <a:defRPr/>
            </a:pPr>
            <a:r>
              <a:rPr lang="de-DE" dirty="0"/>
              <a:t>Tau </a:t>
            </a:r>
            <a:endParaRPr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FA1DD38A-82DC-4BF9-8AC5-FA52934935DA}"/>
              </a:ext>
            </a:extLst>
          </p:cNvPr>
          <p:cNvSpPr txBox="1">
            <a:spLocks/>
          </p:cNvSpPr>
          <p:nvPr/>
        </p:nvSpPr>
        <p:spPr bwMode="auto">
          <a:xfrm>
            <a:off x="4373977" y="3236091"/>
            <a:ext cx="396045" cy="4135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23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de-DE" dirty="0"/>
              <a:t>+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324E2F2-2995-4995-98F7-23510603A2B8}"/>
              </a:ext>
            </a:extLst>
          </p:cNvPr>
          <p:cNvSpPr txBox="1">
            <a:spLocks/>
          </p:cNvSpPr>
          <p:nvPr/>
        </p:nvSpPr>
        <p:spPr bwMode="auto">
          <a:xfrm>
            <a:off x="6138173" y="2492896"/>
            <a:ext cx="2052228" cy="1899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23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de-DE" dirty="0"/>
              <a:t>Variabilität in</a:t>
            </a:r>
          </a:p>
          <a:p>
            <a:pPr marL="0" indent="0">
              <a:buFont typeface="Arial"/>
              <a:buNone/>
              <a:defRPr/>
            </a:pPr>
            <a:r>
              <a:rPr lang="de-DE" dirty="0"/>
              <a:t>Beta</a:t>
            </a:r>
          </a:p>
          <a:p>
            <a:pPr marL="0" indent="0">
              <a:buFont typeface="Arial"/>
              <a:buNone/>
              <a:defRPr/>
            </a:pPr>
            <a:r>
              <a:rPr lang="de-DE" dirty="0"/>
              <a:t>Delta</a:t>
            </a:r>
          </a:p>
          <a:p>
            <a:pPr marL="0" indent="0">
              <a:buFont typeface="Arial"/>
              <a:buNone/>
              <a:defRPr/>
            </a:pPr>
            <a:r>
              <a:rPr lang="de-DE" dirty="0"/>
              <a:t>Tau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105B6406-748B-40E4-A4B4-E0E8D82EE29F}"/>
              </a:ext>
            </a:extLst>
          </p:cNvPr>
          <p:cNvGrpSpPr/>
          <p:nvPr/>
        </p:nvGrpSpPr>
        <p:grpSpPr>
          <a:xfrm>
            <a:off x="2699147" y="1868415"/>
            <a:ext cx="5941170" cy="839812"/>
            <a:chOff x="2464242" y="2516886"/>
            <a:chExt cx="5941170" cy="839812"/>
          </a:xfrm>
        </p:grpSpPr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30C6F644-BF93-413F-B53E-95495A577F1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18756" y="2587221"/>
              <a:ext cx="5886656" cy="76947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>
                <a:spcBef>
                  <a:spcPts val="600"/>
                </a:spcBef>
                <a:spcAft>
                  <a:spcPts val="0"/>
                </a:spcAft>
                <a:buFont typeface="Arial"/>
                <a:buChar char="•"/>
                <a:defRPr sz="23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defTabSz="914400">
                <a:spcBef>
                  <a:spcPts val="0"/>
                </a:spcBef>
                <a:buFont typeface="Arial"/>
                <a:buChar char="–"/>
                <a:defRPr sz="20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defTabSz="914400">
                <a:spcBef>
                  <a:spcPts val="0"/>
                </a:spcBef>
                <a:buFont typeface="Arial"/>
                <a:buChar char="•"/>
                <a:defRPr sz="18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defTabSz="914400">
                <a:spcBef>
                  <a:spcPts val="0"/>
                </a:spcBef>
                <a:buFont typeface="Arial"/>
                <a:buChar char="–"/>
                <a:defRPr sz="16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defTabSz="914400">
                <a:spcBef>
                  <a:spcPts val="0"/>
                </a:spcBef>
                <a:buFont typeface="Arial"/>
                <a:buChar char="»"/>
                <a:defRPr sz="16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  <a:defRPr/>
              </a:pPr>
              <a:r>
                <a:rPr lang="de-DE" dirty="0"/>
                <a:t>Trial-</a:t>
              </a:r>
              <a:r>
                <a:rPr lang="de-DE" dirty="0" err="1"/>
                <a:t>by</a:t>
              </a:r>
              <a:r>
                <a:rPr lang="de-DE" dirty="0"/>
                <a:t>-Trial Variabilität</a:t>
              </a:r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134AFD5F-1F36-4CBE-B7B7-6E9033DD8A0F}"/>
                </a:ext>
              </a:extLst>
            </p:cNvPr>
            <p:cNvSpPr/>
            <p:nvPr/>
          </p:nvSpPr>
          <p:spPr>
            <a:xfrm>
              <a:off x="2464242" y="2516886"/>
              <a:ext cx="3420380" cy="562074"/>
            </a:xfrm>
            <a:prstGeom prst="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52F0CDD-7014-4252-8BC1-FB0E3CCC9A95}"/>
              </a:ext>
            </a:extLst>
          </p:cNvPr>
          <p:cNvGrpSpPr/>
          <p:nvPr/>
        </p:nvGrpSpPr>
        <p:grpSpPr>
          <a:xfrm>
            <a:off x="299846" y="1124744"/>
            <a:ext cx="8386954" cy="756861"/>
            <a:chOff x="299846" y="1391670"/>
            <a:chExt cx="8386954" cy="756861"/>
          </a:xfrm>
        </p:grpSpPr>
        <p:sp>
          <p:nvSpPr>
            <p:cNvPr id="3" name="Pfeil: nach rechts 2">
              <a:extLst>
                <a:ext uri="{FF2B5EF4-FFF2-40B4-BE49-F238E27FC236}">
                  <a16:creationId xmlns:a16="http://schemas.microsoft.com/office/drawing/2014/main" id="{989DDB95-5BDF-41AC-9B2E-5D6AF8BA993D}"/>
                </a:ext>
              </a:extLst>
            </p:cNvPr>
            <p:cNvSpPr/>
            <p:nvPr/>
          </p:nvSpPr>
          <p:spPr>
            <a:xfrm>
              <a:off x="299846" y="1391670"/>
              <a:ext cx="1162472" cy="5620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Inhaltsplatzhalter 2">
              <a:extLst>
                <a:ext uri="{FF2B5EF4-FFF2-40B4-BE49-F238E27FC236}">
                  <a16:creationId xmlns:a16="http://schemas.microsoft.com/office/drawing/2014/main" id="{15718ECD-5782-490F-9F99-E528292B6BC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27176" y="1484848"/>
              <a:ext cx="6959624" cy="66368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>
                <a:spcBef>
                  <a:spcPts val="600"/>
                </a:spcBef>
                <a:spcAft>
                  <a:spcPts val="0"/>
                </a:spcAft>
                <a:buFont typeface="Arial"/>
                <a:buChar char="•"/>
                <a:defRPr sz="23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defTabSz="914400">
                <a:spcBef>
                  <a:spcPts val="0"/>
                </a:spcBef>
                <a:buFont typeface="Arial"/>
                <a:buChar char="–"/>
                <a:defRPr sz="20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defTabSz="914400">
                <a:spcBef>
                  <a:spcPts val="0"/>
                </a:spcBef>
                <a:buFont typeface="Arial"/>
                <a:buChar char="•"/>
                <a:defRPr sz="18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defTabSz="914400">
                <a:spcBef>
                  <a:spcPts val="0"/>
                </a:spcBef>
                <a:buFont typeface="Arial"/>
                <a:buChar char="–"/>
                <a:defRPr sz="16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defTabSz="914400">
                <a:spcBef>
                  <a:spcPts val="0"/>
                </a:spcBef>
                <a:buFont typeface="Arial"/>
                <a:buChar char="»"/>
                <a:defRPr sz="16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>
                <a:spcBef>
                  <a:spcPts val="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  <a:defRPr/>
              </a:pPr>
              <a:r>
                <a:rPr lang="de-DE" dirty="0" err="1"/>
                <a:t>Bayesianisch</a:t>
              </a:r>
              <a:r>
                <a:rPr lang="de-DE" dirty="0"/>
                <a:t> hierarchisch und mehr Parameter</a:t>
              </a:r>
            </a:p>
          </p:txBody>
        </p:sp>
      </p:grpSp>
      <p:pic>
        <p:nvPicPr>
          <p:cNvPr id="13" name="Grafik 12">
            <a:extLst>
              <a:ext uri="{FF2B5EF4-FFF2-40B4-BE49-F238E27FC236}">
                <a16:creationId xmlns:a16="http://schemas.microsoft.com/office/drawing/2014/main" id="{90A0AB8A-D2F1-DEC8-3560-CCF49D4A2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49019"/>
            <a:ext cx="9144000" cy="105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6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457200" y="227745"/>
            <a:ext cx="8229600" cy="562074"/>
          </a:xfrm>
        </p:spPr>
        <p:txBody>
          <a:bodyPr/>
          <a:lstStyle/>
          <a:p>
            <a:pPr>
              <a:defRPr/>
            </a:pPr>
            <a:r>
              <a:rPr lang="de-DE" sz="3000" dirty="0"/>
              <a:t>„Hierarchisch“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59BD102-ECD1-903A-45FE-0F966FAC5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93" y="1988840"/>
            <a:ext cx="3820951" cy="309373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31EA286-2427-3A47-C765-D7501B031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31295"/>
            <a:ext cx="4239217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0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457200" y="227745"/>
            <a:ext cx="8229600" cy="562074"/>
          </a:xfrm>
        </p:spPr>
        <p:txBody>
          <a:bodyPr/>
          <a:lstStyle/>
          <a:p>
            <a:pPr>
              <a:defRPr/>
            </a:pPr>
            <a:r>
              <a:rPr lang="de-DE" sz="3000" dirty="0"/>
              <a:t>„Hierarchisch“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83A3940-586B-1D55-498B-7F043B21D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3528" y="1023789"/>
            <a:ext cx="3762308" cy="344948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8EF9233-82DB-C5B1-7A35-02BE1641E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23789"/>
            <a:ext cx="4481048" cy="433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3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1786</Words>
  <Application>Microsoft Office PowerPoint</Application>
  <PresentationFormat>Bildschirmpräsentation (4:3)</PresentationFormat>
  <Paragraphs>230</Paragraphs>
  <Slides>19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AdvBdw</vt:lpstr>
      <vt:lpstr>AdvBdwi</vt:lpstr>
      <vt:lpstr>Arial</vt:lpstr>
      <vt:lpstr>Calibri</vt:lpstr>
      <vt:lpstr>Lora</vt:lpstr>
      <vt:lpstr>NimbusSanL-Regu</vt:lpstr>
      <vt:lpstr>Larissa</vt:lpstr>
      <vt:lpstr>Einblicke in die Erweiterung des 4-parametrigen zum 7-parametrigen DDM</vt:lpstr>
      <vt:lpstr>Gliederung</vt:lpstr>
      <vt:lpstr>Kontext</vt:lpstr>
      <vt:lpstr>Paradigmen</vt:lpstr>
      <vt:lpstr>Racial bias</vt:lpstr>
      <vt:lpstr>Diffusionsmodell</vt:lpstr>
      <vt:lpstr>7-Parameter Diffusionsmodell</vt:lpstr>
      <vt:lpstr>„Hierarchisch“</vt:lpstr>
      <vt:lpstr>„Hierarchisch“</vt:lpstr>
      <vt:lpstr>„Hierarchisch“</vt:lpstr>
      <vt:lpstr>„Bayesianisch“</vt:lpstr>
      <vt:lpstr>„Bayesianisch“</vt:lpstr>
      <vt:lpstr>„Bayesianisch“</vt:lpstr>
      <vt:lpstr>„Bayesianisch“</vt:lpstr>
      <vt:lpstr>Markov-Ketten</vt:lpstr>
      <vt:lpstr>Markov-Ketten</vt:lpstr>
      <vt:lpstr>Stan</vt:lpstr>
      <vt:lpstr>PowerPoint-Präsentation</vt:lpstr>
      <vt:lpstr>Literatur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</dc:title>
  <dc:creator>Franzi</dc:creator>
  <cp:lastModifiedBy>michael.henrich@365h-brs.de</cp:lastModifiedBy>
  <cp:revision>143</cp:revision>
  <dcterms:modified xsi:type="dcterms:W3CDTF">2022-05-18T13:39:23Z</dcterms:modified>
</cp:coreProperties>
</file>