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328" r:id="rId2"/>
    <p:sldId id="327" r:id="rId3"/>
    <p:sldId id="368" r:id="rId4"/>
    <p:sldId id="370" r:id="rId5"/>
    <p:sldId id="369" r:id="rId6"/>
    <p:sldId id="336" r:id="rId7"/>
    <p:sldId id="371" r:id="rId8"/>
    <p:sldId id="333" r:id="rId9"/>
    <p:sldId id="337" r:id="rId10"/>
    <p:sldId id="339" r:id="rId11"/>
    <p:sldId id="338" r:id="rId12"/>
    <p:sldId id="374" r:id="rId13"/>
    <p:sldId id="341" r:id="rId14"/>
    <p:sldId id="342" r:id="rId15"/>
    <p:sldId id="344" r:id="rId16"/>
    <p:sldId id="343" r:id="rId17"/>
    <p:sldId id="345" r:id="rId18"/>
    <p:sldId id="346" r:id="rId19"/>
    <p:sldId id="347" r:id="rId20"/>
    <p:sldId id="348" r:id="rId21"/>
    <p:sldId id="349" r:id="rId22"/>
    <p:sldId id="350" r:id="rId23"/>
    <p:sldId id="354" r:id="rId24"/>
    <p:sldId id="355" r:id="rId25"/>
    <p:sldId id="357" r:id="rId26"/>
    <p:sldId id="356" r:id="rId27"/>
    <p:sldId id="359" r:id="rId28"/>
    <p:sldId id="358" r:id="rId29"/>
    <p:sldId id="360" r:id="rId30"/>
    <p:sldId id="361" r:id="rId31"/>
    <p:sldId id="363" r:id="rId32"/>
    <p:sldId id="362" r:id="rId33"/>
    <p:sldId id="366" r:id="rId34"/>
    <p:sldId id="367" r:id="rId35"/>
    <p:sldId id="375" r:id="rId36"/>
    <p:sldId id="376" r:id="rId37"/>
    <p:sldId id="373" r:id="rId38"/>
    <p:sldId id="377"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 Jakob" initials="MJ" lastIdx="1" clrIdx="0">
    <p:extLst>
      <p:ext uri="{19B8F6BF-5375-455C-9EA6-DF929625EA0E}">
        <p15:presenceInfo xmlns:p15="http://schemas.microsoft.com/office/powerpoint/2012/main" userId="S::marie.jakob@bwedu.de::5015cf40-bc2b-4c7e-8378-06de9c1deb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025"/>
    <a:srgbClr val="98999C"/>
    <a:srgbClr val="7F807F"/>
    <a:srgbClr val="3873B2"/>
    <a:srgbClr val="00178B"/>
    <a:srgbClr val="B2B3B5"/>
    <a:srgbClr val="890B00"/>
    <a:srgbClr val="0F4B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2115" autoAdjust="0"/>
  </p:normalViewPr>
  <p:slideViewPr>
    <p:cSldViewPr snapToGrid="0" snapToObjects="1">
      <p:cViewPr varScale="1">
        <p:scale>
          <a:sx n="64" d="100"/>
          <a:sy n="64" d="100"/>
        </p:scale>
        <p:origin x="1134" y="48"/>
      </p:cViewPr>
      <p:guideLst/>
    </p:cSldViewPr>
  </p:slideViewPr>
  <p:notesTextViewPr>
    <p:cViewPr>
      <p:scale>
        <a:sx n="1" d="1"/>
        <a:sy n="1" d="1"/>
      </p:scale>
      <p:origin x="0" y="0"/>
    </p:cViewPr>
  </p:notesText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FC81B-9DFF-BE49-8E31-7681DAFC24C3}" type="datetimeFigureOut">
              <a:rPr lang="de-DE" smtClean="0"/>
              <a:t>15.08.2022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10E54-BAA0-DE4E-B051-17FFDC5923F6}" type="slidenum">
              <a:rPr lang="de-DE" smtClean="0"/>
              <a:t>‹Nr.›</a:t>
            </a:fld>
            <a:endParaRPr lang="de-DE"/>
          </a:p>
        </p:txBody>
      </p:sp>
    </p:spTree>
    <p:extLst>
      <p:ext uri="{BB962C8B-B14F-4D97-AF65-F5344CB8AC3E}">
        <p14:creationId xmlns:p14="http://schemas.microsoft.com/office/powerpoint/2010/main" val="261123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a:t>
            </a:fld>
            <a:endParaRPr lang="de-DE" dirty="0"/>
          </a:p>
        </p:txBody>
      </p:sp>
    </p:spTree>
    <p:extLst>
      <p:ext uri="{BB962C8B-B14F-4D97-AF65-F5344CB8AC3E}">
        <p14:creationId xmlns:p14="http://schemas.microsoft.com/office/powerpoint/2010/main" val="133915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10</a:t>
            </a:fld>
            <a:endParaRPr lang="de-DE"/>
          </a:p>
        </p:txBody>
      </p:sp>
    </p:spTree>
    <p:extLst>
      <p:ext uri="{BB962C8B-B14F-4D97-AF65-F5344CB8AC3E}">
        <p14:creationId xmlns:p14="http://schemas.microsoft.com/office/powerpoint/2010/main" val="354412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11</a:t>
            </a:fld>
            <a:endParaRPr lang="de-DE"/>
          </a:p>
        </p:txBody>
      </p:sp>
    </p:spTree>
    <p:extLst>
      <p:ext uri="{BB962C8B-B14F-4D97-AF65-F5344CB8AC3E}">
        <p14:creationId xmlns:p14="http://schemas.microsoft.com/office/powerpoint/2010/main" val="277583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12</a:t>
            </a:fld>
            <a:endParaRPr lang="de-DE"/>
          </a:p>
        </p:txBody>
      </p:sp>
    </p:spTree>
    <p:extLst>
      <p:ext uri="{BB962C8B-B14F-4D97-AF65-F5344CB8AC3E}">
        <p14:creationId xmlns:p14="http://schemas.microsoft.com/office/powerpoint/2010/main" val="269846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13</a:t>
            </a:fld>
            <a:endParaRPr lang="de-DE"/>
          </a:p>
        </p:txBody>
      </p:sp>
    </p:spTree>
    <p:extLst>
      <p:ext uri="{BB962C8B-B14F-4D97-AF65-F5344CB8AC3E}">
        <p14:creationId xmlns:p14="http://schemas.microsoft.com/office/powerpoint/2010/main" val="1266333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14</a:t>
            </a:fld>
            <a:endParaRPr lang="de-DE"/>
          </a:p>
        </p:txBody>
      </p:sp>
    </p:spTree>
    <p:extLst>
      <p:ext uri="{BB962C8B-B14F-4D97-AF65-F5344CB8AC3E}">
        <p14:creationId xmlns:p14="http://schemas.microsoft.com/office/powerpoint/2010/main" val="617972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15</a:t>
            </a:fld>
            <a:endParaRPr lang="de-DE"/>
          </a:p>
        </p:txBody>
      </p:sp>
    </p:spTree>
    <p:extLst>
      <p:ext uri="{BB962C8B-B14F-4D97-AF65-F5344CB8AC3E}">
        <p14:creationId xmlns:p14="http://schemas.microsoft.com/office/powerpoint/2010/main" val="160078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16</a:t>
            </a:fld>
            <a:endParaRPr lang="de-DE"/>
          </a:p>
        </p:txBody>
      </p:sp>
    </p:spTree>
    <p:extLst>
      <p:ext uri="{BB962C8B-B14F-4D97-AF65-F5344CB8AC3E}">
        <p14:creationId xmlns:p14="http://schemas.microsoft.com/office/powerpoint/2010/main" val="276619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17</a:t>
            </a:fld>
            <a:endParaRPr lang="de-DE"/>
          </a:p>
        </p:txBody>
      </p:sp>
    </p:spTree>
    <p:extLst>
      <p:ext uri="{BB962C8B-B14F-4D97-AF65-F5344CB8AC3E}">
        <p14:creationId xmlns:p14="http://schemas.microsoft.com/office/powerpoint/2010/main" val="2273262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18</a:t>
            </a:fld>
            <a:endParaRPr lang="de-DE"/>
          </a:p>
        </p:txBody>
      </p:sp>
    </p:spTree>
    <p:extLst>
      <p:ext uri="{BB962C8B-B14F-4D97-AF65-F5344CB8AC3E}">
        <p14:creationId xmlns:p14="http://schemas.microsoft.com/office/powerpoint/2010/main" val="191796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19</a:t>
            </a:fld>
            <a:endParaRPr lang="de-DE"/>
          </a:p>
        </p:txBody>
      </p:sp>
    </p:spTree>
    <p:extLst>
      <p:ext uri="{BB962C8B-B14F-4D97-AF65-F5344CB8AC3E}">
        <p14:creationId xmlns:p14="http://schemas.microsoft.com/office/powerpoint/2010/main" val="34699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a:t>
            </a:fld>
            <a:endParaRPr lang="de-DE"/>
          </a:p>
        </p:txBody>
      </p:sp>
    </p:spTree>
    <p:extLst>
      <p:ext uri="{BB962C8B-B14F-4D97-AF65-F5344CB8AC3E}">
        <p14:creationId xmlns:p14="http://schemas.microsoft.com/office/powerpoint/2010/main" val="21314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20</a:t>
            </a:fld>
            <a:endParaRPr lang="de-DE"/>
          </a:p>
        </p:txBody>
      </p:sp>
    </p:spTree>
    <p:extLst>
      <p:ext uri="{BB962C8B-B14F-4D97-AF65-F5344CB8AC3E}">
        <p14:creationId xmlns:p14="http://schemas.microsoft.com/office/powerpoint/2010/main" val="248762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21</a:t>
            </a:fld>
            <a:endParaRPr lang="de-DE"/>
          </a:p>
        </p:txBody>
      </p:sp>
    </p:spTree>
    <p:extLst>
      <p:ext uri="{BB962C8B-B14F-4D97-AF65-F5344CB8AC3E}">
        <p14:creationId xmlns:p14="http://schemas.microsoft.com/office/powerpoint/2010/main" val="196080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22</a:t>
            </a:fld>
            <a:endParaRPr lang="de-DE"/>
          </a:p>
        </p:txBody>
      </p:sp>
    </p:spTree>
    <p:extLst>
      <p:ext uri="{BB962C8B-B14F-4D97-AF65-F5344CB8AC3E}">
        <p14:creationId xmlns:p14="http://schemas.microsoft.com/office/powerpoint/2010/main" val="277397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23</a:t>
            </a:fld>
            <a:endParaRPr lang="de-DE"/>
          </a:p>
        </p:txBody>
      </p:sp>
    </p:spTree>
    <p:extLst>
      <p:ext uri="{BB962C8B-B14F-4D97-AF65-F5344CB8AC3E}">
        <p14:creationId xmlns:p14="http://schemas.microsoft.com/office/powerpoint/2010/main" val="3276055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24</a:t>
            </a:fld>
            <a:endParaRPr lang="de-DE"/>
          </a:p>
        </p:txBody>
      </p:sp>
    </p:spTree>
    <p:extLst>
      <p:ext uri="{BB962C8B-B14F-4D97-AF65-F5344CB8AC3E}">
        <p14:creationId xmlns:p14="http://schemas.microsoft.com/office/powerpoint/2010/main" val="248159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25</a:t>
            </a:fld>
            <a:endParaRPr lang="de-DE"/>
          </a:p>
        </p:txBody>
      </p:sp>
    </p:spTree>
    <p:extLst>
      <p:ext uri="{BB962C8B-B14F-4D97-AF65-F5344CB8AC3E}">
        <p14:creationId xmlns:p14="http://schemas.microsoft.com/office/powerpoint/2010/main" val="374246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26</a:t>
            </a:fld>
            <a:endParaRPr lang="de-DE"/>
          </a:p>
        </p:txBody>
      </p:sp>
    </p:spTree>
    <p:extLst>
      <p:ext uri="{BB962C8B-B14F-4D97-AF65-F5344CB8AC3E}">
        <p14:creationId xmlns:p14="http://schemas.microsoft.com/office/powerpoint/2010/main" val="385647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27</a:t>
            </a:fld>
            <a:endParaRPr lang="de-DE"/>
          </a:p>
        </p:txBody>
      </p:sp>
    </p:spTree>
    <p:extLst>
      <p:ext uri="{BB962C8B-B14F-4D97-AF65-F5344CB8AC3E}">
        <p14:creationId xmlns:p14="http://schemas.microsoft.com/office/powerpoint/2010/main" val="418539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28</a:t>
            </a:fld>
            <a:endParaRPr lang="de-DE"/>
          </a:p>
        </p:txBody>
      </p:sp>
    </p:spTree>
    <p:extLst>
      <p:ext uri="{BB962C8B-B14F-4D97-AF65-F5344CB8AC3E}">
        <p14:creationId xmlns:p14="http://schemas.microsoft.com/office/powerpoint/2010/main" val="1414970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29</a:t>
            </a:fld>
            <a:endParaRPr lang="de-DE"/>
          </a:p>
        </p:txBody>
      </p:sp>
    </p:spTree>
    <p:extLst>
      <p:ext uri="{BB962C8B-B14F-4D97-AF65-F5344CB8AC3E}">
        <p14:creationId xmlns:p14="http://schemas.microsoft.com/office/powerpoint/2010/main" val="371195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a:t>
            </a:fld>
            <a:endParaRPr lang="de-DE"/>
          </a:p>
        </p:txBody>
      </p:sp>
    </p:spTree>
    <p:extLst>
      <p:ext uri="{BB962C8B-B14F-4D97-AF65-F5344CB8AC3E}">
        <p14:creationId xmlns:p14="http://schemas.microsoft.com/office/powerpoint/2010/main" val="2110183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30</a:t>
            </a:fld>
            <a:endParaRPr lang="de-DE"/>
          </a:p>
        </p:txBody>
      </p:sp>
    </p:spTree>
    <p:extLst>
      <p:ext uri="{BB962C8B-B14F-4D97-AF65-F5344CB8AC3E}">
        <p14:creationId xmlns:p14="http://schemas.microsoft.com/office/powerpoint/2010/main" val="569515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31</a:t>
            </a:fld>
            <a:endParaRPr lang="de-DE"/>
          </a:p>
        </p:txBody>
      </p:sp>
    </p:spTree>
    <p:extLst>
      <p:ext uri="{BB962C8B-B14F-4D97-AF65-F5344CB8AC3E}">
        <p14:creationId xmlns:p14="http://schemas.microsoft.com/office/powerpoint/2010/main" val="35514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32</a:t>
            </a:fld>
            <a:endParaRPr lang="de-DE"/>
          </a:p>
        </p:txBody>
      </p:sp>
    </p:spTree>
    <p:extLst>
      <p:ext uri="{BB962C8B-B14F-4D97-AF65-F5344CB8AC3E}">
        <p14:creationId xmlns:p14="http://schemas.microsoft.com/office/powerpoint/2010/main" val="2054491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33</a:t>
            </a:fld>
            <a:endParaRPr lang="de-DE"/>
          </a:p>
        </p:txBody>
      </p:sp>
    </p:spTree>
    <p:extLst>
      <p:ext uri="{BB962C8B-B14F-4D97-AF65-F5344CB8AC3E}">
        <p14:creationId xmlns:p14="http://schemas.microsoft.com/office/powerpoint/2010/main" val="1543592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34</a:t>
            </a:fld>
            <a:endParaRPr lang="de-DE"/>
          </a:p>
        </p:txBody>
      </p:sp>
    </p:spTree>
    <p:extLst>
      <p:ext uri="{BB962C8B-B14F-4D97-AF65-F5344CB8AC3E}">
        <p14:creationId xmlns:p14="http://schemas.microsoft.com/office/powerpoint/2010/main" val="3440029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35</a:t>
            </a:fld>
            <a:endParaRPr lang="de-DE"/>
          </a:p>
        </p:txBody>
      </p:sp>
    </p:spTree>
    <p:extLst>
      <p:ext uri="{BB962C8B-B14F-4D97-AF65-F5344CB8AC3E}">
        <p14:creationId xmlns:p14="http://schemas.microsoft.com/office/powerpoint/2010/main" val="3083917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36</a:t>
            </a:fld>
            <a:endParaRPr lang="de-DE"/>
          </a:p>
        </p:txBody>
      </p:sp>
    </p:spTree>
    <p:extLst>
      <p:ext uri="{BB962C8B-B14F-4D97-AF65-F5344CB8AC3E}">
        <p14:creationId xmlns:p14="http://schemas.microsoft.com/office/powerpoint/2010/main" val="32542559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37</a:t>
            </a:fld>
            <a:endParaRPr lang="de-DE"/>
          </a:p>
        </p:txBody>
      </p:sp>
    </p:spTree>
    <p:extLst>
      <p:ext uri="{BB962C8B-B14F-4D97-AF65-F5344CB8AC3E}">
        <p14:creationId xmlns:p14="http://schemas.microsoft.com/office/powerpoint/2010/main" val="3211997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38</a:t>
            </a:fld>
            <a:endParaRPr lang="de-DE"/>
          </a:p>
        </p:txBody>
      </p:sp>
    </p:spTree>
    <p:extLst>
      <p:ext uri="{BB962C8B-B14F-4D97-AF65-F5344CB8AC3E}">
        <p14:creationId xmlns:p14="http://schemas.microsoft.com/office/powerpoint/2010/main" val="416120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4</a:t>
            </a:fld>
            <a:endParaRPr lang="de-DE"/>
          </a:p>
        </p:txBody>
      </p:sp>
    </p:spTree>
    <p:extLst>
      <p:ext uri="{BB962C8B-B14F-4D97-AF65-F5344CB8AC3E}">
        <p14:creationId xmlns:p14="http://schemas.microsoft.com/office/powerpoint/2010/main" val="426812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5</a:t>
            </a:fld>
            <a:endParaRPr lang="de-DE"/>
          </a:p>
        </p:txBody>
      </p:sp>
    </p:spTree>
    <p:extLst>
      <p:ext uri="{BB962C8B-B14F-4D97-AF65-F5344CB8AC3E}">
        <p14:creationId xmlns:p14="http://schemas.microsoft.com/office/powerpoint/2010/main" val="72957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6</a:t>
            </a:fld>
            <a:endParaRPr lang="de-DE"/>
          </a:p>
        </p:txBody>
      </p:sp>
    </p:spTree>
    <p:extLst>
      <p:ext uri="{BB962C8B-B14F-4D97-AF65-F5344CB8AC3E}">
        <p14:creationId xmlns:p14="http://schemas.microsoft.com/office/powerpoint/2010/main" val="891301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7</a:t>
            </a:fld>
            <a:endParaRPr lang="de-DE"/>
          </a:p>
        </p:txBody>
      </p:sp>
    </p:spTree>
    <p:extLst>
      <p:ext uri="{BB962C8B-B14F-4D97-AF65-F5344CB8AC3E}">
        <p14:creationId xmlns:p14="http://schemas.microsoft.com/office/powerpoint/2010/main" val="37113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8</a:t>
            </a:fld>
            <a:endParaRPr lang="de-DE"/>
          </a:p>
        </p:txBody>
      </p:sp>
    </p:spTree>
    <p:extLst>
      <p:ext uri="{BB962C8B-B14F-4D97-AF65-F5344CB8AC3E}">
        <p14:creationId xmlns:p14="http://schemas.microsoft.com/office/powerpoint/2010/main" val="897975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en-US" dirty="0">
              <a:sym typeface="Wingdings" pitchFamily="2" charset="2"/>
            </a:endParaRPr>
          </a:p>
        </p:txBody>
      </p:sp>
      <p:sp>
        <p:nvSpPr>
          <p:cNvPr id="4" name="Foliennummernplatzhalter 3"/>
          <p:cNvSpPr>
            <a:spLocks noGrp="1"/>
          </p:cNvSpPr>
          <p:nvPr>
            <p:ph type="sldNum" sz="quarter" idx="5"/>
          </p:nvPr>
        </p:nvSpPr>
        <p:spPr/>
        <p:txBody>
          <a:bodyPr/>
          <a:lstStyle/>
          <a:p>
            <a:fld id="{A4C10E54-BAA0-DE4E-B051-17FFDC5923F6}" type="slidenum">
              <a:rPr lang="de-DE" smtClean="0"/>
              <a:t>9</a:t>
            </a:fld>
            <a:endParaRPr lang="de-DE"/>
          </a:p>
        </p:txBody>
      </p:sp>
    </p:spTree>
    <p:extLst>
      <p:ext uri="{BB962C8B-B14F-4D97-AF65-F5344CB8AC3E}">
        <p14:creationId xmlns:p14="http://schemas.microsoft.com/office/powerpoint/2010/main" val="2278122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A217B-87F9-9D4F-8F1C-E74776DE8E7E}"/>
              </a:ext>
            </a:extLst>
          </p:cNvPr>
          <p:cNvSpPr>
            <a:spLocks noGrp="1"/>
          </p:cNvSpPr>
          <p:nvPr>
            <p:ph type="ctrTitle"/>
          </p:nvPr>
        </p:nvSpPr>
        <p:spPr>
          <a:xfrm>
            <a:off x="713507" y="1122363"/>
            <a:ext cx="9144000" cy="2387600"/>
          </a:xfrm>
        </p:spPr>
        <p:txBody>
          <a:bodyPr anchor="b">
            <a:normAutofit/>
          </a:bodyPr>
          <a:lstStyle>
            <a:lvl1pPr algn="l">
              <a:defRPr sz="4000" b="0" i="0">
                <a:solidFill>
                  <a:schemeClr val="tx1"/>
                </a:solidFill>
                <a:latin typeface="Cambria" panose="02040503050406030204" pitchFamily="18" charset="0"/>
              </a:defRPr>
            </a:lvl1pPr>
          </a:lstStyle>
          <a:p>
            <a:r>
              <a:rPr lang="de-DE" dirty="0"/>
              <a:t>Mastertitelformat bearbeiten</a:t>
            </a:r>
          </a:p>
        </p:txBody>
      </p:sp>
      <p:sp>
        <p:nvSpPr>
          <p:cNvPr id="3" name="Untertitel 2">
            <a:extLst>
              <a:ext uri="{FF2B5EF4-FFF2-40B4-BE49-F238E27FC236}">
                <a16:creationId xmlns:a16="http://schemas.microsoft.com/office/drawing/2014/main" id="{486295B4-4260-FC4E-939E-4C2C74C2ABD4}"/>
              </a:ext>
            </a:extLst>
          </p:cNvPr>
          <p:cNvSpPr>
            <a:spLocks noGrp="1"/>
          </p:cNvSpPr>
          <p:nvPr>
            <p:ph type="subTitle" idx="1"/>
          </p:nvPr>
        </p:nvSpPr>
        <p:spPr>
          <a:xfrm>
            <a:off x="713507" y="3602038"/>
            <a:ext cx="9144000" cy="1655762"/>
          </a:xfrm>
        </p:spPr>
        <p:txBody>
          <a:bodyPr>
            <a:normAutofit/>
          </a:bodyPr>
          <a:lstStyle>
            <a:lvl1pPr marL="0" indent="0" algn="l">
              <a:lnSpc>
                <a:spcPct val="100000"/>
              </a:lnSpc>
              <a:buNone/>
              <a:defRPr sz="2400" b="0" i="0">
                <a:solidFill>
                  <a:schemeClr val="tx1"/>
                </a:solidFill>
                <a:latin typeface="Helvetica Light" panose="020B0403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Master-Untertitelformat bearbeiten</a:t>
            </a:r>
          </a:p>
        </p:txBody>
      </p:sp>
      <p:sp>
        <p:nvSpPr>
          <p:cNvPr id="7" name="Rechteck 6">
            <a:extLst>
              <a:ext uri="{FF2B5EF4-FFF2-40B4-BE49-F238E27FC236}">
                <a16:creationId xmlns:a16="http://schemas.microsoft.com/office/drawing/2014/main" id="{9D8CC33D-DF89-D9D1-62EB-08A0414D87A0}"/>
              </a:ext>
            </a:extLst>
          </p:cNvPr>
          <p:cNvSpPr/>
          <p:nvPr userDrawn="1"/>
        </p:nvSpPr>
        <p:spPr>
          <a:xfrm>
            <a:off x="10804827" y="5657587"/>
            <a:ext cx="1359877" cy="1035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atei:Albert-Ludwigs-Universität Freiburg 2009 logo.svg – Wikipedia">
            <a:extLst>
              <a:ext uri="{FF2B5EF4-FFF2-40B4-BE49-F238E27FC236}">
                <a16:creationId xmlns:a16="http://schemas.microsoft.com/office/drawing/2014/main" id="{75F91814-CE35-E845-6D86-65AB0E00F58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4774" y="5037105"/>
            <a:ext cx="1416190"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65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64F843-6B76-B44A-BA84-423A1009F71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FF9764B-0640-8A46-95A7-A0652E92E2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1292780-3D86-C94F-9692-2638FEE969D2}"/>
              </a:ext>
            </a:extLst>
          </p:cNvPr>
          <p:cNvSpPr>
            <a:spLocks noGrp="1"/>
          </p:cNvSpPr>
          <p:nvPr>
            <p:ph type="dt" sz="half" idx="10"/>
          </p:nvPr>
        </p:nvSpPr>
        <p:spPr>
          <a:xfrm>
            <a:off x="838200" y="6356352"/>
            <a:ext cx="2743200" cy="365125"/>
          </a:xfrm>
          <a:prstGeom prst="rect">
            <a:avLst/>
          </a:prstGeom>
        </p:spPr>
        <p:txBody>
          <a:bodyPr/>
          <a:lstStyle/>
          <a:p>
            <a:fld id="{0418EAA0-25DE-AE41-A55D-EC185EB967F7}" type="datetime1">
              <a:rPr lang="de-DE" smtClean="0"/>
              <a:t>15.08.2022</a:t>
            </a:fld>
            <a:endParaRPr lang="de-DE"/>
          </a:p>
        </p:txBody>
      </p:sp>
      <p:sp>
        <p:nvSpPr>
          <p:cNvPr id="5" name="Fußzeilenplatzhalter 4">
            <a:extLst>
              <a:ext uri="{FF2B5EF4-FFF2-40B4-BE49-F238E27FC236}">
                <a16:creationId xmlns:a16="http://schemas.microsoft.com/office/drawing/2014/main" id="{75EB1EAC-90C5-1044-9761-E779DD9CFA6E}"/>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6" name="Foliennummernplatzhalter 5">
            <a:extLst>
              <a:ext uri="{FF2B5EF4-FFF2-40B4-BE49-F238E27FC236}">
                <a16:creationId xmlns:a16="http://schemas.microsoft.com/office/drawing/2014/main" id="{7343C97A-FA79-8249-8608-A51C01573132}"/>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188611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9B92C35-B99B-D649-A7E3-6AB68122F2E2}"/>
              </a:ext>
            </a:extLst>
          </p:cNvPr>
          <p:cNvSpPr>
            <a:spLocks noGrp="1"/>
          </p:cNvSpPr>
          <p:nvPr>
            <p:ph type="title" orient="vert"/>
          </p:nvPr>
        </p:nvSpPr>
        <p:spPr>
          <a:xfrm>
            <a:off x="8724901"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877A7C4-0C31-0E44-A68B-CF97D75F5D83}"/>
              </a:ext>
            </a:extLst>
          </p:cNvPr>
          <p:cNvSpPr>
            <a:spLocks noGrp="1"/>
          </p:cNvSpPr>
          <p:nvPr>
            <p:ph type="body" orient="vert" idx="1"/>
          </p:nvPr>
        </p:nvSpPr>
        <p:spPr>
          <a:xfrm>
            <a:off x="838201"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686AE5-6543-6247-9D05-777D9D5021CA}"/>
              </a:ext>
            </a:extLst>
          </p:cNvPr>
          <p:cNvSpPr>
            <a:spLocks noGrp="1"/>
          </p:cNvSpPr>
          <p:nvPr>
            <p:ph type="dt" sz="half" idx="10"/>
          </p:nvPr>
        </p:nvSpPr>
        <p:spPr>
          <a:xfrm>
            <a:off x="838200" y="6356352"/>
            <a:ext cx="2743200" cy="365125"/>
          </a:xfrm>
          <a:prstGeom prst="rect">
            <a:avLst/>
          </a:prstGeom>
        </p:spPr>
        <p:txBody>
          <a:bodyPr/>
          <a:lstStyle/>
          <a:p>
            <a:fld id="{FAB05E16-F7C4-D444-BAFA-776C17002A83}" type="datetime1">
              <a:rPr lang="de-DE" smtClean="0"/>
              <a:t>15.08.2022</a:t>
            </a:fld>
            <a:endParaRPr lang="de-DE"/>
          </a:p>
        </p:txBody>
      </p:sp>
      <p:sp>
        <p:nvSpPr>
          <p:cNvPr id="5" name="Fußzeilenplatzhalter 4">
            <a:extLst>
              <a:ext uri="{FF2B5EF4-FFF2-40B4-BE49-F238E27FC236}">
                <a16:creationId xmlns:a16="http://schemas.microsoft.com/office/drawing/2014/main" id="{CDA78429-560C-8A43-ABAF-D7CE94747AA4}"/>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6" name="Foliennummernplatzhalter 5">
            <a:extLst>
              <a:ext uri="{FF2B5EF4-FFF2-40B4-BE49-F238E27FC236}">
                <a16:creationId xmlns:a16="http://schemas.microsoft.com/office/drawing/2014/main" id="{2D591D19-FD3B-014E-8E48-5BBFB964D2F3}"/>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33626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27EC42-C22A-8547-8A67-289D4D3F2AB6}"/>
              </a:ext>
            </a:extLst>
          </p:cNvPr>
          <p:cNvSpPr>
            <a:spLocks noGrp="1"/>
          </p:cNvSpPr>
          <p:nvPr>
            <p:ph type="title"/>
          </p:nvPr>
        </p:nvSpPr>
        <p:spPr/>
        <p:txBody>
          <a:bodyPr>
            <a:normAutofit/>
          </a:bodyPr>
          <a:lstStyle>
            <a:lvl1pPr>
              <a:defRPr sz="4200" b="0" i="0">
                <a:solidFill>
                  <a:srgbClr val="BF0025"/>
                </a:solidFill>
                <a:latin typeface="+mj-lt"/>
              </a:defRPr>
            </a:lvl1pPr>
          </a:lstStyle>
          <a:p>
            <a:r>
              <a:rPr lang="de-DE" dirty="0"/>
              <a:t>Mastertitelformat bearbeiten</a:t>
            </a:r>
          </a:p>
        </p:txBody>
      </p:sp>
      <p:sp>
        <p:nvSpPr>
          <p:cNvPr id="3" name="Inhaltsplatzhalter 2">
            <a:extLst>
              <a:ext uri="{FF2B5EF4-FFF2-40B4-BE49-F238E27FC236}">
                <a16:creationId xmlns:a16="http://schemas.microsoft.com/office/drawing/2014/main" id="{3B8D7C45-7E4F-E64C-8224-663A341FDEEA}"/>
              </a:ext>
            </a:extLst>
          </p:cNvPr>
          <p:cNvSpPr>
            <a:spLocks noGrp="1"/>
          </p:cNvSpPr>
          <p:nvPr>
            <p:ph idx="1"/>
          </p:nvPr>
        </p:nvSpPr>
        <p:spPr>
          <a:xfrm>
            <a:off x="838200" y="1690542"/>
            <a:ext cx="10515600" cy="4351338"/>
          </a:xfrm>
        </p:spPr>
        <p:txBody>
          <a:bodyPr/>
          <a:lstStyle>
            <a:lvl1pPr>
              <a:defRPr sz="2000" b="0" i="0">
                <a:solidFill>
                  <a:schemeClr val="tx1"/>
                </a:solidFill>
                <a:latin typeface="Cambria" panose="02040503050406030204" pitchFamily="18" charset="0"/>
              </a:defRPr>
            </a:lvl1pPr>
            <a:lvl2pPr>
              <a:defRPr sz="1800" b="0" i="0">
                <a:solidFill>
                  <a:schemeClr val="tx1"/>
                </a:solidFill>
                <a:latin typeface="Cambria" panose="02040503050406030204" pitchFamily="18" charset="0"/>
              </a:defRPr>
            </a:lvl2pPr>
            <a:lvl3pPr>
              <a:defRPr sz="1600" b="0" i="0">
                <a:solidFill>
                  <a:schemeClr val="tx1"/>
                </a:solidFill>
                <a:latin typeface="Cambria" panose="02040503050406030204" pitchFamily="18" charset="0"/>
              </a:defRPr>
            </a:lvl3pPr>
            <a:lvl4pPr>
              <a:defRPr b="0" i="0">
                <a:solidFill>
                  <a:schemeClr val="tx1"/>
                </a:solidFill>
                <a:latin typeface="Cambria" panose="02040503050406030204" pitchFamily="18" charset="0"/>
              </a:defRPr>
            </a:lvl4pPr>
            <a:lvl5pPr>
              <a:defRPr b="0" i="0">
                <a:solidFill>
                  <a:schemeClr val="tx1"/>
                </a:solidFill>
                <a:latin typeface="Cambria" panose="02040503050406030204" pitchFamily="18"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CB700952-119F-1A41-8B09-393E3F3132F7}"/>
              </a:ext>
            </a:extLst>
          </p:cNvPr>
          <p:cNvSpPr>
            <a:spLocks noGrp="1"/>
          </p:cNvSpPr>
          <p:nvPr>
            <p:ph type="sldNum" sz="quarter" idx="12"/>
          </p:nvPr>
        </p:nvSpPr>
        <p:spPr>
          <a:xfrm>
            <a:off x="838200" y="6175227"/>
            <a:ext cx="2743200" cy="365125"/>
          </a:xfrm>
          <a:prstGeom prst="rect">
            <a:avLst/>
          </a:prstGeom>
        </p:spPr>
        <p:txBody>
          <a:bodyPr/>
          <a:lstStyle>
            <a:lvl1pPr algn="l">
              <a:defRPr sz="1300">
                <a:latin typeface="Cambria" panose="02040503050406030204" pitchFamily="18" charset="0"/>
              </a:defRPr>
            </a:lvl1pPr>
          </a:lstStyle>
          <a:p>
            <a:fld id="{27047599-9310-514D-B974-D1107FB324F4}" type="slidenum">
              <a:rPr lang="de-DE" smtClean="0"/>
              <a:pPr/>
              <a:t>‹Nr.›</a:t>
            </a:fld>
            <a:endParaRPr lang="de-DE" dirty="0"/>
          </a:p>
        </p:txBody>
      </p:sp>
      <p:cxnSp>
        <p:nvCxnSpPr>
          <p:cNvPr id="7" name="Gerade Verbindung 6">
            <a:extLst>
              <a:ext uri="{FF2B5EF4-FFF2-40B4-BE49-F238E27FC236}">
                <a16:creationId xmlns:a16="http://schemas.microsoft.com/office/drawing/2014/main" id="{BD94F1FE-0CEA-A64D-AA39-D1F6874D0E68}"/>
              </a:ext>
            </a:extLst>
          </p:cNvPr>
          <p:cNvCxnSpPr/>
          <p:nvPr userDrawn="1"/>
        </p:nvCxnSpPr>
        <p:spPr>
          <a:xfrm>
            <a:off x="838200" y="1690690"/>
            <a:ext cx="11353800" cy="0"/>
          </a:xfrm>
          <a:prstGeom prst="line">
            <a:avLst/>
          </a:prstGeom>
          <a:ln w="19050">
            <a:solidFill>
              <a:srgbClr val="B2B3B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284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3DDA8-05D2-5A42-B768-4CFE26AE3B88}"/>
              </a:ext>
            </a:extLst>
          </p:cNvPr>
          <p:cNvSpPr>
            <a:spLocks noGrp="1"/>
          </p:cNvSpPr>
          <p:nvPr>
            <p:ph type="title"/>
          </p:nvPr>
        </p:nvSpPr>
        <p:spPr>
          <a:xfrm>
            <a:off x="831851" y="1709740"/>
            <a:ext cx="10515600" cy="2852737"/>
          </a:xfrm>
        </p:spPr>
        <p:txBody>
          <a:bodyPr anchor="b">
            <a:normAutofit/>
          </a:bodyPr>
          <a:lstStyle>
            <a:lvl1pPr>
              <a:defRPr sz="5200" b="0" i="0">
                <a:solidFill>
                  <a:srgbClr val="BF0025"/>
                </a:solidFill>
                <a:latin typeface="+mj-lt"/>
              </a:defRPr>
            </a:lvl1pPr>
          </a:lstStyle>
          <a:p>
            <a:r>
              <a:rPr lang="de-DE" dirty="0"/>
              <a:t>Mastertitelformat bearbeiten</a:t>
            </a:r>
          </a:p>
        </p:txBody>
      </p:sp>
      <p:sp>
        <p:nvSpPr>
          <p:cNvPr id="3" name="Textplatzhalter 2">
            <a:extLst>
              <a:ext uri="{FF2B5EF4-FFF2-40B4-BE49-F238E27FC236}">
                <a16:creationId xmlns:a16="http://schemas.microsoft.com/office/drawing/2014/main" id="{AD4CADF1-DFAE-7C4F-BAD3-2E812D037557}"/>
              </a:ext>
            </a:extLst>
          </p:cNvPr>
          <p:cNvSpPr>
            <a:spLocks noGrp="1"/>
          </p:cNvSpPr>
          <p:nvPr>
            <p:ph type="body" idx="1"/>
          </p:nvPr>
        </p:nvSpPr>
        <p:spPr>
          <a:xfrm>
            <a:off x="831851" y="4589465"/>
            <a:ext cx="10515600" cy="1500187"/>
          </a:xfrm>
        </p:spPr>
        <p:txBody>
          <a:bodyPr>
            <a:normAutofit/>
          </a:bodyPr>
          <a:lstStyle>
            <a:lvl1pPr marL="0" indent="0">
              <a:buNone/>
              <a:defRPr sz="2800">
                <a:solidFill>
                  <a:schemeClr val="tx1">
                    <a:tint val="75000"/>
                  </a:schemeClr>
                </a:solidFill>
                <a:latin typeface="Cambria" panose="02040503050406030204" pitchFamily="18"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8187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AD88D7-7871-0646-8693-F134DDE5166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80C141-4C0B-B84D-8874-BE3EBD9FCA0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9D7C996-7FE6-EA4D-8BD6-67ED1A075C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858834E-B140-C346-8916-409684111317}"/>
              </a:ext>
            </a:extLst>
          </p:cNvPr>
          <p:cNvSpPr>
            <a:spLocks noGrp="1"/>
          </p:cNvSpPr>
          <p:nvPr>
            <p:ph type="dt" sz="half" idx="10"/>
          </p:nvPr>
        </p:nvSpPr>
        <p:spPr>
          <a:xfrm>
            <a:off x="838200" y="6356352"/>
            <a:ext cx="2743200" cy="365125"/>
          </a:xfrm>
          <a:prstGeom prst="rect">
            <a:avLst/>
          </a:prstGeom>
        </p:spPr>
        <p:txBody>
          <a:bodyPr/>
          <a:lstStyle/>
          <a:p>
            <a:fld id="{7E1224B1-8A9C-2944-9AEC-5B9E9DFE0FC4}" type="datetime1">
              <a:rPr lang="de-DE" smtClean="0"/>
              <a:t>15.08.2022</a:t>
            </a:fld>
            <a:endParaRPr lang="de-DE"/>
          </a:p>
        </p:txBody>
      </p:sp>
      <p:sp>
        <p:nvSpPr>
          <p:cNvPr id="6" name="Fußzeilenplatzhalter 5">
            <a:extLst>
              <a:ext uri="{FF2B5EF4-FFF2-40B4-BE49-F238E27FC236}">
                <a16:creationId xmlns:a16="http://schemas.microsoft.com/office/drawing/2014/main" id="{00539DE8-D9AE-1F4E-9F99-5499B903BCB2}"/>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7" name="Foliennummernplatzhalter 6">
            <a:extLst>
              <a:ext uri="{FF2B5EF4-FFF2-40B4-BE49-F238E27FC236}">
                <a16:creationId xmlns:a16="http://schemas.microsoft.com/office/drawing/2014/main" id="{3AE45DC6-DB05-5045-A5E4-0A537A6630D8}"/>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226771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A0F0F-C02F-6C4D-BFC1-E90F1EAD2147}"/>
              </a:ext>
            </a:extLst>
          </p:cNvPr>
          <p:cNvSpPr>
            <a:spLocks noGrp="1"/>
          </p:cNvSpPr>
          <p:nvPr>
            <p:ph type="title"/>
          </p:nvPr>
        </p:nvSpPr>
        <p:spPr>
          <a:xfrm>
            <a:off x="839788" y="365127"/>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6B64CD0-AE7B-044A-B433-75C5B1BBEB8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9E944C4-40D8-9948-A20B-F418E78F5D86}"/>
              </a:ext>
            </a:extLst>
          </p:cNvPr>
          <p:cNvSpPr>
            <a:spLocks noGrp="1"/>
          </p:cNvSpPr>
          <p:nvPr>
            <p:ph sz="half" idx="2"/>
          </p:nvPr>
        </p:nvSpPr>
        <p:spPr>
          <a:xfrm>
            <a:off x="839789"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3772AB-0CFF-E543-ABD9-90647EC094F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FC30B11-D949-3E4E-ACA3-6A26D8F829DD}"/>
              </a:ext>
            </a:extLst>
          </p:cNvPr>
          <p:cNvSpPr>
            <a:spLocks noGrp="1"/>
          </p:cNvSpPr>
          <p:nvPr>
            <p:ph sz="quarter" idx="4"/>
          </p:nvPr>
        </p:nvSpPr>
        <p:spPr>
          <a:xfrm>
            <a:off x="6172201"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C9110A4-E040-3F44-9400-8ABE501692B8}"/>
              </a:ext>
            </a:extLst>
          </p:cNvPr>
          <p:cNvSpPr>
            <a:spLocks noGrp="1"/>
          </p:cNvSpPr>
          <p:nvPr>
            <p:ph type="dt" sz="half" idx="10"/>
          </p:nvPr>
        </p:nvSpPr>
        <p:spPr>
          <a:xfrm>
            <a:off x="838200" y="6356352"/>
            <a:ext cx="2743200" cy="365125"/>
          </a:xfrm>
          <a:prstGeom prst="rect">
            <a:avLst/>
          </a:prstGeom>
        </p:spPr>
        <p:txBody>
          <a:bodyPr/>
          <a:lstStyle/>
          <a:p>
            <a:fld id="{8A39784B-142A-2D40-A37F-B96A51526379}" type="datetime1">
              <a:rPr lang="de-DE" smtClean="0"/>
              <a:t>15.08.2022</a:t>
            </a:fld>
            <a:endParaRPr lang="de-DE"/>
          </a:p>
        </p:txBody>
      </p:sp>
      <p:sp>
        <p:nvSpPr>
          <p:cNvPr id="8" name="Fußzeilenplatzhalter 7">
            <a:extLst>
              <a:ext uri="{FF2B5EF4-FFF2-40B4-BE49-F238E27FC236}">
                <a16:creationId xmlns:a16="http://schemas.microsoft.com/office/drawing/2014/main" id="{BBE36706-AA25-684C-AB08-D85ED0B9EB22}"/>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9" name="Foliennummernplatzhalter 8">
            <a:extLst>
              <a:ext uri="{FF2B5EF4-FFF2-40B4-BE49-F238E27FC236}">
                <a16:creationId xmlns:a16="http://schemas.microsoft.com/office/drawing/2014/main" id="{9A39F9D2-1BD1-DD40-AF54-572DEF01DE40}"/>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123182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CA1FC-3D19-024E-A164-6A21F44904B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25C11AC-54D6-0D4A-9B78-D1309BFEF8EE}"/>
              </a:ext>
            </a:extLst>
          </p:cNvPr>
          <p:cNvSpPr>
            <a:spLocks noGrp="1"/>
          </p:cNvSpPr>
          <p:nvPr>
            <p:ph type="dt" sz="half" idx="10"/>
          </p:nvPr>
        </p:nvSpPr>
        <p:spPr>
          <a:xfrm>
            <a:off x="838200" y="6356352"/>
            <a:ext cx="2743200" cy="365125"/>
          </a:xfrm>
          <a:prstGeom prst="rect">
            <a:avLst/>
          </a:prstGeom>
        </p:spPr>
        <p:txBody>
          <a:bodyPr/>
          <a:lstStyle/>
          <a:p>
            <a:fld id="{BBDB7CDD-F3BB-1D48-BDF4-5DB99C6856A3}" type="datetime1">
              <a:rPr lang="de-DE" smtClean="0"/>
              <a:t>15.08.2022</a:t>
            </a:fld>
            <a:endParaRPr lang="de-DE"/>
          </a:p>
        </p:txBody>
      </p:sp>
      <p:sp>
        <p:nvSpPr>
          <p:cNvPr id="4" name="Fußzeilenplatzhalter 3">
            <a:extLst>
              <a:ext uri="{FF2B5EF4-FFF2-40B4-BE49-F238E27FC236}">
                <a16:creationId xmlns:a16="http://schemas.microsoft.com/office/drawing/2014/main" id="{C90D3E5D-DD7B-2941-AF57-7A2D8FD65071}"/>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5" name="Foliennummernplatzhalter 4">
            <a:extLst>
              <a:ext uri="{FF2B5EF4-FFF2-40B4-BE49-F238E27FC236}">
                <a16:creationId xmlns:a16="http://schemas.microsoft.com/office/drawing/2014/main" id="{6624841A-4811-4046-A23F-21D8CD571E35}"/>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193902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BA73243-1D68-7A4C-A9F8-5A0D1CA0D406}"/>
              </a:ext>
            </a:extLst>
          </p:cNvPr>
          <p:cNvSpPr>
            <a:spLocks noGrp="1"/>
          </p:cNvSpPr>
          <p:nvPr>
            <p:ph type="dt" sz="half" idx="10"/>
          </p:nvPr>
        </p:nvSpPr>
        <p:spPr>
          <a:xfrm>
            <a:off x="838200" y="6356352"/>
            <a:ext cx="2743200" cy="365125"/>
          </a:xfrm>
          <a:prstGeom prst="rect">
            <a:avLst/>
          </a:prstGeom>
        </p:spPr>
        <p:txBody>
          <a:bodyPr/>
          <a:lstStyle/>
          <a:p>
            <a:fld id="{82BDFB53-CB65-6B41-83EE-8B49390BC075}" type="datetime1">
              <a:rPr lang="de-DE" smtClean="0"/>
              <a:t>15.08.2022</a:t>
            </a:fld>
            <a:endParaRPr lang="de-DE"/>
          </a:p>
        </p:txBody>
      </p:sp>
      <p:sp>
        <p:nvSpPr>
          <p:cNvPr id="3" name="Fußzeilenplatzhalter 2">
            <a:extLst>
              <a:ext uri="{FF2B5EF4-FFF2-40B4-BE49-F238E27FC236}">
                <a16:creationId xmlns:a16="http://schemas.microsoft.com/office/drawing/2014/main" id="{20464A03-1D0D-524F-B91D-2BCDE4949920}"/>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4" name="Foliennummernplatzhalter 3">
            <a:extLst>
              <a:ext uri="{FF2B5EF4-FFF2-40B4-BE49-F238E27FC236}">
                <a16:creationId xmlns:a16="http://schemas.microsoft.com/office/drawing/2014/main" id="{41CC40C9-C211-6A45-8C11-B8F972C27985}"/>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216142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94899-5039-2A46-B545-35C8A91024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A927A08-5968-7E49-8A5F-294C49185973}"/>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85CB202-BA33-7D48-B90D-C5A4CB381E2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8CB18D-AF38-FD4D-80F4-DF905C451C7F}"/>
              </a:ext>
            </a:extLst>
          </p:cNvPr>
          <p:cNvSpPr>
            <a:spLocks noGrp="1"/>
          </p:cNvSpPr>
          <p:nvPr>
            <p:ph type="dt" sz="half" idx="10"/>
          </p:nvPr>
        </p:nvSpPr>
        <p:spPr>
          <a:xfrm>
            <a:off x="838200" y="6356352"/>
            <a:ext cx="2743200" cy="365125"/>
          </a:xfrm>
          <a:prstGeom prst="rect">
            <a:avLst/>
          </a:prstGeom>
        </p:spPr>
        <p:txBody>
          <a:bodyPr/>
          <a:lstStyle/>
          <a:p>
            <a:fld id="{168A927D-29EA-CC49-9D88-D54E0AAE29F9}" type="datetime1">
              <a:rPr lang="de-DE" smtClean="0"/>
              <a:t>15.08.2022</a:t>
            </a:fld>
            <a:endParaRPr lang="de-DE"/>
          </a:p>
        </p:txBody>
      </p:sp>
      <p:sp>
        <p:nvSpPr>
          <p:cNvPr id="6" name="Fußzeilenplatzhalter 5">
            <a:extLst>
              <a:ext uri="{FF2B5EF4-FFF2-40B4-BE49-F238E27FC236}">
                <a16:creationId xmlns:a16="http://schemas.microsoft.com/office/drawing/2014/main" id="{FEF90B08-F882-7D4E-9BF7-2C01019F5349}"/>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7" name="Foliennummernplatzhalter 6">
            <a:extLst>
              <a:ext uri="{FF2B5EF4-FFF2-40B4-BE49-F238E27FC236}">
                <a16:creationId xmlns:a16="http://schemas.microsoft.com/office/drawing/2014/main" id="{A02F7E93-522A-9441-BB66-54EEEA286907}"/>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185711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3BD65F-5516-914F-BF43-A27B470C2A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4902EE1-640B-A643-B3CA-278BDA72A70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de-DE"/>
          </a:p>
        </p:txBody>
      </p:sp>
      <p:sp>
        <p:nvSpPr>
          <p:cNvPr id="4" name="Textplatzhalter 3">
            <a:extLst>
              <a:ext uri="{FF2B5EF4-FFF2-40B4-BE49-F238E27FC236}">
                <a16:creationId xmlns:a16="http://schemas.microsoft.com/office/drawing/2014/main" id="{EECCF715-11C6-0943-9470-152D440E214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8B4D6F-A007-024B-8958-7BBBD1F68F24}"/>
              </a:ext>
            </a:extLst>
          </p:cNvPr>
          <p:cNvSpPr>
            <a:spLocks noGrp="1"/>
          </p:cNvSpPr>
          <p:nvPr>
            <p:ph type="dt" sz="half" idx="10"/>
          </p:nvPr>
        </p:nvSpPr>
        <p:spPr>
          <a:xfrm>
            <a:off x="838200" y="6356352"/>
            <a:ext cx="2743200" cy="365125"/>
          </a:xfrm>
          <a:prstGeom prst="rect">
            <a:avLst/>
          </a:prstGeom>
        </p:spPr>
        <p:txBody>
          <a:bodyPr/>
          <a:lstStyle/>
          <a:p>
            <a:fld id="{8A7EE4EB-8011-1147-A101-04A25136DBEB}" type="datetime1">
              <a:rPr lang="de-DE" smtClean="0"/>
              <a:t>15.08.2022</a:t>
            </a:fld>
            <a:endParaRPr lang="de-DE"/>
          </a:p>
        </p:txBody>
      </p:sp>
      <p:sp>
        <p:nvSpPr>
          <p:cNvPr id="6" name="Fußzeilenplatzhalter 5">
            <a:extLst>
              <a:ext uri="{FF2B5EF4-FFF2-40B4-BE49-F238E27FC236}">
                <a16:creationId xmlns:a16="http://schemas.microsoft.com/office/drawing/2014/main" id="{5D9A491F-28C2-9F41-8096-866C80AD3B67}"/>
              </a:ext>
            </a:extLst>
          </p:cNvPr>
          <p:cNvSpPr>
            <a:spLocks noGrp="1"/>
          </p:cNvSpPr>
          <p:nvPr>
            <p:ph type="ftr" sz="quarter" idx="11"/>
          </p:nvPr>
        </p:nvSpPr>
        <p:spPr>
          <a:xfrm>
            <a:off x="4038600" y="6356352"/>
            <a:ext cx="4114800" cy="365125"/>
          </a:xfrm>
          <a:prstGeom prst="rect">
            <a:avLst/>
          </a:prstGeom>
        </p:spPr>
        <p:txBody>
          <a:bodyPr/>
          <a:lstStyle/>
          <a:p>
            <a:r>
              <a:rPr lang="de-DE"/>
              <a:t>Marie Jakob   Independence of Recollection and Familiarity in Recognition Memory</a:t>
            </a:r>
          </a:p>
        </p:txBody>
      </p:sp>
      <p:sp>
        <p:nvSpPr>
          <p:cNvPr id="7" name="Foliennummernplatzhalter 6">
            <a:extLst>
              <a:ext uri="{FF2B5EF4-FFF2-40B4-BE49-F238E27FC236}">
                <a16:creationId xmlns:a16="http://schemas.microsoft.com/office/drawing/2014/main" id="{AC524C2C-FFB3-4A49-A6AD-84A12FED6756}"/>
              </a:ext>
            </a:extLst>
          </p:cNvPr>
          <p:cNvSpPr>
            <a:spLocks noGrp="1"/>
          </p:cNvSpPr>
          <p:nvPr>
            <p:ph type="sldNum" sz="quarter" idx="12"/>
          </p:nvPr>
        </p:nvSpPr>
        <p:spPr>
          <a:xfrm>
            <a:off x="8610600" y="6356352"/>
            <a:ext cx="2743200" cy="365125"/>
          </a:xfrm>
          <a:prstGeom prst="rect">
            <a:avLst/>
          </a:prstGeom>
        </p:spPr>
        <p:txBody>
          <a:bodyPr/>
          <a:lstStyle/>
          <a:p>
            <a:fld id="{27047599-9310-514D-B974-D1107FB324F4}" type="slidenum">
              <a:rPr lang="de-DE" smtClean="0"/>
              <a:t>‹Nr.›</a:t>
            </a:fld>
            <a:endParaRPr lang="de-DE"/>
          </a:p>
        </p:txBody>
      </p:sp>
    </p:spTree>
    <p:extLst>
      <p:ext uri="{BB962C8B-B14F-4D97-AF65-F5344CB8AC3E}">
        <p14:creationId xmlns:p14="http://schemas.microsoft.com/office/powerpoint/2010/main" val="1704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14">
            <a:extLst>
              <a:ext uri="{FF2B5EF4-FFF2-40B4-BE49-F238E27FC236}">
                <a16:creationId xmlns:a16="http://schemas.microsoft.com/office/drawing/2014/main" id="{06E2C44B-856E-9C49-B83B-858FBFBAA194}"/>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80977" t="76542" b="-2111"/>
          <a:stretch/>
        </p:blipFill>
        <p:spPr bwMode="auto">
          <a:xfrm>
            <a:off x="10491347" y="5322239"/>
            <a:ext cx="1700653" cy="1653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platzhalter 1">
            <a:extLst>
              <a:ext uri="{FF2B5EF4-FFF2-40B4-BE49-F238E27FC236}">
                <a16:creationId xmlns:a16="http://schemas.microsoft.com/office/drawing/2014/main" id="{83034462-01EA-8249-87C8-651EA2BE2FA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239D958-F1B8-684E-A979-08C19E964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liennummernplatzhalter 5">
            <a:extLst>
              <a:ext uri="{FF2B5EF4-FFF2-40B4-BE49-F238E27FC236}">
                <a16:creationId xmlns:a16="http://schemas.microsoft.com/office/drawing/2014/main" id="{EE7B8F29-66CF-F94E-85A3-60DFA4446D6D}"/>
              </a:ext>
            </a:extLst>
          </p:cNvPr>
          <p:cNvSpPr>
            <a:spLocks noGrp="1"/>
          </p:cNvSpPr>
          <p:nvPr>
            <p:ph type="sldNum" sz="quarter" idx="4"/>
          </p:nvPr>
        </p:nvSpPr>
        <p:spPr>
          <a:xfrm>
            <a:off x="838200" y="6194712"/>
            <a:ext cx="2743200" cy="365125"/>
          </a:xfrm>
          <a:prstGeom prst="rect">
            <a:avLst/>
          </a:prstGeom>
        </p:spPr>
        <p:txBody>
          <a:bodyPr/>
          <a:lstStyle>
            <a:lvl1pPr algn="l">
              <a:defRPr sz="1300">
                <a:solidFill>
                  <a:schemeClr val="accent3"/>
                </a:solidFill>
                <a:latin typeface="Cambria" panose="02040503050406030204" pitchFamily="18" charset="0"/>
              </a:defRPr>
            </a:lvl1pPr>
          </a:lstStyle>
          <a:p>
            <a:fld id="{27047599-9310-514D-B974-D1107FB324F4}" type="slidenum">
              <a:rPr lang="de-DE" smtClean="0"/>
              <a:pPr/>
              <a:t>‹Nr.›</a:t>
            </a:fld>
            <a:endParaRPr lang="de-DE" dirty="0"/>
          </a:p>
        </p:txBody>
      </p:sp>
      <p:sp>
        <p:nvSpPr>
          <p:cNvPr id="6" name="Rechteck 5">
            <a:extLst>
              <a:ext uri="{FF2B5EF4-FFF2-40B4-BE49-F238E27FC236}">
                <a16:creationId xmlns:a16="http://schemas.microsoft.com/office/drawing/2014/main" id="{FE01EE00-2F20-B858-BF68-CEA6356EB44D}"/>
              </a:ext>
            </a:extLst>
          </p:cNvPr>
          <p:cNvSpPr/>
          <p:nvPr userDrawn="1"/>
        </p:nvSpPr>
        <p:spPr>
          <a:xfrm>
            <a:off x="10804827" y="5657587"/>
            <a:ext cx="1359877" cy="1035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Datei:Albert-Ludwigs-Universität Freiburg 2009 logo.svg – Wikipedia">
            <a:extLst>
              <a:ext uri="{FF2B5EF4-FFF2-40B4-BE49-F238E27FC236}">
                <a16:creationId xmlns:a16="http://schemas.microsoft.com/office/drawing/2014/main" id="{A3837465-A07D-FD24-AE9B-470F5F41096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434774" y="5037105"/>
            <a:ext cx="1416190"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3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8A27F-72E7-BB48-9CDE-32CD69DD2206}"/>
              </a:ext>
            </a:extLst>
          </p:cNvPr>
          <p:cNvSpPr>
            <a:spLocks noGrp="1"/>
          </p:cNvSpPr>
          <p:nvPr>
            <p:ph type="ctrTitle"/>
          </p:nvPr>
        </p:nvSpPr>
        <p:spPr/>
        <p:txBody>
          <a:bodyPr>
            <a:noAutofit/>
          </a:bodyPr>
          <a:lstStyle/>
          <a:p>
            <a:pPr>
              <a:lnSpc>
                <a:spcPts val="6000"/>
              </a:lnSpc>
            </a:pPr>
            <a:br>
              <a:rPr lang="de-DE" sz="5600" dirty="0">
                <a:solidFill>
                  <a:srgbClr val="BF0025"/>
                </a:solidFill>
                <a:latin typeface="+mj-lt"/>
              </a:rPr>
            </a:br>
            <a:r>
              <a:rPr lang="de-DE" sz="5600" dirty="0">
                <a:solidFill>
                  <a:srgbClr val="BF0025"/>
                </a:solidFill>
                <a:latin typeface="+mj-lt"/>
              </a:rPr>
              <a:t>Diffusionsmodelle</a:t>
            </a:r>
          </a:p>
        </p:txBody>
      </p:sp>
      <p:sp>
        <p:nvSpPr>
          <p:cNvPr id="3" name="Untertitel 2">
            <a:extLst>
              <a:ext uri="{FF2B5EF4-FFF2-40B4-BE49-F238E27FC236}">
                <a16:creationId xmlns:a16="http://schemas.microsoft.com/office/drawing/2014/main" id="{A9C1E153-FC8F-5B4B-9885-5EBDA00CBC8E}"/>
              </a:ext>
            </a:extLst>
          </p:cNvPr>
          <p:cNvSpPr>
            <a:spLocks noGrp="1"/>
          </p:cNvSpPr>
          <p:nvPr>
            <p:ph type="subTitle" idx="1"/>
          </p:nvPr>
        </p:nvSpPr>
        <p:spPr/>
        <p:txBody>
          <a:bodyPr>
            <a:noAutofit/>
          </a:bodyPr>
          <a:lstStyle/>
          <a:p>
            <a:pPr>
              <a:lnSpc>
                <a:spcPts val="3200"/>
              </a:lnSpc>
            </a:pPr>
            <a:endParaRPr lang="de-DE" sz="2000" dirty="0">
              <a:solidFill>
                <a:srgbClr val="98999C"/>
              </a:solidFill>
              <a:latin typeface="Cambria" panose="02040503050406030204" pitchFamily="18" charset="0"/>
            </a:endParaRPr>
          </a:p>
          <a:p>
            <a:pPr>
              <a:lnSpc>
                <a:spcPts val="3200"/>
              </a:lnSpc>
            </a:pPr>
            <a:endParaRPr lang="de-DE" sz="2000" dirty="0">
              <a:solidFill>
                <a:srgbClr val="98999C"/>
              </a:solidFill>
              <a:latin typeface="Cambria" panose="02040503050406030204" pitchFamily="18" charset="0"/>
            </a:endParaRPr>
          </a:p>
          <a:p>
            <a:pPr>
              <a:lnSpc>
                <a:spcPts val="3200"/>
              </a:lnSpc>
            </a:pPr>
            <a:r>
              <a:rPr lang="de-DE" sz="2200" dirty="0">
                <a:solidFill>
                  <a:srgbClr val="98999C"/>
                </a:solidFill>
                <a:latin typeface="+mn-lt"/>
              </a:rPr>
              <a:t>Franziska Henrich</a:t>
            </a:r>
            <a:endParaRPr lang="de-DE" sz="1400" b="1" spc="300" dirty="0">
              <a:solidFill>
                <a:srgbClr val="98999C"/>
              </a:solidFill>
              <a:latin typeface="+mn-lt"/>
            </a:endParaRPr>
          </a:p>
          <a:p>
            <a:pPr>
              <a:lnSpc>
                <a:spcPts val="3200"/>
              </a:lnSpc>
            </a:pPr>
            <a:r>
              <a:rPr lang="de-DE" sz="1400" b="1" spc="300" dirty="0">
                <a:solidFill>
                  <a:srgbClr val="98999C"/>
                </a:solidFill>
                <a:latin typeface="Helvetica" pitchFamily="2" charset="0"/>
              </a:rPr>
              <a:t>SUMMER SCHOOL KOGNITIVE MODELLIERUNG 2022</a:t>
            </a:r>
          </a:p>
        </p:txBody>
      </p:sp>
    </p:spTree>
    <p:extLst>
      <p:ext uri="{BB962C8B-B14F-4D97-AF65-F5344CB8AC3E}">
        <p14:creationId xmlns:p14="http://schemas.microsoft.com/office/powerpoint/2010/main" val="289223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Annahmen</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fontScale="92500" lnSpcReduction="10000"/>
          </a:bodyPr>
          <a:lstStyle/>
          <a:p>
            <a:pPr marL="457200" indent="-457200">
              <a:buFont typeface="+mj-lt"/>
              <a:buAutoNum type="arabicPeriod"/>
            </a:pPr>
            <a:r>
              <a:rPr lang="de-DE" dirty="0">
                <a:latin typeface="+mn-lt"/>
              </a:rPr>
              <a:t>Stetige Sammlung von Informationen</a:t>
            </a:r>
          </a:p>
          <a:p>
            <a:pPr lvl="1"/>
            <a:r>
              <a:rPr lang="de-DE" dirty="0">
                <a:latin typeface="+mn-lt"/>
              </a:rPr>
              <a:t>Informationen werden solange gesammelt, bis eine Entscheidung getroffen wird</a:t>
            </a:r>
          </a:p>
          <a:p>
            <a:pPr lvl="1"/>
            <a:r>
              <a:rPr lang="de-DE" dirty="0">
                <a:latin typeface="+mn-lt"/>
              </a:rPr>
              <a:t>der Entscheidungsprozess hängt von externen (Reize) und internen (Gedächtnis) Prozessen ab</a:t>
            </a:r>
          </a:p>
          <a:p>
            <a:pPr marL="457200" indent="-457200">
              <a:buFont typeface="+mj-lt"/>
              <a:buAutoNum type="arabicPeriod"/>
            </a:pPr>
            <a:r>
              <a:rPr lang="de-DE" dirty="0">
                <a:latin typeface="+mn-lt"/>
              </a:rPr>
              <a:t>Das Sammeln von Informationen enthält Rauschen</a:t>
            </a:r>
          </a:p>
          <a:p>
            <a:pPr lvl="1"/>
            <a:r>
              <a:rPr lang="de-DE" dirty="0">
                <a:latin typeface="+mn-lt"/>
              </a:rPr>
              <a:t>Die Informationssammlung wird durch einen stochastischen Prozess beschrieben (der Gaußsches Rauschen enthält)</a:t>
            </a:r>
          </a:p>
          <a:p>
            <a:pPr marL="457200" indent="-457200">
              <a:buFont typeface="+mj-lt"/>
              <a:buAutoNum type="arabicPeriod"/>
            </a:pPr>
            <a:r>
              <a:rPr lang="de-DE" dirty="0" err="1">
                <a:latin typeface="+mn-lt"/>
              </a:rPr>
              <a:t>Two</a:t>
            </a:r>
            <a:r>
              <a:rPr lang="de-DE" dirty="0">
                <a:latin typeface="+mn-lt"/>
              </a:rPr>
              <a:t> </a:t>
            </a:r>
            <a:r>
              <a:rPr lang="de-DE" dirty="0" err="1">
                <a:latin typeface="+mn-lt"/>
              </a:rPr>
              <a:t>threshold</a:t>
            </a:r>
            <a:r>
              <a:rPr lang="de-DE" dirty="0">
                <a:latin typeface="+mn-lt"/>
              </a:rPr>
              <a:t> Modell</a:t>
            </a:r>
          </a:p>
          <a:p>
            <a:pPr lvl="1"/>
            <a:r>
              <a:rPr lang="de-DE" dirty="0">
                <a:latin typeface="+mn-lt"/>
              </a:rPr>
              <a:t>Die A-priori Annahmen definieren die Menge an Informationen, die man braucht, um die Entscheidung zu treffen</a:t>
            </a:r>
          </a:p>
          <a:p>
            <a:pPr marL="457200" indent="-457200">
              <a:buFont typeface="+mj-lt"/>
              <a:buAutoNum type="arabicPeriod"/>
            </a:pPr>
            <a:r>
              <a:rPr lang="de-DE" dirty="0">
                <a:latin typeface="+mn-lt"/>
              </a:rPr>
              <a:t>Die Parameterwerte sind konstant über die Zeit</a:t>
            </a:r>
          </a:p>
          <a:p>
            <a:pPr lvl="1"/>
            <a:r>
              <a:rPr lang="de-DE" dirty="0">
                <a:latin typeface="+mn-lt"/>
              </a:rPr>
              <a:t>Die Geschwindigkeit der Informationsaufnahme und die Entfernung der Grenzen verändern sich nicht (in einem Trial)</a:t>
            </a:r>
          </a:p>
          <a:p>
            <a:pPr marL="0" indent="0">
              <a:buNone/>
            </a:pPr>
            <a:endParaRPr lang="de-DE" dirty="0">
              <a:latin typeface="+mn-lt"/>
            </a:endParaRPr>
          </a:p>
          <a:p>
            <a:pPr marL="0" indent="0">
              <a:buNone/>
            </a:pPr>
            <a:endParaRPr lang="de-DE" dirty="0">
              <a:latin typeface="+mn-lt"/>
            </a:endParaRP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10</a:t>
            </a:fld>
            <a:endParaRPr lang="de-DE" dirty="0"/>
          </a:p>
        </p:txBody>
      </p:sp>
    </p:spTree>
    <p:extLst>
      <p:ext uri="{BB962C8B-B14F-4D97-AF65-F5344CB8AC3E}">
        <p14:creationId xmlns:p14="http://schemas.microsoft.com/office/powerpoint/2010/main" val="279159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Einen Diffusionsprozess simulieren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11</a:t>
            </a:fld>
            <a:endParaRPr lang="de-DE" dirty="0"/>
          </a:p>
        </p:txBody>
      </p:sp>
      <p:grpSp>
        <p:nvGrpSpPr>
          <p:cNvPr id="9" name="Gruppieren 8">
            <a:extLst>
              <a:ext uri="{FF2B5EF4-FFF2-40B4-BE49-F238E27FC236}">
                <a16:creationId xmlns:a16="http://schemas.microsoft.com/office/drawing/2014/main" id="{94D3E4FF-CB4C-B061-3937-45D4ECC1751C}"/>
              </a:ext>
            </a:extLst>
          </p:cNvPr>
          <p:cNvGrpSpPr/>
          <p:nvPr/>
        </p:nvGrpSpPr>
        <p:grpSpPr>
          <a:xfrm>
            <a:off x="838200" y="1244600"/>
            <a:ext cx="11353800" cy="5295752"/>
            <a:chOff x="838200" y="4446685"/>
            <a:chExt cx="11353800" cy="916885"/>
          </a:xfrm>
        </p:grpSpPr>
        <p:sp>
          <p:nvSpPr>
            <p:cNvPr id="8" name="Rechteck 7">
              <a:extLst>
                <a:ext uri="{FF2B5EF4-FFF2-40B4-BE49-F238E27FC236}">
                  <a16:creationId xmlns:a16="http://schemas.microsoft.com/office/drawing/2014/main" id="{CB35CC9F-D6FD-FE56-8510-65E33398713C}"/>
                </a:ext>
              </a:extLst>
            </p:cNvPr>
            <p:cNvSpPr/>
            <p:nvPr/>
          </p:nvSpPr>
          <p:spPr>
            <a:xfrm>
              <a:off x="838200" y="4446685"/>
              <a:ext cx="11353800" cy="916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Inhaltsplatzhalter 2">
              <a:extLst>
                <a:ext uri="{FF2B5EF4-FFF2-40B4-BE49-F238E27FC236}">
                  <a16:creationId xmlns:a16="http://schemas.microsoft.com/office/drawing/2014/main" id="{A2E449E1-58DE-8294-46E9-F4A25084997D}"/>
                </a:ext>
              </a:extLst>
            </p:cNvPr>
            <p:cNvSpPr txBox="1">
              <a:spLocks/>
            </p:cNvSpPr>
            <p:nvPr/>
          </p:nvSpPr>
          <p:spPr>
            <a:xfrm>
              <a:off x="838200" y="4446685"/>
              <a:ext cx="11353800" cy="899104"/>
            </a:xfrm>
            <a:prstGeom prst="rect">
              <a:avLst/>
            </a:prstGeom>
          </p:spPr>
          <p:txBody>
            <a:bodyPr vert="horz" lIns="91440" tIns="45720" rIns="91440" bIns="45720" rtlCol="0">
              <a:normAutofit fontScale="70000" lnSpcReduction="20000"/>
            </a:bodyPr>
            <a:lstStyle>
              <a:lvl1pPr marL="228594" indent="-228594" algn="l" defTabSz="914377" rtl="0" eaLnBrk="1" latinLnBrk="0" hangingPunct="1">
                <a:lnSpc>
                  <a:spcPct val="150000"/>
                </a:lnSpc>
                <a:spcBef>
                  <a:spcPts val="1000"/>
                </a:spcBef>
                <a:buFont typeface="Arial" panose="020B0604020202020204" pitchFamily="34" charset="0"/>
                <a:buChar char="•"/>
                <a:defRPr sz="2000" b="0" i="0" kern="1200">
                  <a:solidFill>
                    <a:schemeClr val="tx1"/>
                  </a:solidFill>
                  <a:latin typeface="Cambria" panose="02040503050406030204" pitchFamily="18"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de-DE" sz="1800" dirty="0">
                  <a:latin typeface="Lucida Console" panose="020B0609040504020204" pitchFamily="49" charset="0"/>
                  <a:ea typeface="Verdana" panose="020B0604030504040204" pitchFamily="34" charset="0"/>
                </a:rPr>
                <a:t>## Modell Parameter</a:t>
              </a:r>
            </a:p>
            <a:p>
              <a:pPr marL="0" indent="0">
                <a:lnSpc>
                  <a:spcPct val="100000"/>
                </a:lnSpc>
                <a:spcBef>
                  <a:spcPts val="600"/>
                </a:spcBef>
                <a:buFont typeface="Arial" panose="020B0604020202020204" pitchFamily="34" charset="0"/>
                <a:buNone/>
              </a:pPr>
              <a:r>
                <a:rPr lang="de-DE" sz="1800" dirty="0" err="1">
                  <a:latin typeface="Lucida Console" panose="020B0609040504020204" pitchFamily="49" charset="0"/>
                  <a:ea typeface="Verdana" panose="020B0604030504040204" pitchFamily="34" charset="0"/>
                </a:rPr>
                <a:t>alpha</a:t>
              </a:r>
              <a:r>
                <a:rPr lang="de-DE" sz="1800" dirty="0">
                  <a:latin typeface="Lucida Console" panose="020B0609040504020204" pitchFamily="49" charset="0"/>
                  <a:ea typeface="Verdana" panose="020B0604030504040204" pitchFamily="34" charset="0"/>
                </a:rPr>
                <a:t> = 2		# Boundary </a:t>
              </a:r>
              <a:r>
                <a:rPr lang="de-DE" sz="1800" dirty="0" err="1">
                  <a:latin typeface="Lucida Console" panose="020B0609040504020204" pitchFamily="49" charset="0"/>
                  <a:ea typeface="Verdana" panose="020B0604030504040204" pitchFamily="34" charset="0"/>
                </a:rPr>
                <a:t>separation</a:t>
              </a:r>
              <a:endParaRPr lang="de-DE" sz="1800" dirty="0">
                <a:latin typeface="Lucida Console" panose="020B0609040504020204" pitchFamily="49" charset="0"/>
                <a:ea typeface="Verdana" panose="020B0604030504040204" pitchFamily="34" charset="0"/>
              </a:endParaRPr>
            </a:p>
            <a:p>
              <a:pPr marL="0" indent="0">
                <a:lnSpc>
                  <a:spcPct val="100000"/>
                </a:lnSpc>
                <a:spcBef>
                  <a:spcPts val="600"/>
                </a:spcBef>
                <a:buFont typeface="Arial" panose="020B0604020202020204" pitchFamily="34" charset="0"/>
                <a:buNone/>
              </a:pPr>
              <a:r>
                <a:rPr lang="de-DE" sz="1800" dirty="0" err="1">
                  <a:latin typeface="Lucida Console" panose="020B0609040504020204" pitchFamily="49" charset="0"/>
                  <a:ea typeface="Verdana" panose="020B0604030504040204" pitchFamily="34" charset="0"/>
                </a:rPr>
                <a:t>beta</a:t>
              </a:r>
              <a:r>
                <a:rPr lang="de-DE" sz="1800" dirty="0">
                  <a:latin typeface="Lucida Console" panose="020B0609040504020204" pitchFamily="49" charset="0"/>
                  <a:ea typeface="Verdana" panose="020B0604030504040204" pitchFamily="34" charset="0"/>
                </a:rPr>
                <a:t> = .5		# Relativer </a:t>
              </a:r>
              <a:r>
                <a:rPr lang="de-DE" sz="1800" dirty="0" err="1">
                  <a:latin typeface="Lucida Console" panose="020B0609040504020204" pitchFamily="49" charset="0"/>
                  <a:ea typeface="Verdana" panose="020B0604030504040204" pitchFamily="34" charset="0"/>
                </a:rPr>
                <a:t>Starting</a:t>
              </a:r>
              <a:r>
                <a:rPr lang="de-DE" sz="1800" dirty="0">
                  <a:latin typeface="Lucida Console" panose="020B0609040504020204" pitchFamily="49" charset="0"/>
                  <a:ea typeface="Verdana" panose="020B0604030504040204" pitchFamily="34" charset="0"/>
                </a:rPr>
                <a:t> </a:t>
              </a:r>
              <a:r>
                <a:rPr lang="de-DE" sz="1800" dirty="0" err="1">
                  <a:latin typeface="Lucida Console" panose="020B0609040504020204" pitchFamily="49" charset="0"/>
                  <a:ea typeface="Verdana" panose="020B0604030504040204" pitchFamily="34" charset="0"/>
                </a:rPr>
                <a:t>point</a:t>
              </a:r>
              <a:endParaRPr lang="de-DE" sz="1800" dirty="0">
                <a:latin typeface="Lucida Console" panose="020B0609040504020204" pitchFamily="49" charset="0"/>
                <a:ea typeface="Verdana" panose="020B0604030504040204" pitchFamily="34" charset="0"/>
              </a:endParaRPr>
            </a:p>
            <a:p>
              <a:pPr marL="0" indent="0">
                <a:lnSpc>
                  <a:spcPct val="100000"/>
                </a:lnSpc>
                <a:spcBef>
                  <a:spcPts val="600"/>
                </a:spcBef>
                <a:buFont typeface="Arial" panose="020B0604020202020204" pitchFamily="34" charset="0"/>
                <a:buNone/>
              </a:pPr>
              <a:r>
                <a:rPr lang="de-DE" sz="1800" dirty="0" err="1">
                  <a:latin typeface="Lucida Console" panose="020B0609040504020204" pitchFamily="49" charset="0"/>
                  <a:ea typeface="Verdana" panose="020B0604030504040204" pitchFamily="34" charset="0"/>
                </a:rPr>
                <a:t>delta</a:t>
              </a:r>
              <a:r>
                <a:rPr lang="de-DE" sz="1800" dirty="0">
                  <a:latin typeface="Lucida Console" panose="020B0609040504020204" pitchFamily="49" charset="0"/>
                  <a:ea typeface="Verdana" panose="020B0604030504040204" pitchFamily="34" charset="0"/>
                </a:rPr>
                <a:t> = 1		# Drift rate</a:t>
              </a:r>
            </a:p>
            <a:p>
              <a:pPr marL="0" indent="0">
                <a:lnSpc>
                  <a:spcPct val="100000"/>
                </a:lnSpc>
                <a:spcBef>
                  <a:spcPts val="600"/>
                </a:spcBef>
                <a:buFont typeface="Arial" panose="020B0604020202020204" pitchFamily="34" charset="0"/>
                <a:buNone/>
              </a:pPr>
              <a:r>
                <a:rPr lang="de-DE" sz="1800" dirty="0" err="1">
                  <a:latin typeface="Lucida Console" panose="020B0609040504020204" pitchFamily="49" charset="0"/>
                  <a:ea typeface="Verdana" panose="020B0604030504040204" pitchFamily="34" charset="0"/>
                </a:rPr>
                <a:t>dt</a:t>
              </a:r>
              <a:r>
                <a:rPr lang="de-DE" sz="1800" dirty="0">
                  <a:latin typeface="Lucida Console" panose="020B0609040504020204" pitchFamily="49" charset="0"/>
                  <a:ea typeface="Verdana" panose="020B0604030504040204" pitchFamily="34" charset="0"/>
                </a:rPr>
                <a:t> = .0005	# Schrittweite (in Sekunden)</a:t>
              </a:r>
            </a:p>
            <a:p>
              <a:pPr marL="0" indent="0">
                <a:lnSpc>
                  <a:spcPct val="100000"/>
                </a:lnSpc>
                <a:spcBef>
                  <a:spcPts val="600"/>
                </a:spcBef>
                <a:buFont typeface="Arial" panose="020B0604020202020204" pitchFamily="34" charset="0"/>
                <a:buNone/>
              </a:pPr>
              <a:r>
                <a:rPr lang="de-DE" sz="1800" dirty="0">
                  <a:latin typeface="Lucida Console" panose="020B0609040504020204" pitchFamily="49" charset="0"/>
                  <a:ea typeface="Verdana" panose="020B0604030504040204" pitchFamily="34" charset="0"/>
                </a:rPr>
                <a:t>## Initialisiere den Pfad</a:t>
              </a:r>
            </a:p>
            <a:p>
              <a:pPr marL="0" indent="0">
                <a:lnSpc>
                  <a:spcPct val="100000"/>
                </a:lnSpc>
                <a:spcBef>
                  <a:spcPts val="600"/>
                </a:spcBef>
                <a:buFont typeface="Arial" panose="020B0604020202020204" pitchFamily="34" charset="0"/>
                <a:buNone/>
              </a:pPr>
              <a:r>
                <a:rPr lang="de-DE" sz="1800" dirty="0">
                  <a:latin typeface="Lucida Console" panose="020B0609040504020204" pitchFamily="49" charset="0"/>
                  <a:ea typeface="Verdana" panose="020B0604030504040204" pitchFamily="34" charset="0"/>
                </a:rPr>
                <a:t>t = 0</a:t>
              </a:r>
            </a:p>
            <a:p>
              <a:pPr marL="0" indent="0">
                <a:lnSpc>
                  <a:spcPct val="100000"/>
                </a:lnSpc>
                <a:spcBef>
                  <a:spcPts val="600"/>
                </a:spcBef>
                <a:buFont typeface="Arial" panose="020B0604020202020204" pitchFamily="34" charset="0"/>
                <a:buNone/>
              </a:pPr>
              <a:r>
                <a:rPr lang="de-DE" sz="1800" dirty="0">
                  <a:latin typeface="Lucida Console" panose="020B0609040504020204" pitchFamily="49" charset="0"/>
                  <a:ea typeface="Verdana" panose="020B0604030504040204" pitchFamily="34" charset="0"/>
                </a:rPr>
                <a:t>x = </a:t>
              </a:r>
              <a:r>
                <a:rPr lang="de-DE" sz="1800" dirty="0" err="1">
                  <a:latin typeface="Lucida Console" panose="020B0609040504020204" pitchFamily="49" charset="0"/>
                  <a:ea typeface="Verdana" panose="020B0604030504040204" pitchFamily="34" charset="0"/>
                </a:rPr>
                <a:t>beta</a:t>
              </a:r>
              <a:r>
                <a:rPr lang="de-DE" sz="1800" dirty="0">
                  <a:latin typeface="Lucida Console" panose="020B0609040504020204" pitchFamily="49" charset="0"/>
                  <a:ea typeface="Verdana" panose="020B0604030504040204" pitchFamily="34" charset="0"/>
                </a:rPr>
                <a:t> * </a:t>
              </a:r>
              <a:r>
                <a:rPr lang="de-DE" sz="1800" dirty="0" err="1">
                  <a:latin typeface="Lucida Console" panose="020B0609040504020204" pitchFamily="49" charset="0"/>
                  <a:ea typeface="Verdana" panose="020B0604030504040204" pitchFamily="34" charset="0"/>
                </a:rPr>
                <a:t>alpha</a:t>
              </a:r>
              <a:endParaRPr lang="de-DE" sz="1800" dirty="0">
                <a:latin typeface="Lucida Console" panose="020B0609040504020204" pitchFamily="49" charset="0"/>
                <a:ea typeface="Verdana" panose="020B0604030504040204" pitchFamily="34" charset="0"/>
              </a:endParaRP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path</a:t>
              </a:r>
              <a:r>
                <a:rPr lang="de-DE" sz="1800" dirty="0">
                  <a:latin typeface="Lucida Console" panose="020B0609040504020204" pitchFamily="49" charset="0"/>
                  <a:ea typeface="Verdana" panose="020B0604030504040204" pitchFamily="34" charset="0"/>
                </a:rPr>
                <a:t> = x</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Generiere den Diffusionsprozess</a:t>
              </a: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repeat</a:t>
              </a:r>
              <a:r>
                <a:rPr lang="de-DE" sz="1800" dirty="0">
                  <a:latin typeface="Lucida Console" panose="020B0609040504020204" pitchFamily="49" charset="0"/>
                  <a:ea typeface="Verdana" panose="020B0604030504040204" pitchFamily="34" charset="0"/>
                </a:rPr>
                <a:t> {</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t = t+1</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x = x+ </a:t>
              </a:r>
              <a:r>
                <a:rPr lang="de-DE" sz="1800" dirty="0" err="1">
                  <a:latin typeface="Lucida Console" panose="020B0609040504020204" pitchFamily="49" charset="0"/>
                  <a:ea typeface="Verdana" panose="020B0604030504040204" pitchFamily="34" charset="0"/>
                </a:rPr>
                <a:t>delta</a:t>
              </a:r>
              <a:r>
                <a:rPr lang="de-DE" sz="1800" dirty="0">
                  <a:latin typeface="Lucida Console" panose="020B0609040504020204" pitchFamily="49" charset="0"/>
                  <a:ea typeface="Verdana" panose="020B0604030504040204" pitchFamily="34" charset="0"/>
                </a:rPr>
                <a:t>*</a:t>
              </a:r>
              <a:r>
                <a:rPr lang="de-DE" sz="1800" dirty="0" err="1">
                  <a:latin typeface="Lucida Console" panose="020B0609040504020204" pitchFamily="49" charset="0"/>
                  <a:ea typeface="Verdana" panose="020B0604030504040204" pitchFamily="34" charset="0"/>
                </a:rPr>
                <a:t>dt</a:t>
              </a:r>
              <a:r>
                <a:rPr lang="de-DE" sz="1800" dirty="0">
                  <a:latin typeface="Lucida Console" panose="020B0609040504020204" pitchFamily="49" charset="0"/>
                  <a:ea typeface="Verdana" panose="020B0604030504040204" pitchFamily="34" charset="0"/>
                </a:rPr>
                <a:t> + </a:t>
              </a:r>
              <a:r>
                <a:rPr lang="de-DE" sz="1800" dirty="0" err="1">
                  <a:latin typeface="Lucida Console" panose="020B0609040504020204" pitchFamily="49" charset="0"/>
                  <a:ea typeface="Verdana" panose="020B0604030504040204" pitchFamily="34" charset="0"/>
                </a:rPr>
                <a:t>sqrt</a:t>
              </a:r>
              <a:r>
                <a:rPr lang="de-DE" sz="1800" dirty="0">
                  <a:latin typeface="Lucida Console" panose="020B0609040504020204" pitchFamily="49" charset="0"/>
                  <a:ea typeface="Verdana" panose="020B0604030504040204" pitchFamily="34" charset="0"/>
                </a:rPr>
                <a:t>(</a:t>
              </a:r>
              <a:r>
                <a:rPr lang="de-DE" sz="1800" dirty="0" err="1">
                  <a:latin typeface="Lucida Console" panose="020B0609040504020204" pitchFamily="49" charset="0"/>
                  <a:ea typeface="Verdana" panose="020B0604030504040204" pitchFamily="34" charset="0"/>
                </a:rPr>
                <a:t>dt</a:t>
              </a:r>
              <a:r>
                <a:rPr lang="de-DE" sz="1800" dirty="0">
                  <a:latin typeface="Lucida Console" panose="020B0609040504020204" pitchFamily="49" charset="0"/>
                  <a:ea typeface="Verdana" panose="020B0604030504040204" pitchFamily="34" charset="0"/>
                </a:rPr>
                <a:t>)*</a:t>
              </a:r>
              <a:r>
                <a:rPr lang="de-DE" sz="1800" dirty="0" err="1">
                  <a:latin typeface="Lucida Console" panose="020B0609040504020204" pitchFamily="49" charset="0"/>
                  <a:ea typeface="Verdana" panose="020B0604030504040204" pitchFamily="34" charset="0"/>
                </a:rPr>
                <a:t>rnorm</a:t>
              </a:r>
              <a:r>
                <a:rPr lang="de-DE" sz="1800" dirty="0">
                  <a:latin typeface="Lucida Console" panose="020B0609040504020204" pitchFamily="49" charset="0"/>
                  <a:ea typeface="Verdana" panose="020B0604030504040204" pitchFamily="34" charset="0"/>
                </a:rPr>
                <a:t>(1)</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a:t>
              </a:r>
              <a:r>
                <a:rPr lang="de-DE" sz="1800" dirty="0" err="1">
                  <a:latin typeface="Lucida Console" panose="020B0609040504020204" pitchFamily="49" charset="0"/>
                  <a:ea typeface="Verdana" panose="020B0604030504040204" pitchFamily="34" charset="0"/>
                </a:rPr>
                <a:t>path</a:t>
              </a:r>
              <a:r>
                <a:rPr lang="de-DE" sz="1800" dirty="0">
                  <a:latin typeface="Lucida Console" panose="020B0609040504020204" pitchFamily="49" charset="0"/>
                  <a:ea typeface="Verdana" panose="020B0604030504040204" pitchFamily="34" charset="0"/>
                </a:rPr>
                <a:t> = c(</a:t>
              </a:r>
              <a:r>
                <a:rPr lang="de-DE" sz="1800" dirty="0" err="1">
                  <a:latin typeface="Lucida Console" panose="020B0609040504020204" pitchFamily="49" charset="0"/>
                  <a:ea typeface="Verdana" panose="020B0604030504040204" pitchFamily="34" charset="0"/>
                </a:rPr>
                <a:t>path</a:t>
              </a:r>
              <a:r>
                <a:rPr lang="de-DE" sz="1800" dirty="0">
                  <a:latin typeface="Lucida Console" panose="020B0609040504020204" pitchFamily="49" charset="0"/>
                  <a:ea typeface="Verdana" panose="020B0604030504040204" pitchFamily="34" charset="0"/>
                </a:rPr>
                <a:t>, x)</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a:t>
              </a:r>
              <a:r>
                <a:rPr lang="de-DE" sz="1800" dirty="0" err="1">
                  <a:latin typeface="Lucida Console" panose="020B0609040504020204" pitchFamily="49" charset="0"/>
                  <a:ea typeface="Verdana" panose="020B0604030504040204" pitchFamily="34" charset="0"/>
                </a:rPr>
                <a:t>if</a:t>
              </a:r>
              <a:r>
                <a:rPr lang="de-DE" sz="1800" dirty="0">
                  <a:latin typeface="Lucida Console" panose="020B0609040504020204" pitchFamily="49" charset="0"/>
                  <a:ea typeface="Verdana" panose="020B0604030504040204" pitchFamily="34" charset="0"/>
                </a:rPr>
                <a:t> ((x&gt;</a:t>
              </a:r>
              <a:r>
                <a:rPr lang="de-DE" sz="1800" dirty="0" err="1">
                  <a:latin typeface="Lucida Console" panose="020B0609040504020204" pitchFamily="49" charset="0"/>
                  <a:ea typeface="Verdana" panose="020B0604030504040204" pitchFamily="34" charset="0"/>
                </a:rPr>
                <a:t>alpha</a:t>
              </a:r>
              <a:r>
                <a:rPr lang="de-DE" sz="1800" dirty="0">
                  <a:latin typeface="Lucida Console" panose="020B0609040504020204" pitchFamily="49" charset="0"/>
                  <a:ea typeface="Verdana" panose="020B0604030504040204" pitchFamily="34" charset="0"/>
                </a:rPr>
                <a:t>) || (x&lt;0)) break;</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a:t>
              </a:r>
            </a:p>
            <a:p>
              <a:pPr marL="0" indent="0">
                <a:lnSpc>
                  <a:spcPct val="100000"/>
                </a:lnSpc>
                <a:spcBef>
                  <a:spcPts val="600"/>
                </a:spcBef>
                <a:buNone/>
              </a:pPr>
              <a:r>
                <a:rPr lang="de-DE" sz="1800" dirty="0">
                  <a:latin typeface="Lucida Console" panose="020B0609040504020204" pitchFamily="49" charset="0"/>
                  <a:ea typeface="Verdana" panose="020B0604030504040204" pitchFamily="34" charset="0"/>
                </a:rPr>
                <a:t>## Plotte den Pfad</a:t>
              </a: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plot</a:t>
              </a:r>
              <a:r>
                <a:rPr lang="de-DE" sz="1800" dirty="0">
                  <a:latin typeface="Lucida Console" panose="020B0609040504020204" pitchFamily="49" charset="0"/>
                  <a:ea typeface="Verdana" panose="020B0604030504040204" pitchFamily="34" charset="0"/>
                </a:rPr>
                <a:t>((0:t)*</a:t>
              </a:r>
              <a:r>
                <a:rPr lang="de-DE" sz="1800" dirty="0" err="1">
                  <a:latin typeface="Lucida Console" panose="020B0609040504020204" pitchFamily="49" charset="0"/>
                  <a:ea typeface="Verdana" panose="020B0604030504040204" pitchFamily="34" charset="0"/>
                </a:rPr>
                <a:t>dt</a:t>
              </a:r>
              <a:r>
                <a:rPr lang="de-DE" sz="1800" dirty="0">
                  <a:latin typeface="Lucida Console" panose="020B0609040504020204" pitchFamily="49" charset="0"/>
                  <a:ea typeface="Verdana" panose="020B0604030504040204" pitchFamily="34" charset="0"/>
                </a:rPr>
                <a:t>, </a:t>
              </a:r>
              <a:r>
                <a:rPr lang="de-DE" sz="1800" dirty="0" err="1">
                  <a:latin typeface="Lucida Console" panose="020B0609040504020204" pitchFamily="49" charset="0"/>
                  <a:ea typeface="Verdana" panose="020B0604030504040204" pitchFamily="34" charset="0"/>
                </a:rPr>
                <a:t>path</a:t>
              </a:r>
              <a:r>
                <a:rPr lang="de-DE" sz="1800" dirty="0">
                  <a:latin typeface="Lucida Console" panose="020B0609040504020204" pitchFamily="49" charset="0"/>
                  <a:ea typeface="Verdana" panose="020B0604030504040204" pitchFamily="34" charset="0"/>
                </a:rPr>
                <a:t>, type=„l“, </a:t>
              </a:r>
              <a:r>
                <a:rPr lang="de-DE" sz="1800" dirty="0" err="1">
                  <a:latin typeface="Lucida Console" panose="020B0609040504020204" pitchFamily="49" charset="0"/>
                  <a:ea typeface="Verdana" panose="020B0604030504040204" pitchFamily="34" charset="0"/>
                </a:rPr>
                <a:t>ylim</a:t>
              </a:r>
              <a:r>
                <a:rPr lang="de-DE" sz="1800" dirty="0">
                  <a:latin typeface="Lucida Console" panose="020B0609040504020204" pitchFamily="49" charset="0"/>
                  <a:ea typeface="Verdana" panose="020B0604030504040204" pitchFamily="34" charset="0"/>
                </a:rPr>
                <a:t>=c(0,alpha), </a:t>
              </a:r>
              <a:r>
                <a:rPr lang="de-DE" sz="1800" dirty="0" err="1">
                  <a:latin typeface="Lucida Console" panose="020B0609040504020204" pitchFamily="49" charset="0"/>
                  <a:ea typeface="Verdana" panose="020B0604030504040204" pitchFamily="34" charset="0"/>
                </a:rPr>
                <a:t>axes</a:t>
              </a:r>
              <a:r>
                <a:rPr lang="de-DE" sz="1800" dirty="0">
                  <a:latin typeface="Lucida Console" panose="020B0609040504020204" pitchFamily="49" charset="0"/>
                  <a:ea typeface="Verdana" panose="020B0604030504040204" pitchFamily="34" charset="0"/>
                </a:rPr>
                <a:t>=FALSE, </a:t>
              </a:r>
              <a:r>
                <a:rPr lang="de-DE" sz="1800" dirty="0" err="1">
                  <a:latin typeface="Lucida Console" panose="020B0609040504020204" pitchFamily="49" charset="0"/>
                  <a:ea typeface="Verdana" panose="020B0604030504040204" pitchFamily="34" charset="0"/>
                </a:rPr>
                <a:t>xlab</a:t>
              </a:r>
              <a:r>
                <a:rPr lang="de-DE" sz="1800" dirty="0">
                  <a:latin typeface="Lucida Console" panose="020B0609040504020204" pitchFamily="49" charset="0"/>
                  <a:ea typeface="Verdana" panose="020B0604030504040204" pitchFamily="34" charset="0"/>
                </a:rPr>
                <a:t>=„Time“, </a:t>
              </a:r>
              <a:r>
                <a:rPr lang="de-DE" sz="1800" dirty="0" err="1">
                  <a:latin typeface="Lucida Console" panose="020B0609040504020204" pitchFamily="49" charset="0"/>
                  <a:ea typeface="Verdana" panose="020B0604030504040204" pitchFamily="34" charset="0"/>
                </a:rPr>
                <a:t>ylab</a:t>
              </a:r>
              <a:r>
                <a:rPr lang="de-DE" sz="1800" dirty="0">
                  <a:latin typeface="Lucida Console" panose="020B0609040504020204" pitchFamily="49" charset="0"/>
                  <a:ea typeface="Verdana" panose="020B0604030504040204" pitchFamily="34" charset="0"/>
                </a:rPr>
                <a:t>=„“)</a:t>
              </a: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axis</a:t>
              </a:r>
              <a:r>
                <a:rPr lang="de-DE" sz="1800" dirty="0">
                  <a:latin typeface="Lucida Console" panose="020B0609040504020204" pitchFamily="49" charset="0"/>
                  <a:ea typeface="Verdana" panose="020B0604030504040204" pitchFamily="34" charset="0"/>
                </a:rPr>
                <a:t>(1)</a:t>
              </a: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abline</a:t>
              </a:r>
              <a:r>
                <a:rPr lang="de-DE" sz="1800" dirty="0">
                  <a:latin typeface="Lucida Console" panose="020B0609040504020204" pitchFamily="49" charset="0"/>
                  <a:ea typeface="Verdana" panose="020B0604030504040204" pitchFamily="34" charset="0"/>
                </a:rPr>
                <a:t>(h=c(0,a))</a:t>
              </a:r>
            </a:p>
            <a:p>
              <a:pPr marL="0" indent="0">
                <a:lnSpc>
                  <a:spcPct val="100000"/>
                </a:lnSpc>
                <a:spcBef>
                  <a:spcPts val="600"/>
                </a:spcBef>
                <a:buNone/>
              </a:pPr>
              <a:r>
                <a:rPr lang="de-DE" sz="1800" dirty="0" err="1">
                  <a:latin typeface="Lucida Console" panose="020B0609040504020204" pitchFamily="49" charset="0"/>
                  <a:ea typeface="Verdana" panose="020B0604030504040204" pitchFamily="34" charset="0"/>
                </a:rPr>
                <a:t>abline</a:t>
              </a:r>
              <a:r>
                <a:rPr lang="de-DE" sz="1800" dirty="0">
                  <a:latin typeface="Lucida Console" panose="020B0609040504020204" pitchFamily="49" charset="0"/>
                  <a:ea typeface="Verdana" panose="020B0604030504040204" pitchFamily="34" charset="0"/>
                </a:rPr>
                <a:t>(v=0)</a:t>
              </a:r>
            </a:p>
          </p:txBody>
        </p:sp>
      </p:grpSp>
    </p:spTree>
    <p:extLst>
      <p:ext uri="{BB962C8B-B14F-4D97-AF65-F5344CB8AC3E}">
        <p14:creationId xmlns:p14="http://schemas.microsoft.com/office/powerpoint/2010/main" val="262043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Einen Diffusionsprozess simulieren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12</a:t>
            </a:fld>
            <a:endParaRPr lang="de-DE" dirty="0"/>
          </a:p>
        </p:txBody>
      </p:sp>
      <p:pic>
        <p:nvPicPr>
          <p:cNvPr id="1026" name="Picture 2" descr="Quiz Time Poster. Farbiges Pinseldesign. Vektorhintergrund.:  Stock-Vektorgrafik (Lizenzfrei) 1242549271 | Shutterstock">
            <a:extLst>
              <a:ext uri="{FF2B5EF4-FFF2-40B4-BE49-F238E27FC236}">
                <a16:creationId xmlns:a16="http://schemas.microsoft.com/office/drawing/2014/main" id="{0F981E3A-05A8-7D2C-CDE5-F82A9CD802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14"/>
          <a:stretch/>
        </p:blipFill>
        <p:spPr bwMode="auto">
          <a:xfrm>
            <a:off x="4045711" y="1850159"/>
            <a:ext cx="4100578" cy="3179042"/>
          </a:xfrm>
          <a:prstGeom prst="rect">
            <a:avLst/>
          </a:prstGeom>
          <a:noFill/>
          <a:extLst>
            <a:ext uri="{909E8E84-426E-40DD-AFC4-6F175D3DCCD1}">
              <a14:hiddenFill xmlns:a14="http://schemas.microsoft.com/office/drawing/2010/main">
                <a:solidFill>
                  <a:srgbClr val="FFFFFF"/>
                </a:solidFill>
              </a14:hiddenFill>
            </a:ext>
          </a:extLst>
        </p:spPr>
      </p:pic>
      <p:sp>
        <p:nvSpPr>
          <p:cNvPr id="17" name="Inhaltsplatzhalter 2">
            <a:extLst>
              <a:ext uri="{FF2B5EF4-FFF2-40B4-BE49-F238E27FC236}">
                <a16:creationId xmlns:a16="http://schemas.microsoft.com/office/drawing/2014/main" id="{27EC78C4-A6ED-EBE9-75E2-24463E51098F}"/>
              </a:ext>
            </a:extLst>
          </p:cNvPr>
          <p:cNvSpPr>
            <a:spLocks noGrp="1"/>
          </p:cNvSpPr>
          <p:nvPr>
            <p:ph idx="1"/>
          </p:nvPr>
        </p:nvSpPr>
        <p:spPr>
          <a:xfrm>
            <a:off x="838200" y="4931348"/>
            <a:ext cx="9652454" cy="1325563"/>
          </a:xfrm>
        </p:spPr>
        <p:txBody>
          <a:bodyPr>
            <a:normAutofit/>
          </a:bodyPr>
          <a:lstStyle/>
          <a:p>
            <a:pPr marL="0" indent="0">
              <a:buNone/>
            </a:pPr>
            <a:r>
              <a:rPr lang="de-DE" b="1" dirty="0">
                <a:solidFill>
                  <a:schemeClr val="accent2"/>
                </a:solidFill>
                <a:latin typeface="+mn-lt"/>
              </a:rPr>
              <a:t>Aufgabe</a:t>
            </a:r>
            <a:r>
              <a:rPr lang="de-DE" dirty="0">
                <a:latin typeface="+mn-lt"/>
              </a:rPr>
              <a:t>: Schreibt ein R-Programm, welches einen Diffusionsprozess simuliert.</a:t>
            </a:r>
          </a:p>
          <a:p>
            <a:pPr marL="0" indent="0">
              <a:buNone/>
            </a:pPr>
            <a:r>
              <a:rPr lang="de-DE" dirty="0">
                <a:latin typeface="+mn-lt"/>
              </a:rPr>
              <a:t>Was passiert, wenn ihr die einzelnen Parameter verändert?</a:t>
            </a:r>
          </a:p>
          <a:p>
            <a:pPr marL="0" indent="0">
              <a:lnSpc>
                <a:spcPct val="100000"/>
              </a:lnSpc>
              <a:buNone/>
            </a:pPr>
            <a:endParaRPr lang="de-DE" dirty="0">
              <a:latin typeface="+mn-lt"/>
            </a:endParaRPr>
          </a:p>
        </p:txBody>
      </p:sp>
    </p:spTree>
    <p:extLst>
      <p:ext uri="{BB962C8B-B14F-4D97-AF65-F5344CB8AC3E}">
        <p14:creationId xmlns:p14="http://schemas.microsoft.com/office/powerpoint/2010/main" val="156814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lnSpcReduction="10000"/>
          </a:bodyPr>
          <a:lstStyle/>
          <a:p>
            <a:r>
              <a:rPr lang="de-DE" b="1" dirty="0">
                <a:latin typeface="+mn-lt"/>
              </a:rPr>
              <a:t>Boundary </a:t>
            </a:r>
            <a:r>
              <a:rPr lang="de-DE" b="1" dirty="0" err="1">
                <a:latin typeface="+mn-lt"/>
              </a:rPr>
              <a:t>separation</a:t>
            </a:r>
            <a:r>
              <a:rPr lang="de-DE" b="1" dirty="0">
                <a:latin typeface="+mn-lt"/>
              </a:rPr>
              <a:t> </a:t>
            </a:r>
            <a:r>
              <a:rPr lang="de-DE" dirty="0">
                <a:latin typeface="+mn-lt"/>
              </a:rPr>
              <a:t>(auch </a:t>
            </a:r>
            <a:r>
              <a:rPr lang="de-DE" dirty="0" err="1">
                <a:latin typeface="+mn-lt"/>
              </a:rPr>
              <a:t>threshold</a:t>
            </a:r>
            <a:r>
              <a:rPr lang="de-DE" dirty="0">
                <a:latin typeface="+mn-lt"/>
              </a:rPr>
              <a:t> </a:t>
            </a:r>
            <a:r>
              <a:rPr lang="de-DE" dirty="0" err="1">
                <a:latin typeface="+mn-lt"/>
              </a:rPr>
              <a:t>separation</a:t>
            </a:r>
            <a:r>
              <a:rPr lang="de-DE" dirty="0">
                <a:latin typeface="+mn-lt"/>
              </a:rPr>
              <a:t>, </a:t>
            </a:r>
            <a:r>
              <a:rPr lang="de-DE" dirty="0" err="1">
                <a:latin typeface="+mn-lt"/>
              </a:rPr>
              <a:t>alpha</a:t>
            </a:r>
            <a:r>
              <a:rPr lang="de-DE" dirty="0">
                <a:latin typeface="+mn-lt"/>
              </a:rPr>
              <a:t>, a)</a:t>
            </a:r>
          </a:p>
          <a:p>
            <a:pPr lvl="1"/>
            <a:r>
              <a:rPr lang="de-DE" dirty="0">
                <a:latin typeface="+mn-lt"/>
              </a:rPr>
              <a:t>Antwortkriterium</a:t>
            </a:r>
          </a:p>
          <a:p>
            <a:pPr lvl="2"/>
            <a:r>
              <a:rPr lang="de-DE" dirty="0">
                <a:latin typeface="+mn-lt"/>
              </a:rPr>
              <a:t>kleine Werte: „liberales“ Kriterium (schnell aber ungenau)</a:t>
            </a:r>
          </a:p>
          <a:p>
            <a:pPr lvl="2"/>
            <a:r>
              <a:rPr lang="de-DE" dirty="0">
                <a:latin typeface="+mn-lt"/>
              </a:rPr>
              <a:t>große Werte: „konservatives“ Kriterium (langsam aber genau)</a:t>
            </a:r>
          </a:p>
          <a:p>
            <a:r>
              <a:rPr lang="de-DE" dirty="0">
                <a:latin typeface="+mn-lt"/>
              </a:rPr>
              <a:t>Typische Werte: 0.5 &lt; a &lt; 2.0</a:t>
            </a:r>
          </a:p>
          <a:p>
            <a:r>
              <a:rPr lang="de-DE" dirty="0">
                <a:latin typeface="+mn-lt"/>
              </a:rPr>
              <a:t>Literatur:</a:t>
            </a:r>
          </a:p>
          <a:p>
            <a:pPr lvl="1"/>
            <a:r>
              <a:rPr lang="de-DE" dirty="0">
                <a:latin typeface="+mn-lt"/>
              </a:rPr>
              <a:t>a reagiert auf </a:t>
            </a:r>
            <a:r>
              <a:rPr lang="de-DE" i="1" dirty="0" err="1">
                <a:latin typeface="+mn-lt"/>
              </a:rPr>
              <a:t>speed</a:t>
            </a:r>
            <a:r>
              <a:rPr lang="de-DE" i="1" dirty="0">
                <a:latin typeface="+mn-lt"/>
              </a:rPr>
              <a:t> </a:t>
            </a:r>
            <a:r>
              <a:rPr lang="de-DE" dirty="0">
                <a:latin typeface="+mn-lt"/>
              </a:rPr>
              <a:t>vs. </a:t>
            </a:r>
            <a:r>
              <a:rPr lang="de-DE" i="1" dirty="0" err="1">
                <a:latin typeface="+mn-lt"/>
              </a:rPr>
              <a:t>accuracy</a:t>
            </a:r>
            <a:r>
              <a:rPr lang="de-DE" i="1" dirty="0">
                <a:latin typeface="+mn-lt"/>
              </a:rPr>
              <a:t> </a:t>
            </a:r>
            <a:r>
              <a:rPr lang="de-DE" dirty="0">
                <a:latin typeface="+mn-lt"/>
              </a:rPr>
              <a:t>Instruktionen (z.B. Voss, </a:t>
            </a:r>
            <a:r>
              <a:rPr lang="de-DE" dirty="0" err="1">
                <a:latin typeface="+mn-lt"/>
              </a:rPr>
              <a:t>Rothermund</a:t>
            </a:r>
            <a:r>
              <a:rPr lang="de-DE" dirty="0">
                <a:latin typeface="+mn-lt"/>
              </a:rPr>
              <a:t>, &amp; Voss, 2004)</a:t>
            </a:r>
          </a:p>
          <a:p>
            <a:pPr lvl="1"/>
            <a:r>
              <a:rPr lang="de-DE" dirty="0">
                <a:latin typeface="+mn-lt"/>
              </a:rPr>
              <a:t>größeres a für ältere Leute (z.B. Spaniol,, Madden, &amp; Voss, 2006)</a:t>
            </a:r>
          </a:p>
          <a:p>
            <a:pPr lvl="1"/>
            <a:r>
              <a:rPr lang="de-DE" dirty="0">
                <a:latin typeface="+mn-lt"/>
              </a:rPr>
              <a:t>keine Verbindung zu Impulsivität (?, Stahl et. al, 2014)</a:t>
            </a:r>
          </a:p>
          <a:p>
            <a:pPr lvl="1"/>
            <a:endParaRPr lang="de-DE" dirty="0">
              <a:latin typeface="+mn-lt"/>
            </a:endParaRP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13</a:t>
            </a:fld>
            <a:endParaRPr lang="de-DE" dirty="0"/>
          </a:p>
        </p:txBody>
      </p:sp>
      <p:pic>
        <p:nvPicPr>
          <p:cNvPr id="14" name="Grafik 13">
            <a:extLst>
              <a:ext uri="{FF2B5EF4-FFF2-40B4-BE49-F238E27FC236}">
                <a16:creationId xmlns:a16="http://schemas.microsoft.com/office/drawing/2014/main" id="{27ECCC98-C11E-F72F-44C1-B32B1B225F08}"/>
              </a:ext>
            </a:extLst>
          </p:cNvPr>
          <p:cNvPicPr>
            <a:picLocks noChangeAspect="1"/>
          </p:cNvPicPr>
          <p:nvPr/>
        </p:nvPicPr>
        <p:blipFill>
          <a:blip r:embed="rId3"/>
          <a:stretch>
            <a:fillRect/>
          </a:stretch>
        </p:blipFill>
        <p:spPr>
          <a:xfrm>
            <a:off x="8047082" y="1916339"/>
            <a:ext cx="3755018" cy="1793798"/>
          </a:xfrm>
          <a:prstGeom prst="rect">
            <a:avLst/>
          </a:prstGeom>
        </p:spPr>
      </p:pic>
    </p:spTree>
    <p:extLst>
      <p:ext uri="{BB962C8B-B14F-4D97-AF65-F5344CB8AC3E}">
        <p14:creationId xmlns:p14="http://schemas.microsoft.com/office/powerpoint/2010/main" val="363491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lnSpcReduction="10000"/>
          </a:bodyPr>
          <a:lstStyle/>
          <a:p>
            <a:r>
              <a:rPr lang="de-DE" b="1" dirty="0">
                <a:latin typeface="+mn-lt"/>
              </a:rPr>
              <a:t>Drift rate </a:t>
            </a:r>
            <a:r>
              <a:rPr lang="de-DE" dirty="0">
                <a:latin typeface="+mn-lt"/>
              </a:rPr>
              <a:t>(</a:t>
            </a:r>
            <a:r>
              <a:rPr lang="de-DE" dirty="0" err="1">
                <a:latin typeface="+mn-lt"/>
              </a:rPr>
              <a:t>delta</a:t>
            </a:r>
            <a:r>
              <a:rPr lang="de-DE" dirty="0">
                <a:latin typeface="+mn-lt"/>
              </a:rPr>
              <a:t>, v)</a:t>
            </a:r>
          </a:p>
          <a:p>
            <a:pPr lvl="1"/>
            <a:r>
              <a:rPr lang="de-DE" dirty="0">
                <a:latin typeface="+mn-lt"/>
              </a:rPr>
              <a:t>Mittlere Geschwindigkeit (absoluter Wert) und Richtung (Vorzeichen) der Informationsaufnahme</a:t>
            </a:r>
          </a:p>
          <a:p>
            <a:pPr lvl="2"/>
            <a:r>
              <a:rPr lang="de-DE" dirty="0">
                <a:latin typeface="+mn-lt"/>
              </a:rPr>
              <a:t>v &gt; 0    -&gt; hauptsächlich Informationen, die Antwort 1 unterstützen</a:t>
            </a:r>
          </a:p>
          <a:p>
            <a:pPr lvl="2"/>
            <a:r>
              <a:rPr lang="de-DE" dirty="0">
                <a:latin typeface="+mn-lt"/>
              </a:rPr>
              <a:t>v ca. 0 -&gt; keine systematischen Informationen verfügbar</a:t>
            </a:r>
          </a:p>
          <a:p>
            <a:pPr lvl="2"/>
            <a:r>
              <a:rPr lang="de-DE" dirty="0">
                <a:latin typeface="+mn-lt"/>
              </a:rPr>
              <a:t>v &lt; 0    -&gt; hauptsächlich Informationen, die Antwort 2 unterstützen</a:t>
            </a:r>
          </a:p>
          <a:p>
            <a:r>
              <a:rPr lang="de-DE" dirty="0">
                <a:latin typeface="+mn-lt"/>
              </a:rPr>
              <a:t>Interpretation der absoluten Werte:</a:t>
            </a:r>
          </a:p>
          <a:p>
            <a:pPr lvl="1"/>
            <a:r>
              <a:rPr lang="de-DE" dirty="0">
                <a:latin typeface="+mn-lt"/>
              </a:rPr>
              <a:t>Unterschiede zwischen Personen -&gt; kognitive Geschwindigkeit</a:t>
            </a:r>
          </a:p>
          <a:p>
            <a:pPr lvl="1"/>
            <a:r>
              <a:rPr lang="de-DE" dirty="0">
                <a:latin typeface="+mn-lt"/>
              </a:rPr>
              <a:t>Unterschiede zwischen Aufgaben -&gt; Aufgabenschwierigkeit</a:t>
            </a:r>
          </a:p>
          <a:p>
            <a:r>
              <a:rPr lang="de-DE" dirty="0">
                <a:latin typeface="+mn-lt"/>
              </a:rPr>
              <a:t>Typische Werte: -5 &lt; v &lt; +5</a:t>
            </a: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14</a:t>
            </a:fld>
            <a:endParaRPr lang="de-DE" dirty="0"/>
          </a:p>
        </p:txBody>
      </p:sp>
      <p:pic>
        <p:nvPicPr>
          <p:cNvPr id="10" name="Grafik 9">
            <a:extLst>
              <a:ext uri="{FF2B5EF4-FFF2-40B4-BE49-F238E27FC236}">
                <a16:creationId xmlns:a16="http://schemas.microsoft.com/office/drawing/2014/main" id="{A7A6CF0F-62F5-78B0-5C1C-1ABA041516F3}"/>
              </a:ext>
            </a:extLst>
          </p:cNvPr>
          <p:cNvPicPr>
            <a:picLocks noChangeAspect="1"/>
          </p:cNvPicPr>
          <p:nvPr/>
        </p:nvPicPr>
        <p:blipFill>
          <a:blip r:embed="rId3"/>
          <a:stretch>
            <a:fillRect/>
          </a:stretch>
        </p:blipFill>
        <p:spPr>
          <a:xfrm>
            <a:off x="8086493" y="2880518"/>
            <a:ext cx="4020344" cy="1952739"/>
          </a:xfrm>
          <a:prstGeom prst="rect">
            <a:avLst/>
          </a:prstGeom>
        </p:spPr>
      </p:pic>
    </p:spTree>
    <p:extLst>
      <p:ext uri="{BB962C8B-B14F-4D97-AF65-F5344CB8AC3E}">
        <p14:creationId xmlns:p14="http://schemas.microsoft.com/office/powerpoint/2010/main" val="373944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a:bodyPr>
          <a:lstStyle/>
          <a:p>
            <a:r>
              <a:rPr lang="de-DE" b="1" dirty="0">
                <a:latin typeface="+mn-lt"/>
              </a:rPr>
              <a:t>Drift rate </a:t>
            </a:r>
            <a:r>
              <a:rPr lang="de-DE" dirty="0">
                <a:latin typeface="+mn-lt"/>
              </a:rPr>
              <a:t>(</a:t>
            </a:r>
            <a:r>
              <a:rPr lang="de-DE" dirty="0" err="1">
                <a:latin typeface="+mn-lt"/>
              </a:rPr>
              <a:t>delta</a:t>
            </a:r>
            <a:r>
              <a:rPr lang="de-DE" dirty="0">
                <a:latin typeface="+mn-lt"/>
              </a:rPr>
              <a:t>, v) [Fortsetzung]</a:t>
            </a:r>
          </a:p>
          <a:p>
            <a:r>
              <a:rPr lang="de-DE" dirty="0">
                <a:latin typeface="+mn-lt"/>
              </a:rPr>
              <a:t>Literatur:</a:t>
            </a:r>
          </a:p>
          <a:p>
            <a:pPr lvl="1"/>
            <a:r>
              <a:rPr lang="de-DE" dirty="0" err="1">
                <a:latin typeface="+mn-lt"/>
              </a:rPr>
              <a:t>Lexical</a:t>
            </a:r>
            <a:r>
              <a:rPr lang="de-DE" dirty="0">
                <a:latin typeface="+mn-lt"/>
              </a:rPr>
              <a:t> </a:t>
            </a:r>
            <a:r>
              <a:rPr lang="de-DE" dirty="0" err="1">
                <a:latin typeface="+mn-lt"/>
              </a:rPr>
              <a:t>dicisions</a:t>
            </a:r>
            <a:r>
              <a:rPr lang="de-DE" dirty="0">
                <a:latin typeface="+mn-lt"/>
              </a:rPr>
              <a:t>: </a:t>
            </a:r>
            <a:r>
              <a:rPr lang="de-DE" dirty="0" err="1">
                <a:latin typeface="+mn-lt"/>
              </a:rPr>
              <a:t>drift</a:t>
            </a:r>
            <a:r>
              <a:rPr lang="de-DE" dirty="0">
                <a:latin typeface="+mn-lt"/>
              </a:rPr>
              <a:t> hängt mit </a:t>
            </a:r>
            <a:r>
              <a:rPr lang="de-DE" dirty="0" err="1">
                <a:latin typeface="+mn-lt"/>
              </a:rPr>
              <a:t>word</a:t>
            </a:r>
            <a:r>
              <a:rPr lang="de-DE" dirty="0">
                <a:latin typeface="+mn-lt"/>
              </a:rPr>
              <a:t> </a:t>
            </a:r>
            <a:r>
              <a:rPr lang="de-DE" dirty="0" err="1">
                <a:latin typeface="+mn-lt"/>
              </a:rPr>
              <a:t>frequency</a:t>
            </a:r>
            <a:r>
              <a:rPr lang="de-DE" dirty="0">
                <a:latin typeface="+mn-lt"/>
              </a:rPr>
              <a:t> zusammen (z.B. </a:t>
            </a:r>
            <a:r>
              <a:rPr lang="de-DE" dirty="0" err="1">
                <a:latin typeface="+mn-lt"/>
              </a:rPr>
              <a:t>Ratcliff</a:t>
            </a:r>
            <a:r>
              <a:rPr lang="de-DE" dirty="0">
                <a:latin typeface="+mn-lt"/>
              </a:rPr>
              <a:t>, Gomez, &amp; </a:t>
            </a:r>
            <a:r>
              <a:rPr lang="de-DE" dirty="0" err="1">
                <a:latin typeface="+mn-lt"/>
              </a:rPr>
              <a:t>McKoon</a:t>
            </a:r>
            <a:r>
              <a:rPr lang="de-DE" dirty="0">
                <a:latin typeface="+mn-lt"/>
              </a:rPr>
              <a:t>, 2004)</a:t>
            </a:r>
          </a:p>
          <a:p>
            <a:pPr lvl="1"/>
            <a:r>
              <a:rPr lang="de-DE" dirty="0" err="1">
                <a:latin typeface="+mn-lt"/>
              </a:rPr>
              <a:t>Sequential</a:t>
            </a:r>
            <a:r>
              <a:rPr lang="de-DE" dirty="0">
                <a:latin typeface="+mn-lt"/>
              </a:rPr>
              <a:t> </a:t>
            </a:r>
            <a:r>
              <a:rPr lang="de-DE" dirty="0" err="1">
                <a:latin typeface="+mn-lt"/>
              </a:rPr>
              <a:t>priming</a:t>
            </a:r>
            <a:r>
              <a:rPr lang="de-DE" dirty="0">
                <a:latin typeface="+mn-lt"/>
              </a:rPr>
              <a:t>: </a:t>
            </a:r>
            <a:r>
              <a:rPr lang="de-DE" dirty="0" err="1">
                <a:latin typeface="+mn-lt"/>
              </a:rPr>
              <a:t>drift</a:t>
            </a:r>
            <a:r>
              <a:rPr lang="de-DE" dirty="0">
                <a:latin typeface="+mn-lt"/>
              </a:rPr>
              <a:t> ist erhöht bei </a:t>
            </a:r>
            <a:r>
              <a:rPr lang="de-DE" dirty="0" err="1">
                <a:latin typeface="+mn-lt"/>
              </a:rPr>
              <a:t>associated</a:t>
            </a:r>
            <a:r>
              <a:rPr lang="de-DE" dirty="0">
                <a:latin typeface="+mn-lt"/>
              </a:rPr>
              <a:t> primes (Voss, </a:t>
            </a:r>
            <a:r>
              <a:rPr lang="de-DE" dirty="0" err="1">
                <a:latin typeface="+mn-lt"/>
              </a:rPr>
              <a:t>Rothermund</a:t>
            </a:r>
            <a:r>
              <a:rPr lang="de-DE" dirty="0">
                <a:latin typeface="+mn-lt"/>
              </a:rPr>
              <a:t>, Gast, &amp; </a:t>
            </a:r>
            <a:r>
              <a:rPr lang="de-DE" dirty="0" err="1">
                <a:latin typeface="+mn-lt"/>
              </a:rPr>
              <a:t>Wentura</a:t>
            </a:r>
            <a:r>
              <a:rPr lang="de-DE" dirty="0">
                <a:latin typeface="+mn-lt"/>
              </a:rPr>
              <a:t>, 2013)</a:t>
            </a:r>
          </a:p>
          <a:p>
            <a:pPr lvl="1"/>
            <a:r>
              <a:rPr lang="de-DE" dirty="0">
                <a:latin typeface="+mn-lt"/>
              </a:rPr>
              <a:t>Drift hängt mit Intelligenz und exekutiven Funktionen zusammen (Lerche et. al, 2020)</a:t>
            </a:r>
          </a:p>
          <a:p>
            <a:pPr lvl="1"/>
            <a:r>
              <a:rPr lang="de-DE" dirty="0">
                <a:latin typeface="+mn-lt"/>
              </a:rPr>
              <a:t>Negativer quadratischer Alterstrend über die Lebensspanne hinweg mit einem Plateau zwischen 30 und 60 (</a:t>
            </a:r>
            <a:r>
              <a:rPr lang="de-DE" dirty="0" err="1">
                <a:latin typeface="+mn-lt"/>
              </a:rPr>
              <a:t>v.Krause</a:t>
            </a:r>
            <a:r>
              <a:rPr lang="de-DE" dirty="0">
                <a:latin typeface="+mn-lt"/>
              </a:rPr>
              <a:t>, </a:t>
            </a:r>
            <a:r>
              <a:rPr lang="de-DE" dirty="0" err="1">
                <a:latin typeface="+mn-lt"/>
              </a:rPr>
              <a:t>Radev</a:t>
            </a:r>
            <a:r>
              <a:rPr lang="de-DE" dirty="0">
                <a:latin typeface="+mn-lt"/>
              </a:rPr>
              <a:t>, Voss, 2022)</a:t>
            </a:r>
          </a:p>
          <a:p>
            <a:r>
              <a:rPr lang="de-DE" dirty="0" err="1">
                <a:latin typeface="+mn-lt"/>
              </a:rPr>
              <a:t>Accuracy</a:t>
            </a:r>
            <a:r>
              <a:rPr lang="de-DE" dirty="0">
                <a:latin typeface="+mn-lt"/>
              </a:rPr>
              <a:t> </a:t>
            </a:r>
            <a:r>
              <a:rPr lang="de-DE" dirty="0" err="1">
                <a:latin typeface="+mn-lt"/>
              </a:rPr>
              <a:t>coding</a:t>
            </a:r>
            <a:r>
              <a:rPr lang="de-DE" dirty="0">
                <a:latin typeface="+mn-lt"/>
              </a:rPr>
              <a:t> vs. </a:t>
            </a:r>
            <a:r>
              <a:rPr lang="de-DE" dirty="0" err="1">
                <a:latin typeface="+mn-lt"/>
              </a:rPr>
              <a:t>response</a:t>
            </a:r>
            <a:r>
              <a:rPr lang="de-DE" dirty="0">
                <a:latin typeface="+mn-lt"/>
              </a:rPr>
              <a:t> </a:t>
            </a:r>
            <a:r>
              <a:rPr lang="de-DE" dirty="0" err="1">
                <a:latin typeface="+mn-lt"/>
              </a:rPr>
              <a:t>coding</a:t>
            </a:r>
            <a:endParaRPr lang="de-DE" dirty="0">
              <a:latin typeface="+mn-lt"/>
            </a:endParaRP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15</a:t>
            </a:fld>
            <a:endParaRPr lang="de-DE" dirty="0"/>
          </a:p>
        </p:txBody>
      </p:sp>
    </p:spTree>
    <p:extLst>
      <p:ext uri="{BB962C8B-B14F-4D97-AF65-F5344CB8AC3E}">
        <p14:creationId xmlns:p14="http://schemas.microsoft.com/office/powerpoint/2010/main" val="26788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a:bodyPr>
          <a:lstStyle/>
          <a:p>
            <a:r>
              <a:rPr lang="de-DE" b="1" dirty="0" err="1">
                <a:latin typeface="+mn-lt"/>
              </a:rPr>
              <a:t>Starting</a:t>
            </a:r>
            <a:r>
              <a:rPr lang="de-DE" b="1" dirty="0">
                <a:latin typeface="+mn-lt"/>
              </a:rPr>
              <a:t> </a:t>
            </a:r>
            <a:r>
              <a:rPr lang="de-DE" b="1" dirty="0" err="1">
                <a:latin typeface="+mn-lt"/>
              </a:rPr>
              <a:t>point</a:t>
            </a:r>
            <a:r>
              <a:rPr lang="de-DE" dirty="0">
                <a:latin typeface="+mn-lt"/>
              </a:rPr>
              <a:t> (</a:t>
            </a:r>
            <a:r>
              <a:rPr lang="de-DE" dirty="0" err="1">
                <a:latin typeface="+mn-lt"/>
              </a:rPr>
              <a:t>beta</a:t>
            </a:r>
            <a:r>
              <a:rPr lang="de-DE" dirty="0">
                <a:latin typeface="+mn-lt"/>
              </a:rPr>
              <a:t>, z)</a:t>
            </a:r>
          </a:p>
          <a:p>
            <a:pPr lvl="1"/>
            <a:r>
              <a:rPr lang="de-DE" dirty="0">
                <a:latin typeface="+mn-lt"/>
              </a:rPr>
              <a:t>Antwort Bias</a:t>
            </a:r>
          </a:p>
          <a:p>
            <a:pPr lvl="2"/>
            <a:r>
              <a:rPr lang="de-DE" dirty="0">
                <a:latin typeface="+mn-lt"/>
              </a:rPr>
              <a:t>kein Bias: z = a/2</a:t>
            </a:r>
          </a:p>
          <a:p>
            <a:pPr lvl="2"/>
            <a:r>
              <a:rPr lang="de-DE" dirty="0">
                <a:latin typeface="+mn-lt"/>
              </a:rPr>
              <a:t>wenn z != a/2: Präferenz für die </a:t>
            </a:r>
            <a:r>
              <a:rPr lang="de-DE" dirty="0" err="1">
                <a:latin typeface="+mn-lt"/>
              </a:rPr>
              <a:t>boundary</a:t>
            </a:r>
            <a:r>
              <a:rPr lang="de-DE" dirty="0">
                <a:latin typeface="+mn-lt"/>
              </a:rPr>
              <a:t>, die näher am </a:t>
            </a:r>
            <a:r>
              <a:rPr lang="de-DE" dirty="0" err="1">
                <a:latin typeface="+mn-lt"/>
              </a:rPr>
              <a:t>starting</a:t>
            </a:r>
            <a:r>
              <a:rPr lang="de-DE" dirty="0">
                <a:latin typeface="+mn-lt"/>
              </a:rPr>
              <a:t> </a:t>
            </a:r>
            <a:r>
              <a:rPr lang="de-DE" dirty="0" err="1">
                <a:latin typeface="+mn-lt"/>
              </a:rPr>
              <a:t>point</a:t>
            </a:r>
            <a:r>
              <a:rPr lang="de-DE" dirty="0">
                <a:latin typeface="+mn-lt"/>
              </a:rPr>
              <a:t> ist</a:t>
            </a:r>
          </a:p>
          <a:p>
            <a:r>
              <a:rPr lang="de-DE" dirty="0">
                <a:latin typeface="+mn-lt"/>
              </a:rPr>
              <a:t>Typische Werte für den relativen Startpunkt: </a:t>
            </a:r>
            <a:r>
              <a:rPr lang="de-DE" dirty="0" err="1">
                <a:latin typeface="+mn-lt"/>
              </a:rPr>
              <a:t>zr</a:t>
            </a:r>
            <a:r>
              <a:rPr lang="de-DE" dirty="0">
                <a:latin typeface="+mn-lt"/>
              </a:rPr>
              <a:t> = z/a: 0.4 &lt; </a:t>
            </a:r>
            <a:r>
              <a:rPr lang="de-DE" dirty="0" err="1">
                <a:latin typeface="+mn-lt"/>
              </a:rPr>
              <a:t>zr</a:t>
            </a:r>
            <a:r>
              <a:rPr lang="de-DE" dirty="0">
                <a:latin typeface="+mn-lt"/>
              </a:rPr>
              <a:t> &lt; 0.6</a:t>
            </a:r>
          </a:p>
          <a:p>
            <a:r>
              <a:rPr lang="de-DE" dirty="0">
                <a:latin typeface="+mn-lt"/>
              </a:rPr>
              <a:t>Literatur:</a:t>
            </a:r>
          </a:p>
          <a:p>
            <a:pPr lvl="1"/>
            <a:r>
              <a:rPr lang="de-DE" dirty="0">
                <a:latin typeface="+mn-lt"/>
              </a:rPr>
              <a:t>Präferenz für belohnte Antworten (Voss, </a:t>
            </a:r>
            <a:r>
              <a:rPr lang="de-DE" dirty="0" err="1">
                <a:latin typeface="+mn-lt"/>
              </a:rPr>
              <a:t>Rothermund</a:t>
            </a:r>
            <a:r>
              <a:rPr lang="de-DE" dirty="0">
                <a:latin typeface="+mn-lt"/>
              </a:rPr>
              <a:t>, &amp; Voss, 2004)</a:t>
            </a:r>
          </a:p>
          <a:p>
            <a:pPr lvl="1"/>
            <a:r>
              <a:rPr lang="de-DE" dirty="0">
                <a:latin typeface="+mn-lt"/>
              </a:rPr>
              <a:t>Präferenz für belohnte Stimuli (Voss, </a:t>
            </a:r>
            <a:r>
              <a:rPr lang="de-DE" dirty="0" err="1">
                <a:latin typeface="+mn-lt"/>
              </a:rPr>
              <a:t>Rothermund</a:t>
            </a:r>
            <a:r>
              <a:rPr lang="de-DE" dirty="0">
                <a:latin typeface="+mn-lt"/>
              </a:rPr>
              <a:t>, &amp; </a:t>
            </a:r>
            <a:r>
              <a:rPr lang="de-DE" dirty="0" err="1">
                <a:latin typeface="+mn-lt"/>
              </a:rPr>
              <a:t>Brandtstädter</a:t>
            </a:r>
            <a:r>
              <a:rPr lang="de-DE" dirty="0">
                <a:latin typeface="+mn-lt"/>
              </a:rPr>
              <a:t>, 2008; Voss &amp; </a:t>
            </a:r>
            <a:r>
              <a:rPr lang="de-DE" dirty="0" err="1">
                <a:latin typeface="+mn-lt"/>
              </a:rPr>
              <a:t>Schwieren</a:t>
            </a:r>
            <a:r>
              <a:rPr lang="de-DE" dirty="0">
                <a:latin typeface="+mn-lt"/>
              </a:rPr>
              <a:t>, 2015)</a:t>
            </a: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16</a:t>
            </a:fld>
            <a:endParaRPr lang="de-DE" dirty="0"/>
          </a:p>
        </p:txBody>
      </p:sp>
      <p:pic>
        <p:nvPicPr>
          <p:cNvPr id="8" name="Grafik 7">
            <a:extLst>
              <a:ext uri="{FF2B5EF4-FFF2-40B4-BE49-F238E27FC236}">
                <a16:creationId xmlns:a16="http://schemas.microsoft.com/office/drawing/2014/main" id="{49B68BD3-F00A-1D25-BA53-93AF03A79D4E}"/>
              </a:ext>
            </a:extLst>
          </p:cNvPr>
          <p:cNvPicPr>
            <a:picLocks noChangeAspect="1"/>
          </p:cNvPicPr>
          <p:nvPr/>
        </p:nvPicPr>
        <p:blipFill>
          <a:blip r:embed="rId3"/>
          <a:stretch>
            <a:fillRect/>
          </a:stretch>
        </p:blipFill>
        <p:spPr>
          <a:xfrm>
            <a:off x="8128000" y="1927225"/>
            <a:ext cx="3743636" cy="1775415"/>
          </a:xfrm>
          <a:prstGeom prst="rect">
            <a:avLst/>
          </a:prstGeom>
        </p:spPr>
      </p:pic>
    </p:spTree>
    <p:extLst>
      <p:ext uri="{BB962C8B-B14F-4D97-AF65-F5344CB8AC3E}">
        <p14:creationId xmlns:p14="http://schemas.microsoft.com/office/powerpoint/2010/main" val="121850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lnSpcReduction="10000"/>
          </a:bodyPr>
          <a:lstStyle/>
          <a:p>
            <a:r>
              <a:rPr lang="de-DE" b="1" dirty="0">
                <a:latin typeface="+mn-lt"/>
              </a:rPr>
              <a:t>Non-</a:t>
            </a:r>
            <a:r>
              <a:rPr lang="de-DE" b="1" dirty="0" err="1">
                <a:latin typeface="+mn-lt"/>
              </a:rPr>
              <a:t>Decision</a:t>
            </a:r>
            <a:r>
              <a:rPr lang="de-DE" b="1" dirty="0">
                <a:latin typeface="+mn-lt"/>
              </a:rPr>
              <a:t>-Time </a:t>
            </a:r>
            <a:r>
              <a:rPr lang="de-DE" dirty="0">
                <a:latin typeface="+mn-lt"/>
              </a:rPr>
              <a:t>(tau, t</a:t>
            </a:r>
            <a:r>
              <a:rPr lang="de-DE" baseline="-25000" dirty="0">
                <a:latin typeface="+mn-lt"/>
              </a:rPr>
              <a:t>0</a:t>
            </a:r>
            <a:r>
              <a:rPr lang="de-DE" dirty="0">
                <a:latin typeface="+mn-lt"/>
              </a:rPr>
              <a:t>, </a:t>
            </a:r>
            <a:r>
              <a:rPr lang="de-DE" dirty="0" err="1">
                <a:latin typeface="+mn-lt"/>
              </a:rPr>
              <a:t>t</a:t>
            </a:r>
            <a:r>
              <a:rPr lang="de-DE" baseline="-25000" dirty="0" err="1">
                <a:latin typeface="+mn-lt"/>
              </a:rPr>
              <a:t>er</a:t>
            </a:r>
            <a:r>
              <a:rPr lang="de-DE" dirty="0">
                <a:latin typeface="+mn-lt"/>
              </a:rPr>
              <a:t>)</a:t>
            </a:r>
          </a:p>
          <a:p>
            <a:pPr lvl="1"/>
            <a:r>
              <a:rPr lang="de-DE" dirty="0">
                <a:latin typeface="+mn-lt"/>
              </a:rPr>
              <a:t>Gesamtlänge aller Nicht-Entscheidungs-Prozesse</a:t>
            </a:r>
          </a:p>
          <a:p>
            <a:pPr lvl="2"/>
            <a:r>
              <a:rPr lang="de-DE" dirty="0">
                <a:latin typeface="+mn-lt"/>
              </a:rPr>
              <a:t>Vorbereitung: Dekodieren, ..</a:t>
            </a:r>
          </a:p>
          <a:p>
            <a:pPr lvl="2"/>
            <a:r>
              <a:rPr lang="de-DE" dirty="0">
                <a:latin typeface="+mn-lt"/>
              </a:rPr>
              <a:t>Antwortausführung, </a:t>
            </a:r>
            <a:r>
              <a:rPr lang="de-DE" dirty="0" err="1">
                <a:latin typeface="+mn-lt"/>
              </a:rPr>
              <a:t>motor</a:t>
            </a:r>
            <a:r>
              <a:rPr lang="de-DE" dirty="0">
                <a:latin typeface="+mn-lt"/>
              </a:rPr>
              <a:t> </a:t>
            </a:r>
            <a:r>
              <a:rPr lang="de-DE" dirty="0" err="1">
                <a:latin typeface="+mn-lt"/>
              </a:rPr>
              <a:t>response</a:t>
            </a:r>
            <a:endParaRPr lang="de-DE" dirty="0">
              <a:latin typeface="+mn-lt"/>
            </a:endParaRPr>
          </a:p>
          <a:p>
            <a:r>
              <a:rPr lang="de-DE" dirty="0">
                <a:latin typeface="+mn-lt"/>
              </a:rPr>
              <a:t>Annahme:  </a:t>
            </a:r>
            <a:r>
              <a:rPr lang="de-DE" i="1" dirty="0">
                <a:latin typeface="+mn-lt"/>
              </a:rPr>
              <a:t>RT = </a:t>
            </a:r>
            <a:r>
              <a:rPr lang="de-DE" i="1" dirty="0" err="1">
                <a:latin typeface="+mn-lt"/>
              </a:rPr>
              <a:t>t</a:t>
            </a:r>
            <a:r>
              <a:rPr lang="de-DE" i="1" baseline="-25000" dirty="0" err="1">
                <a:latin typeface="+mn-lt"/>
              </a:rPr>
              <a:t>diffusion</a:t>
            </a:r>
            <a:r>
              <a:rPr lang="de-DE" i="1" dirty="0">
                <a:latin typeface="+mn-lt"/>
              </a:rPr>
              <a:t> + t</a:t>
            </a:r>
            <a:r>
              <a:rPr lang="de-DE" i="1" baseline="-25000" dirty="0">
                <a:latin typeface="+mn-lt"/>
              </a:rPr>
              <a:t>0</a:t>
            </a:r>
          </a:p>
          <a:p>
            <a:r>
              <a:rPr lang="de-DE" dirty="0">
                <a:latin typeface="+mn-lt"/>
              </a:rPr>
              <a:t>Literatur</a:t>
            </a:r>
          </a:p>
          <a:p>
            <a:pPr lvl="1"/>
            <a:r>
              <a:rPr lang="de-DE" dirty="0">
                <a:latin typeface="+mn-lt"/>
              </a:rPr>
              <a:t>non-</a:t>
            </a:r>
            <a:r>
              <a:rPr lang="de-DE" dirty="0" err="1">
                <a:latin typeface="+mn-lt"/>
              </a:rPr>
              <a:t>decision</a:t>
            </a:r>
            <a:r>
              <a:rPr lang="de-DE" dirty="0">
                <a:latin typeface="+mn-lt"/>
              </a:rPr>
              <a:t> time ist erhöht, wenn </a:t>
            </a:r>
            <a:r>
              <a:rPr lang="de-DE" dirty="0" err="1">
                <a:latin typeface="+mn-lt"/>
              </a:rPr>
              <a:t>motor</a:t>
            </a:r>
            <a:r>
              <a:rPr lang="de-DE" dirty="0">
                <a:latin typeface="+mn-lt"/>
              </a:rPr>
              <a:t> </a:t>
            </a:r>
            <a:r>
              <a:rPr lang="de-DE" dirty="0" err="1">
                <a:latin typeface="+mn-lt"/>
              </a:rPr>
              <a:t>response</a:t>
            </a:r>
            <a:r>
              <a:rPr lang="de-DE" dirty="0">
                <a:latin typeface="+mn-lt"/>
              </a:rPr>
              <a:t> beansprucht ist (Voss, </a:t>
            </a:r>
            <a:r>
              <a:rPr lang="de-DE" dirty="0" err="1">
                <a:latin typeface="+mn-lt"/>
              </a:rPr>
              <a:t>Rothermund</a:t>
            </a:r>
            <a:r>
              <a:rPr lang="de-DE" dirty="0">
                <a:latin typeface="+mn-lt"/>
              </a:rPr>
              <a:t>, &amp; Voss, 2004)</a:t>
            </a:r>
          </a:p>
          <a:p>
            <a:pPr lvl="1"/>
            <a:r>
              <a:rPr lang="de-DE" dirty="0">
                <a:latin typeface="+mn-lt"/>
              </a:rPr>
              <a:t>non-</a:t>
            </a:r>
            <a:r>
              <a:rPr lang="de-DE" dirty="0" err="1">
                <a:latin typeface="+mn-lt"/>
              </a:rPr>
              <a:t>decision</a:t>
            </a:r>
            <a:r>
              <a:rPr lang="de-DE" dirty="0">
                <a:latin typeface="+mn-lt"/>
              </a:rPr>
              <a:t> time ist erhöht in höherem Alter (z.B. Theisen, Lerche, von Krause, &amp; Voss, 2021)</a:t>
            </a:r>
          </a:p>
          <a:p>
            <a:pPr lvl="1"/>
            <a:r>
              <a:rPr lang="de-DE" dirty="0">
                <a:latin typeface="+mn-lt"/>
              </a:rPr>
              <a:t>non-</a:t>
            </a:r>
            <a:r>
              <a:rPr lang="de-DE" dirty="0" err="1">
                <a:latin typeface="+mn-lt"/>
              </a:rPr>
              <a:t>decision</a:t>
            </a:r>
            <a:r>
              <a:rPr lang="de-DE" dirty="0">
                <a:latin typeface="+mn-lt"/>
              </a:rPr>
              <a:t> time ist erhöht für unvorhergesehene Aufgabenwechsel (Schmitz &amp; Voss, 2014)</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17</a:t>
            </a:fld>
            <a:endParaRPr lang="de-DE" dirty="0"/>
          </a:p>
        </p:txBody>
      </p:sp>
    </p:spTree>
    <p:extLst>
      <p:ext uri="{BB962C8B-B14F-4D97-AF65-F5344CB8AC3E}">
        <p14:creationId xmlns:p14="http://schemas.microsoft.com/office/powerpoint/2010/main" val="144359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a:bodyPr>
          <a:lstStyle/>
          <a:p>
            <a:r>
              <a:rPr lang="de-DE" b="1" dirty="0">
                <a:latin typeface="+mn-lt"/>
              </a:rPr>
              <a:t>Inter-Trial </a:t>
            </a:r>
            <a:r>
              <a:rPr lang="de-DE" b="1" dirty="0" err="1">
                <a:latin typeface="+mn-lt"/>
              </a:rPr>
              <a:t>variability</a:t>
            </a:r>
            <a:r>
              <a:rPr lang="de-DE" b="1" dirty="0">
                <a:latin typeface="+mn-lt"/>
              </a:rPr>
              <a:t> in </a:t>
            </a:r>
            <a:r>
              <a:rPr lang="de-DE" b="1" dirty="0" err="1">
                <a:latin typeface="+mn-lt"/>
              </a:rPr>
              <a:t>starting</a:t>
            </a:r>
            <a:r>
              <a:rPr lang="de-DE" b="1" dirty="0">
                <a:latin typeface="+mn-lt"/>
              </a:rPr>
              <a:t> </a:t>
            </a:r>
            <a:r>
              <a:rPr lang="de-DE" b="1" dirty="0" err="1">
                <a:latin typeface="+mn-lt"/>
              </a:rPr>
              <a:t>point</a:t>
            </a:r>
            <a:r>
              <a:rPr lang="de-DE" b="1" dirty="0">
                <a:latin typeface="+mn-lt"/>
              </a:rPr>
              <a:t> </a:t>
            </a:r>
            <a:r>
              <a:rPr lang="de-DE" dirty="0">
                <a:latin typeface="+mn-lt"/>
              </a:rPr>
              <a:t>(</a:t>
            </a:r>
            <a:r>
              <a:rPr lang="de-DE" dirty="0" err="1">
                <a:latin typeface="+mn-lt"/>
              </a:rPr>
              <a:t>sz</a:t>
            </a:r>
            <a:r>
              <a:rPr lang="de-DE" dirty="0">
                <a:latin typeface="+mn-lt"/>
              </a:rPr>
              <a:t>)</a:t>
            </a:r>
          </a:p>
          <a:p>
            <a:pPr lvl="1"/>
            <a:r>
              <a:rPr lang="de-DE" dirty="0">
                <a:latin typeface="+mn-lt"/>
              </a:rPr>
              <a:t>A-priori Bias könnte sich von Trial zu Trial unterscheiden</a:t>
            </a:r>
          </a:p>
          <a:p>
            <a:pPr lvl="1"/>
            <a:r>
              <a:rPr lang="de-DE" dirty="0">
                <a:latin typeface="+mn-lt"/>
              </a:rPr>
              <a:t>Psychologischer Prozess: Erwartungen an den nächsten Reiz</a:t>
            </a:r>
          </a:p>
          <a:p>
            <a:pPr lvl="1"/>
            <a:r>
              <a:rPr lang="de-DE" dirty="0">
                <a:latin typeface="+mn-lt"/>
              </a:rPr>
              <a:t>Annahme: Gleichverteilung des aktuellen </a:t>
            </a:r>
            <a:r>
              <a:rPr lang="de-DE" dirty="0" err="1">
                <a:latin typeface="+mn-lt"/>
              </a:rPr>
              <a:t>starting</a:t>
            </a:r>
            <a:r>
              <a:rPr lang="de-DE" dirty="0">
                <a:latin typeface="+mn-lt"/>
              </a:rPr>
              <a:t> </a:t>
            </a:r>
            <a:r>
              <a:rPr lang="de-DE" dirty="0" err="1">
                <a:latin typeface="+mn-lt"/>
              </a:rPr>
              <a:t>points</a:t>
            </a:r>
            <a:endParaRPr lang="de-DE" dirty="0">
              <a:latin typeface="+mn-lt"/>
            </a:endParaRPr>
          </a:p>
          <a:p>
            <a:pPr lvl="2"/>
            <a:r>
              <a:rPr lang="de-DE" dirty="0">
                <a:latin typeface="+mn-lt"/>
              </a:rPr>
              <a:t>z0 ~ U(z - 0.5*</a:t>
            </a:r>
            <a:r>
              <a:rPr lang="de-DE" dirty="0" err="1">
                <a:latin typeface="+mn-lt"/>
              </a:rPr>
              <a:t>sz</a:t>
            </a:r>
            <a:r>
              <a:rPr lang="de-DE" dirty="0">
                <a:latin typeface="+mn-lt"/>
              </a:rPr>
              <a:t>, z + 0.5 * </a:t>
            </a:r>
            <a:r>
              <a:rPr lang="de-DE" dirty="0" err="1">
                <a:latin typeface="+mn-lt"/>
              </a:rPr>
              <a:t>sz</a:t>
            </a:r>
            <a:r>
              <a:rPr lang="de-DE" dirty="0">
                <a:latin typeface="+mn-lt"/>
              </a:rPr>
              <a:t>)</a:t>
            </a:r>
          </a:p>
          <a:p>
            <a:pPr lvl="1"/>
            <a:r>
              <a:rPr lang="de-DE" dirty="0">
                <a:latin typeface="+mn-lt"/>
              </a:rPr>
              <a:t>Variabilität in </a:t>
            </a:r>
            <a:r>
              <a:rPr lang="de-DE" dirty="0" err="1">
                <a:latin typeface="+mn-lt"/>
              </a:rPr>
              <a:t>starting</a:t>
            </a:r>
            <a:r>
              <a:rPr lang="de-DE" dirty="0">
                <a:latin typeface="+mn-lt"/>
              </a:rPr>
              <a:t> </a:t>
            </a:r>
            <a:r>
              <a:rPr lang="de-DE" dirty="0" err="1">
                <a:latin typeface="+mn-lt"/>
              </a:rPr>
              <a:t>point</a:t>
            </a:r>
            <a:r>
              <a:rPr lang="de-DE" dirty="0">
                <a:latin typeface="+mn-lt"/>
              </a:rPr>
              <a:t> erklärt schnelle Fehler (</a:t>
            </a:r>
            <a:r>
              <a:rPr lang="de-DE" dirty="0" err="1">
                <a:latin typeface="+mn-lt"/>
              </a:rPr>
              <a:t>Ratcliff</a:t>
            </a:r>
            <a:r>
              <a:rPr lang="de-DE" dirty="0">
                <a:latin typeface="+mn-lt"/>
              </a:rPr>
              <a:t> &amp; </a:t>
            </a:r>
            <a:r>
              <a:rPr lang="de-DE" dirty="0" err="1">
                <a:latin typeface="+mn-lt"/>
              </a:rPr>
              <a:t>Rouderm</a:t>
            </a:r>
            <a:r>
              <a:rPr lang="de-DE" dirty="0">
                <a:latin typeface="+mn-lt"/>
              </a:rPr>
              <a:t> 1998)</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18</a:t>
            </a:fld>
            <a:endParaRPr lang="de-DE" dirty="0"/>
          </a:p>
        </p:txBody>
      </p:sp>
    </p:spTree>
    <p:extLst>
      <p:ext uri="{BB962C8B-B14F-4D97-AF65-F5344CB8AC3E}">
        <p14:creationId xmlns:p14="http://schemas.microsoft.com/office/powerpoint/2010/main" val="121423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19</a:t>
            </a:fld>
            <a:endParaRPr lang="de-DE" dirty="0"/>
          </a:p>
        </p:txBody>
      </p:sp>
      <p:pic>
        <p:nvPicPr>
          <p:cNvPr id="7" name="Grafik 6">
            <a:extLst>
              <a:ext uri="{FF2B5EF4-FFF2-40B4-BE49-F238E27FC236}">
                <a16:creationId xmlns:a16="http://schemas.microsoft.com/office/drawing/2014/main" id="{01177D63-947F-2BDD-1559-DE604416AF1B}"/>
              </a:ext>
            </a:extLst>
          </p:cNvPr>
          <p:cNvPicPr>
            <a:picLocks noChangeAspect="1"/>
          </p:cNvPicPr>
          <p:nvPr/>
        </p:nvPicPr>
        <p:blipFill>
          <a:blip r:embed="rId3"/>
          <a:stretch>
            <a:fillRect/>
          </a:stretch>
        </p:blipFill>
        <p:spPr>
          <a:xfrm>
            <a:off x="2711711" y="2186980"/>
            <a:ext cx="6768578" cy="3483342"/>
          </a:xfrm>
          <a:prstGeom prst="rect">
            <a:avLst/>
          </a:prstGeom>
        </p:spPr>
      </p:pic>
    </p:spTree>
    <p:extLst>
      <p:ext uri="{BB962C8B-B14F-4D97-AF65-F5344CB8AC3E}">
        <p14:creationId xmlns:p14="http://schemas.microsoft.com/office/powerpoint/2010/main" val="197284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en-US" dirty="0" err="1">
                <a:cs typeface="Helvetica" panose="020B0604020202020204" pitchFamily="34" charset="0"/>
              </a:rPr>
              <a:t>Womit</a:t>
            </a:r>
            <a:r>
              <a:rPr lang="en-US" dirty="0">
                <a:cs typeface="Helvetica" panose="020B0604020202020204" pitchFamily="34" charset="0"/>
              </a:rPr>
              <a:t> </a:t>
            </a:r>
            <a:r>
              <a:rPr lang="en-US" dirty="0" err="1">
                <a:cs typeface="Helvetica" panose="020B0604020202020204" pitchFamily="34" charset="0"/>
              </a:rPr>
              <a:t>beschäftigen</a:t>
            </a:r>
            <a:r>
              <a:rPr lang="en-US" dirty="0">
                <a:cs typeface="Helvetica" panose="020B0604020202020204" pitchFamily="34" charset="0"/>
              </a:rPr>
              <a:t> </a:t>
            </a:r>
            <a:r>
              <a:rPr lang="en-US" dirty="0" err="1">
                <a:cs typeface="Helvetica" panose="020B0604020202020204" pitchFamily="34" charset="0"/>
              </a:rPr>
              <a:t>wir</a:t>
            </a:r>
            <a:r>
              <a:rPr lang="en-US" dirty="0">
                <a:cs typeface="Helvetica" panose="020B0604020202020204" pitchFamily="34" charset="0"/>
              </a:rPr>
              <a:t> </a:t>
            </a:r>
            <a:r>
              <a:rPr lang="en-US" dirty="0" err="1">
                <a:cs typeface="Helvetica" panose="020B0604020202020204" pitchFamily="34" charset="0"/>
              </a:rPr>
              <a:t>uns</a:t>
            </a:r>
            <a:r>
              <a:rPr lang="en-US" dirty="0">
                <a:cs typeface="Helvetica" panose="020B0604020202020204" pitchFamily="34" charset="0"/>
              </a:rPr>
              <a:t> </a:t>
            </a:r>
            <a:r>
              <a:rPr lang="en-US" dirty="0" err="1">
                <a:cs typeface="Helvetica" panose="020B0604020202020204" pitchFamily="34" charset="0"/>
              </a:rPr>
              <a:t>heute</a:t>
            </a:r>
            <a:r>
              <a:rPr lang="en-US">
                <a:cs typeface="Helvetica" panose="020B0604020202020204" pitchFamily="34" charset="0"/>
              </a:rPr>
              <a:t>?</a:t>
            </a:r>
            <a:endParaRPr lang="en-US"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8768507" cy="4351339"/>
          </a:xfrm>
        </p:spPr>
        <p:txBody>
          <a:bodyPr>
            <a:normAutofit/>
          </a:bodyPr>
          <a:lstStyle/>
          <a:p>
            <a:r>
              <a:rPr lang="de-DE" dirty="0">
                <a:latin typeface="+mn-lt"/>
              </a:rPr>
              <a:t>Welche Daten wollen wir analysieren?</a:t>
            </a:r>
          </a:p>
          <a:p>
            <a:r>
              <a:rPr lang="de-DE" dirty="0">
                <a:latin typeface="+mn-lt"/>
              </a:rPr>
              <a:t>Motivation</a:t>
            </a:r>
          </a:p>
          <a:p>
            <a:r>
              <a:rPr lang="de-DE" dirty="0">
                <a:latin typeface="+mn-lt"/>
              </a:rPr>
              <a:t>Das Diffusionsmodell und seine Parameter</a:t>
            </a:r>
          </a:p>
          <a:p>
            <a:r>
              <a:rPr lang="de-DE" dirty="0">
                <a:latin typeface="+mn-lt"/>
              </a:rPr>
              <a:t>Einen Diffusionsprozess simulieren</a:t>
            </a:r>
          </a:p>
          <a:p>
            <a:r>
              <a:rPr lang="de-DE" dirty="0">
                <a:latin typeface="+mn-lt"/>
              </a:rPr>
              <a:t>Interpretation der Modellparameter</a:t>
            </a:r>
          </a:p>
          <a:p>
            <a:r>
              <a:rPr lang="de-DE" dirty="0">
                <a:latin typeface="+mn-lt"/>
              </a:rPr>
              <a:t>Veränderung der Reaktionszeitverteilungen</a:t>
            </a:r>
          </a:p>
          <a:p>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a:t>
            </a:fld>
            <a:endParaRPr lang="de-DE" dirty="0"/>
          </a:p>
        </p:txBody>
      </p:sp>
    </p:spTree>
    <p:extLst>
      <p:ext uri="{BB962C8B-B14F-4D97-AF65-F5344CB8AC3E}">
        <p14:creationId xmlns:p14="http://schemas.microsoft.com/office/powerpoint/2010/main" val="279328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a:bodyPr>
          <a:lstStyle/>
          <a:p>
            <a:r>
              <a:rPr lang="de-DE" b="1" dirty="0">
                <a:latin typeface="+mn-lt"/>
              </a:rPr>
              <a:t>Inter-Trial </a:t>
            </a:r>
            <a:r>
              <a:rPr lang="de-DE" b="1" dirty="0" err="1">
                <a:latin typeface="+mn-lt"/>
              </a:rPr>
              <a:t>variability</a:t>
            </a:r>
            <a:r>
              <a:rPr lang="de-DE" b="1" dirty="0">
                <a:latin typeface="+mn-lt"/>
              </a:rPr>
              <a:t> in </a:t>
            </a:r>
            <a:r>
              <a:rPr lang="de-DE" b="1" dirty="0" err="1">
                <a:latin typeface="+mn-lt"/>
              </a:rPr>
              <a:t>drift</a:t>
            </a:r>
            <a:r>
              <a:rPr lang="de-DE" b="1" dirty="0">
                <a:latin typeface="+mn-lt"/>
              </a:rPr>
              <a:t> rate </a:t>
            </a:r>
            <a:r>
              <a:rPr lang="de-DE" dirty="0">
                <a:latin typeface="+mn-lt"/>
              </a:rPr>
              <a:t>(</a:t>
            </a:r>
            <a:r>
              <a:rPr lang="de-DE" dirty="0" err="1">
                <a:latin typeface="+mn-lt"/>
              </a:rPr>
              <a:t>sv</a:t>
            </a:r>
            <a:r>
              <a:rPr lang="de-DE" dirty="0">
                <a:latin typeface="+mn-lt"/>
              </a:rPr>
              <a:t>)</a:t>
            </a:r>
          </a:p>
          <a:p>
            <a:pPr lvl="1"/>
            <a:r>
              <a:rPr lang="de-DE" dirty="0">
                <a:latin typeface="+mn-lt"/>
              </a:rPr>
              <a:t>Drift rate könnte sich von Trial zu Trial unterscheiden</a:t>
            </a:r>
          </a:p>
          <a:p>
            <a:pPr lvl="1"/>
            <a:r>
              <a:rPr lang="de-DE" dirty="0">
                <a:latin typeface="+mn-lt"/>
              </a:rPr>
              <a:t>Psychologische Prozesse</a:t>
            </a:r>
          </a:p>
          <a:p>
            <a:pPr lvl="2"/>
            <a:r>
              <a:rPr lang="de-DE" dirty="0">
                <a:latin typeface="+mn-lt"/>
              </a:rPr>
              <a:t>Schwankungen in der Aufmerksamkeit</a:t>
            </a:r>
          </a:p>
          <a:p>
            <a:pPr lvl="2"/>
            <a:r>
              <a:rPr lang="de-DE" dirty="0">
                <a:latin typeface="+mn-lt"/>
              </a:rPr>
              <a:t>Schwankungen der Aufgabenschwierigkeit</a:t>
            </a:r>
          </a:p>
          <a:p>
            <a:pPr lvl="1"/>
            <a:r>
              <a:rPr lang="de-DE" dirty="0">
                <a:latin typeface="+mn-lt"/>
              </a:rPr>
              <a:t>Annahme: Normalverteilung für aktuellen </a:t>
            </a:r>
            <a:r>
              <a:rPr lang="de-DE" dirty="0" err="1">
                <a:latin typeface="+mn-lt"/>
              </a:rPr>
              <a:t>drift</a:t>
            </a:r>
            <a:r>
              <a:rPr lang="de-DE" dirty="0">
                <a:latin typeface="+mn-lt"/>
              </a:rPr>
              <a:t> rate</a:t>
            </a:r>
          </a:p>
          <a:p>
            <a:pPr lvl="2"/>
            <a:r>
              <a:rPr lang="de-DE" dirty="0">
                <a:latin typeface="+mn-lt"/>
              </a:rPr>
              <a:t>v0 ~ N(v, </a:t>
            </a:r>
            <a:r>
              <a:rPr lang="de-DE" dirty="0" err="1">
                <a:latin typeface="+mn-lt"/>
              </a:rPr>
              <a:t>sv</a:t>
            </a:r>
            <a:r>
              <a:rPr lang="de-DE" dirty="0">
                <a:latin typeface="+mn-lt"/>
              </a:rPr>
              <a:t>)</a:t>
            </a:r>
          </a:p>
          <a:p>
            <a:pPr lvl="1"/>
            <a:r>
              <a:rPr lang="de-DE" dirty="0">
                <a:latin typeface="+mn-lt"/>
              </a:rPr>
              <a:t>Variabilität in </a:t>
            </a:r>
            <a:r>
              <a:rPr lang="de-DE" dirty="0" err="1">
                <a:latin typeface="+mn-lt"/>
              </a:rPr>
              <a:t>drift</a:t>
            </a:r>
            <a:r>
              <a:rPr lang="de-DE" dirty="0">
                <a:latin typeface="+mn-lt"/>
              </a:rPr>
              <a:t> rate erklärt langsame Fehler (</a:t>
            </a:r>
            <a:r>
              <a:rPr lang="de-DE" dirty="0" err="1">
                <a:latin typeface="+mn-lt"/>
              </a:rPr>
              <a:t>Ratcliff</a:t>
            </a:r>
            <a:r>
              <a:rPr lang="de-DE" dirty="0">
                <a:latin typeface="+mn-lt"/>
              </a:rPr>
              <a:t> &amp; </a:t>
            </a:r>
            <a:r>
              <a:rPr lang="de-DE" dirty="0" err="1">
                <a:latin typeface="+mn-lt"/>
              </a:rPr>
              <a:t>Rouder</a:t>
            </a:r>
            <a:r>
              <a:rPr lang="de-DE" dirty="0">
                <a:latin typeface="+mn-lt"/>
              </a:rPr>
              <a:t>, 1998)</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20</a:t>
            </a:fld>
            <a:endParaRPr lang="de-DE" dirty="0"/>
          </a:p>
        </p:txBody>
      </p:sp>
    </p:spTree>
    <p:extLst>
      <p:ext uri="{BB962C8B-B14F-4D97-AF65-F5344CB8AC3E}">
        <p14:creationId xmlns:p14="http://schemas.microsoft.com/office/powerpoint/2010/main" val="221333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21</a:t>
            </a:fld>
            <a:endParaRPr lang="de-DE" dirty="0"/>
          </a:p>
        </p:txBody>
      </p:sp>
      <p:pic>
        <p:nvPicPr>
          <p:cNvPr id="8" name="Grafik 7">
            <a:extLst>
              <a:ext uri="{FF2B5EF4-FFF2-40B4-BE49-F238E27FC236}">
                <a16:creationId xmlns:a16="http://schemas.microsoft.com/office/drawing/2014/main" id="{ABD5CD3F-2FAD-EB69-825B-34DF9CCFF75F}"/>
              </a:ext>
            </a:extLst>
          </p:cNvPr>
          <p:cNvPicPr>
            <a:picLocks noChangeAspect="1"/>
          </p:cNvPicPr>
          <p:nvPr/>
        </p:nvPicPr>
        <p:blipFill>
          <a:blip r:embed="rId3"/>
          <a:stretch>
            <a:fillRect/>
          </a:stretch>
        </p:blipFill>
        <p:spPr>
          <a:xfrm>
            <a:off x="3439885" y="2075869"/>
            <a:ext cx="5997621" cy="4281920"/>
          </a:xfrm>
          <a:prstGeom prst="rect">
            <a:avLst/>
          </a:prstGeom>
        </p:spPr>
      </p:pic>
    </p:spTree>
    <p:extLst>
      <p:ext uri="{BB962C8B-B14F-4D97-AF65-F5344CB8AC3E}">
        <p14:creationId xmlns:p14="http://schemas.microsoft.com/office/powerpoint/2010/main" val="110801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Interpretation der Modellparameter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1353800" cy="4351339"/>
          </a:xfrm>
        </p:spPr>
        <p:txBody>
          <a:bodyPr>
            <a:normAutofit lnSpcReduction="10000"/>
          </a:bodyPr>
          <a:lstStyle/>
          <a:p>
            <a:r>
              <a:rPr lang="de-DE" b="1" dirty="0">
                <a:latin typeface="+mn-lt"/>
              </a:rPr>
              <a:t>Inter-Trial </a:t>
            </a:r>
            <a:r>
              <a:rPr lang="de-DE" b="1" dirty="0" err="1">
                <a:latin typeface="+mn-lt"/>
              </a:rPr>
              <a:t>variability</a:t>
            </a:r>
            <a:r>
              <a:rPr lang="de-DE" b="1" dirty="0">
                <a:latin typeface="+mn-lt"/>
              </a:rPr>
              <a:t> in non-</a:t>
            </a:r>
            <a:r>
              <a:rPr lang="de-DE" b="1" dirty="0" err="1">
                <a:latin typeface="+mn-lt"/>
              </a:rPr>
              <a:t>decision</a:t>
            </a:r>
            <a:r>
              <a:rPr lang="de-DE" b="1" dirty="0">
                <a:latin typeface="+mn-lt"/>
              </a:rPr>
              <a:t> time </a:t>
            </a:r>
            <a:r>
              <a:rPr lang="de-DE" dirty="0">
                <a:latin typeface="+mn-lt"/>
              </a:rPr>
              <a:t>(st0)</a:t>
            </a:r>
          </a:p>
          <a:p>
            <a:pPr lvl="1"/>
            <a:r>
              <a:rPr lang="de-DE" dirty="0">
                <a:latin typeface="+mn-lt"/>
              </a:rPr>
              <a:t>Non-</a:t>
            </a:r>
            <a:r>
              <a:rPr lang="de-DE" dirty="0" err="1">
                <a:latin typeface="+mn-lt"/>
              </a:rPr>
              <a:t>decision</a:t>
            </a:r>
            <a:r>
              <a:rPr lang="de-DE" dirty="0">
                <a:latin typeface="+mn-lt"/>
              </a:rPr>
              <a:t> time könnte sich von Trial zu Trial unterscheiden</a:t>
            </a:r>
          </a:p>
          <a:p>
            <a:pPr lvl="1"/>
            <a:r>
              <a:rPr lang="de-DE" dirty="0">
                <a:latin typeface="+mn-lt"/>
              </a:rPr>
              <a:t>Psychologische Prozesse</a:t>
            </a:r>
          </a:p>
          <a:p>
            <a:pPr lvl="2"/>
            <a:r>
              <a:rPr lang="de-DE" dirty="0">
                <a:latin typeface="+mn-lt"/>
              </a:rPr>
              <a:t>Schwankungen in der Aufmerksamkeit/Müdigkeit/Übung</a:t>
            </a:r>
          </a:p>
          <a:p>
            <a:pPr lvl="2"/>
            <a:r>
              <a:rPr lang="de-DE" dirty="0">
                <a:latin typeface="+mn-lt"/>
              </a:rPr>
              <a:t>Antwortvorbereitung/ Unterdrückung</a:t>
            </a:r>
          </a:p>
          <a:p>
            <a:pPr lvl="1"/>
            <a:r>
              <a:rPr lang="de-DE" dirty="0">
                <a:latin typeface="+mn-lt"/>
              </a:rPr>
              <a:t>Annahme: Gleichverteilung für aktuelle non-</a:t>
            </a:r>
            <a:r>
              <a:rPr lang="de-DE" dirty="0" err="1">
                <a:latin typeface="+mn-lt"/>
              </a:rPr>
              <a:t>decision</a:t>
            </a:r>
            <a:r>
              <a:rPr lang="de-DE" dirty="0">
                <a:latin typeface="+mn-lt"/>
              </a:rPr>
              <a:t> time</a:t>
            </a:r>
          </a:p>
          <a:p>
            <a:pPr lvl="2"/>
            <a:r>
              <a:rPr lang="de-DE" dirty="0">
                <a:latin typeface="+mn-lt"/>
              </a:rPr>
              <a:t>t00 ~ U(t0 – 0.5*st0, t0 + 0.5*st0)</a:t>
            </a:r>
          </a:p>
          <a:p>
            <a:pPr lvl="1"/>
            <a:r>
              <a:rPr lang="de-DE" dirty="0">
                <a:latin typeface="+mn-lt"/>
              </a:rPr>
              <a:t>st0 kann den </a:t>
            </a:r>
            <a:r>
              <a:rPr lang="de-DE" dirty="0" err="1">
                <a:latin typeface="+mn-lt"/>
              </a:rPr>
              <a:t>model</a:t>
            </a:r>
            <a:r>
              <a:rPr lang="de-DE" dirty="0">
                <a:latin typeface="+mn-lt"/>
              </a:rPr>
              <a:t> fit stark verbessern (</a:t>
            </a:r>
            <a:r>
              <a:rPr lang="de-DE" dirty="0" err="1">
                <a:latin typeface="+mn-lt"/>
              </a:rPr>
              <a:t>Ratcliff</a:t>
            </a:r>
            <a:r>
              <a:rPr lang="de-DE" dirty="0">
                <a:latin typeface="+mn-lt"/>
              </a:rPr>
              <a:t> &amp; </a:t>
            </a:r>
            <a:r>
              <a:rPr lang="de-DE" dirty="0" err="1">
                <a:latin typeface="+mn-lt"/>
              </a:rPr>
              <a:t>Tuerlinckx</a:t>
            </a:r>
            <a:r>
              <a:rPr lang="de-DE" dirty="0">
                <a:latin typeface="+mn-lt"/>
              </a:rPr>
              <a:t>, 2002)</a:t>
            </a:r>
          </a:p>
          <a:p>
            <a:pPr lvl="2"/>
            <a:r>
              <a:rPr lang="de-DE" dirty="0">
                <a:latin typeface="+mn-lt"/>
              </a:rPr>
              <a:t>st0 erhöht die Flexibilität der Modellvorhersagen substantiell</a:t>
            </a:r>
          </a:p>
          <a:p>
            <a:pPr lvl="2"/>
            <a:r>
              <a:rPr lang="de-DE" dirty="0">
                <a:latin typeface="+mn-lt"/>
              </a:rPr>
              <a:t>Gefahr von </a:t>
            </a:r>
            <a:r>
              <a:rPr lang="de-DE" dirty="0" err="1">
                <a:latin typeface="+mn-lt"/>
              </a:rPr>
              <a:t>overfitting</a:t>
            </a:r>
            <a:r>
              <a:rPr lang="de-DE" dirty="0">
                <a:latin typeface="+mn-lt"/>
              </a:rPr>
              <a:t> (Schubert, Hagemann, Voss, &amp; Bergmann, 2017)</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22</a:t>
            </a:fld>
            <a:endParaRPr lang="de-DE" dirty="0"/>
          </a:p>
        </p:txBody>
      </p:sp>
    </p:spTree>
    <p:extLst>
      <p:ext uri="{BB962C8B-B14F-4D97-AF65-F5344CB8AC3E}">
        <p14:creationId xmlns:p14="http://schemas.microsoft.com/office/powerpoint/2010/main" val="117726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23</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AD660083-3D45-BA79-AA02-8CD4152EA205}"/>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Vergrößerung von a?</a:t>
            </a:r>
          </a:p>
        </p:txBody>
      </p:sp>
    </p:spTree>
    <p:extLst>
      <p:ext uri="{BB962C8B-B14F-4D97-AF65-F5344CB8AC3E}">
        <p14:creationId xmlns:p14="http://schemas.microsoft.com/office/powerpoint/2010/main" val="3191464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7888E89F-FB2B-8677-2F39-89B6BC9AE9CA}"/>
              </a:ext>
            </a:extLst>
          </p:cNvPr>
          <p:cNvPicPr>
            <a:picLocks noChangeAspect="1"/>
          </p:cNvPicPr>
          <p:nvPr/>
        </p:nvPicPr>
        <p:blipFill>
          <a:blip r:embed="rId3"/>
          <a:stretch>
            <a:fillRect/>
          </a:stretch>
        </p:blipFill>
        <p:spPr>
          <a:xfrm>
            <a:off x="2195959" y="1873461"/>
            <a:ext cx="7849695" cy="3677163"/>
          </a:xfrm>
          <a:prstGeom prst="rect">
            <a:avLst/>
          </a:prstGeom>
        </p:spPr>
      </p:pic>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24</a:t>
            </a:fld>
            <a:endParaRPr lang="de-DE" dirty="0"/>
          </a:p>
        </p:txBody>
      </p:sp>
    </p:spTree>
    <p:extLst>
      <p:ext uri="{BB962C8B-B14F-4D97-AF65-F5344CB8AC3E}">
        <p14:creationId xmlns:p14="http://schemas.microsoft.com/office/powerpoint/2010/main" val="84114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25</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Vergrößerung von </a:t>
            </a:r>
            <a:r>
              <a:rPr lang="de-DE" dirty="0" err="1">
                <a:latin typeface="+mn-lt"/>
              </a:rPr>
              <a:t>zr</a:t>
            </a:r>
            <a:r>
              <a:rPr lang="de-DE" dirty="0">
                <a:latin typeface="+mn-lt"/>
              </a:rPr>
              <a:t>?</a:t>
            </a:r>
          </a:p>
        </p:txBody>
      </p:sp>
    </p:spTree>
    <p:extLst>
      <p:ext uri="{BB962C8B-B14F-4D97-AF65-F5344CB8AC3E}">
        <p14:creationId xmlns:p14="http://schemas.microsoft.com/office/powerpoint/2010/main" val="17548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7B0E13B-AC5D-93D7-C323-0338BC53A866}"/>
              </a:ext>
            </a:extLst>
          </p:cNvPr>
          <p:cNvPicPr>
            <a:picLocks noChangeAspect="1"/>
          </p:cNvPicPr>
          <p:nvPr/>
        </p:nvPicPr>
        <p:blipFill>
          <a:blip r:embed="rId3"/>
          <a:stretch>
            <a:fillRect/>
          </a:stretch>
        </p:blipFill>
        <p:spPr>
          <a:xfrm>
            <a:off x="2190561" y="1705204"/>
            <a:ext cx="7849695" cy="3855325"/>
          </a:xfrm>
          <a:prstGeom prst="rect">
            <a:avLst/>
          </a:prstGeom>
        </p:spPr>
      </p:pic>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26</a:t>
            </a:fld>
            <a:endParaRPr lang="de-DE" dirty="0"/>
          </a:p>
        </p:txBody>
      </p:sp>
    </p:spTree>
    <p:extLst>
      <p:ext uri="{BB962C8B-B14F-4D97-AF65-F5344CB8AC3E}">
        <p14:creationId xmlns:p14="http://schemas.microsoft.com/office/powerpoint/2010/main" val="1068301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27</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Vergrößerung von v?</a:t>
            </a:r>
          </a:p>
        </p:txBody>
      </p:sp>
    </p:spTree>
    <p:extLst>
      <p:ext uri="{BB962C8B-B14F-4D97-AF65-F5344CB8AC3E}">
        <p14:creationId xmlns:p14="http://schemas.microsoft.com/office/powerpoint/2010/main" val="2351450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D1CAEA-E490-90D9-6ADF-FDFA932EFBB3}"/>
              </a:ext>
            </a:extLst>
          </p:cNvPr>
          <p:cNvPicPr>
            <a:picLocks noChangeAspect="1"/>
          </p:cNvPicPr>
          <p:nvPr/>
        </p:nvPicPr>
        <p:blipFill>
          <a:blip r:embed="rId3"/>
          <a:stretch>
            <a:fillRect/>
          </a:stretch>
        </p:blipFill>
        <p:spPr>
          <a:xfrm>
            <a:off x="2209800" y="1705205"/>
            <a:ext cx="7697966" cy="3855324"/>
          </a:xfrm>
          <a:prstGeom prst="rect">
            <a:avLst/>
          </a:prstGeom>
        </p:spPr>
      </p:pic>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28</a:t>
            </a:fld>
            <a:endParaRPr lang="de-DE" dirty="0"/>
          </a:p>
        </p:txBody>
      </p:sp>
    </p:spTree>
    <p:extLst>
      <p:ext uri="{BB962C8B-B14F-4D97-AF65-F5344CB8AC3E}">
        <p14:creationId xmlns:p14="http://schemas.microsoft.com/office/powerpoint/2010/main" val="12939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29</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Vergrößerung von t0?</a:t>
            </a:r>
          </a:p>
        </p:txBody>
      </p:sp>
    </p:spTree>
    <p:extLst>
      <p:ext uri="{BB962C8B-B14F-4D97-AF65-F5344CB8AC3E}">
        <p14:creationId xmlns:p14="http://schemas.microsoft.com/office/powerpoint/2010/main" val="267301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Welche Daten wollen wir analysieren?</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7014029" cy="714375"/>
          </a:xfrm>
        </p:spPr>
        <p:txBody>
          <a:bodyPr>
            <a:normAutofit/>
          </a:bodyPr>
          <a:lstStyle/>
          <a:p>
            <a:pPr marL="0" indent="0">
              <a:buNone/>
            </a:pPr>
            <a:r>
              <a:rPr lang="de-DE" dirty="0">
                <a:latin typeface="+mn-lt"/>
              </a:rPr>
              <a:t>Reaktionszeitdaten für Aufgaben mit 2 Antwortalternativen</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a:t>
            </a:fld>
            <a:endParaRPr lang="de-DE" dirty="0"/>
          </a:p>
        </p:txBody>
      </p:sp>
      <p:sp>
        <p:nvSpPr>
          <p:cNvPr id="11" name="Inhaltsplatzhalter 2">
            <a:extLst>
              <a:ext uri="{FF2B5EF4-FFF2-40B4-BE49-F238E27FC236}">
                <a16:creationId xmlns:a16="http://schemas.microsoft.com/office/drawing/2014/main" id="{39870382-6C7E-5BA8-A480-1691ED628649}"/>
              </a:ext>
            </a:extLst>
          </p:cNvPr>
          <p:cNvSpPr txBox="1">
            <a:spLocks/>
          </p:cNvSpPr>
          <p:nvPr/>
        </p:nvSpPr>
        <p:spPr>
          <a:xfrm>
            <a:off x="1099457" y="3193143"/>
            <a:ext cx="3458029" cy="1299030"/>
          </a:xfrm>
          <a:prstGeom prst="rect">
            <a:avLst/>
          </a:prstGeom>
        </p:spPr>
        <p:txBody>
          <a:bodyPr vert="horz" lIns="91440" tIns="45720" rIns="91440" bIns="45720" rtlCol="0">
            <a:normAutofit/>
          </a:bodyPr>
          <a:lstStyle>
            <a:lvl1pPr marL="228594" indent="-228594" algn="l" defTabSz="914377" rtl="0" eaLnBrk="1" latinLnBrk="0" hangingPunct="1">
              <a:lnSpc>
                <a:spcPct val="150000"/>
              </a:lnSpc>
              <a:spcBef>
                <a:spcPts val="1000"/>
              </a:spcBef>
              <a:buFont typeface="Arial" panose="020B0604020202020204" pitchFamily="34" charset="0"/>
              <a:buChar char="•"/>
              <a:defRPr sz="2000" b="0" i="0" kern="1200">
                <a:solidFill>
                  <a:schemeClr val="tx1"/>
                </a:solidFill>
                <a:latin typeface="Cambria" panose="02040503050406030204" pitchFamily="18"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latin typeface="+mn-lt"/>
              </a:rPr>
              <a:t>Word – Non-Word Aufgaben</a:t>
            </a:r>
          </a:p>
          <a:p>
            <a:pPr marL="0" indent="0">
              <a:buFont typeface="Arial" panose="020B0604020202020204" pitchFamily="34" charset="0"/>
              <a:buNone/>
            </a:pPr>
            <a:r>
              <a:rPr lang="de-DE" dirty="0">
                <a:latin typeface="+mn-lt"/>
              </a:rPr>
              <a:t>CHILD		ARGST</a:t>
            </a:r>
          </a:p>
          <a:p>
            <a:pPr marL="0" indent="0">
              <a:buFont typeface="Arial" panose="020B0604020202020204" pitchFamily="34" charset="0"/>
              <a:buNone/>
            </a:pPr>
            <a:endParaRPr lang="de-DE" dirty="0">
              <a:latin typeface="+mn-lt"/>
            </a:endParaRPr>
          </a:p>
        </p:txBody>
      </p:sp>
      <p:sp>
        <p:nvSpPr>
          <p:cNvPr id="12" name="Inhaltsplatzhalter 2">
            <a:extLst>
              <a:ext uri="{FF2B5EF4-FFF2-40B4-BE49-F238E27FC236}">
                <a16:creationId xmlns:a16="http://schemas.microsoft.com/office/drawing/2014/main" id="{548ACD9C-58BB-711A-FA17-81D670075781}"/>
              </a:ext>
            </a:extLst>
          </p:cNvPr>
          <p:cNvSpPr txBox="1">
            <a:spLocks/>
          </p:cNvSpPr>
          <p:nvPr/>
        </p:nvSpPr>
        <p:spPr>
          <a:xfrm>
            <a:off x="6680200" y="3193143"/>
            <a:ext cx="3458029" cy="1299030"/>
          </a:xfrm>
          <a:prstGeom prst="rect">
            <a:avLst/>
          </a:prstGeom>
        </p:spPr>
        <p:txBody>
          <a:bodyPr vert="horz" lIns="91440" tIns="45720" rIns="91440" bIns="45720" rtlCol="0">
            <a:normAutofit/>
          </a:bodyPr>
          <a:lstStyle>
            <a:lvl1pPr marL="228594" indent="-228594" algn="l" defTabSz="914377" rtl="0" eaLnBrk="1" latinLnBrk="0" hangingPunct="1">
              <a:lnSpc>
                <a:spcPct val="150000"/>
              </a:lnSpc>
              <a:spcBef>
                <a:spcPts val="1000"/>
              </a:spcBef>
              <a:buFont typeface="Arial" panose="020B0604020202020204" pitchFamily="34" charset="0"/>
              <a:buChar char="•"/>
              <a:defRPr sz="2000" b="0" i="0" kern="1200">
                <a:solidFill>
                  <a:schemeClr val="tx1"/>
                </a:solidFill>
                <a:latin typeface="Cambria" panose="02040503050406030204" pitchFamily="18"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b="1" dirty="0">
                <a:latin typeface="+mn-lt"/>
              </a:rPr>
              <a:t>Eriksen </a:t>
            </a:r>
            <a:r>
              <a:rPr lang="de-DE" b="1" dirty="0" err="1">
                <a:latin typeface="+mn-lt"/>
              </a:rPr>
              <a:t>flanker</a:t>
            </a:r>
            <a:r>
              <a:rPr lang="de-DE" b="1" dirty="0">
                <a:latin typeface="+mn-lt"/>
              </a:rPr>
              <a:t> Aufgaben</a:t>
            </a:r>
          </a:p>
          <a:p>
            <a:pPr marL="0" indent="0">
              <a:buFont typeface="Arial" panose="020B0604020202020204" pitchFamily="34" charset="0"/>
              <a:buNone/>
            </a:pPr>
            <a:r>
              <a:rPr lang="de-DE" dirty="0">
                <a:latin typeface="+mn-lt"/>
              </a:rPr>
              <a:t>&lt;&lt;&lt;&gt;&gt;&lt;&lt;		&gt;&lt;&gt;&lt;&lt;&gt;&gt;</a:t>
            </a:r>
          </a:p>
          <a:p>
            <a:pPr marL="0" indent="0">
              <a:buFont typeface="Arial" panose="020B0604020202020204" pitchFamily="34" charset="0"/>
              <a:buNone/>
            </a:pPr>
            <a:endParaRPr lang="de-DE" dirty="0">
              <a:latin typeface="+mn-lt"/>
            </a:endParaRPr>
          </a:p>
        </p:txBody>
      </p:sp>
    </p:spTree>
    <p:extLst>
      <p:ext uri="{BB962C8B-B14F-4D97-AF65-F5344CB8AC3E}">
        <p14:creationId xmlns:p14="http://schemas.microsoft.com/office/powerpoint/2010/main" val="115327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30</a:t>
            </a:fld>
            <a:endParaRPr lang="de-DE" dirty="0"/>
          </a:p>
        </p:txBody>
      </p:sp>
      <p:pic>
        <p:nvPicPr>
          <p:cNvPr id="4" name="Grafik 3">
            <a:extLst>
              <a:ext uri="{FF2B5EF4-FFF2-40B4-BE49-F238E27FC236}">
                <a16:creationId xmlns:a16="http://schemas.microsoft.com/office/drawing/2014/main" id="{A6B6EC6D-D3F4-F333-93BD-5B31904CB09D}"/>
              </a:ext>
            </a:extLst>
          </p:cNvPr>
          <p:cNvPicPr>
            <a:picLocks noChangeAspect="1"/>
          </p:cNvPicPr>
          <p:nvPr/>
        </p:nvPicPr>
        <p:blipFill>
          <a:blip r:embed="rId3"/>
          <a:stretch>
            <a:fillRect/>
          </a:stretch>
        </p:blipFill>
        <p:spPr>
          <a:xfrm>
            <a:off x="2222562" y="2140858"/>
            <a:ext cx="7821323" cy="3449076"/>
          </a:xfrm>
          <a:prstGeom prst="rect">
            <a:avLst/>
          </a:prstGeom>
        </p:spPr>
      </p:pic>
    </p:spTree>
    <p:extLst>
      <p:ext uri="{BB962C8B-B14F-4D97-AF65-F5344CB8AC3E}">
        <p14:creationId xmlns:p14="http://schemas.microsoft.com/office/powerpoint/2010/main" val="457095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31</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Einführung von </a:t>
            </a:r>
            <a:r>
              <a:rPr lang="de-DE" dirty="0" err="1">
                <a:latin typeface="+mn-lt"/>
              </a:rPr>
              <a:t>sz</a:t>
            </a:r>
            <a:r>
              <a:rPr lang="de-DE" dirty="0">
                <a:latin typeface="+mn-lt"/>
              </a:rPr>
              <a:t>?</a:t>
            </a:r>
          </a:p>
        </p:txBody>
      </p:sp>
    </p:spTree>
    <p:extLst>
      <p:ext uri="{BB962C8B-B14F-4D97-AF65-F5344CB8AC3E}">
        <p14:creationId xmlns:p14="http://schemas.microsoft.com/office/powerpoint/2010/main" val="398695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462BA8ED-E13D-3604-A1B2-00ADC8FF1C84}"/>
              </a:ext>
            </a:extLst>
          </p:cNvPr>
          <p:cNvPicPr>
            <a:picLocks noChangeAspect="1"/>
          </p:cNvPicPr>
          <p:nvPr/>
        </p:nvPicPr>
        <p:blipFill>
          <a:blip r:embed="rId3"/>
          <a:stretch>
            <a:fillRect/>
          </a:stretch>
        </p:blipFill>
        <p:spPr>
          <a:xfrm>
            <a:off x="2182406" y="2126344"/>
            <a:ext cx="7846965" cy="3449075"/>
          </a:xfrm>
          <a:prstGeom prst="rect">
            <a:avLst/>
          </a:prstGeom>
        </p:spPr>
      </p:pic>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32</a:t>
            </a:fld>
            <a:endParaRPr lang="de-DE" dirty="0"/>
          </a:p>
        </p:txBody>
      </p:sp>
    </p:spTree>
    <p:extLst>
      <p:ext uri="{BB962C8B-B14F-4D97-AF65-F5344CB8AC3E}">
        <p14:creationId xmlns:p14="http://schemas.microsoft.com/office/powerpoint/2010/main" val="2534458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33</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Einführung von </a:t>
            </a:r>
            <a:r>
              <a:rPr lang="de-DE" dirty="0" err="1">
                <a:latin typeface="+mn-lt"/>
              </a:rPr>
              <a:t>sv</a:t>
            </a:r>
            <a:r>
              <a:rPr lang="de-DE" dirty="0">
                <a:latin typeface="+mn-lt"/>
              </a:rPr>
              <a:t>?</a:t>
            </a:r>
          </a:p>
        </p:txBody>
      </p:sp>
    </p:spTree>
    <p:extLst>
      <p:ext uri="{BB962C8B-B14F-4D97-AF65-F5344CB8AC3E}">
        <p14:creationId xmlns:p14="http://schemas.microsoft.com/office/powerpoint/2010/main" val="405657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1CDF156-DF58-2EF4-0E97-A763008461D8}"/>
              </a:ext>
            </a:extLst>
          </p:cNvPr>
          <p:cNvPicPr>
            <a:picLocks noChangeAspect="1"/>
          </p:cNvPicPr>
          <p:nvPr/>
        </p:nvPicPr>
        <p:blipFill>
          <a:blip r:embed="rId3"/>
          <a:stretch>
            <a:fillRect/>
          </a:stretch>
        </p:blipFill>
        <p:spPr>
          <a:xfrm>
            <a:off x="2263516" y="2092994"/>
            <a:ext cx="7766332" cy="3454504"/>
          </a:xfrm>
          <a:prstGeom prst="rect">
            <a:avLst/>
          </a:prstGeom>
        </p:spPr>
      </p:pic>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34</a:t>
            </a:fld>
            <a:endParaRPr lang="de-DE" dirty="0"/>
          </a:p>
        </p:txBody>
      </p:sp>
    </p:spTree>
    <p:extLst>
      <p:ext uri="{BB962C8B-B14F-4D97-AF65-F5344CB8AC3E}">
        <p14:creationId xmlns:p14="http://schemas.microsoft.com/office/powerpoint/2010/main" val="1617104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35</a:t>
            </a:fld>
            <a:endParaRPr lang="de-DE" dirty="0"/>
          </a:p>
        </p:txBody>
      </p:sp>
      <p:pic>
        <p:nvPicPr>
          <p:cNvPr id="10" name="Grafik 9">
            <a:extLst>
              <a:ext uri="{FF2B5EF4-FFF2-40B4-BE49-F238E27FC236}">
                <a16:creationId xmlns:a16="http://schemas.microsoft.com/office/drawing/2014/main" id="{5FDBDD78-1D12-E969-4F67-62AE9EC09739}"/>
              </a:ext>
            </a:extLst>
          </p:cNvPr>
          <p:cNvPicPr>
            <a:picLocks noChangeAspect="1"/>
          </p:cNvPicPr>
          <p:nvPr/>
        </p:nvPicPr>
        <p:blipFill>
          <a:blip r:embed="rId3"/>
          <a:stretch>
            <a:fillRect/>
          </a:stretch>
        </p:blipFill>
        <p:spPr>
          <a:xfrm>
            <a:off x="2209800" y="2220947"/>
            <a:ext cx="7763958" cy="3315163"/>
          </a:xfrm>
          <a:prstGeom prst="rect">
            <a:avLst/>
          </a:prstGeom>
        </p:spPr>
      </p:pic>
      <p:sp>
        <p:nvSpPr>
          <p:cNvPr id="3" name="Inhaltsplatzhalter 2">
            <a:extLst>
              <a:ext uri="{FF2B5EF4-FFF2-40B4-BE49-F238E27FC236}">
                <a16:creationId xmlns:a16="http://schemas.microsoft.com/office/drawing/2014/main" id="{47C790A9-3CBA-25C2-1AC6-76EDEB19607A}"/>
              </a:ext>
            </a:extLst>
          </p:cNvPr>
          <p:cNvSpPr>
            <a:spLocks noGrp="1"/>
          </p:cNvSpPr>
          <p:nvPr>
            <p:ph idx="1"/>
          </p:nvPr>
        </p:nvSpPr>
        <p:spPr>
          <a:xfrm>
            <a:off x="838200" y="1825625"/>
            <a:ext cx="11353800" cy="4351339"/>
          </a:xfrm>
        </p:spPr>
        <p:txBody>
          <a:bodyPr>
            <a:normAutofit/>
          </a:bodyPr>
          <a:lstStyle/>
          <a:p>
            <a:pPr marL="0" indent="0">
              <a:buNone/>
            </a:pPr>
            <a:r>
              <a:rPr lang="de-DE" dirty="0">
                <a:latin typeface="+mn-lt"/>
              </a:rPr>
              <a:t>Was passiert mit den RT-Verteilungen bei Einführung von </a:t>
            </a:r>
            <a:r>
              <a:rPr lang="de-DE" dirty="0" err="1">
                <a:latin typeface="+mn-lt"/>
              </a:rPr>
              <a:t>st</a:t>
            </a:r>
            <a:r>
              <a:rPr lang="de-DE" dirty="0">
                <a:latin typeface="+mn-lt"/>
              </a:rPr>
              <a:t>?</a:t>
            </a:r>
          </a:p>
        </p:txBody>
      </p:sp>
    </p:spTree>
    <p:extLst>
      <p:ext uri="{BB962C8B-B14F-4D97-AF65-F5344CB8AC3E}">
        <p14:creationId xmlns:p14="http://schemas.microsoft.com/office/powerpoint/2010/main" val="1363143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Veränderung der Reaktionszeitverteilungen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36</a:t>
            </a:fld>
            <a:endParaRPr lang="de-DE" dirty="0"/>
          </a:p>
        </p:txBody>
      </p:sp>
      <p:pic>
        <p:nvPicPr>
          <p:cNvPr id="7" name="Grafik 6">
            <a:extLst>
              <a:ext uri="{FF2B5EF4-FFF2-40B4-BE49-F238E27FC236}">
                <a16:creationId xmlns:a16="http://schemas.microsoft.com/office/drawing/2014/main" id="{43040E04-097C-194F-7B4E-E342F4E3BB54}"/>
              </a:ext>
            </a:extLst>
          </p:cNvPr>
          <p:cNvPicPr>
            <a:picLocks noChangeAspect="1"/>
          </p:cNvPicPr>
          <p:nvPr/>
        </p:nvPicPr>
        <p:blipFill>
          <a:blip r:embed="rId3"/>
          <a:stretch>
            <a:fillRect/>
          </a:stretch>
        </p:blipFill>
        <p:spPr>
          <a:xfrm>
            <a:off x="2220685" y="2155041"/>
            <a:ext cx="7799794" cy="3412411"/>
          </a:xfrm>
          <a:prstGeom prst="rect">
            <a:avLst/>
          </a:prstGeom>
        </p:spPr>
      </p:pic>
    </p:spTree>
    <p:extLst>
      <p:ext uri="{BB962C8B-B14F-4D97-AF65-F5344CB8AC3E}">
        <p14:creationId xmlns:p14="http://schemas.microsoft.com/office/powerpoint/2010/main" val="1541398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Diffusionsmodell-Daten simulieren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37</a:t>
            </a:fld>
            <a:endParaRPr lang="de-DE" dirty="0"/>
          </a:p>
        </p:txBody>
      </p:sp>
      <p:pic>
        <p:nvPicPr>
          <p:cNvPr id="1026" name="Picture 2" descr="Quiz Time Poster. Farbiges Pinseldesign. Vektorhintergrund.:  Stock-Vektorgrafik (Lizenzfrei) 1242549271 | Shutterstock">
            <a:extLst>
              <a:ext uri="{FF2B5EF4-FFF2-40B4-BE49-F238E27FC236}">
                <a16:creationId xmlns:a16="http://schemas.microsoft.com/office/drawing/2014/main" id="{0F981E3A-05A8-7D2C-CDE5-F82A9CD802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14"/>
          <a:stretch/>
        </p:blipFill>
        <p:spPr bwMode="auto">
          <a:xfrm>
            <a:off x="4045711" y="1850159"/>
            <a:ext cx="4100578" cy="3179042"/>
          </a:xfrm>
          <a:prstGeom prst="rect">
            <a:avLst/>
          </a:prstGeom>
          <a:noFill/>
          <a:extLst>
            <a:ext uri="{909E8E84-426E-40DD-AFC4-6F175D3DCCD1}">
              <a14:hiddenFill xmlns:a14="http://schemas.microsoft.com/office/drawing/2010/main">
                <a:solidFill>
                  <a:srgbClr val="FFFFFF"/>
                </a:solidFill>
              </a14:hiddenFill>
            </a:ext>
          </a:extLst>
        </p:spPr>
      </p:pic>
      <p:sp>
        <p:nvSpPr>
          <p:cNvPr id="17" name="Inhaltsplatzhalter 2">
            <a:extLst>
              <a:ext uri="{FF2B5EF4-FFF2-40B4-BE49-F238E27FC236}">
                <a16:creationId xmlns:a16="http://schemas.microsoft.com/office/drawing/2014/main" id="{27EC78C4-A6ED-EBE9-75E2-24463E51098F}"/>
              </a:ext>
            </a:extLst>
          </p:cNvPr>
          <p:cNvSpPr>
            <a:spLocks noGrp="1"/>
          </p:cNvSpPr>
          <p:nvPr>
            <p:ph idx="1"/>
          </p:nvPr>
        </p:nvSpPr>
        <p:spPr>
          <a:xfrm>
            <a:off x="838200" y="4931348"/>
            <a:ext cx="9652454" cy="1325563"/>
          </a:xfrm>
        </p:spPr>
        <p:txBody>
          <a:bodyPr>
            <a:normAutofit/>
          </a:bodyPr>
          <a:lstStyle/>
          <a:p>
            <a:pPr marL="0" indent="0">
              <a:buNone/>
            </a:pPr>
            <a:r>
              <a:rPr lang="de-DE" b="1" dirty="0">
                <a:solidFill>
                  <a:schemeClr val="accent2"/>
                </a:solidFill>
                <a:latin typeface="+mn-lt"/>
              </a:rPr>
              <a:t>Aufgabe</a:t>
            </a:r>
            <a:r>
              <a:rPr lang="de-DE" dirty="0">
                <a:latin typeface="+mn-lt"/>
              </a:rPr>
              <a:t>: 1) Nutzt das </a:t>
            </a:r>
            <a:r>
              <a:rPr lang="de-DE" dirty="0" err="1">
                <a:latin typeface="+mn-lt"/>
              </a:rPr>
              <a:t>WienR</a:t>
            </a:r>
            <a:r>
              <a:rPr lang="de-DE" dirty="0">
                <a:latin typeface="+mn-lt"/>
              </a:rPr>
              <a:t>-Paket, um Daten aus einem Diffusionsmodell zu simulieren.</a:t>
            </a:r>
          </a:p>
          <a:p>
            <a:pPr marL="0" indent="0">
              <a:buNone/>
            </a:pPr>
            <a:r>
              <a:rPr lang="de-DE" dirty="0">
                <a:latin typeface="+mn-lt"/>
              </a:rPr>
              <a:t>2) Bringt die simulierten Daten in folgende Form mit 3 Spalten:    </a:t>
            </a:r>
            <a:r>
              <a:rPr lang="de-DE" dirty="0" err="1">
                <a:latin typeface="+mn-lt"/>
              </a:rPr>
              <a:t>cnd</a:t>
            </a:r>
            <a:r>
              <a:rPr lang="de-DE" dirty="0">
                <a:latin typeface="+mn-lt"/>
              </a:rPr>
              <a:t> | </a:t>
            </a:r>
            <a:r>
              <a:rPr lang="de-DE" dirty="0" err="1">
                <a:latin typeface="+mn-lt"/>
              </a:rPr>
              <a:t>resp</a:t>
            </a:r>
            <a:r>
              <a:rPr lang="de-DE" dirty="0">
                <a:latin typeface="+mn-lt"/>
              </a:rPr>
              <a:t> | </a:t>
            </a:r>
            <a:r>
              <a:rPr lang="de-DE" dirty="0" err="1">
                <a:latin typeface="+mn-lt"/>
              </a:rPr>
              <a:t>rt</a:t>
            </a:r>
            <a:endParaRPr lang="de-DE" dirty="0">
              <a:latin typeface="+mn-lt"/>
            </a:endParaRPr>
          </a:p>
          <a:p>
            <a:pPr marL="0" indent="0">
              <a:lnSpc>
                <a:spcPct val="100000"/>
              </a:lnSpc>
              <a:buNone/>
            </a:pPr>
            <a:endParaRPr lang="de-DE" dirty="0">
              <a:latin typeface="+mn-lt"/>
            </a:endParaRPr>
          </a:p>
        </p:txBody>
      </p:sp>
    </p:spTree>
    <p:extLst>
      <p:ext uri="{BB962C8B-B14F-4D97-AF65-F5344CB8AC3E}">
        <p14:creationId xmlns:p14="http://schemas.microsoft.com/office/powerpoint/2010/main" val="345198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Parameterschätzung</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1966210" y="3429000"/>
            <a:ext cx="8259580" cy="963118"/>
          </a:xfrm>
        </p:spPr>
        <p:txBody>
          <a:bodyPr>
            <a:normAutofit/>
          </a:bodyPr>
          <a:lstStyle/>
          <a:p>
            <a:pPr marL="0" indent="0">
              <a:buNone/>
            </a:pPr>
            <a:r>
              <a:rPr lang="en-US" sz="3200" dirty="0" err="1">
                <a:latin typeface="+mn-lt"/>
              </a:rPr>
              <a:t>Wir</a:t>
            </a:r>
            <a:r>
              <a:rPr lang="en-US" sz="3200" dirty="0">
                <a:latin typeface="+mn-lt"/>
              </a:rPr>
              <a:t> </a:t>
            </a:r>
            <a:r>
              <a:rPr lang="en-US" sz="3200" dirty="0" err="1">
                <a:latin typeface="+mn-lt"/>
              </a:rPr>
              <a:t>schreiben</a:t>
            </a:r>
            <a:r>
              <a:rPr lang="en-US" sz="3200" dirty="0">
                <a:latin typeface="+mn-lt"/>
              </a:rPr>
              <a:t> </a:t>
            </a:r>
            <a:r>
              <a:rPr lang="en-US" sz="3200" dirty="0" err="1">
                <a:latin typeface="+mn-lt"/>
              </a:rPr>
              <a:t>eine</a:t>
            </a:r>
            <a:r>
              <a:rPr lang="en-US" sz="3200" dirty="0">
                <a:latin typeface="+mn-lt"/>
              </a:rPr>
              <a:t> </a:t>
            </a:r>
            <a:r>
              <a:rPr lang="en-US" sz="3200" dirty="0" err="1">
                <a:latin typeface="+mn-lt"/>
              </a:rPr>
              <a:t>Optimierungsfunktion</a:t>
            </a:r>
            <a:r>
              <a:rPr lang="en-US" sz="3200" dirty="0">
                <a:latin typeface="+mn-lt"/>
              </a:rPr>
              <a:t> in R!!</a:t>
            </a:r>
            <a:endParaRPr lang="de-DE" sz="3200"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38</a:t>
            </a:fld>
            <a:endParaRPr lang="de-DE" dirty="0"/>
          </a:p>
        </p:txBody>
      </p:sp>
    </p:spTree>
    <p:extLst>
      <p:ext uri="{BB962C8B-B14F-4D97-AF65-F5344CB8AC3E}">
        <p14:creationId xmlns:p14="http://schemas.microsoft.com/office/powerpoint/2010/main" val="327535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Welche Daten wollen wir analysieren?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4</a:t>
            </a:fld>
            <a:endParaRPr lang="de-DE" dirty="0"/>
          </a:p>
        </p:txBody>
      </p:sp>
      <p:sp>
        <p:nvSpPr>
          <p:cNvPr id="4" name="Inhaltsplatzhalter 2">
            <a:extLst>
              <a:ext uri="{FF2B5EF4-FFF2-40B4-BE49-F238E27FC236}">
                <a16:creationId xmlns:a16="http://schemas.microsoft.com/office/drawing/2014/main" id="{84C648C6-42DC-3356-A327-5379EBD5D4F4}"/>
              </a:ext>
            </a:extLst>
          </p:cNvPr>
          <p:cNvSpPr txBox="1">
            <a:spLocks/>
          </p:cNvSpPr>
          <p:nvPr/>
        </p:nvSpPr>
        <p:spPr bwMode="auto">
          <a:xfrm>
            <a:off x="7432467" y="5815387"/>
            <a:ext cx="4175333" cy="864096"/>
          </a:xfrm>
          <a:prstGeom prst="rect">
            <a:avLst/>
          </a:prstGeom>
        </p:spPr>
        <p:txBody>
          <a:bodyPr vert="horz" lIns="91440" tIns="45720" rIns="91440" bIns="45720" rtlCol="0">
            <a:normAutofit/>
          </a:bodyPr>
          <a:lstStyle>
            <a:lvl1pPr marL="228594" indent="-228594" algn="l" defTabSz="914377" rtl="0" eaLnBrk="1" latinLnBrk="0" hangingPunct="1">
              <a:lnSpc>
                <a:spcPct val="150000"/>
              </a:lnSpc>
              <a:spcBef>
                <a:spcPts val="1000"/>
              </a:spcBef>
              <a:buFont typeface="Arial" panose="020B0604020202020204" pitchFamily="34" charset="0"/>
              <a:buChar char="•"/>
              <a:defRPr sz="2000" b="0" i="0" kern="1200">
                <a:solidFill>
                  <a:schemeClr val="tx1"/>
                </a:solidFill>
                <a:latin typeface="Cambria" panose="02040503050406030204" pitchFamily="18"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de-DE" sz="1400" dirty="0"/>
              <a:t>(Quelle: Payne, 2006) </a:t>
            </a:r>
          </a:p>
        </p:txBody>
      </p:sp>
      <p:pic>
        <p:nvPicPr>
          <p:cNvPr id="6" name="Grafik 5">
            <a:extLst>
              <a:ext uri="{FF2B5EF4-FFF2-40B4-BE49-F238E27FC236}">
                <a16:creationId xmlns:a16="http://schemas.microsoft.com/office/drawing/2014/main" id="{14F277C4-799B-6265-DFDF-C7ACEE507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204290" y="2591005"/>
            <a:ext cx="3744415" cy="3064899"/>
          </a:xfrm>
          <a:prstGeom prst="rect">
            <a:avLst/>
          </a:prstGeom>
        </p:spPr>
      </p:pic>
      <p:pic>
        <p:nvPicPr>
          <p:cNvPr id="7" name="Grafik 6" descr="Ein Bild, das draußen enthält.&#10;&#10;Automatisch generierte Beschreibung">
            <a:extLst>
              <a:ext uri="{FF2B5EF4-FFF2-40B4-BE49-F238E27FC236}">
                <a16:creationId xmlns:a16="http://schemas.microsoft.com/office/drawing/2014/main" id="{F6930BAB-43B7-6FDD-D23A-1577ABD8B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039055" y="2632303"/>
            <a:ext cx="4086532" cy="3064899"/>
          </a:xfrm>
          <a:prstGeom prst="rect">
            <a:avLst/>
          </a:prstGeom>
        </p:spPr>
      </p:pic>
      <p:sp>
        <p:nvSpPr>
          <p:cNvPr id="8" name="Inhaltsplatzhalter 2">
            <a:extLst>
              <a:ext uri="{FF2B5EF4-FFF2-40B4-BE49-F238E27FC236}">
                <a16:creationId xmlns:a16="http://schemas.microsoft.com/office/drawing/2014/main" id="{AE127929-C364-323D-0373-ACC029300FB1}"/>
              </a:ext>
            </a:extLst>
          </p:cNvPr>
          <p:cNvSpPr txBox="1">
            <a:spLocks/>
          </p:cNvSpPr>
          <p:nvPr/>
        </p:nvSpPr>
        <p:spPr bwMode="auto">
          <a:xfrm>
            <a:off x="1039055" y="5815386"/>
            <a:ext cx="4175333" cy="534987"/>
          </a:xfrm>
          <a:prstGeom prst="rect">
            <a:avLst/>
          </a:prstGeom>
        </p:spPr>
        <p:txBody>
          <a:bodyPr vert="horz" lIns="91440" tIns="45720" rIns="91440" bIns="45720" rtlCol="0">
            <a:normAutofit/>
          </a:bodyPr>
          <a:lstStyle>
            <a:lvl1pPr marL="342900" indent="-342900" algn="l" defTabSz="914400">
              <a:spcBef>
                <a:spcPts val="600"/>
              </a:spcBef>
              <a:spcAft>
                <a:spcPts val="0"/>
              </a:spcAft>
              <a:buFont typeface="Arial"/>
              <a:buChar char="•"/>
              <a:defRPr sz="2300">
                <a:solidFill>
                  <a:schemeClr val="tx1"/>
                </a:solidFill>
                <a:latin typeface="Arial"/>
                <a:ea typeface="+mn-ea"/>
                <a:cs typeface="Arial"/>
              </a:defRPr>
            </a:lvl1pPr>
            <a:lvl2pPr marL="742950" indent="-285750" algn="l" defTabSz="914400">
              <a:spcBef>
                <a:spcPts val="0"/>
              </a:spcBef>
              <a:buFont typeface="Arial"/>
              <a:buChar char="–"/>
              <a:defRPr sz="2000">
                <a:solidFill>
                  <a:schemeClr val="tx1"/>
                </a:solidFill>
                <a:latin typeface="Arial"/>
                <a:ea typeface="+mn-ea"/>
                <a:cs typeface="Arial"/>
              </a:defRPr>
            </a:lvl2pPr>
            <a:lvl3pPr marL="1143000" indent="-228600" algn="l" defTabSz="914400">
              <a:spcBef>
                <a:spcPts val="0"/>
              </a:spcBef>
              <a:buFont typeface="Arial"/>
              <a:buChar char="•"/>
              <a:defRPr sz="1800">
                <a:solidFill>
                  <a:schemeClr val="tx1"/>
                </a:solidFill>
                <a:latin typeface="Arial"/>
                <a:ea typeface="+mn-ea"/>
                <a:cs typeface="Arial"/>
              </a:defRPr>
            </a:lvl3pPr>
            <a:lvl4pPr marL="1600200" indent="-228600" algn="l" defTabSz="914400">
              <a:spcBef>
                <a:spcPts val="0"/>
              </a:spcBef>
              <a:buFont typeface="Arial"/>
              <a:buChar char="–"/>
              <a:defRPr sz="1600">
                <a:solidFill>
                  <a:schemeClr val="tx1"/>
                </a:solidFill>
                <a:latin typeface="Arial"/>
                <a:ea typeface="+mn-ea"/>
                <a:cs typeface="Arial"/>
              </a:defRPr>
            </a:lvl4pPr>
            <a:lvl5pPr marL="2057400" indent="-228600" algn="l" defTabSz="914400">
              <a:spcBef>
                <a:spcPts val="0"/>
              </a:spcBef>
              <a:buFont typeface="Arial"/>
              <a:buChar char="»"/>
              <a:defRPr sz="1600">
                <a:solidFill>
                  <a:schemeClr val="tx1"/>
                </a:solidFill>
                <a:latin typeface="Arial"/>
                <a:ea typeface="+mn-ea"/>
                <a:cs typeface="Arial"/>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de-DE" sz="1400" dirty="0"/>
              <a:t>(Quelle: </a:t>
            </a:r>
            <a:r>
              <a:rPr lang="de-DE" sz="1400" dirty="0" err="1"/>
              <a:t>Correll</a:t>
            </a:r>
            <a:r>
              <a:rPr lang="de-DE" sz="1400" dirty="0"/>
              <a:t> et al., 2002) </a:t>
            </a:r>
            <a:br>
              <a:rPr lang="de-DE" sz="1400" dirty="0"/>
            </a:br>
            <a:endParaRPr lang="de-DE" sz="1400" dirty="0"/>
          </a:p>
        </p:txBody>
      </p:sp>
      <p:sp>
        <p:nvSpPr>
          <p:cNvPr id="9" name="Textfeld 8">
            <a:extLst>
              <a:ext uri="{FF2B5EF4-FFF2-40B4-BE49-F238E27FC236}">
                <a16:creationId xmlns:a16="http://schemas.microsoft.com/office/drawing/2014/main" id="{0899B31C-3FF1-A2F2-F926-695E5EF862E6}"/>
              </a:ext>
            </a:extLst>
          </p:cNvPr>
          <p:cNvSpPr txBox="1"/>
          <p:nvPr/>
        </p:nvSpPr>
        <p:spPr bwMode="auto">
          <a:xfrm>
            <a:off x="935041" y="1885572"/>
            <a:ext cx="4190546" cy="677108"/>
          </a:xfrm>
          <a:prstGeom prst="rect">
            <a:avLst/>
          </a:prstGeom>
          <a:noFill/>
        </p:spPr>
        <p:txBody>
          <a:bodyPr wrap="square" rtlCol="0">
            <a:spAutoFit/>
          </a:bodyPr>
          <a:lstStyle/>
          <a:p>
            <a:r>
              <a:rPr lang="de-DE" sz="2000" b="1" dirty="0"/>
              <a:t>First-Person Shooter Task (FPST)</a:t>
            </a:r>
          </a:p>
          <a:p>
            <a:r>
              <a:rPr lang="de-DE" dirty="0"/>
              <a:t>(</a:t>
            </a:r>
            <a:r>
              <a:rPr lang="de-DE" dirty="0" err="1"/>
              <a:t>Correll</a:t>
            </a:r>
            <a:r>
              <a:rPr lang="de-DE" dirty="0"/>
              <a:t> et al., 2002)</a:t>
            </a:r>
          </a:p>
        </p:txBody>
      </p:sp>
      <p:sp>
        <p:nvSpPr>
          <p:cNvPr id="10" name="Textfeld 9">
            <a:extLst>
              <a:ext uri="{FF2B5EF4-FFF2-40B4-BE49-F238E27FC236}">
                <a16:creationId xmlns:a16="http://schemas.microsoft.com/office/drawing/2014/main" id="{B9CA10BE-D1D8-5CB5-D07E-93F4E8087BF1}"/>
              </a:ext>
            </a:extLst>
          </p:cNvPr>
          <p:cNvSpPr txBox="1"/>
          <p:nvPr/>
        </p:nvSpPr>
        <p:spPr bwMode="auto">
          <a:xfrm>
            <a:off x="6962399" y="1882625"/>
            <a:ext cx="4190546" cy="677108"/>
          </a:xfrm>
          <a:prstGeom prst="rect">
            <a:avLst/>
          </a:prstGeom>
          <a:noFill/>
        </p:spPr>
        <p:txBody>
          <a:bodyPr wrap="square" rtlCol="0">
            <a:spAutoFit/>
          </a:bodyPr>
          <a:lstStyle/>
          <a:p>
            <a:r>
              <a:rPr lang="de-DE" sz="2000" b="1" dirty="0"/>
              <a:t>Weapon </a:t>
            </a:r>
            <a:r>
              <a:rPr lang="de-DE" sz="2000" b="1" dirty="0" err="1"/>
              <a:t>Identification</a:t>
            </a:r>
            <a:r>
              <a:rPr lang="de-DE" sz="2000" b="1" dirty="0"/>
              <a:t> Task (WIT)</a:t>
            </a:r>
          </a:p>
          <a:p>
            <a:r>
              <a:rPr lang="de-DE" dirty="0"/>
              <a:t>(Payne, 2001)</a:t>
            </a:r>
          </a:p>
        </p:txBody>
      </p:sp>
    </p:spTree>
    <p:extLst>
      <p:ext uri="{BB962C8B-B14F-4D97-AF65-F5344CB8AC3E}">
        <p14:creationId xmlns:p14="http://schemas.microsoft.com/office/powerpoint/2010/main" val="114287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Wie sehen unsere Daten aus?</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5</a:t>
            </a:fld>
            <a:endParaRPr lang="de-DE" dirty="0"/>
          </a:p>
        </p:txBody>
      </p:sp>
      <p:pic>
        <p:nvPicPr>
          <p:cNvPr id="6" name="Grafik 5">
            <a:extLst>
              <a:ext uri="{FF2B5EF4-FFF2-40B4-BE49-F238E27FC236}">
                <a16:creationId xmlns:a16="http://schemas.microsoft.com/office/drawing/2014/main" id="{98486B6E-22C7-BAC0-1BEA-1D6A9AE333BB}"/>
              </a:ext>
            </a:extLst>
          </p:cNvPr>
          <p:cNvPicPr>
            <a:picLocks noChangeAspect="1"/>
          </p:cNvPicPr>
          <p:nvPr/>
        </p:nvPicPr>
        <p:blipFill>
          <a:blip r:embed="rId3"/>
          <a:stretch>
            <a:fillRect/>
          </a:stretch>
        </p:blipFill>
        <p:spPr>
          <a:xfrm>
            <a:off x="1014747" y="1823793"/>
            <a:ext cx="2926254" cy="4859434"/>
          </a:xfrm>
          <a:prstGeom prst="rect">
            <a:avLst/>
          </a:prstGeom>
        </p:spPr>
      </p:pic>
      <p:pic>
        <p:nvPicPr>
          <p:cNvPr id="10" name="Grafik 9">
            <a:extLst>
              <a:ext uri="{FF2B5EF4-FFF2-40B4-BE49-F238E27FC236}">
                <a16:creationId xmlns:a16="http://schemas.microsoft.com/office/drawing/2014/main" id="{6BDB4A5C-05BA-F688-E144-85801D0CFE5D}"/>
              </a:ext>
            </a:extLst>
          </p:cNvPr>
          <p:cNvPicPr>
            <a:picLocks noChangeAspect="1"/>
          </p:cNvPicPr>
          <p:nvPr/>
        </p:nvPicPr>
        <p:blipFill>
          <a:blip r:embed="rId4"/>
          <a:stretch>
            <a:fillRect/>
          </a:stretch>
        </p:blipFill>
        <p:spPr>
          <a:xfrm>
            <a:off x="6019747" y="2402174"/>
            <a:ext cx="4551869" cy="3635770"/>
          </a:xfrm>
          <a:prstGeom prst="rect">
            <a:avLst/>
          </a:prstGeom>
        </p:spPr>
      </p:pic>
    </p:spTree>
    <p:extLst>
      <p:ext uri="{BB962C8B-B14F-4D97-AF65-F5344CB8AC3E}">
        <p14:creationId xmlns:p14="http://schemas.microsoft.com/office/powerpoint/2010/main" val="159524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Die Daten</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6</a:t>
            </a:fld>
            <a:endParaRPr lang="de-DE" dirty="0"/>
          </a:p>
        </p:txBody>
      </p:sp>
      <p:pic>
        <p:nvPicPr>
          <p:cNvPr id="1026" name="Picture 2" descr="Quiz Time Poster. Farbiges Pinseldesign. Vektorhintergrund.:  Stock-Vektorgrafik (Lizenzfrei) 1242549271 | Shutterstock">
            <a:extLst>
              <a:ext uri="{FF2B5EF4-FFF2-40B4-BE49-F238E27FC236}">
                <a16:creationId xmlns:a16="http://schemas.microsoft.com/office/drawing/2014/main" id="{0F981E3A-05A8-7D2C-CDE5-F82A9CD802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14"/>
          <a:stretch/>
        </p:blipFill>
        <p:spPr bwMode="auto">
          <a:xfrm>
            <a:off x="4045711" y="1850159"/>
            <a:ext cx="4100578" cy="3179042"/>
          </a:xfrm>
          <a:prstGeom prst="rect">
            <a:avLst/>
          </a:prstGeom>
          <a:noFill/>
          <a:extLst>
            <a:ext uri="{909E8E84-426E-40DD-AFC4-6F175D3DCCD1}">
              <a14:hiddenFill xmlns:a14="http://schemas.microsoft.com/office/drawing/2010/main">
                <a:solidFill>
                  <a:srgbClr val="FFFFFF"/>
                </a:solidFill>
              </a14:hiddenFill>
            </a:ext>
          </a:extLst>
        </p:spPr>
      </p:pic>
      <p:sp>
        <p:nvSpPr>
          <p:cNvPr id="17" name="Inhaltsplatzhalter 2">
            <a:extLst>
              <a:ext uri="{FF2B5EF4-FFF2-40B4-BE49-F238E27FC236}">
                <a16:creationId xmlns:a16="http://schemas.microsoft.com/office/drawing/2014/main" id="{27EC78C4-A6ED-EBE9-75E2-24463E51098F}"/>
              </a:ext>
            </a:extLst>
          </p:cNvPr>
          <p:cNvSpPr>
            <a:spLocks noGrp="1"/>
          </p:cNvSpPr>
          <p:nvPr>
            <p:ph idx="1"/>
          </p:nvPr>
        </p:nvSpPr>
        <p:spPr>
          <a:xfrm>
            <a:off x="838200" y="4931348"/>
            <a:ext cx="9652454" cy="1325563"/>
          </a:xfrm>
        </p:spPr>
        <p:txBody>
          <a:bodyPr>
            <a:normAutofit/>
          </a:bodyPr>
          <a:lstStyle/>
          <a:p>
            <a:pPr marL="0" indent="0">
              <a:buNone/>
            </a:pPr>
            <a:r>
              <a:rPr lang="de-DE" dirty="0">
                <a:latin typeface="+mn-lt"/>
              </a:rPr>
              <a:t>Wie viele abhängige Variablen haben wir?</a:t>
            </a:r>
          </a:p>
          <a:p>
            <a:pPr marL="0" indent="0">
              <a:lnSpc>
                <a:spcPct val="100000"/>
              </a:lnSpc>
              <a:buNone/>
            </a:pPr>
            <a:endParaRPr lang="de-DE" dirty="0">
              <a:latin typeface="+mn-lt"/>
            </a:endParaRPr>
          </a:p>
        </p:txBody>
      </p:sp>
    </p:spTree>
    <p:extLst>
      <p:ext uri="{BB962C8B-B14F-4D97-AF65-F5344CB8AC3E}">
        <p14:creationId xmlns:p14="http://schemas.microsoft.com/office/powerpoint/2010/main" val="188231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Motivation: Speed – </a:t>
            </a:r>
            <a:r>
              <a:rPr lang="de-DE" dirty="0" err="1">
                <a:cs typeface="Helvetica" panose="020B0604020202020204" pitchFamily="34" charset="0"/>
              </a:rPr>
              <a:t>Accuracy</a:t>
            </a:r>
            <a:r>
              <a:rPr lang="de-DE" dirty="0">
                <a:cs typeface="Helvetica" panose="020B0604020202020204" pitchFamily="34" charset="0"/>
              </a:rPr>
              <a:t> </a:t>
            </a:r>
            <a:r>
              <a:rPr lang="de-DE" dirty="0" err="1">
                <a:cs typeface="Helvetica" panose="020B0604020202020204" pitchFamily="34" charset="0"/>
              </a:rPr>
              <a:t>Tradeoff</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0769600" cy="4351339"/>
          </a:xfrm>
        </p:spPr>
        <p:txBody>
          <a:bodyPr>
            <a:normAutofit/>
          </a:bodyPr>
          <a:lstStyle/>
          <a:p>
            <a:pPr marL="0" indent="0">
              <a:buNone/>
            </a:pPr>
            <a:r>
              <a:rPr lang="de-DE" dirty="0">
                <a:latin typeface="+mn-lt"/>
              </a:rPr>
              <a:t>Aufgabe A: Achte auf Genauigkeit 	</a:t>
            </a:r>
          </a:p>
          <a:p>
            <a:pPr marL="0" indent="0">
              <a:buNone/>
            </a:pPr>
            <a:r>
              <a:rPr lang="de-DE" dirty="0">
                <a:latin typeface="+mn-lt"/>
              </a:rPr>
              <a:t>	-&gt; Der Bias ist in den Reaktionszeiten zu sehen, aber nicht in den Fehlern</a:t>
            </a:r>
          </a:p>
          <a:p>
            <a:pPr marL="0" indent="0">
              <a:buNone/>
            </a:pPr>
            <a:r>
              <a:rPr lang="de-DE" dirty="0">
                <a:latin typeface="+mn-lt"/>
              </a:rPr>
              <a:t>Aufgabe B: Achte auf Zeit 		</a:t>
            </a:r>
          </a:p>
          <a:p>
            <a:pPr marL="0" indent="0">
              <a:buNone/>
            </a:pPr>
            <a:r>
              <a:rPr lang="de-DE" dirty="0">
                <a:latin typeface="+mn-lt"/>
              </a:rPr>
              <a:t>	-&gt; Der Bias ist in den Fehlern zu sehen, aber nicht in den Reaktionszeiten</a:t>
            </a:r>
          </a:p>
          <a:p>
            <a:pPr marL="0" indent="0">
              <a:buNone/>
            </a:pPr>
            <a:r>
              <a:rPr lang="de-DE" dirty="0">
                <a:latin typeface="+mn-lt"/>
              </a:rPr>
              <a:t>-&gt; Unterschiedliche Aufgabenstellungen können dazu führen, dass erwartete Effekte in der einen aber nicht in der anderen Variable zu sehen sind. Methoden, die nur die eine oder nur die andere Variable analysieren, können zu verfälschten Schlussfolgerungen kommen.</a:t>
            </a:r>
          </a:p>
          <a:p>
            <a:pPr marL="0" indent="0">
              <a:buNone/>
            </a:pPr>
            <a:r>
              <a:rPr lang="de-DE" dirty="0">
                <a:latin typeface="+mn-lt"/>
              </a:rPr>
              <a:t>-&gt; Daher: EIN Modell zur Analyse von BEIDEN Variablen!</a:t>
            </a: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7</a:t>
            </a:fld>
            <a:endParaRPr lang="de-DE" dirty="0"/>
          </a:p>
        </p:txBody>
      </p:sp>
      <p:sp>
        <p:nvSpPr>
          <p:cNvPr id="4" name="Inhaltsplatzhalter 2">
            <a:extLst>
              <a:ext uri="{FF2B5EF4-FFF2-40B4-BE49-F238E27FC236}">
                <a16:creationId xmlns:a16="http://schemas.microsoft.com/office/drawing/2014/main" id="{335CB5F8-69F3-F69B-4B53-E041A535EB55}"/>
              </a:ext>
            </a:extLst>
          </p:cNvPr>
          <p:cNvSpPr txBox="1">
            <a:spLocks/>
          </p:cNvSpPr>
          <p:nvPr/>
        </p:nvSpPr>
        <p:spPr>
          <a:xfrm>
            <a:off x="838200" y="1825626"/>
            <a:ext cx="11353800" cy="2161758"/>
          </a:xfrm>
          <a:prstGeom prst="rect">
            <a:avLst/>
          </a:prstGeom>
        </p:spPr>
        <p:txBody>
          <a:bodyPr vert="horz" lIns="91440" tIns="45720" rIns="91440" bIns="45720" rtlCol="0">
            <a:normAutofit/>
          </a:bodyPr>
          <a:lstStyle>
            <a:lvl1pPr marL="228594" indent="-228594" algn="l" defTabSz="914377" rtl="0" eaLnBrk="1" latinLnBrk="0" hangingPunct="1">
              <a:lnSpc>
                <a:spcPct val="150000"/>
              </a:lnSpc>
              <a:spcBef>
                <a:spcPts val="1000"/>
              </a:spcBef>
              <a:buFont typeface="Arial" panose="020B0604020202020204" pitchFamily="34" charset="0"/>
              <a:buChar char="•"/>
              <a:defRPr sz="2000" b="0" i="0" kern="1200">
                <a:solidFill>
                  <a:schemeClr val="tx1"/>
                </a:solidFill>
                <a:latin typeface="Cambria" panose="02040503050406030204" pitchFamily="18" charset="0"/>
                <a:ea typeface="+mn-ea"/>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1600" b="0" i="0" kern="1200">
                <a:solidFill>
                  <a:schemeClr val="tx1"/>
                </a:solidFill>
                <a:latin typeface="Cambria" panose="02040503050406030204" pitchFamily="18" charset="0"/>
                <a:ea typeface="+mn-ea"/>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800" b="0" i="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latin typeface="+mn-lt"/>
              </a:rPr>
              <a:t>				-&gt; lange Reaktionszeiten, wenig Fehler</a:t>
            </a:r>
          </a:p>
          <a:p>
            <a:pPr marL="0" indent="0">
              <a:buFont typeface="Arial" panose="020B0604020202020204" pitchFamily="34" charset="0"/>
              <a:buNone/>
            </a:pPr>
            <a:endParaRPr lang="de-DE" dirty="0">
              <a:solidFill>
                <a:schemeClr val="bg1"/>
              </a:solidFill>
              <a:latin typeface="+mn-lt"/>
            </a:endParaRPr>
          </a:p>
          <a:p>
            <a:pPr marL="0" indent="0">
              <a:buFont typeface="Arial" panose="020B0604020202020204" pitchFamily="34" charset="0"/>
              <a:buNone/>
            </a:pPr>
            <a:r>
              <a:rPr lang="de-DE" dirty="0">
                <a:latin typeface="+mn-lt"/>
              </a:rPr>
              <a:t>				-&gt; kurze Reaktionszeiten, viele Fehler</a:t>
            </a:r>
          </a:p>
        </p:txBody>
      </p:sp>
    </p:spTree>
    <p:extLst>
      <p:ext uri="{BB962C8B-B14F-4D97-AF65-F5344CB8AC3E}">
        <p14:creationId xmlns:p14="http://schemas.microsoft.com/office/powerpoint/2010/main" val="212672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Das Diffusionsmodell</a:t>
            </a:r>
            <a:endParaRPr lang="de-DE" sz="1600" dirty="0">
              <a:solidFill>
                <a:srgbClr val="7F807F"/>
              </a:solidFill>
              <a:cs typeface="Helvetica" panose="020B0604020202020204" pitchFamily="34" charset="0"/>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8</a:t>
            </a:fld>
            <a:endParaRPr lang="de-DE" dirty="0"/>
          </a:p>
        </p:txBody>
      </p:sp>
      <p:pic>
        <p:nvPicPr>
          <p:cNvPr id="6" name="Grafik 5">
            <a:extLst>
              <a:ext uri="{FF2B5EF4-FFF2-40B4-BE49-F238E27FC236}">
                <a16:creationId xmlns:a16="http://schemas.microsoft.com/office/drawing/2014/main" id="{98745D17-B425-3B7D-CBFE-42B786C10F7F}"/>
              </a:ext>
            </a:extLst>
          </p:cNvPr>
          <p:cNvPicPr>
            <a:picLocks noChangeAspect="1"/>
          </p:cNvPicPr>
          <p:nvPr/>
        </p:nvPicPr>
        <p:blipFill>
          <a:blip r:embed="rId3"/>
          <a:stretch>
            <a:fillRect/>
          </a:stretch>
        </p:blipFill>
        <p:spPr>
          <a:xfrm>
            <a:off x="2209800" y="1893497"/>
            <a:ext cx="7428101" cy="3964260"/>
          </a:xfrm>
          <a:prstGeom prst="rect">
            <a:avLst/>
          </a:prstGeom>
        </p:spPr>
      </p:pic>
    </p:spTree>
    <p:extLst>
      <p:ext uri="{BB962C8B-B14F-4D97-AF65-F5344CB8AC3E}">
        <p14:creationId xmlns:p14="http://schemas.microsoft.com/office/powerpoint/2010/main" val="154125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65327-8BF1-5D46-9836-8FF24C08D344}"/>
              </a:ext>
            </a:extLst>
          </p:cNvPr>
          <p:cNvSpPr>
            <a:spLocks noGrp="1"/>
          </p:cNvSpPr>
          <p:nvPr>
            <p:ph type="title"/>
          </p:nvPr>
        </p:nvSpPr>
        <p:spPr/>
        <p:txBody>
          <a:bodyPr/>
          <a:lstStyle/>
          <a:p>
            <a:r>
              <a:rPr lang="de-DE" dirty="0">
                <a:cs typeface="Helvetica" panose="020B0604020202020204" pitchFamily="34" charset="0"/>
              </a:rPr>
              <a:t>Parameter</a:t>
            </a:r>
            <a:endParaRPr lang="de-DE" sz="1600" dirty="0">
              <a:solidFill>
                <a:srgbClr val="7F807F"/>
              </a:solidFill>
              <a:cs typeface="Helvetica" panose="020B0604020202020204" pitchFamily="34" charset="0"/>
            </a:endParaRPr>
          </a:p>
        </p:txBody>
      </p:sp>
      <p:sp>
        <p:nvSpPr>
          <p:cNvPr id="3" name="Inhaltsplatzhalter 2">
            <a:extLst>
              <a:ext uri="{FF2B5EF4-FFF2-40B4-BE49-F238E27FC236}">
                <a16:creationId xmlns:a16="http://schemas.microsoft.com/office/drawing/2014/main" id="{3149C946-CA51-5A4E-83FC-86D11981A1C3}"/>
              </a:ext>
            </a:extLst>
          </p:cNvPr>
          <p:cNvSpPr>
            <a:spLocks noGrp="1"/>
          </p:cNvSpPr>
          <p:nvPr>
            <p:ph idx="1"/>
          </p:nvPr>
        </p:nvSpPr>
        <p:spPr>
          <a:xfrm>
            <a:off x="838200" y="1825625"/>
            <a:ext cx="10769600" cy="4351339"/>
          </a:xfrm>
        </p:spPr>
        <p:txBody>
          <a:bodyPr>
            <a:normAutofit/>
          </a:bodyPr>
          <a:lstStyle/>
          <a:p>
            <a:r>
              <a:rPr lang="de-DE" dirty="0">
                <a:latin typeface="+mn-lt"/>
              </a:rPr>
              <a:t>Boundary </a:t>
            </a:r>
            <a:r>
              <a:rPr lang="de-DE" dirty="0" err="1">
                <a:latin typeface="+mn-lt"/>
              </a:rPr>
              <a:t>separation</a:t>
            </a:r>
            <a:r>
              <a:rPr lang="de-DE" dirty="0">
                <a:latin typeface="+mn-lt"/>
              </a:rPr>
              <a:t> </a:t>
            </a:r>
            <a:r>
              <a:rPr lang="de-DE" dirty="0" err="1">
                <a:latin typeface="+mn-lt"/>
              </a:rPr>
              <a:t>alpha</a:t>
            </a:r>
            <a:r>
              <a:rPr lang="de-DE" dirty="0">
                <a:latin typeface="+mn-lt"/>
              </a:rPr>
              <a:t>: Entfernung zwischen den beiden Antwortalternativen</a:t>
            </a:r>
          </a:p>
          <a:p>
            <a:r>
              <a:rPr lang="de-DE" dirty="0">
                <a:latin typeface="+mn-lt"/>
              </a:rPr>
              <a:t>Drift rate </a:t>
            </a:r>
            <a:r>
              <a:rPr lang="de-DE" dirty="0" err="1">
                <a:latin typeface="+mn-lt"/>
              </a:rPr>
              <a:t>delta</a:t>
            </a:r>
            <a:r>
              <a:rPr lang="de-DE" dirty="0">
                <a:latin typeface="+mn-lt"/>
              </a:rPr>
              <a:t>: Geschwindigkeit der Informationsaufnahme</a:t>
            </a:r>
          </a:p>
          <a:p>
            <a:r>
              <a:rPr lang="de-DE" dirty="0" err="1">
                <a:latin typeface="+mn-lt"/>
              </a:rPr>
              <a:t>Starting</a:t>
            </a:r>
            <a:r>
              <a:rPr lang="de-DE" dirty="0">
                <a:latin typeface="+mn-lt"/>
              </a:rPr>
              <a:t> </a:t>
            </a:r>
            <a:r>
              <a:rPr lang="de-DE" dirty="0" err="1">
                <a:latin typeface="+mn-lt"/>
              </a:rPr>
              <a:t>point</a:t>
            </a:r>
            <a:r>
              <a:rPr lang="de-DE" dirty="0">
                <a:latin typeface="+mn-lt"/>
              </a:rPr>
              <a:t> </a:t>
            </a:r>
            <a:r>
              <a:rPr lang="de-DE" dirty="0" err="1">
                <a:latin typeface="+mn-lt"/>
              </a:rPr>
              <a:t>beta</a:t>
            </a:r>
            <a:r>
              <a:rPr lang="de-DE" dirty="0">
                <a:latin typeface="+mn-lt"/>
              </a:rPr>
              <a:t>: Startpunkt des Entscheidungsprozesses</a:t>
            </a:r>
          </a:p>
          <a:p>
            <a:r>
              <a:rPr lang="de-DE" dirty="0">
                <a:latin typeface="+mn-lt"/>
              </a:rPr>
              <a:t>Non-</a:t>
            </a:r>
            <a:r>
              <a:rPr lang="de-DE" dirty="0" err="1">
                <a:latin typeface="+mn-lt"/>
              </a:rPr>
              <a:t>decision</a:t>
            </a:r>
            <a:r>
              <a:rPr lang="de-DE" dirty="0">
                <a:latin typeface="+mn-lt"/>
              </a:rPr>
              <a:t> time tau: Prozesse, die nicht zur Entscheidungsfindung gehören (Bewegung, Signalübertragung)</a:t>
            </a:r>
          </a:p>
          <a:p>
            <a:r>
              <a:rPr lang="de-DE" dirty="0">
                <a:latin typeface="+mn-lt"/>
              </a:rPr>
              <a:t>blaue Linien: Verteilung der Reaktionszeiten je Entscheidungsalternative</a:t>
            </a:r>
          </a:p>
          <a:p>
            <a:pPr marL="0" indent="0">
              <a:buNone/>
            </a:pPr>
            <a:endParaRPr lang="de-DE" dirty="0">
              <a:latin typeface="+mn-lt"/>
            </a:endParaRPr>
          </a:p>
          <a:p>
            <a:pPr marL="0" indent="0">
              <a:buNone/>
            </a:pPr>
            <a:endParaRPr lang="de-DE" dirty="0">
              <a:latin typeface="+mn-lt"/>
            </a:endParaRPr>
          </a:p>
          <a:p>
            <a:pPr marL="0" indent="0">
              <a:buNone/>
            </a:pPr>
            <a:endParaRPr lang="de-DE" dirty="0">
              <a:latin typeface="+mn-lt"/>
            </a:endParaRPr>
          </a:p>
        </p:txBody>
      </p:sp>
      <p:sp>
        <p:nvSpPr>
          <p:cNvPr id="5" name="Foliennummernplatzhalter 4">
            <a:extLst>
              <a:ext uri="{FF2B5EF4-FFF2-40B4-BE49-F238E27FC236}">
                <a16:creationId xmlns:a16="http://schemas.microsoft.com/office/drawing/2014/main" id="{1671E426-2127-484F-8C97-1A075224DE8C}"/>
              </a:ext>
            </a:extLst>
          </p:cNvPr>
          <p:cNvSpPr>
            <a:spLocks noGrp="1"/>
          </p:cNvSpPr>
          <p:nvPr>
            <p:ph type="sldNum" sz="quarter" idx="12"/>
          </p:nvPr>
        </p:nvSpPr>
        <p:spPr/>
        <p:txBody>
          <a:bodyPr/>
          <a:lstStyle/>
          <a:p>
            <a:fld id="{27047599-9310-514D-B974-D1107FB324F4}" type="slidenum">
              <a:rPr lang="de-DE" smtClean="0"/>
              <a:pPr/>
              <a:t>9</a:t>
            </a:fld>
            <a:endParaRPr lang="de-DE" dirty="0"/>
          </a:p>
        </p:txBody>
      </p:sp>
    </p:spTree>
    <p:extLst>
      <p:ext uri="{BB962C8B-B14F-4D97-AF65-F5344CB8AC3E}">
        <p14:creationId xmlns:p14="http://schemas.microsoft.com/office/powerpoint/2010/main" val="827646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1508</Words>
  <Application>Microsoft Office PowerPoint</Application>
  <PresentationFormat>Breitbild</PresentationFormat>
  <Paragraphs>259</Paragraphs>
  <Slides>38</Slides>
  <Notes>38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38</vt:i4>
      </vt:variant>
    </vt:vector>
  </HeadingPairs>
  <TitlesOfParts>
    <vt:vector size="46" baseType="lpstr">
      <vt:lpstr>Arial</vt:lpstr>
      <vt:lpstr>Calibri</vt:lpstr>
      <vt:lpstr>Calibri Light</vt:lpstr>
      <vt:lpstr>Cambria</vt:lpstr>
      <vt:lpstr>Helvetica</vt:lpstr>
      <vt:lpstr>Helvetica Light</vt:lpstr>
      <vt:lpstr>Lucida Console</vt:lpstr>
      <vt:lpstr>Office</vt:lpstr>
      <vt:lpstr> Diffusionsmodelle</vt:lpstr>
      <vt:lpstr>Womit beschäftigen wir uns heute?</vt:lpstr>
      <vt:lpstr>Welche Daten wollen wir analysieren?</vt:lpstr>
      <vt:lpstr>Welche Daten wollen wir analysieren?</vt:lpstr>
      <vt:lpstr>Wie sehen unsere Daten aus?</vt:lpstr>
      <vt:lpstr>Die Daten</vt:lpstr>
      <vt:lpstr>Motivation: Speed – Accuracy Tradeoff</vt:lpstr>
      <vt:lpstr>Das Diffusionsmodell</vt:lpstr>
      <vt:lpstr>Parameter</vt:lpstr>
      <vt:lpstr>Annahmen</vt:lpstr>
      <vt:lpstr>Einen Diffusionsprozess simulieren</vt:lpstr>
      <vt:lpstr>Einen Diffusionsprozess simulieren</vt:lpstr>
      <vt:lpstr>Interpretation der Modellparameter</vt:lpstr>
      <vt:lpstr>Interpretation der Modellparameter</vt:lpstr>
      <vt:lpstr>Interpretation der Modellparameter</vt:lpstr>
      <vt:lpstr>Interpretation der Modellparameter</vt:lpstr>
      <vt:lpstr>Interpretation der Modellparameter</vt:lpstr>
      <vt:lpstr>Interpretation der Modellparameter</vt:lpstr>
      <vt:lpstr>Interpretation der Modellparameter</vt:lpstr>
      <vt:lpstr>Interpretation der Modellparameter</vt:lpstr>
      <vt:lpstr>Interpretation der Modellparameter</vt:lpstr>
      <vt:lpstr>Interpretation der Modellparameter</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Veränderung der Reaktionszeitverteilungen</vt:lpstr>
      <vt:lpstr>Diffusionsmodell-Daten simulieren</vt:lpstr>
      <vt:lpstr>Parameterschätzung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Independence of Processes within the Dual Process Model of Recognition Memory</dc:title>
  <dc:creator>Marie Jakob</dc:creator>
  <cp:lastModifiedBy>michael.henrich@365h-brs.de</cp:lastModifiedBy>
  <cp:revision>681</cp:revision>
  <dcterms:created xsi:type="dcterms:W3CDTF">2021-05-26T09:07:03Z</dcterms:created>
  <dcterms:modified xsi:type="dcterms:W3CDTF">2022-08-15T16:43:26Z</dcterms:modified>
</cp:coreProperties>
</file>