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A_7C6AD056.xml" ContentType="application/vnd.ms-powerpoint.comments+xml"/>
  <Override PartName="/ppt/comments/modernComment_10B_F5056712.xml" ContentType="application/vnd.ms-powerpoint.comments+xml"/>
  <Override PartName="/ppt/comments/modernComment_107_6383AEFE.xml" ContentType="application/vnd.ms-powerpoint.comments+xml"/>
  <Override PartName="/ppt/comments/modernComment_106_C2E74BA5.xml" ContentType="application/vnd.ms-powerpoint.comments+xml"/>
  <Override PartName="/ppt/comments/modernComment_10C_78502B73.xml" ContentType="application/vnd.ms-powerpoint.comments+xml"/>
  <Override PartName="/ppt/comments/modernComment_10D_C5D4283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3" r:id="rId6"/>
    <p:sldId id="260" r:id="rId7"/>
    <p:sldId id="262" r:id="rId8"/>
    <p:sldId id="258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C0DB3D-CD37-025E-5CC2-658F276D5B8A}" name="Kraft, Marie" initials="MK" userId="S::Marie.Kraft@campus.lmu.de::96420603-aec4-4185-9e29-d0f5dba753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B954"/>
    <a:srgbClr val="FFFFFF"/>
    <a:srgbClr val="19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9C2C2-DFDE-4443-BF0B-E87B3710A3FF}" v="3" dt="2023-12-22T10:41:3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6_C2E74B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456FC9-5EB2-4E33-9E67-34AF6780A122}" authorId="{87C0DB3D-CD37-025E-5CC2-658F276D5B8A}" created="2024-01-31T11:44:01.682">
    <pc:sldMkLst xmlns:pc="http://schemas.microsoft.com/office/powerpoint/2013/main/command">
      <pc:docMk/>
      <pc:sldMk cId="3269938085" sldId="262"/>
    </pc:sldMkLst>
    <p188:txBody>
      <a:bodyPr/>
      <a:lstStyle/>
      <a:p>
        <a:r>
          <a:rPr lang="de-DE"/>
          <a:t>Source dran hauen -&gt; 4. citation</a:t>
        </a:r>
      </a:p>
    </p188:txBody>
  </p188:cm>
</p188:cmLst>
</file>

<file path=ppt/comments/modernComment_107_6383AE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9118E9-E21B-4494-AD6F-179F73997F82}" authorId="{87C0DB3D-CD37-025E-5CC2-658F276D5B8A}" created="2024-01-31T11:43:24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69574398" sldId="263"/>
      <ac:picMk id="6" creationId="{703A419A-B40B-F6A9-248E-9A3C5BCF8D46}"/>
    </ac:deMkLst>
    <p188:txBody>
      <a:bodyPr/>
      <a:lstStyle/>
      <a:p>
        <a:r>
          <a:rPr lang="de-DE"/>
          <a:t>3. citation</a:t>
        </a:r>
      </a:p>
    </p188:txBody>
  </p188:cm>
</p188:cmLst>
</file>

<file path=ppt/comments/modernComment_10A_7C6AD0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93A727-561A-490E-A23D-CDBAEED60832}" authorId="{87C0DB3D-CD37-025E-5CC2-658F276D5B8A}" created="2024-01-31T11:41:51.991">
    <pc:sldMkLst xmlns:pc="http://schemas.microsoft.com/office/powerpoint/2013/main/command">
      <pc:docMk/>
      <pc:sldMk cId="2087374934" sldId="266"/>
    </pc:sldMkLst>
    <p188:replyLst>
      <p188:reply id="{F85E023B-253C-46AD-A4BB-27DBEB48E6F5}" authorId="{87C0DB3D-CD37-025E-5CC2-658F276D5B8A}" created="2024-01-31T11:42:15.405">
        <p188:txBody>
          <a:bodyPr/>
          <a:lstStyle/>
          <a:p>
            <a:r>
              <a:rPr lang="de-DE"/>
              <a:t>Citation dran packen</a:t>
            </a:r>
          </a:p>
        </p188:txBody>
      </p188:reply>
    </p188:replyLst>
    <p188:txBody>
      <a:bodyPr/>
      <a:lstStyle/>
      <a:p>
        <a:r>
          <a:rPr lang="de-DE"/>
          <a:t>Hübsch machen</a:t>
        </a:r>
      </a:p>
    </p188:txBody>
  </p188:cm>
</p188:cmLst>
</file>

<file path=ppt/comments/modernComment_10B_F50567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56EFF6-9B02-4D93-B82C-2E500D0475B9}" authorId="{87C0DB3D-CD37-025E-5CC2-658F276D5B8A}" created="2024-01-31T11:43:10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0771986" sldId="267"/>
      <ac:spMk id="18" creationId="{7BBFB49F-C866-9AF0-9267-591181A1584D}"/>
    </ac:deMkLst>
    <p188:txBody>
      <a:bodyPr/>
      <a:lstStyle/>
      <a:p>
        <a:r>
          <a:rPr lang="de-DE"/>
          <a:t>2. citation dran machen</a:t>
        </a:r>
      </a:p>
    </p188:txBody>
  </p188:cm>
</p188:cmLst>
</file>

<file path=ppt/comments/modernComment_10C_78502B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8B65AD-E078-480C-A216-28AF7E0F82EC}" authorId="{87C0DB3D-CD37-025E-5CC2-658F276D5B8A}" created="2024-01-31T11:48:31.961">
    <pc:sldMkLst xmlns:pc="http://schemas.microsoft.com/office/powerpoint/2013/main/command">
      <pc:docMk/>
      <pc:sldMk cId="2018519923" sldId="268"/>
    </pc:sldMkLst>
    <p188:txBody>
      <a:bodyPr/>
      <a:lstStyle/>
      <a:p>
        <a:r>
          <a:rPr lang="de-DE"/>
          <a:t>aufhübschen</a:t>
        </a:r>
      </a:p>
    </p188:txBody>
  </p188:cm>
</p188:cmLst>
</file>

<file path=ppt/comments/modernComment_10D_C5D428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7FC0A6-99B8-4602-BBAF-72C254438AE9}" authorId="{87C0DB3D-CD37-025E-5CC2-658F276D5B8A}" created="2024-01-31T11:41:18.684">
    <pc:sldMkLst xmlns:pc="http://schemas.microsoft.com/office/powerpoint/2013/main/command">
      <pc:docMk/>
      <pc:sldMk cId="3319015482" sldId="269"/>
    </pc:sldMkLst>
    <p188:txBody>
      <a:bodyPr/>
      <a:lstStyle/>
      <a:p>
        <a:r>
          <a:rPr lang="de-DE"/>
          <a:t>Hier die Striche vom background weg machen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A56B-4834-467C-94A0-67C27ECFC5D7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8226-6E82-4A90-BF05-F3CCF42EA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7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96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4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3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8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91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8CE33-23A8-43EE-AF8F-A233671B52F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035BB2-2DB6-4BE1-88D3-69A15EFE406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5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D_C5D4283A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7/s41599-023-01614-0" TargetMode="External"/><Relationship Id="rId2" Type="http://schemas.openxmlformats.org/officeDocument/2006/relationships/hyperlink" Target="https://www.statista.com/topics/6408/music-streaming/#editorsPi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rts.spotify.com/charts/view/regional-de-weekly/2023-12-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7C6AD05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F50567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7_6383AEF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6_C2E74BA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78502B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3B3B6-29F6-CA63-5C47-01C380D39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Analysing</a:t>
            </a:r>
            <a:r>
              <a:rPr lang="de-DE"/>
              <a:t> </a:t>
            </a:r>
            <a:r>
              <a:rPr lang="de-DE" err="1"/>
              <a:t>listening</a:t>
            </a:r>
            <a:r>
              <a:rPr lang="de-DE"/>
              <a:t> </a:t>
            </a:r>
            <a:r>
              <a:rPr lang="de-DE" err="1"/>
              <a:t>behaviour</a:t>
            </a:r>
            <a:r>
              <a:rPr lang="de-DE"/>
              <a:t> on Spotify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A1523-1E60-82DC-926D-9949BF7BF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useage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spotify</a:t>
            </a:r>
            <a:r>
              <a:rPr lang="de-DE"/>
              <a:t> API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analyse</a:t>
            </a:r>
            <a:r>
              <a:rPr lang="de-DE"/>
              <a:t> </a:t>
            </a:r>
            <a:r>
              <a:rPr lang="de-DE" err="1"/>
              <a:t>aggregated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4E76B0-222F-C52D-611F-13441303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547" y="2978263"/>
            <a:ext cx="2118154" cy="1412103"/>
          </a:xfrm>
          <a:prstGeom prst="rect">
            <a:avLst/>
          </a:prstGeom>
        </p:spPr>
      </p:pic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DA5E642-52D4-1A84-ABB4-D9DA064C2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52" y="2083570"/>
            <a:ext cx="1117114" cy="11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3910749-7011-CCF7-75DA-0F6AB716A6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in all 930 </a:t>
            </a:r>
            <a:r>
              <a:rPr lang="de-DE" dirty="0" err="1"/>
              <a:t>songs</a:t>
            </a:r>
            <a:endParaRPr lang="de-DE" dirty="0"/>
          </a:p>
        </p:txBody>
      </p:sp>
      <p:pic>
        <p:nvPicPr>
          <p:cNvPr id="5" name="Inhaltsplatzhalter 4" descr="Ein Bild, das Text, Diagramm, parallel, Reihe enthält.&#10;&#10;Automatisch generierte Beschreibung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43" y="988150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33190154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DEB89B6-0D21-F92A-AEBB-DEFA4FF56D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96881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1CB4D21-9082-0E05-CC81-16E7235002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69946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4E4BBA0-9F80-6BDD-4C60-F629729305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66786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9DF047A-2DD9-B62D-155F-D93AC2E44D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96976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3427958-140C-EE01-CA3C-89D95E92ED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</p:spTree>
    <p:extLst>
      <p:ext uri="{BB962C8B-B14F-4D97-AF65-F5344CB8AC3E}">
        <p14:creationId xmlns:p14="http://schemas.microsoft.com/office/powerpoint/2010/main" val="15016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167EBFB-525A-F956-F386-498AAD66A0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882" y="988150"/>
            <a:ext cx="11349318" cy="2345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2226-C94C-D645-B5F8-9ED6C67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de-DE" dirty="0"/>
              <a:t>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valence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517314-01B0-5DDF-F83C-A3017486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842" y="868301"/>
            <a:ext cx="9338315" cy="5325465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00ACEED-BF7E-6AE3-08C1-D5720440E34C}"/>
              </a:ext>
            </a:extLst>
          </p:cNvPr>
          <p:cNvSpPr txBox="1"/>
          <p:nvPr/>
        </p:nvSpPr>
        <p:spPr>
          <a:xfrm>
            <a:off x="3107842" y="989012"/>
            <a:ext cx="226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highlight>
                  <a:srgbClr val="0000FF"/>
                </a:highlight>
              </a:rPr>
              <a:t>Russia </a:t>
            </a:r>
            <a:r>
              <a:rPr lang="de-DE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invades</a:t>
            </a:r>
            <a:r>
              <a:rPr lang="de-DE" sz="1600" dirty="0">
                <a:solidFill>
                  <a:schemeClr val="bg1"/>
                </a:solidFill>
                <a:highlight>
                  <a:srgbClr val="0000FF"/>
                </a:highlight>
              </a:rPr>
              <a:t> Ukraine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056C68-5C20-1763-A6F4-1B65C1F53E4E}"/>
              </a:ext>
            </a:extLst>
          </p:cNvPr>
          <p:cNvSpPr txBox="1"/>
          <p:nvPr/>
        </p:nvSpPr>
        <p:spPr>
          <a:xfrm>
            <a:off x="7058069" y="989012"/>
            <a:ext cx="226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Russia‘s</a:t>
            </a:r>
            <a:r>
              <a:rPr lang="de-DE" sz="1600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de-DE" sz="1600" dirty="0" err="1">
                <a:solidFill>
                  <a:schemeClr val="bg1"/>
                </a:solidFill>
                <a:highlight>
                  <a:srgbClr val="0000FF"/>
                </a:highlight>
              </a:rPr>
              <a:t>mobilisation</a:t>
            </a:r>
            <a:endParaRPr lang="de-DE" sz="16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998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1B932-86E1-DBCD-037F-39BEACF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78550-36DC-49BB-BF7A-F0544961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	Analyse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variables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	Try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similarities</a:t>
            </a:r>
            <a:r>
              <a:rPr lang="de-DE" dirty="0"/>
              <a:t> in </a:t>
            </a:r>
            <a:r>
              <a:rPr lang="de-DE" dirty="0" err="1"/>
              <a:t>ups</a:t>
            </a:r>
            <a:r>
              <a:rPr lang="de-DE" dirty="0"/>
              <a:t> and </a:t>
            </a:r>
            <a:r>
              <a:rPr lang="de-DE" dirty="0" err="1"/>
              <a:t>downs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89818D3-73E6-AE2E-1F7F-B4CAD1008330}"/>
              </a:ext>
            </a:extLst>
          </p:cNvPr>
          <p:cNvSpPr/>
          <p:nvPr/>
        </p:nvSpPr>
        <p:spPr>
          <a:xfrm rot="16200000">
            <a:off x="1499369" y="2724912"/>
            <a:ext cx="310896" cy="530352"/>
          </a:xfrm>
          <a:prstGeom prst="downArrow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76134A9-2ABD-A502-942A-4A0C7B2B393C}"/>
              </a:ext>
            </a:extLst>
          </p:cNvPr>
          <p:cNvSpPr/>
          <p:nvPr/>
        </p:nvSpPr>
        <p:spPr>
          <a:xfrm rot="16200000">
            <a:off x="1499369" y="3367463"/>
            <a:ext cx="310896" cy="530352"/>
          </a:xfrm>
          <a:prstGeom prst="downArrow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4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6D413-FC9F-723B-6AFD-24D8FA67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E7E2B-4840-8990-79FD-18874F5D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[1] </a:t>
            </a:r>
            <a:r>
              <a:rPr lang="de-DE" sz="1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https://www.statista.com/topics/6408/music-streaming/#editorsPicks</a:t>
            </a:r>
            <a:endParaRPr lang="de-DE" sz="1800" dirty="0"/>
          </a:p>
          <a:p>
            <a:pPr marL="0" indent="0">
              <a:buNone/>
            </a:pPr>
            <a:r>
              <a:rPr lang="de-DE" sz="1800" b="0" i="0" dirty="0">
                <a:solidFill>
                  <a:srgbClr val="212121"/>
                </a:solidFill>
                <a:effectLst/>
              </a:rPr>
              <a:t>[2]</a:t>
            </a:r>
            <a:r>
              <a:rPr lang="de-DE" sz="1800" dirty="0">
                <a:solidFill>
                  <a:srgbClr val="212121"/>
                </a:solidFill>
              </a:rPr>
              <a:t> 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Schäfer T, Sedlmeier P, Städtler C, Huron D. The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psychological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functions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of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music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listening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. Front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Psychol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. 2013 Aug 13;4:511. </a:t>
            </a:r>
            <a:r>
              <a:rPr lang="de-DE" sz="1800" b="0" i="0" dirty="0" err="1">
                <a:solidFill>
                  <a:srgbClr val="212121"/>
                </a:solidFill>
                <a:effectLst/>
              </a:rPr>
              <a:t>doi</a:t>
            </a:r>
            <a:r>
              <a:rPr lang="de-DE" sz="1800" b="0" i="0" dirty="0">
                <a:solidFill>
                  <a:srgbClr val="212121"/>
                </a:solidFill>
                <a:effectLst/>
              </a:rPr>
              <a:t>: 10.3389/fpsyg.2013.00511. PMID: 23964257; PMCID: PMC3741536.</a:t>
            </a:r>
            <a:endParaRPr lang="de-DE" sz="18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[3] Yeung, T.YC. Revival of positive nostalgic music during the first Covid-19 lockdown in the UK: evidence from Spotify streaming data. </a:t>
            </a:r>
            <a:r>
              <a:rPr lang="en-US" sz="1800" b="0" i="1" dirty="0" err="1">
                <a:solidFill>
                  <a:srgbClr val="222222"/>
                </a:solidFill>
                <a:effectLst/>
              </a:rPr>
              <a:t>Humanit</a:t>
            </a:r>
            <a:r>
              <a:rPr lang="en-US" sz="1800" b="0" i="1" dirty="0">
                <a:solidFill>
                  <a:srgbClr val="222222"/>
                </a:solidFill>
                <a:effectLst/>
              </a:rPr>
              <a:t> Soc Sci </a:t>
            </a:r>
            <a:r>
              <a:rPr lang="en-US" sz="1800" b="0" i="1" dirty="0" err="1">
                <a:solidFill>
                  <a:srgbClr val="222222"/>
                </a:solidFill>
                <a:effectLst/>
              </a:rPr>
              <a:t>Commun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10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, 132 (2023). </a:t>
            </a:r>
            <a:r>
              <a:rPr lang="en-US" sz="1800" b="0" i="0" dirty="0">
                <a:solidFill>
                  <a:srgbClr val="222222"/>
                </a:solidFill>
                <a:effectLst/>
                <a:hlinkClick r:id="rId3"/>
              </a:rPr>
              <a:t>https://doi.org/10.1057/s41599-023-01614-0</a:t>
            </a:r>
            <a:endParaRPr lang="de-DE" sz="18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</a:rPr>
              <a:t>[4] </a:t>
            </a:r>
            <a:r>
              <a:rPr lang="en-US" sz="1800" dirty="0">
                <a:solidFill>
                  <a:srgbClr val="222222"/>
                </a:solidFill>
                <a:hlinkClick r:id="rId4"/>
              </a:rPr>
              <a:t>https://charts.spotify.com/charts/view/regional-de-weekly/2023-12-21</a:t>
            </a:r>
            <a:endParaRPr lang="en-US" sz="18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5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84220-5085-C2DE-F740-B01E2481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listen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via a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plattform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Spotify </a:t>
            </a:r>
            <a:r>
              <a:rPr lang="de-DE" dirty="0" err="1"/>
              <a:t>or</a:t>
            </a:r>
            <a:r>
              <a:rPr lang="de-DE" dirty="0"/>
              <a:t> Apple Music?</a:t>
            </a:r>
          </a:p>
        </p:txBody>
      </p:sp>
    </p:spTree>
    <p:extLst>
      <p:ext uri="{BB962C8B-B14F-4D97-AF65-F5344CB8AC3E}">
        <p14:creationId xmlns:p14="http://schemas.microsoft.com/office/powerpoint/2010/main" val="14582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84220-5085-C2DE-F740-B01E2481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listen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via a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plattform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Spotify </a:t>
            </a:r>
            <a:r>
              <a:rPr lang="de-DE" dirty="0" err="1"/>
              <a:t>or</a:t>
            </a:r>
            <a:r>
              <a:rPr lang="de-DE" dirty="0"/>
              <a:t> Apple Music?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34703-C001-56DB-88C7-2A6169B7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2nd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2022: 616.2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subscribers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188 </a:t>
            </a:r>
            <a:r>
              <a:rPr lang="de-DE" dirty="0" err="1"/>
              <a:t>million</a:t>
            </a:r>
            <a:r>
              <a:rPr lang="de-DE" dirty="0"/>
              <a:t>: </a:t>
            </a:r>
            <a:r>
              <a:rPr lang="de-DE" dirty="0" err="1"/>
              <a:t>paying</a:t>
            </a:r>
            <a:r>
              <a:rPr lang="de-DE" dirty="0"/>
              <a:t> Spotify </a:t>
            </a:r>
            <a:r>
              <a:rPr lang="de-DE" dirty="0" err="1"/>
              <a:t>users</a:t>
            </a:r>
            <a:endParaRPr lang="de-DE" dirty="0"/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3rd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2023: 226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paying</a:t>
            </a:r>
            <a:r>
              <a:rPr lang="de-DE" dirty="0"/>
              <a:t> Spotify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8090D8-1397-498A-AA7C-239D5D637960}"/>
              </a:ext>
            </a:extLst>
          </p:cNvPr>
          <p:cNvSpPr txBox="1"/>
          <p:nvPr/>
        </p:nvSpPr>
        <p:spPr>
          <a:xfrm>
            <a:off x="10227765" y="5443268"/>
            <a:ext cx="1733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[1]</a:t>
            </a:r>
          </a:p>
        </p:txBody>
      </p:sp>
    </p:spTree>
    <p:extLst>
      <p:ext uri="{BB962C8B-B14F-4D97-AF65-F5344CB8AC3E}">
        <p14:creationId xmlns:p14="http://schemas.microsoft.com/office/powerpoint/2010/main" val="20873749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37B8-76E9-5C82-D691-C91D4E9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Dive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7BBFB49F-C866-9AF0-9267-591181A1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3509"/>
            <a:ext cx="10058400" cy="730650"/>
          </a:xfrm>
        </p:spPr>
        <p:txBody>
          <a:bodyPr>
            <a:normAutofit/>
          </a:bodyPr>
          <a:lstStyle/>
          <a:p>
            <a:r>
              <a:rPr lang="en-US" i="1" dirty="0"/>
              <a:t>“Is there a cause of  music listening?”</a:t>
            </a:r>
            <a:endParaRPr lang="de-DE" i="1" dirty="0"/>
          </a:p>
        </p:txBody>
      </p:sp>
      <p:sp>
        <p:nvSpPr>
          <p:cNvPr id="19" name="Inhaltsplatzhalter 17">
            <a:extLst>
              <a:ext uri="{FF2B5EF4-FFF2-40B4-BE49-F238E27FC236}">
                <a16:creationId xmlns:a16="http://schemas.microsoft.com/office/drawing/2014/main" id="{DFBCD19A-4AE2-8653-715A-4F294997D944}"/>
              </a:ext>
            </a:extLst>
          </p:cNvPr>
          <p:cNvSpPr txBox="1">
            <a:spLocks/>
          </p:cNvSpPr>
          <p:nvPr/>
        </p:nvSpPr>
        <p:spPr>
          <a:xfrm>
            <a:off x="1875756" y="2648933"/>
            <a:ext cx="10058400" cy="3784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ym typeface="Wingdings" panose="05000000000000000000" pitchFamily="2" charset="2"/>
              </a:rPr>
              <a:t> regulate arousal and their mood  ! </a:t>
            </a:r>
            <a:endParaRPr lang="de-DE" i="1" dirty="0"/>
          </a:p>
        </p:txBody>
      </p:sp>
      <p:sp>
        <p:nvSpPr>
          <p:cNvPr id="20" name="Inhaltsplatzhalter 17">
            <a:extLst>
              <a:ext uri="{FF2B5EF4-FFF2-40B4-BE49-F238E27FC236}">
                <a16:creationId xmlns:a16="http://schemas.microsoft.com/office/drawing/2014/main" id="{B9693583-5F04-9FA0-A94A-32FD0F3FF20C}"/>
              </a:ext>
            </a:extLst>
          </p:cNvPr>
          <p:cNvSpPr txBox="1">
            <a:spLocks/>
          </p:cNvSpPr>
          <p:nvPr/>
        </p:nvSpPr>
        <p:spPr>
          <a:xfrm>
            <a:off x="1097280" y="3365618"/>
            <a:ext cx="10058400" cy="730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“What influences the mood?”</a:t>
            </a:r>
            <a:endParaRPr lang="de-DE" i="1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6AE2C342-8D6E-0371-383D-033B8DE8611D}"/>
              </a:ext>
            </a:extLst>
          </p:cNvPr>
          <p:cNvSpPr txBox="1">
            <a:spLocks/>
          </p:cNvSpPr>
          <p:nvPr/>
        </p:nvSpPr>
        <p:spPr>
          <a:xfrm>
            <a:off x="1875756" y="3761042"/>
            <a:ext cx="10058400" cy="3784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ym typeface="Wingdings" panose="05000000000000000000" pitchFamily="2" charset="2"/>
              </a:rPr>
              <a:t>  healthiness, personal environment and global events  !</a:t>
            </a:r>
            <a:endParaRPr lang="de-DE" i="1" dirty="0"/>
          </a:p>
        </p:txBody>
      </p:sp>
      <p:sp>
        <p:nvSpPr>
          <p:cNvPr id="22" name="Inhaltsplatzhalter 17">
            <a:extLst>
              <a:ext uri="{FF2B5EF4-FFF2-40B4-BE49-F238E27FC236}">
                <a16:creationId xmlns:a16="http://schemas.microsoft.com/office/drawing/2014/main" id="{9895DFCF-6722-73E0-657C-544F58E26A5A}"/>
              </a:ext>
            </a:extLst>
          </p:cNvPr>
          <p:cNvSpPr txBox="1">
            <a:spLocks/>
          </p:cNvSpPr>
          <p:nvPr/>
        </p:nvSpPr>
        <p:spPr>
          <a:xfrm>
            <a:off x="1097280" y="4749567"/>
            <a:ext cx="10058400" cy="730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/>
              <a:t>“Is it possible to track the user behavior in connection to global events?”</a:t>
            </a:r>
            <a:endParaRPr lang="de-DE" i="1" u="sng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B77BF-A3DB-CA05-A9FA-AA2A84EB0514}"/>
              </a:ext>
            </a:extLst>
          </p:cNvPr>
          <p:cNvSpPr txBox="1"/>
          <p:nvPr/>
        </p:nvSpPr>
        <p:spPr>
          <a:xfrm>
            <a:off x="6242649" y="2648933"/>
            <a:ext cx="221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[2]</a:t>
            </a:r>
          </a:p>
        </p:txBody>
      </p:sp>
    </p:spTree>
    <p:extLst>
      <p:ext uri="{BB962C8B-B14F-4D97-AF65-F5344CB8AC3E}">
        <p14:creationId xmlns:p14="http://schemas.microsoft.com/office/powerpoint/2010/main" val="41107719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37B8-76E9-5C82-D691-C91D4E9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Inspirational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3A419A-B40B-F6A9-248E-9A3C5BCF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4" y="1930322"/>
            <a:ext cx="6241852" cy="426360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DF926F7-1617-402A-CE96-CCF67CC94774}"/>
              </a:ext>
            </a:extLst>
          </p:cNvPr>
          <p:cNvSpPr txBox="1"/>
          <p:nvPr/>
        </p:nvSpPr>
        <p:spPr>
          <a:xfrm>
            <a:off x="8859328" y="5727940"/>
            <a:ext cx="146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[3]</a:t>
            </a:r>
          </a:p>
        </p:txBody>
      </p:sp>
    </p:spTree>
    <p:extLst>
      <p:ext uri="{BB962C8B-B14F-4D97-AF65-F5344CB8AC3E}">
        <p14:creationId xmlns:p14="http://schemas.microsoft.com/office/powerpoint/2010/main" val="1669574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37B8-76E9-5C82-D691-C91D4E9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Research Question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A23FFD4-9253-4986-6780-48A09DBCF059}"/>
              </a:ext>
            </a:extLst>
          </p:cNvPr>
          <p:cNvSpPr/>
          <p:nvPr/>
        </p:nvSpPr>
        <p:spPr>
          <a:xfrm>
            <a:off x="1097280" y="3133813"/>
            <a:ext cx="10058400" cy="1310171"/>
          </a:xfrm>
          <a:prstGeom prst="roundRect">
            <a:avLst/>
          </a:prstGeom>
          <a:solidFill>
            <a:srgbClr val="1DB954"/>
          </a:solidFill>
          <a:ln>
            <a:solidFill>
              <a:srgbClr val="FFFFF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 global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and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? </a:t>
            </a:r>
          </a:p>
          <a:p>
            <a:pPr algn="ctr"/>
            <a:r>
              <a:rPr lang="de-DE" dirty="0"/>
              <a:t>A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Ukraine </a:t>
            </a:r>
            <a:r>
              <a:rPr lang="de-DE" dirty="0" err="1"/>
              <a:t>listened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2022 </a:t>
            </a:r>
            <a:r>
              <a:rPr lang="de-DE" dirty="0" err="1"/>
              <a:t>using</a:t>
            </a:r>
            <a:r>
              <a:rPr lang="de-DE" dirty="0"/>
              <a:t> Spotify API.</a:t>
            </a:r>
          </a:p>
        </p:txBody>
      </p:sp>
    </p:spTree>
    <p:extLst>
      <p:ext uri="{BB962C8B-B14F-4D97-AF65-F5344CB8AC3E}">
        <p14:creationId xmlns:p14="http://schemas.microsoft.com/office/powerpoint/2010/main" val="14781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37B8-76E9-5C82-D691-C91D4E9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77E442D-19A1-A2C8-3314-A6488B458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691" y="1846263"/>
            <a:ext cx="9002617" cy="4435665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D840222-E3C2-B6D3-4375-6C924062C71A}"/>
              </a:ext>
            </a:extLst>
          </p:cNvPr>
          <p:cNvSpPr txBox="1"/>
          <p:nvPr/>
        </p:nvSpPr>
        <p:spPr>
          <a:xfrm>
            <a:off x="10597308" y="5943600"/>
            <a:ext cx="146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[4]</a:t>
            </a:r>
          </a:p>
        </p:txBody>
      </p:sp>
    </p:spTree>
    <p:extLst>
      <p:ext uri="{BB962C8B-B14F-4D97-AF65-F5344CB8AC3E}">
        <p14:creationId xmlns:p14="http://schemas.microsoft.com/office/powerpoint/2010/main" val="32699380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2CF4E-6577-9EDF-8520-3E6EAF4E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CEA32-0E42-DED3-A529-9B6716EA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via </a:t>
            </a:r>
            <a:r>
              <a:rPr lang="de-DE" dirty="0" err="1"/>
              <a:t>charts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>
              <a:lnSpc>
                <a:spcPct val="300000"/>
              </a:lnSpc>
            </a:pPr>
            <a:r>
              <a:rPr lang="de-DE" dirty="0" err="1"/>
              <a:t>Used</a:t>
            </a:r>
            <a:r>
              <a:rPr lang="de-DE" dirty="0"/>
              <a:t> Spotify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track </a:t>
            </a:r>
            <a:r>
              <a:rPr lang="de-DE" dirty="0" err="1"/>
              <a:t>ID‘s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</a:p>
          <a:p>
            <a:pPr>
              <a:lnSpc>
                <a:spcPct val="300000"/>
              </a:lnSpc>
            </a:pPr>
            <a:r>
              <a:rPr lang="de-DE" dirty="0" err="1"/>
              <a:t>Used</a:t>
            </a:r>
            <a:r>
              <a:rPr lang="de-DE" dirty="0"/>
              <a:t> Spotify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track </a:t>
            </a:r>
            <a:r>
              <a:rPr lang="de-DE" dirty="0" err="1"/>
              <a:t>information</a:t>
            </a:r>
            <a:r>
              <a:rPr lang="de-DE" dirty="0"/>
              <a:t> (such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and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)</a:t>
            </a:r>
          </a:p>
          <a:p>
            <a:pPr>
              <a:lnSpc>
                <a:spcPct val="300000"/>
              </a:lnSpc>
            </a:pP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weekly</a:t>
            </a:r>
            <a:r>
              <a:rPr lang="de-DE" dirty="0"/>
              <a:t> TOP200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A1FCDCF-9C9A-2F75-E19D-604768740FBD}"/>
              </a:ext>
            </a:extLst>
          </p:cNvPr>
          <p:cNvSpPr/>
          <p:nvPr/>
        </p:nvSpPr>
        <p:spPr>
          <a:xfrm>
            <a:off x="2203704" y="2724912"/>
            <a:ext cx="310896" cy="530352"/>
          </a:xfrm>
          <a:prstGeom prst="downArrow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4F1C64D-4CDB-7106-FC7E-A4B27913072C}"/>
              </a:ext>
            </a:extLst>
          </p:cNvPr>
          <p:cNvSpPr/>
          <p:nvPr/>
        </p:nvSpPr>
        <p:spPr>
          <a:xfrm>
            <a:off x="2203704" y="4869180"/>
            <a:ext cx="310896" cy="530352"/>
          </a:xfrm>
          <a:prstGeom prst="downArrow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4796780F-8BB2-23D4-EDEF-998616DF7879}"/>
              </a:ext>
            </a:extLst>
          </p:cNvPr>
          <p:cNvSpPr/>
          <p:nvPr/>
        </p:nvSpPr>
        <p:spPr>
          <a:xfrm>
            <a:off x="2194560" y="3797046"/>
            <a:ext cx="310896" cy="530352"/>
          </a:xfrm>
          <a:prstGeom prst="downArrow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6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4DBE4-1016-D45D-43B6-07DCF913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7B43A-5DAF-3D11-60A2-4CB4FFD5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Weekly TOP200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songs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starting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week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6th </a:t>
            </a:r>
            <a:r>
              <a:rPr lang="de-DE" sz="1600" dirty="0" err="1"/>
              <a:t>January</a:t>
            </a:r>
            <a:r>
              <a:rPr lang="de-DE" sz="1600" dirty="0"/>
              <a:t> 2022, </a:t>
            </a:r>
            <a:r>
              <a:rPr lang="de-DE" sz="1600" dirty="0" err="1"/>
              <a:t>ending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week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29th </a:t>
            </a:r>
            <a:r>
              <a:rPr lang="de-DE" sz="1600" dirty="0" err="1"/>
              <a:t>December</a:t>
            </a:r>
            <a:r>
              <a:rPr lang="de-DE" sz="1600" dirty="0"/>
              <a:t> 2022 (52 </a:t>
            </a:r>
            <a:r>
              <a:rPr lang="de-DE" sz="1600" dirty="0" err="1"/>
              <a:t>weeks</a:t>
            </a:r>
            <a:r>
              <a:rPr lang="de-DE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Data: 17 variables and 10.400 (52*200) </a:t>
            </a:r>
            <a:r>
              <a:rPr lang="de-DE" dirty="0" err="1"/>
              <a:t>entries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total 930 different </a:t>
            </a:r>
            <a:r>
              <a:rPr lang="de-DE" dirty="0" err="1"/>
              <a:t>songs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Measures</a:t>
            </a:r>
            <a:r>
              <a:rPr lang="de-DE" dirty="0"/>
              <a:t>: </a:t>
            </a:r>
            <a:r>
              <a:rPr lang="de-DE" dirty="0" err="1"/>
              <a:t>streams</a:t>
            </a:r>
            <a:r>
              <a:rPr lang="de-DE" dirty="0"/>
              <a:t>,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, </a:t>
            </a:r>
            <a:r>
              <a:rPr lang="de-DE" dirty="0" err="1"/>
              <a:t>popularity</a:t>
            </a:r>
            <a:r>
              <a:rPr lang="de-DE" dirty="0"/>
              <a:t>, </a:t>
            </a:r>
            <a:r>
              <a:rPr lang="de-DE" dirty="0" err="1"/>
              <a:t>danceability</a:t>
            </a:r>
            <a:r>
              <a:rPr lang="de-DE" dirty="0"/>
              <a:t>, </a:t>
            </a:r>
            <a:r>
              <a:rPr lang="de-DE" dirty="0" err="1"/>
              <a:t>energy</a:t>
            </a:r>
            <a:r>
              <a:rPr lang="de-DE" dirty="0"/>
              <a:t>, 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speechiness</a:t>
            </a:r>
            <a:r>
              <a:rPr lang="de-DE" dirty="0"/>
              <a:t>, </a:t>
            </a:r>
            <a:r>
              <a:rPr lang="de-DE" dirty="0" err="1"/>
              <a:t>acousticness</a:t>
            </a:r>
            <a:r>
              <a:rPr lang="de-DE" dirty="0"/>
              <a:t>, </a:t>
            </a:r>
            <a:r>
              <a:rPr lang="de-DE" dirty="0" err="1"/>
              <a:t>instrumentalness</a:t>
            </a:r>
            <a:r>
              <a:rPr lang="de-DE" dirty="0"/>
              <a:t>, </a:t>
            </a:r>
            <a:r>
              <a:rPr lang="de-DE" b="1" dirty="0" err="1"/>
              <a:t>valence</a:t>
            </a:r>
            <a:r>
              <a:rPr lang="de-DE" dirty="0"/>
              <a:t>, tempo, </a:t>
            </a:r>
            <a:r>
              <a:rPr lang="de-DE" dirty="0" err="1"/>
              <a:t>duration</a:t>
            </a:r>
            <a:r>
              <a:rPr lang="de-DE" dirty="0"/>
              <a:t> in </a:t>
            </a:r>
            <a:r>
              <a:rPr lang="de-DE" dirty="0" err="1"/>
              <a:t>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5199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CSS Zwischenpräsentation</Template>
  <TotalTime>0</TotalTime>
  <Words>505</Words>
  <Application>Microsoft Office PowerPoint</Application>
  <PresentationFormat>Breitbild</PresentationFormat>
  <Paragraphs>59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Analysing listening behaviour on Spotify</vt:lpstr>
      <vt:lpstr>Do you listen to music via a streaming plattform such as Spotify or Apple Music?</vt:lpstr>
      <vt:lpstr>Do you listen to music via a streaming plattform such as Spotify or Apple Music?</vt:lpstr>
      <vt:lpstr>Deep Dive</vt:lpstr>
      <vt:lpstr>Inspirational paper</vt:lpstr>
      <vt:lpstr>Research Question</vt:lpstr>
      <vt:lpstr>How did I get the data?</vt:lpstr>
      <vt:lpstr>Next process steps for data</vt:lpstr>
      <vt:lpstr>Overview of the data</vt:lpstr>
      <vt:lpstr>Distribution of valence in all 930 songs</vt:lpstr>
      <vt:lpstr>Trend of valence over time</vt:lpstr>
      <vt:lpstr>Trend of valence over time</vt:lpstr>
      <vt:lpstr>Trend of valence over time</vt:lpstr>
      <vt:lpstr>Trend of valence over time</vt:lpstr>
      <vt:lpstr>Trend of valence over time</vt:lpstr>
      <vt:lpstr>Trend of valence over time</vt:lpstr>
      <vt:lpstr>What‘s next?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listening behaviour on Spotify</dc:title>
  <dc:creator>Kraft, Marie</dc:creator>
  <cp:lastModifiedBy>Kraft, Marie</cp:lastModifiedBy>
  <cp:revision>3</cp:revision>
  <dcterms:created xsi:type="dcterms:W3CDTF">2024-01-31T10:50:37Z</dcterms:created>
  <dcterms:modified xsi:type="dcterms:W3CDTF">2024-02-02T10:01:02Z</dcterms:modified>
</cp:coreProperties>
</file>