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9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2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079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75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36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57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88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7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5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8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2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6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3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0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4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8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0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707.0634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707.0634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705.0536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 smtClean="0"/>
              <a:t>Deep</a:t>
            </a:r>
            <a:r>
              <a:rPr lang="fr-FR" dirty="0" smtClean="0"/>
              <a:t> Learning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Groupe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73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9411" y="0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 smtClean="0"/>
              <a:t>PPO – Proximal Policy </a:t>
            </a:r>
            <a:r>
              <a:rPr lang="fr-FR" dirty="0" err="1" smtClean="0"/>
              <a:t>Optimization</a:t>
            </a:r>
            <a:r>
              <a:rPr lang="fr-FR" dirty="0" smtClean="0"/>
              <a:t>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9411" y="906264"/>
            <a:ext cx="8596668" cy="5661589"/>
          </a:xfrm>
        </p:spPr>
        <p:txBody>
          <a:bodyPr>
            <a:noAutofit/>
          </a:bodyPr>
          <a:lstStyle/>
          <a:p>
            <a:r>
              <a:rPr lang="fr-FR" sz="1600" dirty="0" smtClean="0"/>
              <a:t>RL : pas de </a:t>
            </a:r>
            <a:r>
              <a:rPr lang="fr-FR" sz="1600" dirty="0" err="1" smtClean="0"/>
              <a:t>dataset</a:t>
            </a:r>
            <a:r>
              <a:rPr lang="fr-FR" sz="1600" dirty="0" smtClean="0"/>
              <a:t> statique (l’agent génère son propre </a:t>
            </a:r>
            <a:r>
              <a:rPr lang="fr-FR" sz="1600" dirty="0" err="1" smtClean="0"/>
              <a:t>dataset</a:t>
            </a:r>
            <a:r>
              <a:rPr lang="fr-FR" sz="1600" dirty="0" smtClean="0"/>
              <a:t> en interagissant avec son environnement) </a:t>
            </a:r>
            <a:r>
              <a:rPr lang="fr-FR" sz="1600" dirty="0" smtClean="0">
                <a:sym typeface="Wingdings" panose="05000000000000000000" pitchFamily="2" charset="2"/>
              </a:rPr>
              <a:t> la distribution des récompenses et des observations changent constamment </a:t>
            </a:r>
          </a:p>
          <a:p>
            <a:r>
              <a:rPr lang="fr-FR" sz="1600" dirty="0" smtClean="0">
                <a:sym typeface="Wingdings" panose="05000000000000000000" pitchFamily="2" charset="2"/>
              </a:rPr>
              <a:t>RL : très sensibles aux </a:t>
            </a:r>
            <a:r>
              <a:rPr lang="fr-FR" sz="1600" dirty="0" err="1" smtClean="0">
                <a:sym typeface="Wingdings" panose="05000000000000000000" pitchFamily="2" charset="2"/>
              </a:rPr>
              <a:t>hyperparamètres</a:t>
            </a:r>
            <a:endParaRPr lang="fr-FR" sz="1600" dirty="0" smtClean="0">
              <a:sym typeface="Wingdings" panose="05000000000000000000" pitchFamily="2" charset="2"/>
            </a:endParaRPr>
          </a:p>
          <a:p>
            <a:endParaRPr lang="fr-FR" sz="1600" dirty="0" smtClean="0">
              <a:sym typeface="Wingdings" panose="05000000000000000000" pitchFamily="2" charset="2"/>
            </a:endParaRPr>
          </a:p>
          <a:p>
            <a:r>
              <a:rPr lang="fr-FR" sz="1600" dirty="0">
                <a:sym typeface="Wingdings" panose="05000000000000000000" pitchFamily="2" charset="2"/>
              </a:rPr>
              <a:t> </a:t>
            </a:r>
            <a:r>
              <a:rPr lang="fr-FR" sz="1600" dirty="0" err="1">
                <a:sym typeface="Wingdings" panose="05000000000000000000" pitchFamily="2" charset="2"/>
              </a:rPr>
              <a:t>OpenAi</a:t>
            </a:r>
            <a:r>
              <a:rPr lang="fr-FR" sz="1600" dirty="0">
                <a:sym typeface="Wingdings" panose="05000000000000000000" pitchFamily="2" charset="2"/>
              </a:rPr>
              <a:t> met au point l’algorithme de </a:t>
            </a:r>
            <a:r>
              <a:rPr lang="fr-FR" sz="1600" b="1" dirty="0">
                <a:sym typeface="Wingdings" panose="05000000000000000000" pitchFamily="2" charset="2"/>
              </a:rPr>
              <a:t>PPO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Policy Gradient </a:t>
            </a:r>
            <a:r>
              <a:rPr lang="fr-FR" dirty="0" err="1">
                <a:sym typeface="Wingdings" panose="05000000000000000000" pitchFamily="2" charset="2"/>
              </a:rPr>
              <a:t>method</a:t>
            </a:r>
            <a:r>
              <a:rPr lang="fr-FR" dirty="0">
                <a:sym typeface="Wingdings" panose="05000000000000000000" pitchFamily="2" charset="2"/>
              </a:rPr>
              <a:t> (différent de Q </a:t>
            </a:r>
            <a:r>
              <a:rPr lang="fr-FR" dirty="0" err="1">
                <a:sym typeface="Wingdings" panose="05000000000000000000" pitchFamily="2" charset="2"/>
              </a:rPr>
              <a:t>learning</a:t>
            </a:r>
            <a:r>
              <a:rPr lang="fr-FR" dirty="0">
                <a:sym typeface="Wingdings" panose="05000000000000000000" pitchFamily="2" charset="2"/>
              </a:rPr>
              <a:t>) – pas de </a:t>
            </a:r>
            <a:r>
              <a:rPr lang="fr-FR" dirty="0" err="1">
                <a:sym typeface="Wingdings" panose="05000000000000000000" pitchFamily="2" charset="2"/>
              </a:rPr>
              <a:t>replay</a:t>
            </a:r>
            <a:r>
              <a:rPr lang="fr-FR" dirty="0">
                <a:sym typeface="Wingdings" panose="05000000000000000000" pitchFamily="2" charset="2"/>
              </a:rPr>
              <a:t> buffer</a:t>
            </a:r>
          </a:p>
          <a:p>
            <a:pPr marL="457200" lvl="1" indent="0">
              <a:buNone/>
            </a:pPr>
            <a:r>
              <a:rPr lang="fr-FR" dirty="0" err="1">
                <a:sym typeface="Wingdings" panose="05000000000000000000" pitchFamily="2" charset="2"/>
              </a:rPr>
              <a:t>C-a-d</a:t>
            </a:r>
            <a:r>
              <a:rPr lang="fr-FR" dirty="0">
                <a:sym typeface="Wingdings" panose="05000000000000000000" pitchFamily="2" charset="2"/>
              </a:rPr>
              <a:t> utilise une seule fois les expériences collectées </a:t>
            </a:r>
            <a:endParaRPr lang="fr-F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sz="1600" dirty="0">
                <a:sym typeface="Wingdings" panose="05000000000000000000" pitchFamily="2" charset="2"/>
              </a:rPr>
              <a:t>Descente de gradient sur un seul batch  risque de mise à jour des trop drastique </a:t>
            </a:r>
            <a:r>
              <a:rPr lang="fr-FR" sz="1600" dirty="0" smtClean="0">
                <a:sym typeface="Wingdings" panose="05000000000000000000" pitchFamily="2" charset="2"/>
              </a:rPr>
              <a:t>paramètres</a:t>
            </a:r>
          </a:p>
          <a:p>
            <a:pPr marL="0" indent="0">
              <a:buNone/>
            </a:pPr>
            <a:endParaRPr lang="fr-FR" sz="1600" dirty="0">
              <a:sym typeface="Wingdings" panose="05000000000000000000" pitchFamily="2" charset="2"/>
            </a:endParaRPr>
          </a:p>
          <a:p>
            <a:r>
              <a:rPr lang="fr-FR" sz="1600" dirty="0">
                <a:sym typeface="Wingdings" panose="05000000000000000000" pitchFamily="2" charset="2"/>
              </a:rPr>
              <a:t>PPO basée sur Trust </a:t>
            </a:r>
            <a:r>
              <a:rPr lang="fr-FR" sz="1600" dirty="0" err="1">
                <a:sym typeface="Wingdings" panose="05000000000000000000" pitchFamily="2" charset="2"/>
              </a:rPr>
              <a:t>Region</a:t>
            </a:r>
            <a:r>
              <a:rPr lang="fr-FR" sz="1600" dirty="0">
                <a:sym typeface="Wingdings" panose="05000000000000000000" pitchFamily="2" charset="2"/>
              </a:rPr>
              <a:t> Policy </a:t>
            </a:r>
            <a:r>
              <a:rPr lang="fr-FR" sz="1600" dirty="0" err="1">
                <a:sym typeface="Wingdings" panose="05000000000000000000" pitchFamily="2" charset="2"/>
              </a:rPr>
              <a:t>Optimization</a:t>
            </a:r>
            <a:r>
              <a:rPr lang="fr-FR" sz="1600" dirty="0">
                <a:sym typeface="Wingdings" panose="05000000000000000000" pitchFamily="2" charset="2"/>
              </a:rPr>
              <a:t> (TRPO)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TRPO dans cette politique une contrainte est ajoutée (KL) pour que l’actualisation de la politique ne soit pas trop importante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PPO intègre cette contrainte directement dans sa </a:t>
            </a:r>
            <a:r>
              <a:rPr lang="fr-FR" dirty="0" smtClean="0">
                <a:sym typeface="Wingdings" panose="05000000000000000000" pitchFamily="2" charset="2"/>
              </a:rPr>
              <a:t>politique </a:t>
            </a:r>
          </a:p>
          <a:p>
            <a:pPr marL="0" indent="0">
              <a:buNone/>
            </a:pPr>
            <a:endParaRPr lang="fr-F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fr-FR" dirty="0">
              <a:sym typeface="Wingdings" panose="05000000000000000000" pitchFamily="2" charset="2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623039"/>
              </p:ext>
            </p:extLst>
          </p:nvPr>
        </p:nvGraphicFramePr>
        <p:xfrm>
          <a:off x="6121863" y="6492240"/>
          <a:ext cx="2865437" cy="365760"/>
        </p:xfrm>
        <a:graphic>
          <a:graphicData uri="http://schemas.openxmlformats.org/drawingml/2006/table">
            <a:tbl>
              <a:tblPr/>
              <a:tblGrid>
                <a:gridCol w="2865437"/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 smtClean="0">
                          <a:hlinkClick r:id="rId2"/>
                        </a:rPr>
                        <a:t>Source : arXiv:1707.06347</a:t>
                      </a:r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8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1"/>
          <p:cNvSpPr>
            <a:spLocks noGrp="1"/>
          </p:cNvSpPr>
          <p:nvPr>
            <p:ph type="title"/>
          </p:nvPr>
        </p:nvSpPr>
        <p:spPr>
          <a:xfrm>
            <a:off x="589411" y="0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 smtClean="0"/>
              <a:t>PPO – Proximal Policy </a:t>
            </a:r>
            <a:r>
              <a:rPr lang="fr-FR" dirty="0" err="1" smtClean="0"/>
              <a:t>Optimization</a:t>
            </a:r>
            <a:r>
              <a:rPr lang="fr-FR" dirty="0" smtClean="0"/>
              <a:t> (2)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75699" y="1284605"/>
                <a:ext cx="8596668" cy="118630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fr-FR" dirty="0" smtClean="0">
                    <a:sym typeface="Wingdings" panose="05000000000000000000" pitchFamily="2" charset="2"/>
                  </a:rPr>
                  <a:t>Fonction de coût :</a:t>
                </a:r>
              </a:p>
              <a:p>
                <a:pPr marL="0" lvl="1" indent="0" algn="ctr">
                  <a:buNone/>
                </a:pPr>
                <a:r>
                  <a:rPr lang="fr-FR" b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L</a:t>
                </a:r>
                <a:r>
                  <a:rPr lang="fr-FR" b="1" baseline="300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PPO</a:t>
                </a:r>
                <a:r>
                  <a:rPr lang="fr-FR" b="1" dirty="0" smtClean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fr-F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𝑬</m:t>
                        </m:r>
                        <m:r>
                          <a:rPr lang="fr-FR" b="1" i="1" baseline="-25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𝒕</m:t>
                        </m:r>
                      </m:e>
                    </m:acc>
                    <m:r>
                      <a:rPr lang="fr-FR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func>
                      <m:funcPr>
                        <m:ctrlP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a:rPr lang="fr-FR" b="1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𝒎𝒊𝒏</m:t>
                        </m:r>
                        <m:r>
                          <a:rPr lang="fr-FR" b="1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fr-FR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𝒓</m:t>
                        </m:r>
                        <m:r>
                          <a:rPr lang="fr-FR" b="1" i="1" baseline="-2500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𝒕</m:t>
                        </m:r>
                        <m:d>
                          <m:dPr>
                            <m:ctrlPr>
                              <a:rPr lang="fr-FR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θ</m:t>
                            </m:r>
                          </m:e>
                        </m:d>
                        <m:acc>
                          <m:accPr>
                            <m:chr m:val="̂"/>
                            <m:ctrlPr>
                              <a:rPr lang="fr-FR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fr-FR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𝑨</m:t>
                            </m:r>
                            <m:r>
                              <a:rPr lang="fr-FR" b="1" i="1" baseline="-2500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</m:e>
                        </m:acc>
                        <m:r>
                          <a:rPr lang="fr-FR" b="1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fr-FR" b="1" i="1" smtClean="0">
                            <a:solidFill>
                              <a:srgbClr val="7030A0"/>
                            </a:solidFill>
                            <a:effectLst>
                              <a:outerShdw blurRad="50800" dist="50800" dir="5400000" algn="ctr" rotWithShape="0">
                                <a:schemeClr val="bg1"/>
                              </a:outerShdw>
                            </a:effectLst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𝒄𝒍𝒊𝒑</m:t>
                        </m:r>
                        <m:r>
                          <a:rPr lang="fr-FR" b="1" i="1" smtClean="0">
                            <a:solidFill>
                              <a:srgbClr val="7030A0"/>
                            </a:solidFill>
                            <a:effectLst>
                              <a:outerShdw blurRad="50800" dist="50800" dir="5400000" algn="ctr" rotWithShape="0">
                                <a:schemeClr val="bg1"/>
                              </a:outerShdw>
                            </a:effectLst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fr-FR" b="1" i="1" smtClean="0">
                            <a:solidFill>
                              <a:srgbClr val="7030A0"/>
                            </a:solidFill>
                            <a:effectLst>
                              <a:outerShdw blurRad="50800" dist="50800" dir="5400000" algn="ctr" rotWithShape="0">
                                <a:schemeClr val="bg1"/>
                              </a:outerShdw>
                            </a:effectLst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𝒓𝒕</m:t>
                        </m:r>
                        <m:d>
                          <m:dPr>
                            <m:ctrlPr>
                              <a:rPr lang="fr-FR" b="1" i="1" smtClean="0">
                                <a:solidFill>
                                  <a:srgbClr val="7030A0"/>
                                </a:solidFill>
                                <a:effectLst>
                                  <a:outerShdw blurRad="50800" dist="50800" dir="5400000" algn="ctr" rotWithShape="0">
                                    <a:schemeClr val="bg1"/>
                                  </a:outerShdw>
                                </a:effectLst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1" i="1" smtClean="0">
                                <a:solidFill>
                                  <a:srgbClr val="7030A0"/>
                                </a:solidFill>
                                <a:effectLst>
                                  <a:outerShdw blurRad="50800" dist="50800" dir="5400000" algn="ctr" rotWithShape="0">
                                    <a:schemeClr val="bg1"/>
                                  </a:outerShdw>
                                </a:effectLst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θ</m:t>
                            </m:r>
                          </m:e>
                        </m:d>
                        <m:r>
                          <a:rPr lang="fr-FR" b="1" i="1" smtClean="0">
                            <a:solidFill>
                              <a:srgbClr val="7030A0"/>
                            </a:solidFill>
                            <a:effectLst>
                              <a:outerShdw blurRad="50800" dist="50800" dir="5400000" algn="ctr" rotWithShape="0">
                                <a:schemeClr val="bg1"/>
                              </a:outerShdw>
                            </a:effectLst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fr-FR" b="1" i="1" smtClean="0">
                            <a:solidFill>
                              <a:srgbClr val="7030A0"/>
                            </a:solidFill>
                            <a:effectLst>
                              <a:outerShdw blurRad="50800" dist="50800" dir="5400000" algn="ctr" rotWithShape="0">
                                <a:schemeClr val="bg1"/>
                              </a:outerShdw>
                            </a:effectLst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  <m:r>
                          <a:rPr lang="fr-FR" b="1" i="1" smtClean="0">
                            <a:solidFill>
                              <a:srgbClr val="7030A0"/>
                            </a:solidFill>
                            <a:effectLst>
                              <a:outerShdw blurRad="50800" dist="50800" dir="5400000" algn="ctr" rotWithShape="0">
                                <a:schemeClr val="bg1"/>
                              </a:outerShdw>
                            </a:effectLst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l-GR" b="1" i="1">
                            <a:solidFill>
                              <a:srgbClr val="7030A0"/>
                            </a:solidFill>
                            <a:effectLst>
                              <a:outerShdw blurRad="50800" dist="50800" dir="5400000" algn="ctr" rotWithShape="0">
                                <a:schemeClr val="bg1"/>
                              </a:outerShdw>
                            </a:effectLst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𝝐</m:t>
                        </m:r>
                        <m:r>
                          <a:rPr lang="fr-FR" b="1" i="1" smtClean="0">
                            <a:solidFill>
                              <a:srgbClr val="7030A0"/>
                            </a:solidFill>
                            <a:effectLst>
                              <a:outerShdw blurRad="50800" dist="50800" dir="5400000" algn="ctr" rotWithShape="0">
                                <a:schemeClr val="bg1"/>
                              </a:outerShdw>
                            </a:effectLst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fr-FR" b="1" i="1" smtClean="0">
                            <a:solidFill>
                              <a:srgbClr val="7030A0"/>
                            </a:solidFill>
                            <a:effectLst>
                              <a:outerShdw blurRad="50800" dist="50800" dir="5400000" algn="ctr" rotWithShape="0">
                                <a:schemeClr val="bg1"/>
                              </a:outerShdw>
                            </a:effectLst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  <m:r>
                          <a:rPr lang="fr-FR" b="1" i="1" smtClean="0">
                            <a:solidFill>
                              <a:srgbClr val="7030A0"/>
                            </a:solidFill>
                            <a:effectLst>
                              <a:outerShdw blurRad="50800" dist="50800" dir="5400000" algn="ctr" rotWithShape="0">
                                <a:schemeClr val="bg1"/>
                              </a:outerShdw>
                            </a:effectLst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l-GR" b="1" i="1">
                            <a:solidFill>
                              <a:srgbClr val="7030A0"/>
                            </a:solidFill>
                            <a:effectLst>
                              <a:outerShdw blurRad="50800" dist="50800" dir="5400000" algn="ctr" rotWithShape="0">
                                <a:schemeClr val="bg1"/>
                              </a:outerShdw>
                            </a:effectLst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𝝐</m:t>
                        </m:r>
                        <m: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fr-FR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𝑨</m:t>
                            </m:r>
                            <m:r>
                              <a:rPr lang="fr-FR" b="1" i="1" baseline="-250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</m:e>
                        </m:acc>
                        <m:r>
                          <a:rPr lang="fr-FR" b="1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a:rPr lang="fr-FR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fr-FR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𝒄</m:t>
                        </m:r>
                        <m:r>
                          <a:rPr lang="fr-FR" b="1" i="1" baseline="-2500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  <m:r>
                          <a:rPr lang="fr-FR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𝑳</m:t>
                        </m:r>
                        <m:r>
                          <a:rPr lang="fr-FR" b="1" i="1" baseline="3000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𝑽𝑭</m:t>
                        </m:r>
                        <m:d>
                          <m:dPr>
                            <m:ctrlPr>
                              <a:rPr lang="fr-FR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θ</m:t>
                            </m:r>
                          </m:e>
                        </m:d>
                        <m:r>
                          <a:rPr lang="fr-FR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l-GR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𝜷</m:t>
                        </m:r>
                        <m:r>
                          <a:rPr lang="fr-FR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𝑺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πθ</m:t>
                            </m:r>
                          </m:e>
                        </m:d>
                        <m:r>
                          <a:rPr lang="fr-FR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fr-FR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𝒔𝒕</m:t>
                        </m:r>
                        <m:r>
                          <a:rPr lang="fr-FR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func>
                    <m:r>
                      <a:rPr lang="fr-FR" b="1" i="1" baseline="-2500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fr-FR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endParaRPr lang="fr-FR" b="1" dirty="0"/>
              </a:p>
              <a:p>
                <a:endParaRPr lang="fr-FR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5699" y="1284605"/>
                <a:ext cx="8596668" cy="1186304"/>
              </a:xfrm>
              <a:blipFill rotWithShape="0">
                <a:blip r:embed="rId2"/>
                <a:stretch>
                  <a:fillRect l="-638" t="-36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au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4686483"/>
                  </p:ext>
                </p:extLst>
              </p:nvPr>
            </p:nvGraphicFramePr>
            <p:xfrm>
              <a:off x="105507" y="2288866"/>
              <a:ext cx="9706710" cy="1264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59729"/>
                    <a:gridCol w="208280"/>
                    <a:gridCol w="1042146"/>
                    <a:gridCol w="1863969"/>
                    <a:gridCol w="342900"/>
                    <a:gridCol w="2083777"/>
                    <a:gridCol w="351032"/>
                    <a:gridCol w="1157029"/>
                    <a:gridCol w="1530838"/>
                    <a:gridCol w="267010"/>
                  </a:tblGrid>
                  <a:tr h="89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b="1" dirty="0" smtClean="0">
                              <a:solidFill>
                                <a:srgbClr val="00B050"/>
                              </a:solidFill>
                            </a:rPr>
                            <a:t>Espérance</a:t>
                          </a:r>
                          <a:endParaRPr lang="fr-FR" sz="1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 smtClean="0"/>
                            <a:t>[</a:t>
                          </a:r>
                          <a:endParaRPr lang="fr-FR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b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min entre</a:t>
                          </a:r>
                          <a:r>
                            <a:rPr lang="fr-FR" sz="1100" b="1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(</a:t>
                          </a:r>
                          <a:endParaRPr lang="fr-FR" sz="1100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100" b="1" dirty="0" smtClean="0">
                              <a:solidFill>
                                <a:srgbClr val="92D050"/>
                              </a:solidFill>
                            </a:rPr>
                            <a:t>Ratio</a:t>
                          </a:r>
                          <a:r>
                            <a:rPr lang="fr-FR" sz="1100" b="1" baseline="0" dirty="0" smtClean="0">
                              <a:solidFill>
                                <a:srgbClr val="92D050"/>
                              </a:solidFill>
                            </a:rPr>
                            <a:t> </a:t>
                          </a:r>
                          <a:r>
                            <a:rPr lang="fr-FR" sz="1100" b="1" baseline="0" dirty="0" err="1" smtClean="0">
                              <a:solidFill>
                                <a:srgbClr val="92D050"/>
                              </a:solidFill>
                            </a:rPr>
                            <a:t>proba</a:t>
                          </a:r>
                          <a:r>
                            <a:rPr lang="fr-FR" sz="1100" b="1" baseline="0" dirty="0" smtClean="0">
                              <a:solidFill>
                                <a:srgbClr val="92D050"/>
                              </a:solidFill>
                            </a:rPr>
                            <a:t> de l’action </a:t>
                          </a:r>
                          <a:r>
                            <a:rPr lang="fr-FR" sz="1100" b="1" baseline="0" dirty="0" err="1" smtClean="0">
                              <a:solidFill>
                                <a:srgbClr val="92D050"/>
                              </a:solidFill>
                            </a:rPr>
                            <a:t>a</a:t>
                          </a:r>
                          <a:r>
                            <a:rPr lang="fr-FR" sz="1100" b="1" baseline="-25000" dirty="0" err="1" smtClean="0">
                              <a:solidFill>
                                <a:srgbClr val="92D050"/>
                              </a:solidFill>
                            </a:rPr>
                            <a:t>t</a:t>
                          </a:r>
                          <a:r>
                            <a:rPr lang="fr-FR" sz="1100" b="1" baseline="0" dirty="0" smtClean="0">
                              <a:solidFill>
                                <a:srgbClr val="92D050"/>
                              </a:solidFill>
                            </a:rPr>
                            <a:t> suivant la nouvelle sur ancienne politique * </a:t>
                          </a:r>
                          <a:r>
                            <a:rPr lang="fr-FR" sz="1100" b="1" dirty="0" smtClean="0">
                              <a:solidFill>
                                <a:srgbClr val="92D050"/>
                              </a:solidFill>
                            </a:rPr>
                            <a:t>Estimation de la récompense de l’action choisie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b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et</a:t>
                          </a:r>
                          <a:endParaRPr lang="fr-FR" sz="1100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b="1" dirty="0" smtClean="0">
                              <a:solidFill>
                                <a:srgbClr val="7030A0"/>
                              </a:solidFill>
                            </a:rPr>
                            <a:t>Ratio</a:t>
                          </a:r>
                          <a:r>
                            <a:rPr lang="fr-FR" sz="1100" b="1" baseline="0" dirty="0" smtClean="0">
                              <a:solidFill>
                                <a:srgbClr val="7030A0"/>
                              </a:solidFill>
                            </a:rPr>
                            <a:t> </a:t>
                          </a:r>
                          <a:r>
                            <a:rPr lang="fr-FR" sz="1100" b="1" baseline="0" dirty="0" err="1" smtClean="0">
                              <a:solidFill>
                                <a:srgbClr val="7030A0"/>
                              </a:solidFill>
                            </a:rPr>
                            <a:t>proba</a:t>
                          </a:r>
                          <a:r>
                            <a:rPr lang="fr-FR" sz="1100" b="1" baseline="0" dirty="0" smtClean="0">
                              <a:solidFill>
                                <a:srgbClr val="7030A0"/>
                              </a:solidFill>
                            </a:rPr>
                            <a:t> de l’action </a:t>
                          </a:r>
                          <a:r>
                            <a:rPr lang="fr-FR" sz="1100" b="1" baseline="0" dirty="0" err="1" smtClean="0">
                              <a:solidFill>
                                <a:srgbClr val="7030A0"/>
                              </a:solidFill>
                            </a:rPr>
                            <a:t>a</a:t>
                          </a:r>
                          <a:r>
                            <a:rPr lang="fr-FR" sz="1100" b="1" baseline="-25000" dirty="0" err="1" smtClean="0">
                              <a:solidFill>
                                <a:srgbClr val="7030A0"/>
                              </a:solidFill>
                            </a:rPr>
                            <a:t>t</a:t>
                          </a:r>
                          <a:r>
                            <a:rPr lang="fr-FR" sz="1100" b="1" baseline="0" dirty="0" smtClean="0">
                              <a:solidFill>
                                <a:srgbClr val="7030A0"/>
                              </a:solidFill>
                            </a:rPr>
                            <a:t> suivant la nouvelle sur ancienne politique * Estimation de la récompense de l’action choisie bornée dans l’intervalle [</a:t>
                          </a:r>
                          <a14:m>
                            <m:oMath xmlns:m="http://schemas.openxmlformats.org/officeDocument/2006/math">
                              <m:r>
                                <a:rPr lang="fr-FR" sz="1100" b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50800" dist="50800" dir="5400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  <m:r>
                                <a:rPr lang="fr-FR" sz="1100" b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50800" dist="50800" dir="5400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l-GR" sz="1100" b="1" i="1">
                                  <a:solidFill>
                                    <a:srgbClr val="7030A0"/>
                                  </a:solidFill>
                                  <a:effectLst>
                                    <a:outerShdw blurRad="50800" dist="50800" dir="5400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𝛜</m:t>
                              </m:r>
                              <m:r>
                                <a:rPr lang="fr-FR" sz="1100" b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50800" dist="50800" dir="5400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  <m:r>
                                <a:rPr lang="fr-FR" sz="1100" b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50800" dist="50800" dir="5400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  <m:r>
                                <a:rPr lang="fr-FR" sz="1100" b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50800" dist="50800" dir="5400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l-GR" sz="1100" b="1" i="1">
                                  <a:solidFill>
                                    <a:srgbClr val="7030A0"/>
                                  </a:solidFill>
                                  <a:effectLst>
                                    <a:outerShdw blurRad="50800" dist="50800" dir="5400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𝛜</m:t>
                              </m:r>
                            </m:oMath>
                          </a14:m>
                          <a:r>
                            <a:rPr lang="fr-FR" sz="1100" b="1" baseline="0" dirty="0" smtClean="0">
                              <a:solidFill>
                                <a:srgbClr val="7030A0"/>
                              </a:solidFill>
                            </a:rPr>
                            <a:t>]</a:t>
                          </a:r>
                          <a:endParaRPr lang="fr-FR" sz="11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b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)</a:t>
                          </a:r>
                          <a:endParaRPr lang="fr-FR" sz="1100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buNone/>
                          </a:pPr>
                          <a:r>
                            <a:rPr lang="fr-FR" sz="1100" b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- Terme pour actualiser la base line</a:t>
                          </a:r>
                          <a:endParaRPr lang="fr-FR" sz="11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buNone/>
                          </a:pPr>
                          <a:r>
                            <a:rPr lang="fr-FR" sz="1100" b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+ Terme ajoutant de l’entropie</a:t>
                          </a:r>
                          <a:r>
                            <a:rPr lang="fr-FR" sz="1100" b="1" baseline="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 pour que l’agent explore assez</a:t>
                          </a:r>
                          <a:endParaRPr lang="fr-FR" sz="1100" b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100" dirty="0" smtClean="0"/>
                            <a:t>]</a:t>
                          </a:r>
                          <a:endParaRPr lang="fr-FR" sz="1100" b="1" dirty="0" smtClean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au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4686483"/>
                  </p:ext>
                </p:extLst>
              </p:nvPr>
            </p:nvGraphicFramePr>
            <p:xfrm>
              <a:off x="105507" y="2288866"/>
              <a:ext cx="9706710" cy="1264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59729"/>
                    <a:gridCol w="208280"/>
                    <a:gridCol w="1042146"/>
                    <a:gridCol w="1863969"/>
                    <a:gridCol w="342900"/>
                    <a:gridCol w="2083777"/>
                    <a:gridCol w="351032"/>
                    <a:gridCol w="1157029"/>
                    <a:gridCol w="1530838"/>
                    <a:gridCol w="267010"/>
                  </a:tblGrid>
                  <a:tr h="1264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b="1" dirty="0" smtClean="0">
                              <a:solidFill>
                                <a:srgbClr val="00B050"/>
                              </a:solidFill>
                            </a:rPr>
                            <a:t>Espérance</a:t>
                          </a:r>
                          <a:endParaRPr lang="fr-FR" sz="1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 smtClean="0"/>
                            <a:t>[</a:t>
                          </a:r>
                          <a:endParaRPr lang="fr-FR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b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min entre</a:t>
                          </a:r>
                          <a:r>
                            <a:rPr lang="fr-FR" sz="1100" b="1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(</a:t>
                          </a:r>
                          <a:endParaRPr lang="fr-FR" sz="1100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100" b="1" dirty="0" smtClean="0">
                              <a:solidFill>
                                <a:srgbClr val="92D050"/>
                              </a:solidFill>
                            </a:rPr>
                            <a:t>Ratio</a:t>
                          </a:r>
                          <a:r>
                            <a:rPr lang="fr-FR" sz="1100" b="1" baseline="0" dirty="0" smtClean="0">
                              <a:solidFill>
                                <a:srgbClr val="92D050"/>
                              </a:solidFill>
                            </a:rPr>
                            <a:t> </a:t>
                          </a:r>
                          <a:r>
                            <a:rPr lang="fr-FR" sz="1100" b="1" baseline="0" dirty="0" err="1" smtClean="0">
                              <a:solidFill>
                                <a:srgbClr val="92D050"/>
                              </a:solidFill>
                            </a:rPr>
                            <a:t>proba</a:t>
                          </a:r>
                          <a:r>
                            <a:rPr lang="fr-FR" sz="1100" b="1" baseline="0" dirty="0" smtClean="0">
                              <a:solidFill>
                                <a:srgbClr val="92D050"/>
                              </a:solidFill>
                            </a:rPr>
                            <a:t> de l’action </a:t>
                          </a:r>
                          <a:r>
                            <a:rPr lang="fr-FR" sz="1100" b="1" baseline="0" dirty="0" err="1" smtClean="0">
                              <a:solidFill>
                                <a:srgbClr val="92D050"/>
                              </a:solidFill>
                            </a:rPr>
                            <a:t>a</a:t>
                          </a:r>
                          <a:r>
                            <a:rPr lang="fr-FR" sz="1100" b="1" baseline="-25000" dirty="0" err="1" smtClean="0">
                              <a:solidFill>
                                <a:srgbClr val="92D050"/>
                              </a:solidFill>
                            </a:rPr>
                            <a:t>t</a:t>
                          </a:r>
                          <a:r>
                            <a:rPr lang="fr-FR" sz="1100" b="1" baseline="0" dirty="0" smtClean="0">
                              <a:solidFill>
                                <a:srgbClr val="92D050"/>
                              </a:solidFill>
                            </a:rPr>
                            <a:t> suivant la nouvelle sur ancienne politique * </a:t>
                          </a:r>
                          <a:r>
                            <a:rPr lang="fr-FR" sz="1100" b="1" dirty="0" smtClean="0">
                              <a:solidFill>
                                <a:srgbClr val="92D050"/>
                              </a:solidFill>
                            </a:rPr>
                            <a:t>Estimation de la récompense de l’action choisie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b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et</a:t>
                          </a:r>
                          <a:endParaRPr lang="fr-FR" sz="1100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7018" t="-481" r="-158772" b="-2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b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)</a:t>
                          </a:r>
                          <a:endParaRPr lang="fr-FR" sz="1100" b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buNone/>
                          </a:pPr>
                          <a:r>
                            <a:rPr lang="fr-FR" sz="1100" b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- </a:t>
                          </a:r>
                          <a:r>
                            <a:rPr lang="fr-FR" sz="1100" b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Terme pour actualiser la base line</a:t>
                          </a:r>
                          <a:endParaRPr lang="fr-FR" sz="11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lvl="0" indent="0" algn="ctr">
                            <a:buNone/>
                          </a:pPr>
                          <a:r>
                            <a:rPr lang="fr-FR" sz="1100" b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+ </a:t>
                          </a:r>
                          <a:r>
                            <a:rPr lang="fr-FR" sz="1100" b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Terme ajoutant de l’entropie</a:t>
                          </a:r>
                          <a:r>
                            <a:rPr lang="fr-FR" sz="1100" b="1" baseline="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 pour que l’agent explore assez</a:t>
                          </a:r>
                          <a:endParaRPr lang="fr-FR" sz="1100" b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100" dirty="0" smtClean="0"/>
                            <a:t>]</a:t>
                          </a:r>
                          <a:endParaRPr lang="fr-FR" sz="1100" b="1" dirty="0" smtClean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92402"/>
              </p:ext>
            </p:extLst>
          </p:nvPr>
        </p:nvGraphicFramePr>
        <p:xfrm>
          <a:off x="1316380" y="3728443"/>
          <a:ext cx="5380586" cy="891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858"/>
                <a:gridCol w="1723685"/>
                <a:gridCol w="614892"/>
                <a:gridCol w="1736231"/>
                <a:gridCol w="348920"/>
              </a:tblGrid>
              <a:tr h="891934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min entre</a:t>
                      </a:r>
                      <a:r>
                        <a:rPr lang="fr-FR" sz="1100" b="1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(</a:t>
                      </a:r>
                      <a:endParaRPr lang="fr-FR" sz="11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smtClean="0">
                          <a:solidFill>
                            <a:srgbClr val="92D050"/>
                          </a:solidFill>
                        </a:rPr>
                        <a:t>Ratio </a:t>
                      </a:r>
                      <a:r>
                        <a:rPr lang="fr-FR" sz="1100" b="1" baseline="0" dirty="0" smtClean="0">
                          <a:solidFill>
                            <a:srgbClr val="92D050"/>
                          </a:solidFill>
                        </a:rPr>
                        <a:t>* 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smtClean="0">
                          <a:solidFill>
                            <a:srgbClr val="92D050"/>
                          </a:solidFill>
                        </a:rPr>
                        <a:t>(</a:t>
                      </a:r>
                      <a:r>
                        <a:rPr lang="fr-FR" sz="1100" b="1" dirty="0" err="1" smtClean="0">
                          <a:solidFill>
                            <a:srgbClr val="92D050"/>
                          </a:solidFill>
                        </a:rPr>
                        <a:t>Reward</a:t>
                      </a:r>
                      <a:r>
                        <a:rPr lang="fr-FR" sz="1100" b="1" dirty="0" smtClean="0">
                          <a:solidFill>
                            <a:srgbClr val="92D050"/>
                          </a:solidFill>
                        </a:rPr>
                        <a:t> obtenue – ligne de base)</a:t>
                      </a:r>
                    </a:p>
                    <a:p>
                      <a:pPr algn="ctr"/>
                      <a:endParaRPr lang="fr-FR" sz="11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et</a:t>
                      </a:r>
                      <a:endParaRPr lang="fr-FR" sz="11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7030A0"/>
                          </a:solidFill>
                        </a:rPr>
                        <a:t>Ratio</a:t>
                      </a:r>
                      <a:r>
                        <a:rPr lang="fr-FR" sz="1100" b="1" baseline="0" dirty="0" smtClean="0">
                          <a:solidFill>
                            <a:srgbClr val="7030A0"/>
                          </a:solidFill>
                        </a:rPr>
                        <a:t> * 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fr-FR" sz="1100" b="1" dirty="0" err="1" smtClean="0">
                          <a:solidFill>
                            <a:srgbClr val="7030A0"/>
                          </a:solidFill>
                        </a:rPr>
                        <a:t>Reward</a:t>
                      </a:r>
                      <a:r>
                        <a:rPr lang="fr-FR" sz="1100" b="1" dirty="0" smtClean="0">
                          <a:solidFill>
                            <a:srgbClr val="7030A0"/>
                          </a:solidFill>
                        </a:rPr>
                        <a:t> obtenue – ligne de base)</a:t>
                      </a:r>
                      <a:endParaRPr lang="fr-FR" sz="11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fr-FR" sz="11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286505" y="4892549"/>
            <a:ext cx="4070334" cy="692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3387500" y="5697416"/>
            <a:ext cx="322853" cy="4094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834991" y="5697416"/>
            <a:ext cx="308509" cy="4094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002759" y="6219250"/>
            <a:ext cx="127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✔</a:t>
            </a:r>
            <a:r>
              <a:rPr lang="fr-FR" dirty="0" smtClean="0"/>
              <a:t> &gt;0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4765549" y="6219250"/>
            <a:ext cx="127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✗</a:t>
            </a:r>
            <a:r>
              <a:rPr lang="fr-FR" dirty="0" smtClean="0"/>
              <a:t> &lt;0</a:t>
            </a:r>
            <a:endParaRPr lang="fr-FR" dirty="0"/>
          </a:p>
        </p:txBody>
      </p:sp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41983"/>
              </p:ext>
            </p:extLst>
          </p:nvPr>
        </p:nvGraphicFramePr>
        <p:xfrm>
          <a:off x="1372065" y="4628572"/>
          <a:ext cx="5257335" cy="891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940"/>
                <a:gridCol w="1684201"/>
                <a:gridCol w="600807"/>
                <a:gridCol w="1668110"/>
                <a:gridCol w="369277"/>
              </a:tblGrid>
              <a:tr h="891934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min entre</a:t>
                      </a:r>
                      <a:r>
                        <a:rPr lang="fr-FR" sz="1100" b="1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(</a:t>
                      </a:r>
                      <a:endParaRPr lang="fr-FR" sz="11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smtClean="0">
                          <a:solidFill>
                            <a:srgbClr val="92D050"/>
                          </a:solidFill>
                        </a:rPr>
                        <a:t>Ratio </a:t>
                      </a:r>
                      <a:r>
                        <a:rPr lang="fr-FR" sz="1100" b="1" baseline="0" dirty="0" smtClean="0">
                          <a:solidFill>
                            <a:srgbClr val="92D050"/>
                          </a:solidFill>
                        </a:rPr>
                        <a:t>* 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smtClean="0">
                          <a:solidFill>
                            <a:srgbClr val="92D050"/>
                          </a:solidFill>
                        </a:rPr>
                        <a:t>(est-ce que l’agent a fait mieux ou moins bien que prévu 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et</a:t>
                      </a:r>
                      <a:endParaRPr lang="fr-FR" sz="11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rgbClr val="7030A0"/>
                          </a:solidFill>
                        </a:rPr>
                        <a:t>Ratio</a:t>
                      </a:r>
                      <a:r>
                        <a:rPr lang="fr-FR" sz="1100" b="1" baseline="0" dirty="0" smtClean="0">
                          <a:solidFill>
                            <a:srgbClr val="7030A0"/>
                          </a:solidFill>
                        </a:rPr>
                        <a:t> * </a:t>
                      </a:r>
                    </a:p>
                    <a:p>
                      <a:pPr algn="ctr"/>
                      <a:r>
                        <a:rPr lang="fr-FR" sz="1100" b="1" dirty="0" smtClean="0">
                          <a:solidFill>
                            <a:srgbClr val="7030A0"/>
                          </a:solidFill>
                        </a:rPr>
                        <a:t>(est-ce que l’agent a fait mieux ou moins bien que prévu)</a:t>
                      </a:r>
                      <a:endParaRPr lang="fr-FR" sz="11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fr-FR" sz="11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7396"/>
              </p:ext>
            </p:extLst>
          </p:nvPr>
        </p:nvGraphicFramePr>
        <p:xfrm>
          <a:off x="6121863" y="6492240"/>
          <a:ext cx="2865437" cy="365760"/>
        </p:xfrm>
        <a:graphic>
          <a:graphicData uri="http://schemas.openxmlformats.org/drawingml/2006/table">
            <a:tbl>
              <a:tblPr/>
              <a:tblGrid>
                <a:gridCol w="2865437"/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 smtClean="0">
                          <a:hlinkClick r:id="rId4"/>
                        </a:rPr>
                        <a:t>Source : arXiv:1707.06347</a:t>
                      </a:r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80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589411" y="0"/>
            <a:ext cx="8596668" cy="685800"/>
          </a:xfrm>
        </p:spPr>
        <p:txBody>
          <a:bodyPr>
            <a:normAutofit/>
          </a:bodyPr>
          <a:lstStyle/>
          <a:p>
            <a:r>
              <a:rPr lang="fr-FR" dirty="0" smtClean="0"/>
              <a:t>PPO – Les </a:t>
            </a:r>
            <a:r>
              <a:rPr lang="fr-FR" dirty="0" err="1" smtClean="0"/>
              <a:t>hyperparamètres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04772" y="783173"/>
                <a:ext cx="9697590" cy="597655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fr-FR" sz="2900" b="1" dirty="0" smtClean="0"/>
                  <a:t>Epsilon</a:t>
                </a:r>
                <a:r>
                  <a:rPr lang="fr-FR" sz="2900" dirty="0" smtClean="0"/>
                  <a:t> le plus souvent 0.1 et 0.3 (valeur utilisée : 0.2)</a:t>
                </a:r>
              </a:p>
              <a:p>
                <a:pPr marL="0" indent="0">
                  <a:buNone/>
                </a:pPr>
                <a:r>
                  <a:rPr lang="fr-FR" sz="2900" dirty="0" smtClean="0"/>
                  <a:t>Permet de ne pas faire de mise à jour trop drastique de notre politique</a:t>
                </a:r>
              </a:p>
              <a:p>
                <a:pPr marL="0" indent="0">
                  <a:buNone/>
                </a:pPr>
                <a:endParaRPr lang="fr-FR" sz="2900" dirty="0" smtClean="0"/>
              </a:p>
              <a:p>
                <a:r>
                  <a:rPr lang="fr-FR" sz="2900" b="1" dirty="0" smtClean="0"/>
                  <a:t>Lambda</a:t>
                </a:r>
                <a:r>
                  <a:rPr lang="fr-FR" sz="2900" dirty="0" smtClean="0"/>
                  <a:t> (valeur utilisée : 0.95)</a:t>
                </a:r>
              </a:p>
              <a:p>
                <a:pPr marL="0" indent="0">
                  <a:buNone/>
                </a:pPr>
                <a:r>
                  <a:rPr lang="fr-FR" sz="2900" dirty="0" smtClean="0"/>
                  <a:t>Sert dans le calcul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9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9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2900" b="0" i="1" baseline="-2500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fr-FR" sz="2900" dirty="0" smtClean="0"/>
                  <a:t> permet de ternir plus ou moins compte des récompenses potentielles futures (1 </a:t>
                </a:r>
                <a:r>
                  <a:rPr lang="fr-FR" sz="2900" dirty="0" smtClean="0">
                    <a:sym typeface="Wingdings" panose="05000000000000000000" pitchFamily="2" charset="2"/>
                  </a:rPr>
                  <a:t> tient compte de tout, 0 ne tient compte que de la récompense à l’instant t)</a:t>
                </a:r>
                <a:endParaRPr lang="fr-FR" sz="2900" dirty="0" smtClean="0"/>
              </a:p>
              <a:p>
                <a:pPr marL="0" indent="0">
                  <a:buNone/>
                </a:pPr>
                <a:endParaRPr lang="fr-FR" sz="2900" dirty="0" smtClean="0"/>
              </a:p>
              <a:p>
                <a:r>
                  <a:rPr lang="fr-FR" sz="2900" b="1" dirty="0" err="1" smtClean="0"/>
                  <a:t>Reward</a:t>
                </a:r>
                <a:r>
                  <a:rPr lang="fr-FR" sz="2900" dirty="0" smtClean="0"/>
                  <a:t> (si la cible est touchée : +2)</a:t>
                </a:r>
              </a:p>
              <a:p>
                <a:endParaRPr lang="fr-FR" sz="2900" dirty="0"/>
              </a:p>
              <a:p>
                <a:r>
                  <a:rPr lang="fr-FR" sz="2900" b="1" dirty="0" smtClean="0"/>
                  <a:t>Penalty</a:t>
                </a:r>
                <a:r>
                  <a:rPr lang="fr-FR" sz="2900" dirty="0" smtClean="0"/>
                  <a:t> (valeur utilisée : -1 / </a:t>
                </a:r>
                <a:r>
                  <a:rPr lang="fr-FR" sz="2900" dirty="0" err="1" smtClean="0"/>
                  <a:t>max_step</a:t>
                </a:r>
                <a:r>
                  <a:rPr lang="fr-FR" sz="2900" dirty="0" smtClean="0"/>
                  <a:t>, avec </a:t>
                </a:r>
                <a:r>
                  <a:rPr lang="fr-FR" sz="2900" dirty="0" err="1" smtClean="0"/>
                  <a:t>max_step</a:t>
                </a:r>
                <a:r>
                  <a:rPr lang="fr-FR" sz="2900" dirty="0" smtClean="0"/>
                  <a:t> = 5000)</a:t>
                </a:r>
              </a:p>
              <a:p>
                <a:pPr marL="0" indent="0">
                  <a:buNone/>
                </a:pPr>
                <a:r>
                  <a:rPr lang="fr-FR" sz="2900" dirty="0" smtClean="0"/>
                  <a:t>Sert à optimiser la distance parcourue sans trop pénaliser l’action</a:t>
                </a:r>
              </a:p>
              <a:p>
                <a:pPr marL="0" indent="0">
                  <a:buNone/>
                </a:pPr>
                <a:endParaRPr lang="fr-FR" sz="2900" dirty="0" smtClean="0"/>
              </a:p>
              <a:p>
                <a:r>
                  <a:rPr lang="fr-FR" sz="2900" b="1" dirty="0" smtClean="0"/>
                  <a:t>Batch</a:t>
                </a:r>
                <a:r>
                  <a:rPr lang="fr-FR" sz="2900" dirty="0" smtClean="0"/>
                  <a:t> (valeur utilisée : 10)</a:t>
                </a:r>
              </a:p>
              <a:p>
                <a:pPr marL="0" indent="0">
                  <a:buNone/>
                </a:pPr>
                <a:r>
                  <a:rPr lang="fr-FR" sz="2900" dirty="0" smtClean="0"/>
                  <a:t>Nombre d’expérience à collecter avant de mettre à jour le modèle</a:t>
                </a:r>
              </a:p>
              <a:p>
                <a:endParaRPr lang="fr-FR" sz="2900" dirty="0"/>
              </a:p>
              <a:p>
                <a:r>
                  <a:rPr lang="fr-FR" sz="2900" b="1" dirty="0" smtClean="0"/>
                  <a:t>Learning rate </a:t>
                </a:r>
                <a:r>
                  <a:rPr lang="fr-FR" sz="2900" dirty="0" smtClean="0"/>
                  <a:t>(valeur utilisée : 0.0003)</a:t>
                </a:r>
              </a:p>
              <a:p>
                <a:pPr marL="0" indent="0">
                  <a:buNone/>
                </a:pPr>
                <a:r>
                  <a:rPr lang="fr-FR" sz="2900" dirty="0" smtClean="0"/>
                  <a:t>Pour mettre à jour les coefficients à la fin d’un batch </a:t>
                </a:r>
              </a:p>
              <a:p>
                <a:pPr marL="0" indent="0">
                  <a:buNone/>
                </a:pPr>
                <a:endParaRPr lang="fr-FR" sz="2900" dirty="0"/>
              </a:p>
              <a:p>
                <a:r>
                  <a:rPr lang="fr-FR" sz="2900" b="1" dirty="0" smtClean="0"/>
                  <a:t>Beta</a:t>
                </a:r>
                <a:r>
                  <a:rPr lang="fr-FR" sz="2900" dirty="0" smtClean="0"/>
                  <a:t> (valeur utilisée : 0.005)</a:t>
                </a:r>
              </a:p>
              <a:p>
                <a:pPr marL="0" indent="0">
                  <a:buNone/>
                </a:pPr>
                <a:r>
                  <a:rPr lang="fr-FR" sz="2900" dirty="0" smtClean="0"/>
                  <a:t>Coefficient de l’entropie</a:t>
                </a:r>
                <a:endParaRPr lang="fr-FR" sz="2900" dirty="0"/>
              </a:p>
              <a:p>
                <a:pPr marL="0" indent="0">
                  <a:buNone/>
                </a:pPr>
                <a:endParaRPr lang="fr-FR" sz="2100" dirty="0"/>
              </a:p>
            </p:txBody>
          </p:sp>
        </mc:Choice>
        <mc:Fallback xmlns="">
          <p:sp>
            <p:nvSpPr>
              <p:cNvPr id="4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772" y="783173"/>
                <a:ext cx="9697590" cy="5976550"/>
              </a:xfrm>
              <a:blipFill rotWithShape="0">
                <a:blip r:embed="rId2"/>
                <a:stretch>
                  <a:fillRect l="-189" t="-9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9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89411" y="0"/>
            <a:ext cx="8596668" cy="685800"/>
          </a:xfrm>
        </p:spPr>
        <p:txBody>
          <a:bodyPr>
            <a:normAutofit/>
          </a:bodyPr>
          <a:lstStyle/>
          <a:p>
            <a:r>
              <a:rPr lang="fr-FR" dirty="0" err="1" smtClean="0"/>
              <a:t>Curiosity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38949" y="685800"/>
            <a:ext cx="9805805" cy="5661589"/>
          </a:xfrm>
        </p:spPr>
        <p:txBody>
          <a:bodyPr>
            <a:normAutofit/>
          </a:bodyPr>
          <a:lstStyle/>
          <a:p>
            <a:r>
              <a:rPr lang="fr-FR" sz="1600" dirty="0" smtClean="0"/>
              <a:t>Récompenses assez clairsemée (très peu de retour pour que l’agent apprenne)</a:t>
            </a:r>
          </a:p>
          <a:p>
            <a:r>
              <a:rPr lang="fr-FR" sz="1600" dirty="0" smtClean="0"/>
              <a:t>Idée : Augmenter les récompenses extrinsèques avec signaux additionnels (plutôt dense) qui sont liés aux problématiques que l’agent doit résoudre</a:t>
            </a:r>
          </a:p>
          <a:p>
            <a:endParaRPr lang="fr-FR" sz="1600" dirty="0" smtClean="0"/>
          </a:p>
          <a:p>
            <a:r>
              <a:rPr lang="fr-FR" sz="1600" dirty="0" smtClean="0"/>
              <a:t>Plusieurs stratégies ont été développée, dans ML-Agents il s’agit de la « </a:t>
            </a:r>
            <a:r>
              <a:rPr lang="fr-FR" sz="1600" b="1" dirty="0" err="1" smtClean="0"/>
              <a:t>curiosity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driven</a:t>
            </a:r>
            <a:r>
              <a:rPr lang="fr-FR" sz="1600" b="1" dirty="0" smtClean="0"/>
              <a:t> exploration</a:t>
            </a:r>
            <a:r>
              <a:rPr lang="fr-FR" sz="1600" dirty="0" smtClean="0"/>
              <a:t> »</a:t>
            </a:r>
          </a:p>
          <a:p>
            <a:r>
              <a:rPr lang="fr-FR" sz="1600" dirty="0" smtClean="0"/>
              <a:t>L’idée est d’inciter l’agent à apprendre de nouvelle chose :</a:t>
            </a:r>
          </a:p>
          <a:p>
            <a:pPr lvl="1"/>
            <a:r>
              <a:rPr lang="fr-FR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𝝐-</a:t>
            </a:r>
            <a:r>
              <a:rPr lang="fr-FR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greedy</a:t>
            </a:r>
            <a:r>
              <a:rPr lang="fr-FR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exploration 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(probabilité de tester)</a:t>
            </a:r>
          </a:p>
          <a:p>
            <a:pPr marL="457200" lvl="1" indent="0">
              <a:buNone/>
            </a:pP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Commence à 1 et diminue avec le temps 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probabilité(action aléatoire)= 𝝐</a:t>
            </a:r>
          </a:p>
          <a:p>
            <a:pPr marL="457200" lvl="1" indent="0">
              <a:buNone/>
            </a:pP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𝝐 proche de 0, l’agent suit complètement la politique </a:t>
            </a:r>
          </a:p>
          <a:p>
            <a:pPr marL="457200" lvl="1" indent="0">
              <a:buNone/>
            </a:pP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MAIS pas suffisant pour tout explorer si l’environnement est vaste/complexe</a:t>
            </a:r>
            <a:endParaRPr lang="fr-FR" dirty="0" smtClean="0"/>
          </a:p>
          <a:p>
            <a:pPr lvl="1"/>
            <a:r>
              <a:rPr lang="fr-FR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Forward</a:t>
            </a:r>
            <a:r>
              <a:rPr lang="fr-FR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model 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l’agent voit un input frame spécifique et réalise une représentation latente de ce qu’il voit et dans le même temps </a:t>
            </a:r>
            <a:r>
              <a:rPr lang="fr-FR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forward</a:t>
            </a:r>
            <a:r>
              <a:rPr lang="fr-F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model 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essaye de prédire cette représentation latente </a:t>
            </a:r>
          </a:p>
          <a:p>
            <a:pPr marL="457200" lvl="1" indent="0">
              <a:buNone/>
            </a:pP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Si l’agent a déjà beaucoup exploré cet endroit, les prédictions du </a:t>
            </a:r>
            <a:r>
              <a:rPr lang="fr-FR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forward</a:t>
            </a:r>
            <a:r>
              <a:rPr lang="fr-F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model 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vont être très bonnes</a:t>
            </a:r>
          </a:p>
          <a:p>
            <a:pPr marL="457200" lvl="1" indent="0">
              <a:buNone/>
            </a:pP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Nouvel situation 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prédiction moins bonne et possibilité d’utiliser ces erreurs en plus des récompenses pour inciter l’agent à explorer d’avantage (ajout de la surprise de l’agent vis-à-vis de ce qu’il s’est passé)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sz="2100" dirty="0" smtClean="0"/>
          </a:p>
          <a:p>
            <a:endParaRPr lang="fr-FR" sz="2100" dirty="0"/>
          </a:p>
          <a:p>
            <a:pPr marL="0" indent="0">
              <a:buNone/>
            </a:pPr>
            <a:endParaRPr lang="fr-FR" sz="2100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886069"/>
              </p:ext>
            </p:extLst>
          </p:nvPr>
        </p:nvGraphicFramePr>
        <p:xfrm>
          <a:off x="6139447" y="6492240"/>
          <a:ext cx="2863875" cy="365760"/>
        </p:xfrm>
        <a:graphic>
          <a:graphicData uri="http://schemas.openxmlformats.org/drawingml/2006/table">
            <a:tbl>
              <a:tblPr/>
              <a:tblGrid>
                <a:gridCol w="2863875"/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 smtClean="0">
                          <a:hlinkClick r:id="rId2"/>
                        </a:rPr>
                        <a:t>Source : arXiv:1705.05363</a:t>
                      </a:r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58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89411" y="0"/>
            <a:ext cx="8596668" cy="685800"/>
          </a:xfrm>
        </p:spPr>
        <p:txBody>
          <a:bodyPr>
            <a:normAutofit/>
          </a:bodyPr>
          <a:lstStyle/>
          <a:p>
            <a:r>
              <a:rPr lang="fr-FR" dirty="0" err="1" smtClean="0"/>
              <a:t>Tensor</a:t>
            </a:r>
            <a:r>
              <a:rPr lang="fr-FR" dirty="0" smtClean="0"/>
              <a:t> </a:t>
            </a:r>
            <a:r>
              <a:rPr lang="fr-FR" dirty="0" err="1" smtClean="0"/>
              <a:t>Board</a:t>
            </a:r>
            <a:r>
              <a:rPr lang="fr-FR" dirty="0" smtClean="0"/>
              <a:t> (1)</a:t>
            </a:r>
            <a:endParaRPr lang="fr-FR" dirty="0"/>
          </a:p>
        </p:txBody>
      </p:sp>
      <p:pic>
        <p:nvPicPr>
          <p:cNvPr id="1026" name="Picture 2" descr="https://media.discordapp.net/attachments/664830226756403202/673877533355147274/unknown.png?width=1100&amp;height=5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06" y="748323"/>
            <a:ext cx="5394503" cy="2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5582509" y="1738269"/>
            <a:ext cx="4182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Evolution de la récompense obtenue</a:t>
            </a:r>
          </a:p>
          <a:p>
            <a:endParaRPr lang="fr-FR" sz="1200" dirty="0" smtClean="0"/>
          </a:p>
          <a:p>
            <a:r>
              <a:rPr lang="fr-FR" sz="1200" dirty="0" smtClean="0"/>
              <a:t>Valeur se rapproche de 2 </a:t>
            </a:r>
          </a:p>
          <a:p>
            <a:r>
              <a:rPr lang="fr-FR" sz="1200" dirty="0" smtClean="0"/>
              <a:t>(+2 si touche avec la cible mais -0.0002/action)</a:t>
            </a:r>
          </a:p>
        </p:txBody>
      </p:sp>
      <p:pic>
        <p:nvPicPr>
          <p:cNvPr id="1028" name="Picture 4" descr="https://media.discordapp.net/attachments/664830226756403202/673877741195755520/unknown.png?width=1115&amp;height=5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56" y="3714069"/>
            <a:ext cx="5407455" cy="286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5582509" y="4513305"/>
            <a:ext cx="4182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Evolution de la durée d’un jeu</a:t>
            </a:r>
          </a:p>
          <a:p>
            <a:endParaRPr lang="fr-FR" sz="1200" dirty="0" smtClean="0"/>
          </a:p>
          <a:p>
            <a:r>
              <a:rPr lang="fr-FR" sz="1200" dirty="0" smtClean="0"/>
              <a:t>Durée en temps (en sec)</a:t>
            </a:r>
          </a:p>
          <a:p>
            <a:r>
              <a:rPr lang="fr-FR" sz="1200" dirty="0" smtClean="0"/>
              <a:t>Partie de plus en plus rapide puis plateau</a:t>
            </a:r>
          </a:p>
        </p:txBody>
      </p:sp>
    </p:spTree>
    <p:extLst>
      <p:ext uri="{BB962C8B-B14F-4D97-AF65-F5344CB8AC3E}">
        <p14:creationId xmlns:p14="http://schemas.microsoft.com/office/powerpoint/2010/main" val="305610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89411" y="0"/>
            <a:ext cx="8596668" cy="685800"/>
          </a:xfrm>
        </p:spPr>
        <p:txBody>
          <a:bodyPr>
            <a:normAutofit/>
          </a:bodyPr>
          <a:lstStyle/>
          <a:p>
            <a:r>
              <a:rPr lang="fr-FR" dirty="0" err="1" smtClean="0"/>
              <a:t>Tensor</a:t>
            </a:r>
            <a:r>
              <a:rPr lang="fr-FR" dirty="0" smtClean="0"/>
              <a:t> </a:t>
            </a:r>
            <a:r>
              <a:rPr lang="fr-FR" dirty="0" err="1" smtClean="0"/>
              <a:t>Board</a:t>
            </a:r>
            <a:r>
              <a:rPr lang="fr-FR" dirty="0" smtClean="0"/>
              <a:t> (2)</a:t>
            </a:r>
            <a:endParaRPr lang="fr-FR" dirty="0"/>
          </a:p>
        </p:txBody>
      </p:sp>
      <p:pic>
        <p:nvPicPr>
          <p:cNvPr id="2050" name="Picture 2" descr="https://media.discordapp.net/attachments/664830226756403202/673878299578990623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1257"/>
            <a:ext cx="6025241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5932887" y="1652811"/>
            <a:ext cx="4182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Evolution de la </a:t>
            </a:r>
            <a:r>
              <a:rPr lang="fr-FR" b="1" dirty="0" err="1" smtClean="0"/>
              <a:t>curiosity</a:t>
            </a:r>
            <a:endParaRPr lang="fr-FR" b="1" dirty="0" smtClean="0"/>
          </a:p>
          <a:p>
            <a:endParaRPr lang="fr-FR" sz="1200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1262572" y="4779891"/>
            <a:ext cx="8961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Evolution de la standard déviation par rapport à la récompense totale</a:t>
            </a:r>
          </a:p>
          <a:p>
            <a:endParaRPr lang="fr-FR" sz="1200" dirty="0" smtClean="0"/>
          </a:p>
        </p:txBody>
      </p:sp>
      <p:pic>
        <p:nvPicPr>
          <p:cNvPr id="2" name="Picture 2" descr="https://media.discordapp.net/attachments/664830186264461323/672344679345553428/unknown.png?width=1193&amp;height=59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7" b="90950"/>
          <a:stretch/>
        </p:blipFill>
        <p:spPr bwMode="auto">
          <a:xfrm>
            <a:off x="80310" y="5584508"/>
            <a:ext cx="10559206" cy="50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54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484</TotalTime>
  <Words>457</Words>
  <Application>Microsoft Office PowerPoint</Application>
  <PresentationFormat>Grand écran</PresentationFormat>
  <Paragraphs>93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Trebuchet MS</vt:lpstr>
      <vt:lpstr>Wingdings</vt:lpstr>
      <vt:lpstr>Wingdings 3</vt:lpstr>
      <vt:lpstr>Facette</vt:lpstr>
      <vt:lpstr>Projet Deep Learning</vt:lpstr>
      <vt:lpstr>PPO – Proximal Policy Optimization (1)</vt:lpstr>
      <vt:lpstr>PPO – Proximal Policy Optimization (2)</vt:lpstr>
      <vt:lpstr>PPO – Les hyperparamètres</vt:lpstr>
      <vt:lpstr>Curiosity</vt:lpstr>
      <vt:lpstr>Tensor Board (1)</vt:lpstr>
      <vt:lpstr>Tensor Board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Deep Learning</dc:title>
  <dc:creator>Alexandra Tibaldi</dc:creator>
  <cp:lastModifiedBy>Alexandra Tibaldi</cp:lastModifiedBy>
  <cp:revision>43</cp:revision>
  <dcterms:created xsi:type="dcterms:W3CDTF">2020-02-03T11:41:56Z</dcterms:created>
  <dcterms:modified xsi:type="dcterms:W3CDTF">2020-02-04T15:38:26Z</dcterms:modified>
</cp:coreProperties>
</file>