
<file path=[Content_Types].xml><?xml version="1.0" encoding="utf-8"?>
<Types xmlns="http://schemas.openxmlformats.org/package/2006/content-types">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bookmarkIdSeed="5">
  <p:sldMasterIdLst>
    <p:sldMasterId id="2147483708" r:id="rId1"/>
  </p:sldMasterIdLst>
  <p:notesMasterIdLst>
    <p:notesMasterId r:id="rId34"/>
  </p:notesMasterIdLst>
  <p:sldIdLst>
    <p:sldId id="688" r:id="rId2"/>
    <p:sldId id="709" r:id="rId3"/>
    <p:sldId id="689" r:id="rId4"/>
    <p:sldId id="355" r:id="rId5"/>
    <p:sldId id="690" r:id="rId6"/>
    <p:sldId id="691" r:id="rId7"/>
    <p:sldId id="692" r:id="rId8"/>
    <p:sldId id="643" r:id="rId9"/>
    <p:sldId id="694" r:id="rId10"/>
    <p:sldId id="695" r:id="rId11"/>
    <p:sldId id="654" r:id="rId12"/>
    <p:sldId id="656" r:id="rId13"/>
    <p:sldId id="657" r:id="rId14"/>
    <p:sldId id="718" r:id="rId15"/>
    <p:sldId id="661" r:id="rId16"/>
    <p:sldId id="693" r:id="rId17"/>
    <p:sldId id="697" r:id="rId18"/>
    <p:sldId id="698" r:id="rId19"/>
    <p:sldId id="712" r:id="rId20"/>
    <p:sldId id="713" r:id="rId21"/>
    <p:sldId id="714" r:id="rId22"/>
    <p:sldId id="658" r:id="rId23"/>
    <p:sldId id="659" r:id="rId24"/>
    <p:sldId id="396" r:id="rId25"/>
    <p:sldId id="406" r:id="rId26"/>
    <p:sldId id="701" r:id="rId27"/>
    <p:sldId id="703" r:id="rId28"/>
    <p:sldId id="704" r:id="rId29"/>
    <p:sldId id="719" r:id="rId30"/>
    <p:sldId id="706" r:id="rId31"/>
    <p:sldId id="707" r:id="rId32"/>
    <p:sldId id="708" r:id="rId33"/>
  </p:sldIdLst>
  <p:sldSz cx="9144000" cy="687546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CDCD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7" d="100"/>
          <a:sy n="107" d="100"/>
        </p:scale>
        <p:origin x="1734" y="96"/>
      </p:cViewPr>
      <p:guideLst/>
    </p:cSldViewPr>
  </p:slideViewPr>
  <p:notesTextViewPr>
    <p:cViewPr>
      <p:scale>
        <a:sx n="1" d="1"/>
        <a:sy n="1" d="1"/>
      </p:scale>
      <p:origin x="0" y="0"/>
    </p:cViewPr>
  </p:notesTextViewPr>
  <p:sorterViewPr>
    <p:cViewPr>
      <p:scale>
        <a:sx n="100" d="100"/>
        <a:sy n="100" d="100"/>
      </p:scale>
      <p:origin x="0" y="-238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02BBC7-23BC-46A7-81D3-7E7BA3702E22}" type="datetimeFigureOut">
              <a:rPr lang="en-US" smtClean="0"/>
              <a:t>6/25/2023</a:t>
            </a:fld>
            <a:endParaRPr lang="en-US"/>
          </a:p>
        </p:txBody>
      </p:sp>
      <p:sp>
        <p:nvSpPr>
          <p:cNvPr id="4" name="Slide Image Placeholder 3"/>
          <p:cNvSpPr>
            <a:spLocks noGrp="1" noRot="1" noChangeAspect="1"/>
          </p:cNvSpPr>
          <p:nvPr>
            <p:ph type="sldImg" idx="2"/>
          </p:nvPr>
        </p:nvSpPr>
        <p:spPr>
          <a:xfrm>
            <a:off x="1376363" y="1143000"/>
            <a:ext cx="4105275"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FE3BD2C-7FC2-4166-9A41-4D78B0A743A2}" type="slidenum">
              <a:rPr lang="en-US" smtClean="0"/>
              <a:t>‹#›</a:t>
            </a:fld>
            <a:endParaRPr lang="en-US"/>
          </a:p>
        </p:txBody>
      </p:sp>
    </p:spTree>
    <p:extLst>
      <p:ext uri="{BB962C8B-B14F-4D97-AF65-F5344CB8AC3E}">
        <p14:creationId xmlns:p14="http://schemas.microsoft.com/office/powerpoint/2010/main" val="4337123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49747F5-57E0-4109-91CC-844D47F93EC5}"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04700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Image Placeholder 1"/>
          <p:cNvSpPr>
            <a:spLocks noGrp="1" noRot="1" noChangeAspect="1" noTextEdit="1"/>
          </p:cNvSpPr>
          <p:nvPr>
            <p:ph type="sldImg"/>
          </p:nvPr>
        </p:nvSpPr>
        <p:spPr>
          <a:ln/>
        </p:spPr>
      </p:sp>
      <p:sp>
        <p:nvSpPr>
          <p:cNvPr id="28675"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ar-KW" dirty="0"/>
              <a:t>It is a good practice to keep functions short and focused.</a:t>
            </a:r>
            <a:endParaRPr lang="ar-KW" altLang="ar-KW" dirty="0"/>
          </a:p>
        </p:txBody>
      </p:sp>
      <p:sp>
        <p:nvSpPr>
          <p:cNvPr id="28676" name="Date Placeholder 3"/>
          <p:cNvSpPr>
            <a:spLocks noGrp="1"/>
          </p:cNvSpPr>
          <p:nvPr>
            <p:ph type="dt" sz="quarter"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endParaRPr lang="ar-KW" altLang="ar-KW" sz="1100">
              <a:latin typeface="Arial" panose="020B0604020202020204" pitchFamily="34" charset="0"/>
              <a:cs typeface="Arial" panose="020B0604020202020204" pitchFamily="34" charset="0"/>
            </a:endParaRPr>
          </a:p>
        </p:txBody>
      </p:sp>
      <p:sp>
        <p:nvSpPr>
          <p:cNvPr id="28677" name="Slide Number Placeholder 4"/>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30000"/>
              </a:spcBef>
              <a:defRPr sz="1200">
                <a:solidFill>
                  <a:schemeClr val="tx1"/>
                </a:solidFill>
                <a:latin typeface="Calibri" panose="020F0502020204030204" pitchFamily="34" charset="0"/>
              </a:defRPr>
            </a:lvl1pPr>
            <a:lvl2pPr marL="742950" indent="-285750" eaLnBrk="0" hangingPunct="0">
              <a:spcBef>
                <a:spcPct val="30000"/>
              </a:spcBef>
              <a:defRPr sz="1200">
                <a:solidFill>
                  <a:schemeClr val="tx1"/>
                </a:solidFill>
                <a:latin typeface="Calibri" panose="020F0502020204030204" pitchFamily="34" charset="0"/>
              </a:defRPr>
            </a:lvl2pPr>
            <a:lvl3pPr marL="1143000" indent="-228600" eaLnBrk="0" hangingPunct="0">
              <a:spcBef>
                <a:spcPct val="30000"/>
              </a:spcBef>
              <a:defRPr sz="1200">
                <a:solidFill>
                  <a:schemeClr val="tx1"/>
                </a:solidFill>
                <a:latin typeface="Calibri" panose="020F0502020204030204" pitchFamily="34" charset="0"/>
              </a:defRPr>
            </a:lvl3pPr>
            <a:lvl4pPr marL="1600200" indent="-228600" eaLnBrk="0" hangingPunct="0">
              <a:spcBef>
                <a:spcPct val="30000"/>
              </a:spcBef>
              <a:defRPr sz="1200">
                <a:solidFill>
                  <a:schemeClr val="tx1"/>
                </a:solidFill>
                <a:latin typeface="Calibri" panose="020F0502020204030204" pitchFamily="34" charset="0"/>
              </a:defRPr>
            </a:lvl4pPr>
            <a:lvl5pPr marL="2057400" indent="-228600" eaLnBrk="0" hangingPunct="0">
              <a:spcBef>
                <a:spcPct val="30000"/>
              </a:spcBef>
              <a:defRPr sz="1200">
                <a:solidFill>
                  <a:schemeClr val="tx1"/>
                </a:solidFill>
                <a:latin typeface="Calibri" panose="020F0502020204030204" pitchFamily="34" charset="0"/>
              </a:defRPr>
            </a:lvl5pPr>
            <a:lvl6pPr marL="2514600" indent="-228600" eaLnBrk="0" fontAlgn="base" hangingPunct="0">
              <a:spcBef>
                <a:spcPct val="30000"/>
              </a:spcBef>
              <a:spcAft>
                <a:spcPct val="0"/>
              </a:spcAft>
              <a:defRPr sz="1200">
                <a:solidFill>
                  <a:schemeClr val="tx1"/>
                </a:solidFill>
                <a:latin typeface="Calibri" panose="020F0502020204030204" pitchFamily="34" charset="0"/>
              </a:defRPr>
            </a:lvl6pPr>
            <a:lvl7pPr marL="2971800" indent="-228600" eaLnBrk="0" fontAlgn="base" hangingPunct="0">
              <a:spcBef>
                <a:spcPct val="30000"/>
              </a:spcBef>
              <a:spcAft>
                <a:spcPct val="0"/>
              </a:spcAft>
              <a:defRPr sz="1200">
                <a:solidFill>
                  <a:schemeClr val="tx1"/>
                </a:solidFill>
                <a:latin typeface="Calibri" panose="020F0502020204030204" pitchFamily="34" charset="0"/>
              </a:defRPr>
            </a:lvl7pPr>
            <a:lvl8pPr marL="3429000" indent="-228600" eaLnBrk="0" fontAlgn="base" hangingPunct="0">
              <a:spcBef>
                <a:spcPct val="30000"/>
              </a:spcBef>
              <a:spcAft>
                <a:spcPct val="0"/>
              </a:spcAft>
              <a:defRPr sz="1200">
                <a:solidFill>
                  <a:schemeClr val="tx1"/>
                </a:solidFill>
                <a:latin typeface="Calibri" panose="020F0502020204030204" pitchFamily="34" charset="0"/>
              </a:defRPr>
            </a:lvl8pPr>
            <a:lvl9pPr marL="3886200" indent="-228600" eaLnBrk="0" fontAlgn="base" hangingPunct="0">
              <a:spcBef>
                <a:spcPct val="30000"/>
              </a:spcBef>
              <a:spcAft>
                <a:spcPct val="0"/>
              </a:spcAft>
              <a:defRPr sz="1200">
                <a:solidFill>
                  <a:schemeClr val="tx1"/>
                </a:solidFill>
                <a:latin typeface="Calibri" panose="020F0502020204030204" pitchFamily="34" charset="0"/>
              </a:defRPr>
            </a:lvl9pPr>
          </a:lstStyle>
          <a:p>
            <a:pPr>
              <a:spcBef>
                <a:spcPct val="0"/>
              </a:spcBef>
            </a:pPr>
            <a:fld id="{4CABE72E-1904-484F-9A65-17A1E0EF9DDD}" type="slidenum">
              <a:rPr lang="en-US" altLang="ar-KW" sz="1100">
                <a:latin typeface="Arial" panose="020B0604020202020204" pitchFamily="34" charset="0"/>
              </a:rPr>
              <a:pPr>
                <a:spcBef>
                  <a:spcPct val="0"/>
                </a:spcBef>
              </a:pPr>
              <a:t>8</a:t>
            </a:fld>
            <a:endParaRPr lang="en-US" altLang="ar-KW" sz="1100">
              <a:latin typeface="Arial" panose="020B0604020202020204" pitchFamily="34" charset="0"/>
            </a:endParaRPr>
          </a:p>
        </p:txBody>
      </p:sp>
    </p:spTree>
    <p:extLst>
      <p:ext uri="{BB962C8B-B14F-4D97-AF65-F5344CB8AC3E}">
        <p14:creationId xmlns:p14="http://schemas.microsoft.com/office/powerpoint/2010/main" val="159517906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1"/>
      </p:bgRef>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628650" y="1166516"/>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The Main Title </a:t>
            </a:r>
            <a:br>
              <a:rPr lang="en-US" dirty="0"/>
            </a:br>
            <a:r>
              <a:rPr lang="en-US" dirty="0"/>
              <a:t>Goes Here</a:t>
            </a:r>
          </a:p>
        </p:txBody>
      </p:sp>
      <p:sp>
        <p:nvSpPr>
          <p:cNvPr id="5" name="Footer Placeholder 4"/>
          <p:cNvSpPr>
            <a:spLocks noGrp="1"/>
          </p:cNvSpPr>
          <p:nvPr>
            <p:ph type="ftr" sz="quarter" idx="11"/>
          </p:nvPr>
        </p:nvSpPr>
        <p:spPr>
          <a:xfrm>
            <a:off x="5429250" y="6130622"/>
            <a:ext cx="3086100" cy="366055"/>
          </a:xfrm>
        </p:spPr>
        <p:txBody>
          <a:bodyPr/>
          <a:lstStyle/>
          <a:p>
            <a:pPr defTabSz="685800"/>
            <a:r>
              <a:rPr lang="en-US">
                <a:solidFill>
                  <a:prstClr val="white">
                    <a:tint val="75000"/>
                  </a:prstClr>
                </a:solidFill>
              </a:rPr>
              <a:t>AOU- M110</a:t>
            </a:r>
            <a:endParaRPr lang="en-US" dirty="0">
              <a:solidFill>
                <a:prstClr val="white">
                  <a:tint val="75000"/>
                </a:prstClr>
              </a:solidFill>
            </a:endParaRP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7148308" y="0"/>
            <a:ext cx="1995692" cy="5042006"/>
          </a:xfrm>
          <a:prstGeom prst="rect">
            <a:avLst/>
          </a:prstGeom>
        </p:spPr>
      </p:pic>
      <p:pic>
        <p:nvPicPr>
          <p:cNvPr id="10" name="Picture 9"/>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4">
            <a:extLst>
              <a:ext uri="{BEBA8EAE-BF5A-486C-A8C5-ECC9F3942E4B}">
                <a14:imgProps xmlns:a14="http://schemas.microsoft.com/office/drawing/2010/main">
                  <a14:imgLayer r:embed="rId5">
                    <a14:imgEffect>
                      <a14:colorTemperature colorTemp="1500"/>
                    </a14:imgEffect>
                    <a14:imgEffect>
                      <a14:saturation sat="0"/>
                    </a14:imgEffect>
                  </a14:imgLayer>
                </a14:imgProps>
              </a:ext>
              <a:ext uri="{28A0092B-C50C-407E-A947-70E740481C1C}">
                <a14:useLocalDpi xmlns:a14="http://schemas.microsoft.com/office/drawing/2010/main" val="0"/>
              </a:ext>
            </a:extLst>
          </a:blip>
          <a:stretch>
            <a:fillRect/>
          </a:stretch>
        </p:blipFill>
        <p:spPr>
          <a:xfrm>
            <a:off x="4886920" y="-12007"/>
            <a:ext cx="3991546" cy="6875463"/>
          </a:xfrm>
          <a:prstGeom prst="rect">
            <a:avLst/>
          </a:prstGeom>
        </p:spPr>
      </p:pic>
    </p:spTree>
    <p:extLst>
      <p:ext uri="{BB962C8B-B14F-4D97-AF65-F5344CB8AC3E}">
        <p14:creationId xmlns:p14="http://schemas.microsoft.com/office/powerpoint/2010/main" val="1010495817"/>
      </p:ext>
    </p:extLst>
  </p:cSld>
  <p:clrMapOvr>
    <a:overrideClrMapping bg1="dk1" tx1="lt1" bg2="dk2" tx2="lt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tement Layout">
    <p:bg>
      <p:bgRef idx="1001">
        <a:schemeClr val="bg1"/>
      </p:bgRef>
    </p:bg>
    <p:spTree>
      <p:nvGrpSpPr>
        <p:cNvPr id="1" name=""/>
        <p:cNvGrpSpPr/>
        <p:nvPr/>
      </p:nvGrpSpPr>
      <p:grpSpPr>
        <a:xfrm>
          <a:off x="0" y="0"/>
          <a:ext cx="0" cy="0"/>
          <a:chOff x="0" y="0"/>
          <a:chExt cx="0" cy="0"/>
        </a:xfrm>
      </p:grpSpPr>
      <p:sp>
        <p:nvSpPr>
          <p:cNvPr id="6" name="Title 1"/>
          <p:cNvSpPr>
            <a:spLocks noGrp="1"/>
          </p:cNvSpPr>
          <p:nvPr>
            <p:ph type="ctrTitle" hasCustomPrompt="1"/>
          </p:nvPr>
        </p:nvSpPr>
        <p:spPr>
          <a:xfrm>
            <a:off x="2352675" y="2528877"/>
            <a:ext cx="4305300" cy="1707552"/>
          </a:xfrm>
        </p:spPr>
        <p:txBody>
          <a:bodyPr anchor="b"/>
          <a:lstStyle>
            <a:lvl1pPr algn="l">
              <a:defRPr sz="4500" baseline="0">
                <a:latin typeface="Poppins Medium" panose="00000600000000000000" pitchFamily="2" charset="0"/>
                <a:cs typeface="Poppins Medium" panose="00000600000000000000" pitchFamily="2" charset="0"/>
              </a:defRPr>
            </a:lvl1pPr>
          </a:lstStyle>
          <a:p>
            <a:r>
              <a:rPr lang="en-US" dirty="0"/>
              <a:t>Statement Goes Here</a:t>
            </a:r>
          </a:p>
        </p:txBody>
      </p:sp>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638300" y="-872965"/>
            <a:ext cx="10782300" cy="8107317"/>
          </a:xfrm>
          <a:prstGeom prst="rect">
            <a:avLst/>
          </a:prstGeom>
        </p:spPr>
      </p:pic>
      <p:sp>
        <p:nvSpPr>
          <p:cNvPr id="2" name="Footer Placeholder 1">
            <a:extLst>
              <a:ext uri="{FF2B5EF4-FFF2-40B4-BE49-F238E27FC236}">
                <a16:creationId xmlns:a16="http://schemas.microsoft.com/office/drawing/2014/main" id="{6EDC2763-2F67-87F0-7623-FFB6C751318D}"/>
              </a:ext>
            </a:extLst>
          </p:cNvPr>
          <p:cNvSpPr>
            <a:spLocks noGrp="1"/>
          </p:cNvSpPr>
          <p:nvPr>
            <p:ph type="ftr" sz="quarter" idx="10"/>
          </p:nvPr>
        </p:nvSpPr>
        <p:spPr>
          <a:xfrm>
            <a:off x="409575" y="6250759"/>
            <a:ext cx="8515350" cy="366055"/>
          </a:xfrm>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571623403"/>
      </p:ext>
    </p:extLst>
  </p:cSld>
  <p:clrMapOvr>
    <a:overrideClrMapping bg1="dk1" tx1="lt1" bg2="dk2" tx2="lt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atin typeface="Poppins Medium" panose="00000600000000000000" pitchFamily="2" charset="0"/>
                <a:cs typeface="Poppins Medium" panose="00000600000000000000" pitchFamily="2" charset="0"/>
              </a:defRPr>
            </a:lvl1pPr>
          </a:lstStyle>
          <a:p>
            <a:r>
              <a:rPr lang="en-US" dirty="0"/>
              <a:t>Click to edit Master title style</a:t>
            </a:r>
          </a:p>
        </p:txBody>
      </p:sp>
      <p:sp>
        <p:nvSpPr>
          <p:cNvPr id="3" name="Content Placeholder 2"/>
          <p:cNvSpPr>
            <a:spLocks noGrp="1"/>
          </p:cNvSpPr>
          <p:nvPr>
            <p:ph idx="1"/>
          </p:nvPr>
        </p:nvSpPr>
        <p:spPr>
          <a:xfrm>
            <a:off x="628650" y="1830274"/>
            <a:ext cx="7886700" cy="3657364"/>
          </a:xfrm>
        </p:spPr>
        <p:txBody>
          <a:bodyPr/>
          <a:lstStyle>
            <a:lvl1pPr>
              <a:defRPr>
                <a:latin typeface="Poppins" panose="00000500000000000000" pitchFamily="2" charset="0"/>
                <a:cs typeface="Poppins" panose="00000500000000000000" pitchFamily="2" charset="0"/>
              </a:defRPr>
            </a:lvl1pPr>
            <a:lvl2pPr>
              <a:defRPr>
                <a:latin typeface="Poppins" panose="00000500000000000000" pitchFamily="2" charset="0"/>
                <a:cs typeface="Poppins" panose="00000500000000000000" pitchFamily="2" charset="0"/>
              </a:defRPr>
            </a:lvl2pPr>
            <a:lvl3pPr>
              <a:defRPr>
                <a:latin typeface="Poppins" panose="00000500000000000000" pitchFamily="2" charset="0"/>
                <a:cs typeface="Poppins" panose="00000500000000000000" pitchFamily="2" charset="0"/>
              </a:defRPr>
            </a:lvl3pPr>
            <a:lvl4pPr>
              <a:defRPr>
                <a:latin typeface="Poppins" panose="00000500000000000000" pitchFamily="2" charset="0"/>
                <a:cs typeface="Poppins" panose="00000500000000000000" pitchFamily="2" charset="0"/>
              </a:defRPr>
            </a:lvl4pPr>
            <a:lvl5pPr>
              <a:defRPr>
                <a:latin typeface="Poppins" panose="00000500000000000000" pitchFamily="2" charset="0"/>
                <a:cs typeface="Poppins" panose="00000500000000000000" pitchFamily="2" charset="0"/>
              </a:defRPr>
            </a:lvl5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11"/>
          </p:nvPr>
        </p:nvSpPr>
        <p:spPr>
          <a:xfrm>
            <a:off x="3691468" y="6403159"/>
            <a:ext cx="2743200" cy="366055"/>
          </a:xfrm>
        </p:spPr>
        <p:txBody>
          <a:bodyPr/>
          <a:lstStyle>
            <a:lvl1pPr>
              <a:defRPr sz="1400"/>
            </a:lvl1pPr>
          </a:lstStyle>
          <a:p>
            <a:pPr defTabSz="685800"/>
            <a:r>
              <a:rPr lang="en-US">
                <a:solidFill>
                  <a:srgbClr val="002D58">
                    <a:tint val="75000"/>
                  </a:srgbClr>
                </a:solidFill>
              </a:rPr>
              <a:t>AOU- M110</a:t>
            </a:r>
            <a:endParaRPr lang="en-US" dirty="0">
              <a:solidFill>
                <a:srgbClr val="002D58">
                  <a:tint val="75000"/>
                </a:srgbClr>
              </a:solidFill>
            </a:endParaRPr>
          </a:p>
        </p:txBody>
      </p:sp>
    </p:spTree>
    <p:extLst>
      <p:ext uri="{BB962C8B-B14F-4D97-AF65-F5344CB8AC3E}">
        <p14:creationId xmlns:p14="http://schemas.microsoft.com/office/powerpoint/2010/main" val="21448957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830274"/>
            <a:ext cx="3886200" cy="360643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1633294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6055"/>
            <a:ext cx="7886700" cy="1328938"/>
          </a:xfrm>
        </p:spPr>
        <p:txBody>
          <a:bodyPr/>
          <a:lstStyle/>
          <a:p>
            <a:r>
              <a:rPr lang="en-US"/>
              <a:t>Click to edit Master title style</a:t>
            </a:r>
          </a:p>
        </p:txBody>
      </p:sp>
      <p:sp>
        <p:nvSpPr>
          <p:cNvPr id="3" name="Text Placeholder 2"/>
          <p:cNvSpPr>
            <a:spLocks noGrp="1"/>
          </p:cNvSpPr>
          <p:nvPr>
            <p:ph type="body" idx="1"/>
          </p:nvPr>
        </p:nvSpPr>
        <p:spPr>
          <a:xfrm>
            <a:off x="629842" y="1820724"/>
            <a:ext cx="3868340"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p:cNvSpPr>
            <a:spLocks noGrp="1"/>
          </p:cNvSpPr>
          <p:nvPr>
            <p:ph sz="half" idx="2"/>
          </p:nvPr>
        </p:nvSpPr>
        <p:spPr>
          <a:xfrm>
            <a:off x="629842" y="2610129"/>
            <a:ext cx="3868340"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820724"/>
            <a:ext cx="3887391" cy="677997"/>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p:cNvSpPr>
            <a:spLocks noGrp="1"/>
          </p:cNvSpPr>
          <p:nvPr>
            <p:ph sz="quarter" idx="4"/>
          </p:nvPr>
        </p:nvSpPr>
        <p:spPr>
          <a:xfrm>
            <a:off x="4629150" y="2610129"/>
            <a:ext cx="3887391" cy="294594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536578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Footer Placeholder 3"/>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27591900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989939"/>
            <a:ext cx="2949178" cy="10727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989940"/>
            <a:ext cx="4629150" cy="48860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2215427"/>
            <a:ext cx="2949178" cy="3668506"/>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35203722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8364"/>
            <a:ext cx="2949178" cy="1604275"/>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3887391" y="989940"/>
            <a:ext cx="4629150" cy="488603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629841" y="2062639"/>
            <a:ext cx="2949178" cy="3821294"/>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6" name="Footer Placeholder 5"/>
          <p:cNvSpPr>
            <a:spLocks noGrp="1"/>
          </p:cNvSpPr>
          <p:nvPr>
            <p:ph type="ftr" sz="quarter" idx="11"/>
          </p:nvPr>
        </p:nvSpPr>
        <p:spPr/>
        <p:txBody>
          <a:bodyPr/>
          <a:lstStyle/>
          <a:p>
            <a:pPr defTabSz="685800"/>
            <a:r>
              <a:rPr lang="en-US">
                <a:solidFill>
                  <a:srgbClr val="002D58">
                    <a:tint val="75000"/>
                  </a:srgbClr>
                </a:solidFill>
              </a:rPr>
              <a:t>AOU- M110</a:t>
            </a:r>
          </a:p>
        </p:txBody>
      </p:sp>
    </p:spTree>
    <p:extLst>
      <p:ext uri="{BB962C8B-B14F-4D97-AF65-F5344CB8AC3E}">
        <p14:creationId xmlns:p14="http://schemas.microsoft.com/office/powerpoint/2010/main" val="13876341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inal Slide">
    <p:bg>
      <p:bgRef idx="1001">
        <a:schemeClr val="bg1"/>
      </p:bgRef>
    </p:bg>
    <p:spTree>
      <p:nvGrpSpPr>
        <p:cNvPr id="1" name=""/>
        <p:cNvGrpSpPr/>
        <p:nvPr/>
      </p:nvGrpSpPr>
      <p:grpSpPr>
        <a:xfrm>
          <a:off x="0" y="0"/>
          <a:ext cx="0" cy="0"/>
          <a:chOff x="0" y="0"/>
          <a:chExt cx="0" cy="0"/>
        </a:xfrm>
      </p:grpSpPr>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537853" y="4927416"/>
            <a:ext cx="2134709" cy="1418969"/>
          </a:xfrm>
          <a:prstGeom prst="rect">
            <a:avLst/>
          </a:prstGeom>
        </p:spPr>
      </p:pic>
      <p:pic>
        <p:nvPicPr>
          <p:cNvPr id="9" name="Picture 8"/>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6162675" y="5491594"/>
            <a:ext cx="2581275" cy="699418"/>
          </a:xfrm>
          <a:prstGeom prst="rect">
            <a:avLst/>
          </a:prstGeom>
        </p:spPr>
      </p:pic>
      <p:sp>
        <p:nvSpPr>
          <p:cNvPr id="10" name="Title 1"/>
          <p:cNvSpPr>
            <a:spLocks noGrp="1"/>
          </p:cNvSpPr>
          <p:nvPr>
            <p:ph type="title" hasCustomPrompt="1"/>
          </p:nvPr>
        </p:nvSpPr>
        <p:spPr>
          <a:xfrm>
            <a:off x="3550844" y="3020403"/>
            <a:ext cx="1990725" cy="776673"/>
          </a:xfrm>
        </p:spPr>
        <p:txBody>
          <a:bodyPr>
            <a:normAutofit/>
          </a:bodyPr>
          <a:lstStyle>
            <a:lvl1pPr algn="ctr">
              <a:defRPr sz="2700" baseline="0"/>
            </a:lvl1pPr>
          </a:lstStyle>
          <a:p>
            <a:r>
              <a:rPr lang="en-US" dirty="0"/>
              <a:t>Thank You</a:t>
            </a:r>
          </a:p>
        </p:txBody>
      </p:sp>
    </p:spTree>
    <p:extLst>
      <p:ext uri="{BB962C8B-B14F-4D97-AF65-F5344CB8AC3E}">
        <p14:creationId xmlns:p14="http://schemas.microsoft.com/office/powerpoint/2010/main" val="3863274085"/>
      </p:ext>
    </p:extLst>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png"/><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6055"/>
            <a:ext cx="7886700" cy="1328938"/>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28650" y="1830274"/>
            <a:ext cx="7886700" cy="3606435"/>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5429250" y="5965009"/>
            <a:ext cx="3086100" cy="366055"/>
          </a:xfrm>
          <a:prstGeom prst="rect">
            <a:avLst/>
          </a:prstGeom>
        </p:spPr>
        <p:txBody>
          <a:bodyPr vert="horz" lIns="91440" tIns="45720" rIns="91440" bIns="45720" rtlCol="0" anchor="ctr"/>
          <a:lstStyle>
            <a:lvl1pPr algn="ctr">
              <a:defRPr sz="900">
                <a:solidFill>
                  <a:schemeClr val="tx1">
                    <a:tint val="75000"/>
                  </a:schemeClr>
                </a:solidFill>
              </a:defRPr>
            </a:lvl1pPr>
          </a:lstStyle>
          <a:p>
            <a:pPr defTabSz="685800"/>
            <a:r>
              <a:rPr lang="en-US">
                <a:solidFill>
                  <a:srgbClr val="002D58">
                    <a:tint val="75000"/>
                  </a:srgbClr>
                </a:solidFill>
              </a:rPr>
              <a:t>AOU- M110</a:t>
            </a:r>
          </a:p>
        </p:txBody>
      </p:sp>
      <p:pic>
        <p:nvPicPr>
          <p:cNvPr id="7" name="Picture 6"/>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547432" y="5785072"/>
            <a:ext cx="1090868" cy="725927"/>
          </a:xfrm>
          <a:prstGeom prst="rect">
            <a:avLst/>
          </a:prstGeom>
        </p:spPr>
      </p:pic>
    </p:spTree>
    <p:extLst>
      <p:ext uri="{BB962C8B-B14F-4D97-AF65-F5344CB8AC3E}">
        <p14:creationId xmlns:p14="http://schemas.microsoft.com/office/powerpoint/2010/main" val="1154065459"/>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Lst>
  <p:hf hdr="0" dt="0"/>
  <p:txStyles>
    <p:titleStyle>
      <a:lvl1pPr algn="l" defTabSz="685800" rtl="0" eaLnBrk="1" latinLnBrk="0" hangingPunct="1">
        <a:lnSpc>
          <a:spcPct val="90000"/>
        </a:lnSpc>
        <a:spcBef>
          <a:spcPct val="0"/>
        </a:spcBef>
        <a:buNone/>
        <a:defRPr sz="3300" kern="1200">
          <a:solidFill>
            <a:schemeClr val="tx1"/>
          </a:solidFill>
          <a:latin typeface="Poppins Medium" panose="00000600000000000000" pitchFamily="2" charset="0"/>
          <a:ea typeface="+mj-ea"/>
          <a:cs typeface="Poppins Medium" panose="00000600000000000000" pitchFamily="2"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Poppins Medium" panose="00000600000000000000" pitchFamily="2" charset="0"/>
          <a:ea typeface="+mn-ea"/>
          <a:cs typeface="Poppins Medium" panose="00000600000000000000" pitchFamily="2" charset="0"/>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Poppins Medium" panose="00000600000000000000" pitchFamily="2" charset="0"/>
          <a:ea typeface="+mn-ea"/>
          <a:cs typeface="Poppins Medium" panose="00000600000000000000" pitchFamily="2" charset="0"/>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Poppins" panose="00000500000000000000" pitchFamily="2" charset="0"/>
          <a:ea typeface="+mn-ea"/>
          <a:cs typeface="Poppins" panose="00000500000000000000" pitchFamily="2" charset="0"/>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Poppins" panose="00000500000000000000" pitchFamily="2" charset="0"/>
          <a:ea typeface="+mn-ea"/>
          <a:cs typeface="Poppins" panose="00000500000000000000" pitchFamily="2"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28650" y="696336"/>
            <a:ext cx="6043705" cy="2619375"/>
          </a:xfrm>
        </p:spPr>
        <p:txBody>
          <a:bodyPr>
            <a:normAutofit/>
          </a:bodyPr>
          <a:lstStyle/>
          <a:p>
            <a:pPr algn="ctr"/>
            <a:r>
              <a:rPr lang="en-GB" sz="3200" b="1" dirty="0"/>
              <a:t>M110: </a:t>
            </a:r>
            <a:r>
              <a:rPr lang="en-GB" sz="3200" dirty="0"/>
              <a:t>Python Programming</a:t>
            </a:r>
            <a:br>
              <a:rPr lang="en-GB" sz="3200" dirty="0"/>
            </a:br>
            <a:br>
              <a:rPr lang="en-US" sz="3200" dirty="0"/>
            </a:br>
            <a:r>
              <a:rPr lang="en-GB" sz="3200" b="1">
                <a:solidFill>
                  <a:srgbClr val="0070C0"/>
                </a:solidFill>
              </a:rPr>
              <a:t>Meeting </a:t>
            </a:r>
            <a:r>
              <a:rPr lang="en-GB" sz="3200" b="1" dirty="0">
                <a:solidFill>
                  <a:srgbClr val="0070C0"/>
                </a:solidFill>
              </a:rPr>
              <a:t>#7</a:t>
            </a:r>
            <a:br>
              <a:rPr lang="en-GB" sz="3200" b="1" dirty="0">
                <a:solidFill>
                  <a:srgbClr val="0070C0"/>
                </a:solidFill>
              </a:rPr>
            </a:br>
            <a:br>
              <a:rPr lang="en-GB" sz="3200" b="1" dirty="0"/>
            </a:br>
            <a:r>
              <a:rPr lang="en-US" sz="3200" b="1" dirty="0"/>
              <a:t>Functions</a:t>
            </a:r>
            <a:endParaRPr lang="en-US" sz="3200" dirty="0"/>
          </a:p>
        </p:txBody>
      </p:sp>
      <p:sp>
        <p:nvSpPr>
          <p:cNvPr id="4" name="Title 1"/>
          <p:cNvSpPr txBox="1">
            <a:spLocks/>
          </p:cNvSpPr>
          <p:nvPr/>
        </p:nvSpPr>
        <p:spPr>
          <a:xfrm>
            <a:off x="628650" y="431549"/>
            <a:ext cx="3467101" cy="1986245"/>
          </a:xfrm>
          <a:prstGeom prst="rect">
            <a:avLst/>
          </a:prstGeom>
          <a:effectLst/>
        </p:spPr>
        <p:txBody>
          <a:bodyPr vert="horz" lIns="91440" tIns="45720" rIns="91440" bIns="45720" rtlCol="0" anchor="ct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ctr" defTabSz="457200" rtl="0" eaLnBrk="1" fontAlgn="auto" latinLnBrk="0" hangingPunct="1">
              <a:lnSpc>
                <a:spcPct val="100000"/>
              </a:lnSpc>
              <a:spcBef>
                <a:spcPct val="0"/>
              </a:spcBef>
              <a:spcAft>
                <a:spcPts val="0"/>
              </a:spcAft>
              <a:buClrTx/>
              <a:buSzTx/>
              <a:buFontTx/>
              <a:buNone/>
              <a:tabLst/>
              <a:defRPr/>
            </a:pPr>
            <a:endParaRPr kumimoji="0" lang="en-US" sz="3200" b="0" i="0" u="none" strike="noStrike" kern="1200" cap="none" spc="0" normalizeH="0" baseline="0" noProof="0" dirty="0">
              <a:ln w="3175" cmpd="sng">
                <a:noFill/>
              </a:ln>
              <a:solidFill>
                <a:prstClr val="white"/>
              </a:solidFill>
              <a:effectLst/>
              <a:uLnTx/>
              <a:uFillTx/>
              <a:latin typeface="Calibri Light" panose="020F0302020204030204"/>
              <a:ea typeface="+mj-ea"/>
              <a:cs typeface="+mj-cs"/>
            </a:endParaRPr>
          </a:p>
        </p:txBody>
      </p:sp>
      <p:sp>
        <p:nvSpPr>
          <p:cNvPr id="5" name="TextBox 4"/>
          <p:cNvSpPr txBox="1"/>
          <p:nvPr/>
        </p:nvSpPr>
        <p:spPr>
          <a:xfrm>
            <a:off x="5303139" y="6185972"/>
            <a:ext cx="3174202" cy="369332"/>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rPr>
              <a:t>Prepared by Dr. Ahmad Mikati</a:t>
            </a:r>
          </a:p>
        </p:txBody>
      </p:sp>
    </p:spTree>
    <p:extLst>
      <p:ext uri="{BB962C8B-B14F-4D97-AF65-F5344CB8AC3E}">
        <p14:creationId xmlns:p14="http://schemas.microsoft.com/office/powerpoint/2010/main" val="4243334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54416"/>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8AA0182D-A82E-4E3F-870F-DD38E6EB6E17}"/>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628650" y="1420471"/>
            <a:ext cx="4572000" cy="400110"/>
          </a:xfrm>
          <a:prstGeom prst="rect">
            <a:avLst/>
          </a:prstGeom>
          <a:noFill/>
        </p:spPr>
        <p:txBody>
          <a:bodyPr wrap="square">
            <a:spAutoFit/>
          </a:bodyPr>
          <a:lstStyle/>
          <a:p>
            <a:r>
              <a:rPr lang="en-US" sz="2000" b="1" dirty="0"/>
              <a:t>Passing a List as an Argument</a:t>
            </a:r>
          </a:p>
        </p:txBody>
      </p:sp>
      <p:sp>
        <p:nvSpPr>
          <p:cNvPr id="19" name="TextBox 18">
            <a:extLst>
              <a:ext uri="{FF2B5EF4-FFF2-40B4-BE49-F238E27FC236}">
                <a16:creationId xmlns:a16="http://schemas.microsoft.com/office/drawing/2014/main" id="{9B361D7F-7CC0-4730-9DAC-CC910CD06171}"/>
              </a:ext>
            </a:extLst>
          </p:cNvPr>
          <p:cNvSpPr txBox="1"/>
          <p:nvPr/>
        </p:nvSpPr>
        <p:spPr>
          <a:xfrm>
            <a:off x="796737" y="1820581"/>
            <a:ext cx="7718613" cy="646331"/>
          </a:xfrm>
          <a:prstGeom prst="rect">
            <a:avLst/>
          </a:prstGeom>
          <a:noFill/>
        </p:spPr>
        <p:txBody>
          <a:bodyPr wrap="square">
            <a:spAutoFit/>
          </a:bodyPr>
          <a:lstStyle/>
          <a:p>
            <a:r>
              <a:rPr lang="en-US" dirty="0"/>
              <a:t>You can send any data types of argument to a function (string, number, list, dictionary etc.), and it will be treated as the same data type inside the function.</a:t>
            </a:r>
          </a:p>
        </p:txBody>
      </p:sp>
      <p:sp>
        <p:nvSpPr>
          <p:cNvPr id="10" name="TextBox 9">
            <a:extLst>
              <a:ext uri="{FF2B5EF4-FFF2-40B4-BE49-F238E27FC236}">
                <a16:creationId xmlns:a16="http://schemas.microsoft.com/office/drawing/2014/main" id="{4F3491DA-39D3-497E-A6E2-4A76BE1766BB}"/>
              </a:ext>
            </a:extLst>
          </p:cNvPr>
          <p:cNvSpPr txBox="1"/>
          <p:nvPr/>
        </p:nvSpPr>
        <p:spPr>
          <a:xfrm>
            <a:off x="812801" y="2726560"/>
            <a:ext cx="3869266" cy="1569660"/>
          </a:xfrm>
          <a:prstGeom prst="rect">
            <a:avLst/>
          </a:prstGeom>
          <a:noFill/>
          <a:ln>
            <a:solidFill>
              <a:schemeClr val="accent1"/>
            </a:solidFill>
          </a:ln>
        </p:spPr>
        <p:txBody>
          <a:bodyPr wrap="square">
            <a:spAutoFit/>
          </a:bodyPr>
          <a:lstStyle/>
          <a:p>
            <a:pPr>
              <a:defRPr/>
            </a:pPr>
            <a:r>
              <a:rPr lang="en-US" altLang="ar-KW" sz="1600" dirty="0"/>
              <a:t>def </a:t>
            </a:r>
            <a:r>
              <a:rPr lang="en-US" altLang="ar-KW" sz="1600" dirty="0" err="1"/>
              <a:t>my_function</a:t>
            </a:r>
            <a:r>
              <a:rPr lang="en-US" altLang="ar-KW" sz="1600" dirty="0"/>
              <a:t>(names):</a:t>
            </a:r>
          </a:p>
          <a:p>
            <a:pPr>
              <a:defRPr/>
            </a:pPr>
            <a:r>
              <a:rPr lang="en-US" altLang="ar-KW" sz="1600" dirty="0"/>
              <a:t>   for x in names:</a:t>
            </a:r>
          </a:p>
          <a:p>
            <a:pPr>
              <a:defRPr/>
            </a:pPr>
            <a:r>
              <a:rPr lang="en-US" altLang="ar-KW" sz="1600" dirty="0"/>
              <a:t>      print(x)</a:t>
            </a:r>
          </a:p>
          <a:p>
            <a:pPr>
              <a:defRPr/>
            </a:pPr>
            <a:endParaRPr lang="en-US" altLang="ar-KW" sz="1600" dirty="0"/>
          </a:p>
          <a:p>
            <a:pPr>
              <a:defRPr/>
            </a:pPr>
            <a:r>
              <a:rPr lang="en-US" altLang="ar-KW" sz="1600" dirty="0"/>
              <a:t>families = [“</a:t>
            </a:r>
            <a:r>
              <a:rPr lang="en-US" altLang="ar-KW" sz="1600" dirty="0" err="1"/>
              <a:t>Badr</a:t>
            </a:r>
            <a:r>
              <a:rPr lang="en-US" altLang="ar-KW" sz="1600" dirty="0"/>
              <a:t>", “Jomaa", “Hamad"]</a:t>
            </a:r>
          </a:p>
          <a:p>
            <a:pPr>
              <a:defRPr/>
            </a:pPr>
            <a:r>
              <a:rPr lang="en-US" altLang="ar-KW" sz="1600" dirty="0" err="1"/>
              <a:t>my_function</a:t>
            </a:r>
            <a:r>
              <a:rPr lang="en-US" altLang="ar-KW" sz="1600" dirty="0"/>
              <a:t>(families)</a:t>
            </a:r>
            <a:endParaRPr lang="en-US" altLang="ar-KW" sz="1600" dirty="0">
              <a:solidFill>
                <a:srgbClr val="7030A0"/>
              </a:solidFill>
            </a:endParaRPr>
          </a:p>
        </p:txBody>
      </p:sp>
      <p:pic>
        <p:nvPicPr>
          <p:cNvPr id="6" name="Picture 5">
            <a:extLst>
              <a:ext uri="{FF2B5EF4-FFF2-40B4-BE49-F238E27FC236}">
                <a16:creationId xmlns:a16="http://schemas.microsoft.com/office/drawing/2014/main" id="{062CAE39-866E-427C-943F-661C82682FFE}"/>
              </a:ext>
            </a:extLst>
          </p:cNvPr>
          <p:cNvPicPr>
            <a:picLocks noChangeAspect="1"/>
          </p:cNvPicPr>
          <p:nvPr/>
        </p:nvPicPr>
        <p:blipFill>
          <a:blip r:embed="rId2"/>
          <a:stretch>
            <a:fillRect/>
          </a:stretch>
        </p:blipFill>
        <p:spPr>
          <a:xfrm>
            <a:off x="4856068" y="2663807"/>
            <a:ext cx="3954259" cy="2116818"/>
          </a:xfrm>
          <a:prstGeom prst="rect">
            <a:avLst/>
          </a:prstGeom>
        </p:spPr>
      </p:pic>
    </p:spTree>
    <p:extLst>
      <p:ext uri="{BB962C8B-B14F-4D97-AF65-F5344CB8AC3E}">
        <p14:creationId xmlns:p14="http://schemas.microsoft.com/office/powerpoint/2010/main" val="1817391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628650" y="366055"/>
            <a:ext cx="7886700" cy="959616"/>
          </a:xfrm>
        </p:spPr>
        <p:txBody>
          <a:bodyPr/>
          <a:lstStyle/>
          <a:p>
            <a:r>
              <a:rPr lang="en-US" altLang="ar-KW" sz="3600" b="1" dirty="0">
                <a:solidFill>
                  <a:srgbClr val="002060"/>
                </a:solidFill>
              </a:rPr>
              <a:t>Functions without return</a:t>
            </a:r>
          </a:p>
        </p:txBody>
      </p:sp>
      <p:sp>
        <p:nvSpPr>
          <p:cNvPr id="17411" name="Rectangle 3"/>
          <p:cNvSpPr>
            <a:spLocks noGrp="1" noChangeArrowheads="1"/>
          </p:cNvSpPr>
          <p:nvPr>
            <p:ph idx="1"/>
          </p:nvPr>
        </p:nvSpPr>
        <p:spPr>
          <a:xfrm>
            <a:off x="646355" y="1294152"/>
            <a:ext cx="7886700" cy="741207"/>
          </a:xfrm>
        </p:spPr>
        <p:txBody>
          <a:bodyPr>
            <a:normAutofit/>
          </a:bodyPr>
          <a:lstStyle/>
          <a:p>
            <a:pPr algn="just">
              <a:lnSpc>
                <a:spcPct val="80000"/>
              </a:lnSpc>
              <a:spcAft>
                <a:spcPts val="1200"/>
              </a:spcAft>
              <a:defRPr/>
            </a:pPr>
            <a:r>
              <a:rPr lang="en-US" altLang="ar-KW" sz="2000" dirty="0">
                <a:latin typeface="+mn-lt"/>
              </a:rPr>
              <a:t>Some functions perform simple </a:t>
            </a:r>
            <a:r>
              <a:rPr lang="en-US" altLang="ar-KW" sz="2000" u="sng" dirty="0">
                <a:latin typeface="+mn-lt"/>
              </a:rPr>
              <a:t>procedural</a:t>
            </a:r>
            <a:r>
              <a:rPr lang="en-US" altLang="ar-KW" sz="2000" dirty="0">
                <a:latin typeface="+mn-lt"/>
              </a:rPr>
              <a:t> tasks (specified in their bodies) but </a:t>
            </a:r>
            <a:r>
              <a:rPr lang="en-US" altLang="ar-KW" sz="2000" u="sng" dirty="0">
                <a:latin typeface="+mn-lt"/>
              </a:rPr>
              <a:t>do not return </a:t>
            </a:r>
            <a:r>
              <a:rPr lang="en-US" altLang="ar-KW" sz="2000" dirty="0">
                <a:latin typeface="+mn-lt"/>
              </a:rPr>
              <a:t>any information when they are called.</a:t>
            </a:r>
          </a:p>
        </p:txBody>
      </p:sp>
      <p:sp>
        <p:nvSpPr>
          <p:cNvPr id="4" name="Footer Placeholder 3">
            <a:extLst>
              <a:ext uri="{FF2B5EF4-FFF2-40B4-BE49-F238E27FC236}">
                <a16:creationId xmlns:a16="http://schemas.microsoft.com/office/drawing/2014/main" id="{DCF4CBAB-A40C-4904-A1AD-D96EF26D6ABB}"/>
              </a:ext>
            </a:extLst>
          </p:cNvPr>
          <p:cNvSpPr>
            <a:spLocks noGrp="1"/>
          </p:cNvSpPr>
          <p:nvPr>
            <p:ph type="ftr" sz="quarter" idx="11"/>
          </p:nvPr>
        </p:nvSpPr>
        <p:spPr/>
        <p:txBody>
          <a:bodyPr/>
          <a:lstStyle/>
          <a:p>
            <a:r>
              <a:rPr lang="en-US"/>
              <a:t>AOU- M110</a:t>
            </a:r>
            <a:endParaRPr lang="en-US" dirty="0"/>
          </a:p>
        </p:txBody>
      </p:sp>
      <p:sp>
        <p:nvSpPr>
          <p:cNvPr id="19460" name="Slide Number Placeholder 1"/>
          <p:cNvSpPr>
            <a:spLocks noGrp="1"/>
          </p:cNvSpPr>
          <p:nvPr>
            <p:ph type="sldNum" sz="quarter" idx="4294967295"/>
          </p:nvPr>
        </p:nvSpPr>
        <p:spPr>
          <a:xfrm>
            <a:off x="8633013" y="6475413"/>
            <a:ext cx="510988"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11</a:t>
            </a:fld>
            <a:endParaRPr lang="en-US" altLang="en-US"/>
          </a:p>
        </p:txBody>
      </p:sp>
      <p:sp>
        <p:nvSpPr>
          <p:cNvPr id="5" name="Rectangle 3">
            <a:extLst>
              <a:ext uri="{FF2B5EF4-FFF2-40B4-BE49-F238E27FC236}">
                <a16:creationId xmlns:a16="http://schemas.microsoft.com/office/drawing/2014/main" id="{4600A819-51F1-4719-B121-ECEA7220625B}"/>
              </a:ext>
            </a:extLst>
          </p:cNvPr>
          <p:cNvSpPr txBox="1">
            <a:spLocks noChangeArrowheads="1"/>
          </p:cNvSpPr>
          <p:nvPr/>
        </p:nvSpPr>
        <p:spPr>
          <a:xfrm>
            <a:off x="646355" y="1972253"/>
            <a:ext cx="8229600" cy="2740875"/>
          </a:xfrm>
          <a:prstGeom prst="rect">
            <a:avLst/>
          </a:prstGeom>
        </p:spPr>
        <p:txBody>
          <a:bodyPr/>
          <a:lst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a:lstStyle>
          <a:p>
            <a:pPr algn="just">
              <a:lnSpc>
                <a:spcPct val="80000"/>
              </a:lnSpc>
              <a:defRPr/>
            </a:pPr>
            <a:r>
              <a:rPr lang="en-US" altLang="ar-KW" sz="1700" dirty="0"/>
              <a:t>Example: Write a function that will display a welcome message to a student with his/her name. Then, use the function in your program.</a:t>
            </a:r>
          </a:p>
          <a:p>
            <a:pPr algn="just">
              <a:lnSpc>
                <a:spcPct val="80000"/>
              </a:lnSpc>
              <a:defRPr/>
            </a:pPr>
            <a:endParaRPr lang="en-US" altLang="ar-KW" sz="1800" dirty="0"/>
          </a:p>
          <a:p>
            <a:pPr algn="just">
              <a:lnSpc>
                <a:spcPct val="80000"/>
              </a:lnSpc>
              <a:defRPr/>
            </a:pPr>
            <a:endParaRPr lang="en-US" altLang="ar-KW" sz="1800" dirty="0"/>
          </a:p>
          <a:p>
            <a:pPr algn="just">
              <a:lnSpc>
                <a:spcPct val="80000"/>
              </a:lnSpc>
              <a:defRPr/>
            </a:pPr>
            <a:endParaRPr lang="en-US" altLang="ar-KW" sz="1800" dirty="0"/>
          </a:p>
          <a:p>
            <a:pPr algn="just">
              <a:lnSpc>
                <a:spcPct val="80000"/>
              </a:lnSpc>
              <a:defRPr/>
            </a:pPr>
            <a:endParaRPr lang="en-US" altLang="ar-KW" sz="1200" dirty="0"/>
          </a:p>
          <a:p>
            <a:pPr algn="just">
              <a:lnSpc>
                <a:spcPct val="80000"/>
              </a:lnSpc>
              <a:defRPr/>
            </a:pPr>
            <a:r>
              <a:rPr lang="en-US" altLang="ar-KW" sz="1700" dirty="0"/>
              <a:t>When the function is called, an actual </a:t>
            </a:r>
            <a:r>
              <a:rPr lang="en-US" altLang="ar-KW" sz="1700" u="sng" dirty="0"/>
              <a:t>value</a:t>
            </a:r>
            <a:r>
              <a:rPr lang="en-US" altLang="ar-KW" sz="1700" dirty="0"/>
              <a:t> for the argument must be used.</a:t>
            </a:r>
          </a:p>
          <a:p>
            <a:pPr algn="just">
              <a:lnSpc>
                <a:spcPct val="80000"/>
              </a:lnSpc>
              <a:defRPr/>
            </a:pPr>
            <a:r>
              <a:rPr lang="en-US" altLang="ar-KW" sz="1700" dirty="0"/>
              <a:t>For example, when the function call </a:t>
            </a:r>
            <a:r>
              <a:rPr lang="en-US" altLang="ar-KW" sz="1700" dirty="0">
                <a:latin typeface="Courier New" panose="02070309020205020404" pitchFamily="49" charset="0"/>
                <a:cs typeface="Courier New" panose="02070309020205020404" pitchFamily="49" charset="0"/>
              </a:rPr>
              <a:t>welcome('Ahmad') </a:t>
            </a:r>
            <a:r>
              <a:rPr lang="en-US" altLang="ar-KW" sz="1700" dirty="0"/>
              <a:t>is executed, the actual string '</a:t>
            </a:r>
            <a:r>
              <a:rPr lang="en-US" altLang="ar-KW" sz="1700" dirty="0">
                <a:latin typeface="Courier New" panose="02070309020205020404" pitchFamily="49" charset="0"/>
                <a:cs typeface="Courier New" panose="02070309020205020404" pitchFamily="49" charset="0"/>
              </a:rPr>
              <a:t>Ahmad</a:t>
            </a:r>
            <a:r>
              <a:rPr lang="en-US" altLang="ar-KW" sz="1700" dirty="0"/>
              <a:t>' replaces the argument </a:t>
            </a:r>
            <a:r>
              <a:rPr lang="en-US" altLang="ar-KW" sz="1700" dirty="0" err="1">
                <a:latin typeface="Courier New" panose="02070309020205020404" pitchFamily="49" charset="0"/>
                <a:cs typeface="Courier New" panose="02070309020205020404" pitchFamily="49" charset="0"/>
              </a:rPr>
              <a:t>aName</a:t>
            </a:r>
            <a:r>
              <a:rPr lang="en-US" altLang="ar-KW" sz="1700" dirty="0"/>
              <a:t> resulting in the following output:</a:t>
            </a:r>
            <a:endParaRPr lang="en-US" altLang="ar-KW" sz="1800" dirty="0"/>
          </a:p>
          <a:p>
            <a:pPr algn="just">
              <a:lnSpc>
                <a:spcPct val="80000"/>
              </a:lnSpc>
              <a:defRPr/>
            </a:pPr>
            <a:endParaRPr lang="en-US" altLang="ar-KW" sz="1800" dirty="0"/>
          </a:p>
        </p:txBody>
      </p:sp>
      <p:sp>
        <p:nvSpPr>
          <p:cNvPr id="6" name="TextBox 2">
            <a:extLst>
              <a:ext uri="{FF2B5EF4-FFF2-40B4-BE49-F238E27FC236}">
                <a16:creationId xmlns:a16="http://schemas.microsoft.com/office/drawing/2014/main" id="{C5B7F24B-005C-42F7-BE7F-EF8B42F836D6}"/>
              </a:ext>
            </a:extLst>
          </p:cNvPr>
          <p:cNvSpPr txBox="1">
            <a:spLocks noChangeArrowheads="1"/>
          </p:cNvSpPr>
          <p:nvPr/>
        </p:nvSpPr>
        <p:spPr bwMode="auto">
          <a:xfrm>
            <a:off x="946084" y="2533830"/>
            <a:ext cx="7777163" cy="1214438"/>
          </a:xfrm>
          <a:prstGeom prst="rect">
            <a:avLst/>
          </a:prstGeom>
          <a:solidFill>
            <a:schemeClr val="bg1">
              <a:lumMod val="95000"/>
            </a:schemeClr>
          </a:solidFill>
          <a:ln w="38100">
            <a:solidFill>
              <a:srgbClr val="33CC33"/>
            </a:solidFill>
            <a:miter lim="800000"/>
            <a:headEnd/>
            <a:tailEnd/>
          </a:ln>
        </p:spPr>
        <p:txBody>
          <a:bodyPr>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dirty="0"/>
              <a:t>def welcome(</a:t>
            </a:r>
            <a:r>
              <a:rPr lang="en-US" altLang="ar-KW" dirty="0" err="1"/>
              <a:t>aName</a:t>
            </a:r>
            <a:r>
              <a:rPr lang="en-US" altLang="ar-KW" dirty="0"/>
              <a:t>):</a:t>
            </a:r>
          </a:p>
          <a:p>
            <a:pPr lvl="1">
              <a:defRPr/>
            </a:pPr>
            <a:r>
              <a:rPr lang="en-US" altLang="ar-KW" dirty="0"/>
              <a:t>  print("Hello" , </a:t>
            </a:r>
            <a:r>
              <a:rPr lang="en-US" altLang="ar-KW" dirty="0" err="1"/>
              <a:t>aName</a:t>
            </a:r>
            <a:r>
              <a:rPr lang="en-US" altLang="ar-KW" dirty="0"/>
              <a:t>)</a:t>
            </a:r>
          </a:p>
          <a:p>
            <a:pPr lvl="1">
              <a:defRPr/>
            </a:pPr>
            <a:r>
              <a:rPr lang="en-US" altLang="ar-KW" dirty="0"/>
              <a:t>  print("Welcome to AOU")</a:t>
            </a:r>
          </a:p>
          <a:p>
            <a:pPr lvl="1">
              <a:defRPr/>
            </a:pPr>
            <a:endParaRPr lang="en-US" altLang="ar-KW" dirty="0"/>
          </a:p>
          <a:p>
            <a:pPr lvl="1">
              <a:defRPr/>
            </a:pPr>
            <a:r>
              <a:rPr lang="en-US" altLang="ar-KW" dirty="0"/>
              <a:t>welcome("Ahmad")  </a:t>
            </a:r>
            <a:r>
              <a:rPr lang="en-GB" altLang="ar-KW" dirty="0">
                <a:solidFill>
                  <a:srgbClr val="C00000"/>
                </a:solidFill>
              </a:rPr>
              <a:t>#Function call</a:t>
            </a:r>
            <a:endParaRPr lang="en-US" altLang="ar-KW" dirty="0">
              <a:solidFill>
                <a:srgbClr val="C00000"/>
              </a:solidFill>
            </a:endParaRPr>
          </a:p>
        </p:txBody>
      </p:sp>
      <p:sp>
        <p:nvSpPr>
          <p:cNvPr id="8" name="TextBox 6">
            <a:extLst>
              <a:ext uri="{FF2B5EF4-FFF2-40B4-BE49-F238E27FC236}">
                <a16:creationId xmlns:a16="http://schemas.microsoft.com/office/drawing/2014/main" id="{243E3398-A5B7-41C1-9D7B-B00E5757184D}"/>
              </a:ext>
            </a:extLst>
          </p:cNvPr>
          <p:cNvSpPr txBox="1">
            <a:spLocks noChangeArrowheads="1"/>
          </p:cNvSpPr>
          <p:nvPr/>
        </p:nvSpPr>
        <p:spPr bwMode="auto">
          <a:xfrm>
            <a:off x="5818333" y="5210481"/>
            <a:ext cx="2736850" cy="695325"/>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600" dirty="0">
                <a:solidFill>
                  <a:srgbClr val="000000"/>
                </a:solidFill>
                <a:latin typeface="Lucida Console" panose="020B0609040504020204" pitchFamily="49" charset="0"/>
              </a:rPr>
              <a:t>-----output-----</a:t>
            </a:r>
            <a:endParaRPr lang="en-US" altLang="ar-KW" sz="1600"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Hello </a:t>
            </a:r>
            <a:r>
              <a:rPr lang="en-US" altLang="ar-KW" sz="1600" b="1" dirty="0">
                <a:solidFill>
                  <a:srgbClr val="FF0000"/>
                </a:solidFill>
                <a:latin typeface="Courier New" panose="02070309020205020404" pitchFamily="49" charset="0"/>
                <a:cs typeface="Courier New" panose="02070309020205020404" pitchFamily="49" charset="0"/>
              </a:rPr>
              <a:t>Ahmad</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Welcome to AOU</a:t>
            </a:r>
          </a:p>
        </p:txBody>
      </p:sp>
      <p:pic>
        <p:nvPicPr>
          <p:cNvPr id="2" name="Picture 1">
            <a:extLst>
              <a:ext uri="{FF2B5EF4-FFF2-40B4-BE49-F238E27FC236}">
                <a16:creationId xmlns:a16="http://schemas.microsoft.com/office/drawing/2014/main" id="{AABBBE89-BD84-40B5-8B28-A5B232B87A22}"/>
              </a:ext>
            </a:extLst>
          </p:cNvPr>
          <p:cNvPicPr>
            <a:picLocks noChangeAspect="1"/>
          </p:cNvPicPr>
          <p:nvPr/>
        </p:nvPicPr>
        <p:blipFill>
          <a:blip r:embed="rId2"/>
          <a:stretch>
            <a:fillRect/>
          </a:stretch>
        </p:blipFill>
        <p:spPr>
          <a:xfrm>
            <a:off x="2001776" y="4713129"/>
            <a:ext cx="3477328" cy="1690030"/>
          </a:xfrm>
          <a:prstGeom prst="rect">
            <a:avLst/>
          </a:prstGeom>
        </p:spPr>
      </p:pic>
    </p:spTree>
    <p:extLst>
      <p:ext uri="{BB962C8B-B14F-4D97-AF65-F5344CB8AC3E}">
        <p14:creationId xmlns:p14="http://schemas.microsoft.com/office/powerpoint/2010/main" val="4294533170"/>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nodeType="click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P spid="6" grpId="0" animBg="1"/>
      <p:bldP spid="8"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ar-KW" sz="3600" b="1" dirty="0">
                <a:solidFill>
                  <a:srgbClr val="002060"/>
                </a:solidFill>
              </a:rPr>
              <a:t>Functions with return</a:t>
            </a:r>
          </a:p>
        </p:txBody>
      </p:sp>
      <p:sp>
        <p:nvSpPr>
          <p:cNvPr id="3" name="Footer Placeholder 2">
            <a:extLst>
              <a:ext uri="{FF2B5EF4-FFF2-40B4-BE49-F238E27FC236}">
                <a16:creationId xmlns:a16="http://schemas.microsoft.com/office/drawing/2014/main" id="{DAA78FEB-F8CD-4049-8492-7A7ACC5BA2F6}"/>
              </a:ext>
            </a:extLst>
          </p:cNvPr>
          <p:cNvSpPr>
            <a:spLocks noGrp="1"/>
          </p:cNvSpPr>
          <p:nvPr>
            <p:ph type="ftr" sz="quarter" idx="11"/>
          </p:nvPr>
        </p:nvSpPr>
        <p:spPr/>
        <p:txBody>
          <a:bodyPr/>
          <a:lstStyle/>
          <a:p>
            <a:r>
              <a:rPr lang="en-US"/>
              <a:t>AOU- M110</a:t>
            </a:r>
            <a:endParaRPr lang="en-US" dirty="0"/>
          </a:p>
        </p:txBody>
      </p:sp>
      <p:sp>
        <p:nvSpPr>
          <p:cNvPr id="19460" name="Slide Number Placeholder 1"/>
          <p:cNvSpPr>
            <a:spLocks noGrp="1"/>
          </p:cNvSpPr>
          <p:nvPr>
            <p:ph type="sldNum" sz="quarter" idx="4294967295"/>
          </p:nvPr>
        </p:nvSpPr>
        <p:spPr>
          <a:xfrm>
            <a:off x="8445037" y="6475413"/>
            <a:ext cx="698964"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4E99E054-E34B-4CD5-846B-CDBEF9538E81}" type="slidenum">
              <a:rPr lang="en-US" altLang="en-US"/>
              <a:pPr eaLnBrk="1" hangingPunct="1"/>
              <a:t>12</a:t>
            </a:fld>
            <a:endParaRPr lang="en-US" altLang="en-US" dirty="0"/>
          </a:p>
        </p:txBody>
      </p:sp>
      <p:sp>
        <p:nvSpPr>
          <p:cNvPr id="6" name="TextBox 5">
            <a:extLst>
              <a:ext uri="{FF2B5EF4-FFF2-40B4-BE49-F238E27FC236}">
                <a16:creationId xmlns:a16="http://schemas.microsoft.com/office/drawing/2014/main" id="{EB3EBE46-137E-4B0E-9FE1-15C723D1A67B}"/>
              </a:ext>
            </a:extLst>
          </p:cNvPr>
          <p:cNvSpPr txBox="1"/>
          <p:nvPr/>
        </p:nvSpPr>
        <p:spPr>
          <a:xfrm>
            <a:off x="1056459" y="1849924"/>
            <a:ext cx="7388577" cy="3175613"/>
          </a:xfrm>
          <a:prstGeom prst="rect">
            <a:avLst/>
          </a:prstGeom>
          <a:noFill/>
        </p:spPr>
        <p:txBody>
          <a:bodyPr wrap="square">
            <a:spAutoFit/>
          </a:bodyPr>
          <a:lstStyle/>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Some functions provide a value as the result of some calculations made in the function’s body.</a:t>
            </a:r>
          </a:p>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Python provides us with the </a:t>
            </a:r>
            <a:r>
              <a:rPr kumimoji="0" lang="en-US" altLang="ar-KW" sz="2400" b="1" i="1" u="none" strike="noStrike" kern="1200" cap="none" spc="0" normalizeH="0" baseline="0" noProof="0" dirty="0">
                <a:ln>
                  <a:noFill/>
                </a:ln>
                <a:solidFill>
                  <a:srgbClr val="7030A0"/>
                </a:solidFill>
                <a:effectLst/>
                <a:uLnTx/>
                <a:uFillTx/>
                <a:latin typeface="Courier New" pitchFamily="49" charset="0"/>
                <a:ea typeface="+mn-ea"/>
                <a:cs typeface="Courier New" pitchFamily="49" charset="0"/>
              </a:rPr>
              <a:t>return</a:t>
            </a: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 statement:</a:t>
            </a:r>
          </a:p>
          <a:p>
            <a:pPr marL="400050" marR="0" lvl="1" indent="0" algn="just" defTabSz="457200" rtl="0" eaLnBrk="1" fontAlgn="auto" latinLnBrk="0" hangingPunct="1">
              <a:lnSpc>
                <a:spcPct val="80000"/>
              </a:lnSpc>
              <a:spcBef>
                <a:spcPct val="20000"/>
              </a:spcBef>
              <a:spcAft>
                <a:spcPts val="1200"/>
              </a:spcAft>
              <a:buClr>
                <a:srgbClr val="30ACEC">
                  <a:lumMod val="75000"/>
                </a:srgbClr>
              </a:buClr>
              <a:buSzPct val="145000"/>
              <a:buFont typeface="Arial"/>
              <a:buNone/>
              <a:tabLst/>
              <a:defRPr/>
            </a:pPr>
            <a:r>
              <a:rPr kumimoji="0" lang="en-US" altLang="ar-KW" sz="2000" b="1" i="1" u="none" strike="noStrike" kern="1200" cap="none" spc="0" normalizeH="0" baseline="0" noProof="0" dirty="0">
                <a:ln>
                  <a:noFill/>
                </a:ln>
                <a:solidFill>
                  <a:srgbClr val="0080FF"/>
                </a:solidFill>
                <a:effectLst/>
                <a:uLnTx/>
                <a:uFillTx/>
                <a:latin typeface="Courier New" pitchFamily="49" charset="0"/>
                <a:ea typeface="+mn-ea"/>
                <a:cs typeface="Courier New" pitchFamily="49" charset="0"/>
              </a:rPr>
              <a:t>return</a:t>
            </a:r>
            <a:r>
              <a:rPr kumimoji="0" lang="en-US" altLang="ar-KW" sz="2000" b="1" i="0" u="none" strike="noStrike" kern="1200" cap="none" spc="0" normalizeH="0" baseline="0" noProof="0" dirty="0">
                <a:ln>
                  <a:noFill/>
                </a:ln>
                <a:solidFill>
                  <a:srgbClr val="0080FF"/>
                </a:solidFill>
                <a:effectLst/>
                <a:uLnTx/>
                <a:uFillTx/>
                <a:latin typeface="Corbel" panose="020B0503020204020204"/>
                <a:ea typeface="+mn-ea"/>
                <a:cs typeface="Tahoma" panose="020B0604030504040204" pitchFamily="34" charset="0"/>
              </a:rPr>
              <a:t> </a:t>
            </a:r>
            <a:r>
              <a:rPr kumimoji="0" lang="en-US" altLang="ar-KW" sz="2000" b="0" i="0" u="none" strike="noStrike" kern="1200" cap="none" spc="0" normalizeH="0" baseline="0" noProof="0" dirty="0">
                <a:ln>
                  <a:noFill/>
                </a:ln>
                <a:solidFill>
                  <a:srgbClr val="0080FF"/>
                </a:solidFill>
                <a:effectLst/>
                <a:uLnTx/>
                <a:uFillTx/>
                <a:latin typeface="Corbel" panose="020B0503020204020204"/>
                <a:ea typeface="+mn-ea"/>
                <a:cs typeface="Tahoma" panose="020B0604030504040204" pitchFamily="34" charset="0"/>
              </a:rPr>
              <a:t>followed by the value it needs to return</a:t>
            </a:r>
            <a:endPar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endParaRPr>
          </a:p>
          <a:p>
            <a:pPr marL="285750" marR="0" lvl="0" indent="-285750" algn="just" defTabSz="457200" rtl="0" eaLnBrk="1" fontAlgn="auto" latinLnBrk="0" hangingPunct="1">
              <a:lnSpc>
                <a:spcPct val="80000"/>
              </a:lnSpc>
              <a:spcBef>
                <a:spcPct val="20000"/>
              </a:spcBef>
              <a:spcAft>
                <a:spcPts val="1200"/>
              </a:spcAft>
              <a:buClr>
                <a:srgbClr val="30ACEC">
                  <a:lumMod val="75000"/>
                </a:srgbClr>
              </a:buClr>
              <a:buSzPct val="145000"/>
              <a:buFont typeface="Arial"/>
              <a:buChar char="•"/>
              <a:tabLst/>
              <a:defRPr/>
            </a:pP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In order </a:t>
            </a:r>
            <a:r>
              <a:rPr kumimoji="0" lang="en-US" altLang="ar-KW" sz="2000" b="0" i="0" u="sng"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not to lose</a:t>
            </a: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 the </a:t>
            </a:r>
            <a:r>
              <a:rPr kumimoji="0" lang="en-US" altLang="ar-KW" sz="2000" b="0" i="0" u="sng"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returned value</a:t>
            </a:r>
            <a:r>
              <a:rPr kumimoji="0" lang="en-US" altLang="ar-KW" sz="2000" b="0" i="0" u="none" strike="noStrike" kern="1200" cap="none" spc="0" normalizeH="0" baseline="0" noProof="0" dirty="0">
                <a:ln>
                  <a:noFill/>
                </a:ln>
                <a:solidFill>
                  <a:srgbClr val="C00000"/>
                </a:solidFill>
                <a:effectLst/>
                <a:uLnTx/>
                <a:uFillTx/>
                <a:latin typeface="Corbel" panose="020B0503020204020204"/>
                <a:ea typeface="+mn-ea"/>
                <a:cs typeface="Tahoma" panose="020B0604030504040204" pitchFamily="34" charset="0"/>
              </a:rPr>
              <a:t> , you need to</a:t>
            </a:r>
            <a:r>
              <a:rPr kumimoji="0" lang="en-US" altLang="ar-KW" sz="20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t>
            </a:r>
          </a:p>
          <a:p>
            <a:pPr marL="742950" marR="0" lvl="1"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assign it to a variable (for further calculations, if needed)</a:t>
            </a:r>
          </a:p>
          <a:p>
            <a:pPr marL="457200" marR="0" lvl="1" indent="0" algn="just" defTabSz="457200" rtl="0" eaLnBrk="1" fontAlgn="auto" latinLnBrk="0" hangingPunct="1">
              <a:lnSpc>
                <a:spcPct val="80000"/>
              </a:lnSpc>
              <a:spcBef>
                <a:spcPct val="20000"/>
              </a:spcBef>
              <a:spcAft>
                <a:spcPts val="600"/>
              </a:spcAft>
              <a:buClr>
                <a:srgbClr val="30ACEC">
                  <a:lumMod val="75000"/>
                </a:srgbClr>
              </a:buClr>
              <a:buSzPct val="145000"/>
              <a:buFont typeface="Arial"/>
              <a:buNone/>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OR </a:t>
            </a:r>
          </a:p>
          <a:p>
            <a:pPr marL="742950" marR="0" lvl="1"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print it immediately.</a:t>
            </a:r>
            <a:endParaRPr lang="en-US" dirty="0"/>
          </a:p>
        </p:txBody>
      </p:sp>
    </p:spTree>
    <p:extLst>
      <p:ext uri="{BB962C8B-B14F-4D97-AF65-F5344CB8AC3E}">
        <p14:creationId xmlns:p14="http://schemas.microsoft.com/office/powerpoint/2010/main" val="1685677566"/>
      </p:ext>
    </p:extLst>
  </p:cSld>
  <p:clrMapOvr>
    <a:masterClrMapping/>
  </p:clrMapOvr>
  <p:transition spd="med">
    <p:fad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6"/>
          <p:cNvSpPr txBox="1">
            <a:spLocks noChangeArrowheads="1"/>
          </p:cNvSpPr>
          <p:nvPr/>
        </p:nvSpPr>
        <p:spPr bwMode="auto">
          <a:xfrm>
            <a:off x="2809081" y="5304202"/>
            <a:ext cx="3265812" cy="1089529"/>
          </a:xfrm>
          <a:prstGeom prst="rect">
            <a:avLst/>
          </a:prstGeom>
          <a:noFill/>
          <a:ln w="38100">
            <a:solidFill>
              <a:srgbClr val="33CC33"/>
            </a:solidFill>
            <a:miter lim="800000"/>
            <a:headEnd/>
            <a:tailEnd/>
          </a:ln>
          <a:extLst>
            <a:ext uri="{909E8E84-426E-40DD-AFC4-6F175D3DCCD1}">
              <a14:hiddenFill xmlns:a14="http://schemas.microsoft.com/office/drawing/2010/main">
                <a:solidFill>
                  <a:srgbClr val="FFFFFF"/>
                </a:solidFill>
              </a14:hiddenFill>
            </a:ext>
          </a:extLst>
        </p:spPr>
        <p:txBody>
          <a:bodyPr wrap="square">
            <a:spAutoFit/>
          </a:bodyPr>
          <a:lstStyle>
            <a:lvl1pPr marL="342900" indent="-342900"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4000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lvl="1" algn="just" eaLnBrk="1" hangingPunct="1">
              <a:lnSpc>
                <a:spcPct val="80000"/>
              </a:lnSpc>
              <a:spcBef>
                <a:spcPct val="0"/>
              </a:spcBef>
              <a:buClrTx/>
              <a:buFontTx/>
              <a:buNone/>
            </a:pPr>
            <a:r>
              <a:rPr lang="en-US" altLang="ar-KW" sz="1600" dirty="0">
                <a:solidFill>
                  <a:srgbClr val="000000"/>
                </a:solidFill>
                <a:latin typeface="Lucida Console" panose="020B0609040504020204" pitchFamily="49" charset="0"/>
              </a:rPr>
              <a:t>-----output-----</a:t>
            </a:r>
            <a:endParaRPr lang="en-US" altLang="ar-KW" sz="1600" b="1" dirty="0">
              <a:solidFill>
                <a:srgbClr val="FF0000"/>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endParaRPr lang="en-US" altLang="ar-KW" sz="1600" b="1" dirty="0">
              <a:solidFill>
                <a:srgbClr val="0080FF"/>
              </a:solidFill>
              <a:latin typeface="Courier New" panose="02070309020205020404" pitchFamily="49" charset="0"/>
              <a:cs typeface="Courier New" panose="02070309020205020404" pitchFamily="49" charset="0"/>
            </a:endParaRP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Enter the height: </a:t>
            </a:r>
            <a:r>
              <a:rPr lang="en-US" altLang="ar-KW" sz="1600" b="1" dirty="0">
                <a:latin typeface="Courier New" panose="02070309020205020404" pitchFamily="49" charset="0"/>
                <a:cs typeface="Courier New" panose="02070309020205020404" pitchFamily="49" charset="0"/>
              </a:rPr>
              <a:t>4</a:t>
            </a:r>
            <a:r>
              <a:rPr lang="en-US" altLang="ar-KW" sz="1600" b="1" dirty="0">
                <a:solidFill>
                  <a:srgbClr val="0080FF"/>
                </a:solidFill>
                <a:latin typeface="Courier New" panose="02070309020205020404" pitchFamily="49" charset="0"/>
                <a:cs typeface="Courier New" panose="02070309020205020404" pitchFamily="49" charset="0"/>
              </a:rPr>
              <a:t> </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Enter the width: </a:t>
            </a:r>
            <a:r>
              <a:rPr lang="en-US" altLang="ar-KW" sz="1600" b="1" dirty="0">
                <a:latin typeface="Courier New" panose="02070309020205020404" pitchFamily="49" charset="0"/>
                <a:cs typeface="Courier New" panose="02070309020205020404" pitchFamily="49" charset="0"/>
              </a:rPr>
              <a:t>6</a:t>
            </a:r>
          </a:p>
          <a:p>
            <a:pPr lvl="1" algn="just" eaLnBrk="1" hangingPunct="1">
              <a:lnSpc>
                <a:spcPct val="80000"/>
              </a:lnSpc>
              <a:spcBef>
                <a:spcPct val="0"/>
              </a:spcBef>
              <a:buClrTx/>
              <a:buFontTx/>
              <a:buNone/>
            </a:pPr>
            <a:r>
              <a:rPr lang="en-US" altLang="ar-KW" sz="1600" b="1" dirty="0">
                <a:solidFill>
                  <a:srgbClr val="0080FF"/>
                </a:solidFill>
                <a:latin typeface="Courier New" panose="02070309020205020404" pitchFamily="49" charset="0"/>
                <a:cs typeface="Courier New" panose="02070309020205020404" pitchFamily="49" charset="0"/>
              </a:rPr>
              <a:t>Area = </a:t>
            </a:r>
            <a:r>
              <a:rPr lang="en-US" altLang="ar-KW" sz="1600" b="1" dirty="0">
                <a:solidFill>
                  <a:srgbClr val="FF0000"/>
                </a:solidFill>
                <a:latin typeface="Courier New" panose="02070309020205020404" pitchFamily="49" charset="0"/>
                <a:cs typeface="Courier New" panose="02070309020205020404" pitchFamily="49" charset="0"/>
              </a:rPr>
              <a:t>24</a:t>
            </a:r>
            <a:endParaRPr lang="en-US" altLang="ar-KW" sz="1600" b="1" dirty="0">
              <a:solidFill>
                <a:srgbClr val="0080FF"/>
              </a:solidFill>
              <a:latin typeface="Courier New" panose="02070309020205020404" pitchFamily="49" charset="0"/>
              <a:cs typeface="Courier New" panose="02070309020205020404" pitchFamily="49" charset="0"/>
            </a:endParaRPr>
          </a:p>
        </p:txBody>
      </p:sp>
      <p:grpSp>
        <p:nvGrpSpPr>
          <p:cNvPr id="2" name="Group 1">
            <a:extLst>
              <a:ext uri="{FF2B5EF4-FFF2-40B4-BE49-F238E27FC236}">
                <a16:creationId xmlns:a16="http://schemas.microsoft.com/office/drawing/2014/main" id="{AB262F67-E21A-4CD5-93F6-4850B64552FA}"/>
              </a:ext>
            </a:extLst>
          </p:cNvPr>
          <p:cNvGrpSpPr/>
          <p:nvPr/>
        </p:nvGrpSpPr>
        <p:grpSpPr>
          <a:xfrm>
            <a:off x="404203" y="1699330"/>
            <a:ext cx="8539881" cy="3344686"/>
            <a:chOff x="838255" y="1736275"/>
            <a:chExt cx="8126391" cy="3344686"/>
          </a:xfrm>
        </p:grpSpPr>
        <p:sp>
          <p:nvSpPr>
            <p:cNvPr id="7" name="TextBox 2"/>
            <p:cNvSpPr txBox="1">
              <a:spLocks noChangeArrowheads="1"/>
            </p:cNvSpPr>
            <p:nvPr/>
          </p:nvSpPr>
          <p:spPr bwMode="auto">
            <a:xfrm>
              <a:off x="838255" y="2120150"/>
              <a:ext cx="8126391" cy="2960811"/>
            </a:xfrm>
            <a:prstGeom prst="rect">
              <a:avLst/>
            </a:prstGeom>
            <a:solidFill>
              <a:schemeClr val="bg1">
                <a:lumMod val="95000"/>
              </a:schemeClr>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US" altLang="ar-KW" dirty="0"/>
                <a:t>def </a:t>
              </a:r>
              <a:r>
                <a:rPr lang="en-US" altLang="ar-KW" dirty="0" err="1"/>
                <a:t>recArea</a:t>
              </a:r>
              <a:r>
                <a:rPr lang="en-US" altLang="ar-KW" dirty="0"/>
                <a:t>(</a:t>
              </a:r>
              <a:r>
                <a:rPr lang="en-US" altLang="ar-KW" dirty="0" err="1"/>
                <a:t>aHeight</a:t>
              </a:r>
              <a:r>
                <a:rPr lang="en-US" altLang="ar-KW" dirty="0"/>
                <a:t>, </a:t>
              </a:r>
              <a:r>
                <a:rPr lang="en-US" altLang="ar-KW" dirty="0" err="1"/>
                <a:t>aWidth</a:t>
              </a:r>
              <a:r>
                <a:rPr lang="en-US" altLang="ar-KW" dirty="0"/>
                <a:t>) :</a:t>
              </a:r>
            </a:p>
            <a:p>
              <a:pPr lvl="1">
                <a:defRPr/>
              </a:pPr>
              <a:r>
                <a:rPr lang="en-US" altLang="ar-KW" dirty="0"/>
                <a:t>     </a:t>
              </a:r>
            </a:p>
            <a:p>
              <a:pPr lvl="1">
                <a:defRPr/>
              </a:pPr>
              <a:r>
                <a:rPr lang="en-US" altLang="ar-KW" dirty="0"/>
                <a:t>     area = </a:t>
              </a:r>
              <a:r>
                <a:rPr lang="en-US" altLang="ar-KW" dirty="0" err="1"/>
                <a:t>aHeight</a:t>
              </a:r>
              <a:r>
                <a:rPr lang="en-US" altLang="ar-KW" dirty="0"/>
                <a:t> * </a:t>
              </a:r>
              <a:r>
                <a:rPr lang="en-US" altLang="ar-KW" dirty="0" err="1"/>
                <a:t>aWidth</a:t>
              </a:r>
              <a:endParaRPr lang="en-US" altLang="ar-KW" dirty="0"/>
            </a:p>
            <a:p>
              <a:pPr lvl="1">
                <a:defRPr/>
              </a:pPr>
              <a:r>
                <a:rPr lang="en-US" altLang="ar-KW" dirty="0"/>
                <a:t>     </a:t>
              </a:r>
            </a:p>
            <a:p>
              <a:pPr lvl="1">
                <a:defRPr/>
              </a:pPr>
              <a:r>
                <a:rPr lang="en-US" altLang="ar-KW" dirty="0"/>
                <a:t>     </a:t>
              </a:r>
              <a:r>
                <a:rPr lang="en-US" altLang="ar-KW" dirty="0">
                  <a:solidFill>
                    <a:srgbClr val="FF0000"/>
                  </a:solidFill>
                </a:rPr>
                <a:t>return area</a:t>
              </a:r>
            </a:p>
            <a:p>
              <a:pPr lvl="1">
                <a:defRPr/>
              </a:pPr>
              <a:endParaRPr lang="en-US" altLang="ar-KW" dirty="0"/>
            </a:p>
            <a:p>
              <a:pPr lvl="1">
                <a:defRPr/>
              </a:pPr>
              <a:r>
                <a:rPr lang="en-US" altLang="ar-KW" dirty="0"/>
                <a:t> </a:t>
              </a:r>
            </a:p>
            <a:p>
              <a:pPr lvl="1">
                <a:defRPr/>
              </a:pPr>
              <a:r>
                <a:rPr lang="en-US" altLang="ar-KW" dirty="0"/>
                <a:t>h = </a:t>
              </a:r>
              <a:r>
                <a:rPr lang="en-US" altLang="ar-KW" dirty="0" err="1"/>
                <a:t>eval</a:t>
              </a:r>
              <a:r>
                <a:rPr lang="en-US" altLang="ar-KW" dirty="0"/>
                <a:t>(input("Enter the height: " ))</a:t>
              </a:r>
            </a:p>
            <a:p>
              <a:pPr lvl="1">
                <a:defRPr/>
              </a:pPr>
              <a:r>
                <a:rPr lang="en-US" altLang="ar-KW" dirty="0"/>
                <a:t>    </a:t>
              </a:r>
            </a:p>
            <a:p>
              <a:pPr lvl="1">
                <a:defRPr/>
              </a:pPr>
              <a:r>
                <a:rPr lang="en-US" altLang="ar-KW" dirty="0"/>
                <a:t>w = </a:t>
              </a:r>
              <a:r>
                <a:rPr lang="en-US" altLang="ar-KW" dirty="0" err="1"/>
                <a:t>eval</a:t>
              </a:r>
              <a:r>
                <a:rPr lang="en-US" altLang="ar-KW" dirty="0"/>
                <a:t>(input("Enter the width: "))</a:t>
              </a:r>
            </a:p>
            <a:p>
              <a:pPr lvl="1">
                <a:defRPr/>
              </a:pPr>
              <a:endParaRPr lang="en-US" altLang="ar-KW" dirty="0"/>
            </a:p>
            <a:p>
              <a:pPr lvl="1">
                <a:defRPr/>
              </a:pPr>
              <a:r>
                <a:rPr lang="en-US" altLang="ar-KW" dirty="0"/>
                <a:t>print("Area = ",</a:t>
              </a:r>
              <a:r>
                <a:rPr lang="en-US" altLang="ar-KW" dirty="0" err="1">
                  <a:solidFill>
                    <a:srgbClr val="FF0000"/>
                  </a:solidFill>
                </a:rPr>
                <a:t>recArea</a:t>
              </a:r>
              <a:r>
                <a:rPr lang="en-US" altLang="ar-KW" dirty="0">
                  <a:solidFill>
                    <a:srgbClr val="FF0000"/>
                  </a:solidFill>
                </a:rPr>
                <a:t>(</a:t>
              </a:r>
              <a:r>
                <a:rPr lang="en-US" altLang="ar-KW" dirty="0" err="1">
                  <a:solidFill>
                    <a:srgbClr val="FF0000"/>
                  </a:solidFill>
                </a:rPr>
                <a:t>h,w</a:t>
              </a:r>
              <a:r>
                <a:rPr lang="en-US" altLang="ar-KW" dirty="0">
                  <a:solidFill>
                    <a:srgbClr val="FF0000"/>
                  </a:solidFill>
                </a:rPr>
                <a:t>)</a:t>
              </a:r>
              <a:r>
                <a:rPr lang="en-US" altLang="ar-KW" dirty="0"/>
                <a:t>) </a:t>
              </a:r>
              <a:r>
                <a:rPr lang="en-GB" altLang="ar-KW" sz="1600" dirty="0">
                  <a:solidFill>
                    <a:srgbClr val="C00000"/>
                  </a:solidFill>
                </a:rPr>
                <a:t>#Function call inside print()</a:t>
              </a:r>
              <a:endParaRPr lang="en-US" altLang="ar-KW" sz="1600" dirty="0">
                <a:solidFill>
                  <a:srgbClr val="C00000"/>
                </a:solidFill>
              </a:endParaRPr>
            </a:p>
          </p:txBody>
        </p:sp>
        <p:grpSp>
          <p:nvGrpSpPr>
            <p:cNvPr id="3" name="Group 15"/>
            <p:cNvGrpSpPr>
              <a:grpSpLocks/>
            </p:cNvGrpSpPr>
            <p:nvPr/>
          </p:nvGrpSpPr>
          <p:grpSpPr bwMode="auto">
            <a:xfrm>
              <a:off x="2813050" y="1736275"/>
              <a:ext cx="2808288" cy="576262"/>
              <a:chOff x="2987675" y="1772816"/>
              <a:chExt cx="2808461" cy="576684"/>
            </a:xfrm>
          </p:grpSpPr>
          <p:grpSp>
            <p:nvGrpSpPr>
              <p:cNvPr id="20495" name="Group 3"/>
              <p:cNvGrpSpPr>
                <a:grpSpLocks/>
              </p:cNvGrpSpPr>
              <p:nvPr/>
            </p:nvGrpSpPr>
            <p:grpSpPr bwMode="auto">
              <a:xfrm>
                <a:off x="2987675" y="1773238"/>
                <a:ext cx="1655763" cy="576262"/>
                <a:chOff x="2987675" y="1773238"/>
                <a:chExt cx="1655763" cy="576262"/>
              </a:xfrm>
            </p:grpSpPr>
            <p:cxnSp>
              <p:nvCxnSpPr>
                <p:cNvPr id="10" name="Straight Connector 9"/>
                <p:cNvCxnSpPr/>
                <p:nvPr/>
              </p:nvCxnSpPr>
              <p:spPr>
                <a:xfrm>
                  <a:off x="2987675" y="2036534"/>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500"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4</a:t>
                  </a:r>
                  <a:endParaRPr lang="ar-KW" altLang="ar-KW" sz="1400">
                    <a:solidFill>
                      <a:srgbClr val="FF0000"/>
                    </a:solidFill>
                  </a:endParaRPr>
                </a:p>
              </p:txBody>
            </p:sp>
          </p:grpSp>
          <p:grpSp>
            <p:nvGrpSpPr>
              <p:cNvPr id="20496" name="Group 27"/>
              <p:cNvGrpSpPr>
                <a:grpSpLocks/>
              </p:cNvGrpSpPr>
              <p:nvPr/>
            </p:nvGrpSpPr>
            <p:grpSpPr bwMode="auto">
              <a:xfrm>
                <a:off x="4140373" y="1772816"/>
                <a:ext cx="1655763" cy="576262"/>
                <a:chOff x="2987675" y="1773238"/>
                <a:chExt cx="1655763" cy="576262"/>
              </a:xfrm>
            </p:grpSpPr>
            <p:cxnSp>
              <p:nvCxnSpPr>
                <p:cNvPr id="29" name="Straight Connector 28"/>
                <p:cNvCxnSpPr/>
                <p:nvPr/>
              </p:nvCxnSpPr>
              <p:spPr>
                <a:xfrm>
                  <a:off x="2987573" y="2036956"/>
                  <a:ext cx="576299" cy="312966"/>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8"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6</a:t>
                  </a:r>
                  <a:endParaRPr lang="ar-KW" altLang="ar-KW" sz="1400">
                    <a:solidFill>
                      <a:srgbClr val="FF0000"/>
                    </a:solidFill>
                  </a:endParaRPr>
                </a:p>
              </p:txBody>
            </p:sp>
          </p:grpSp>
        </p:grpSp>
        <p:grpSp>
          <p:nvGrpSpPr>
            <p:cNvPr id="6" name="Group 16"/>
            <p:cNvGrpSpPr>
              <a:grpSpLocks/>
            </p:cNvGrpSpPr>
            <p:nvPr/>
          </p:nvGrpSpPr>
          <p:grpSpPr bwMode="auto">
            <a:xfrm>
              <a:off x="2884488" y="2241100"/>
              <a:ext cx="2881312" cy="576262"/>
              <a:chOff x="2772221" y="2169927"/>
              <a:chExt cx="2880495" cy="576262"/>
            </a:xfrm>
          </p:grpSpPr>
          <p:grpSp>
            <p:nvGrpSpPr>
              <p:cNvPr id="20489" name="Group 4"/>
              <p:cNvGrpSpPr>
                <a:grpSpLocks/>
              </p:cNvGrpSpPr>
              <p:nvPr/>
            </p:nvGrpSpPr>
            <p:grpSpPr bwMode="auto">
              <a:xfrm>
                <a:off x="3923928" y="2204864"/>
                <a:ext cx="1728788" cy="523875"/>
                <a:chOff x="4356100" y="2257425"/>
                <a:chExt cx="1728788" cy="523875"/>
              </a:xfrm>
            </p:grpSpPr>
            <p:sp>
              <p:nvSpPr>
                <p:cNvPr id="20493" name="TextBox 11"/>
                <p:cNvSpPr txBox="1">
                  <a:spLocks noChangeArrowheads="1"/>
                </p:cNvSpPr>
                <p:nvPr/>
              </p:nvSpPr>
              <p:spPr bwMode="auto">
                <a:xfrm>
                  <a:off x="4500563" y="2257425"/>
                  <a:ext cx="1584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400" b="1">
                      <a:solidFill>
                        <a:srgbClr val="FF0000"/>
                      </a:solidFill>
                      <a:latin typeface="Courier New" panose="02070309020205020404" pitchFamily="49" charset="0"/>
                      <a:cs typeface="Courier New" panose="02070309020205020404" pitchFamily="49" charset="0"/>
                    </a:rPr>
                    <a:t>6</a:t>
                  </a:r>
                  <a:endParaRPr lang="ar-KW" altLang="ar-KW" sz="1400">
                    <a:solidFill>
                      <a:srgbClr val="FF0000"/>
                    </a:solidFill>
                  </a:endParaRPr>
                </a:p>
              </p:txBody>
            </p:sp>
            <p:cxnSp>
              <p:nvCxnSpPr>
                <p:cNvPr id="13" name="Straight Connector 12"/>
                <p:cNvCxnSpPr/>
                <p:nvPr/>
              </p:nvCxnSpPr>
              <p:spPr>
                <a:xfrm>
                  <a:off x="4356591" y="2468550"/>
                  <a:ext cx="576099" cy="312738"/>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grpSp>
          <p:grpSp>
            <p:nvGrpSpPr>
              <p:cNvPr id="20490" name="Group 30"/>
              <p:cNvGrpSpPr>
                <a:grpSpLocks/>
              </p:cNvGrpSpPr>
              <p:nvPr/>
            </p:nvGrpSpPr>
            <p:grpSpPr bwMode="auto">
              <a:xfrm>
                <a:off x="2772221" y="2169927"/>
                <a:ext cx="1655763" cy="576262"/>
                <a:chOff x="2987675" y="1773238"/>
                <a:chExt cx="1655763" cy="576262"/>
              </a:xfrm>
            </p:grpSpPr>
            <p:cxnSp>
              <p:nvCxnSpPr>
                <p:cNvPr id="32" name="Straight Connector 31"/>
                <p:cNvCxnSpPr/>
                <p:nvPr/>
              </p:nvCxnSpPr>
              <p:spPr>
                <a:xfrm>
                  <a:off x="2987675" y="2036763"/>
                  <a:ext cx="576098" cy="312737"/>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20492" name="TextBox 10"/>
                <p:cNvSpPr txBox="1">
                  <a:spLocks noChangeArrowheads="1"/>
                </p:cNvSpPr>
                <p:nvPr/>
              </p:nvSpPr>
              <p:spPr bwMode="auto">
                <a:xfrm>
                  <a:off x="3203575" y="1773238"/>
                  <a:ext cx="1439863"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lr>
                      <a:srgbClr val="0080FF"/>
                    </a:buClr>
                    <a:buFont typeface="Wingdings" panose="05000000000000000000" pitchFamily="2" charset="2"/>
                    <a:buChar char="§"/>
                    <a:defRPr sz="3200">
                      <a:solidFill>
                        <a:schemeClr val="tx1"/>
                      </a:solidFill>
                      <a:latin typeface="Arial" panose="020B0604020202020204" pitchFamily="34" charset="0"/>
                      <a:cs typeface="Arial" panose="020B0604020202020204" pitchFamily="34" charset="0"/>
                    </a:defRPr>
                  </a:lvl1pPr>
                  <a:lvl2pPr marL="742950" indent="-285750" eaLnBrk="0" hangingPunct="0">
                    <a:spcBef>
                      <a:spcPct val="20000"/>
                    </a:spcBef>
                    <a:buClr>
                      <a:srgbClr val="0080FF"/>
                    </a:buClr>
                    <a:buChar char="–"/>
                    <a:defRPr sz="2800">
                      <a:solidFill>
                        <a:schemeClr val="tx1"/>
                      </a:solidFill>
                      <a:latin typeface="Arial" panose="020B0604020202020204" pitchFamily="34" charset="0"/>
                      <a:cs typeface="Arial" panose="020B0604020202020204" pitchFamily="34" charset="0"/>
                    </a:defRPr>
                  </a:lvl2pPr>
                  <a:lvl3pPr marL="1143000" indent="-228600" eaLnBrk="0" hangingPunct="0">
                    <a:spcBef>
                      <a:spcPct val="20000"/>
                    </a:spcBef>
                    <a:buClr>
                      <a:srgbClr val="0080FF"/>
                    </a:buClr>
                    <a:buFont typeface="Wingdings" panose="05000000000000000000" pitchFamily="2" charset="2"/>
                    <a:buChar char="§"/>
                    <a:defRPr sz="2400">
                      <a:solidFill>
                        <a:schemeClr val="tx1"/>
                      </a:solidFill>
                      <a:latin typeface="Arial" panose="020B0604020202020204" pitchFamily="34" charset="0"/>
                      <a:cs typeface="Arial" panose="020B0604020202020204" pitchFamily="34" charset="0"/>
                    </a:defRPr>
                  </a:lvl3pPr>
                  <a:lvl4pPr marL="16002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4pPr>
                  <a:lvl5pPr marL="2057400" indent="-228600" eaLnBrk="0" hangingPunct="0">
                    <a:spcBef>
                      <a:spcPct val="20000"/>
                    </a:spcBef>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lr>
                      <a:srgbClr val="0080FF"/>
                    </a:buClr>
                    <a:buFont typeface="Wingdings" panose="05000000000000000000" pitchFamily="2" charset="2"/>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r>
                    <a:rPr lang="en-US" altLang="ar-KW" sz="1200">
                      <a:solidFill>
                        <a:srgbClr val="FF0000"/>
                      </a:solidFill>
                    </a:rPr>
                    <a:t>4</a:t>
                  </a:r>
                  <a:endParaRPr lang="ar-KW" altLang="ar-KW" sz="1400">
                    <a:solidFill>
                      <a:srgbClr val="FF0000"/>
                    </a:solidFill>
                  </a:endParaRPr>
                </a:p>
              </p:txBody>
            </p:sp>
          </p:grpSp>
        </p:grpSp>
      </p:grpSp>
      <p:sp>
        <p:nvSpPr>
          <p:cNvPr id="20" name="Rectangle 2"/>
          <p:cNvSpPr txBox="1">
            <a:spLocks noChangeArrowheads="1"/>
          </p:cNvSpPr>
          <p:nvPr/>
        </p:nvSpPr>
        <p:spPr bwMode="auto">
          <a:xfrm>
            <a:off x="404203" y="302768"/>
            <a:ext cx="8229600"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r>
              <a:rPr lang="en-US" altLang="ar-KW" sz="3600" b="1" kern="0" dirty="0">
                <a:solidFill>
                  <a:srgbClr val="002060"/>
                </a:solidFill>
                <a:latin typeface="+mn-lt"/>
              </a:rPr>
              <a:t>Functions with return</a:t>
            </a:r>
          </a:p>
        </p:txBody>
      </p:sp>
      <p:sp>
        <p:nvSpPr>
          <p:cNvPr id="5" name="Footer Placeholder 4">
            <a:extLst>
              <a:ext uri="{FF2B5EF4-FFF2-40B4-BE49-F238E27FC236}">
                <a16:creationId xmlns:a16="http://schemas.microsoft.com/office/drawing/2014/main" id="{FA6153D6-C2EA-463C-BD98-D3A477F7C471}"/>
              </a:ext>
            </a:extLst>
          </p:cNvPr>
          <p:cNvSpPr>
            <a:spLocks noGrp="1"/>
          </p:cNvSpPr>
          <p:nvPr>
            <p:ph type="ftr" sz="quarter" idx="11"/>
          </p:nvPr>
        </p:nvSpPr>
        <p:spPr/>
        <p:txBody>
          <a:bodyPr/>
          <a:lstStyle/>
          <a:p>
            <a:r>
              <a:rPr lang="en-US"/>
              <a:t>AOU- M110</a:t>
            </a:r>
            <a:endParaRPr lang="en-US" dirty="0"/>
          </a:p>
        </p:txBody>
      </p:sp>
      <p:sp>
        <p:nvSpPr>
          <p:cNvPr id="20488" name="Slide Number Placeholder 1"/>
          <p:cNvSpPr>
            <a:spLocks noGrp="1"/>
          </p:cNvSpPr>
          <p:nvPr>
            <p:ph type="sldNum" sz="quarter" idx="4294967295"/>
          </p:nvPr>
        </p:nvSpPr>
        <p:spPr>
          <a:xfrm>
            <a:off x="8633803" y="6475413"/>
            <a:ext cx="510197" cy="36671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62BCB6BC-1EFA-46E2-8026-F3ADE0AFEF5C}" type="slidenum">
              <a:rPr lang="en-US" altLang="en-US"/>
              <a:pPr eaLnBrk="1" hangingPunct="1"/>
              <a:t>13</a:t>
            </a:fld>
            <a:endParaRPr lang="en-US" altLang="en-US" dirty="0"/>
          </a:p>
        </p:txBody>
      </p:sp>
      <p:sp>
        <p:nvSpPr>
          <p:cNvPr id="23" name="TextBox 22">
            <a:extLst>
              <a:ext uri="{FF2B5EF4-FFF2-40B4-BE49-F238E27FC236}">
                <a16:creationId xmlns:a16="http://schemas.microsoft.com/office/drawing/2014/main" id="{283B015E-0E35-4AA1-81F6-B7FDF451A9D8}"/>
              </a:ext>
            </a:extLst>
          </p:cNvPr>
          <p:cNvSpPr txBox="1"/>
          <p:nvPr/>
        </p:nvSpPr>
        <p:spPr>
          <a:xfrm>
            <a:off x="1116794" y="1068802"/>
            <a:ext cx="7361162" cy="762645"/>
          </a:xfrm>
          <a:prstGeom prst="rect">
            <a:avLst/>
          </a:prstGeom>
          <a:noFill/>
        </p:spPr>
        <p:txBody>
          <a:bodyPr wrap="square">
            <a:spAutoFit/>
          </a:bodyPr>
          <a:lstStyle/>
          <a:p>
            <a:pPr marL="285750" marR="0" lvl="0" indent="-285750" algn="just" defTabSz="457200" rtl="0" eaLnBrk="1" fontAlgn="auto" latinLnBrk="0" hangingPunct="1">
              <a:lnSpc>
                <a:spcPct val="80000"/>
              </a:lnSpc>
              <a:spcBef>
                <a:spcPct val="20000"/>
              </a:spcBef>
              <a:spcAft>
                <a:spcPts val="600"/>
              </a:spcAft>
              <a:buClr>
                <a:srgbClr val="30ACEC">
                  <a:lumMod val="75000"/>
                </a:srgbClr>
              </a:buClr>
              <a:buSzPct val="145000"/>
              <a:buFont typeface="Arial"/>
              <a:buChar char="•"/>
              <a:tabLst/>
              <a:defRPr/>
            </a:pPr>
            <a:r>
              <a:rPr kumimoji="0" lang="en-US" altLang="ar-KW" sz="1800" b="0" i="0" u="none" strike="noStrike" kern="1200" cap="none" spc="0" normalizeH="0" baseline="0" noProof="0" dirty="0">
                <a:ln>
                  <a:noFill/>
                </a:ln>
                <a:solidFill>
                  <a:prstClr val="black"/>
                </a:solidFill>
                <a:effectLst/>
                <a:uLnTx/>
                <a:uFillTx/>
                <a:latin typeface="Corbel" panose="020B0503020204020204"/>
                <a:ea typeface="+mn-ea"/>
                <a:cs typeface="Tahoma" panose="020B0604030504040204" pitchFamily="34" charset="0"/>
              </a:rPr>
              <a:t>Example : Write a function that takes the height and width as arguments, calculates the area of a rectangle, and returns it. Then display the area in the output window. Use the function in your program. </a:t>
            </a:r>
          </a:p>
        </p:txBody>
      </p:sp>
    </p:spTree>
    <p:extLst>
      <p:ext uri="{BB962C8B-B14F-4D97-AF65-F5344CB8AC3E}">
        <p14:creationId xmlns:p14="http://schemas.microsoft.com/office/powerpoint/2010/main" val="3568679778"/>
      </p:ext>
    </p:extLst>
  </p:cSld>
  <p:clrMapOvr>
    <a:masterClrMapping/>
  </p:clrMapOvr>
  <p:transition spd="med">
    <p:fade/>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nodeType="withGroup">
                            <p:stCondLst>
                              <p:cond delay="500"/>
                            </p:stCondLst>
                            <p:childTnLst>
                              <p:par>
                                <p:cTn id="9" presetID="10" presetClass="entr" presetSubtype="0" fill="hold" nodeType="afterEffect">
                                  <p:stCondLst>
                                    <p:cond delay="0"/>
                                  </p:stCondLst>
                                  <p:childTnLst>
                                    <p:set>
                                      <p:cBhvr>
                                        <p:cTn id="10" dur="1" fill="hold">
                                          <p:stCondLst>
                                            <p:cond delay="0"/>
                                          </p:stCondLst>
                                        </p:cTn>
                                        <p:tgtEl>
                                          <p:spTgt spid="8">
                                            <p:txEl>
                                              <p:pRg st="0" end="0"/>
                                            </p:txEl>
                                          </p:spTgt>
                                        </p:tgtEl>
                                        <p:attrNameLst>
                                          <p:attrName>style.visibility</p:attrName>
                                        </p:attrNameLst>
                                      </p:cBhvr>
                                      <p:to>
                                        <p:strVal val="visible"/>
                                      </p:to>
                                    </p:set>
                                    <p:animEffect transition="in" filter="fade">
                                      <p:cBhvr>
                                        <p:cTn id="11" dur="500"/>
                                        <p:tgtEl>
                                          <p:spTgt spid="8">
                                            <p:txEl>
                                              <p:pRg st="0" end="0"/>
                                            </p:txEl>
                                          </p:spTgt>
                                        </p:tgtEl>
                                      </p:cBhvr>
                                    </p:animEffect>
                                  </p:childTnLst>
                                </p:cTn>
                              </p:par>
                            </p:childTnLst>
                          </p:cTn>
                        </p:par>
                        <p:par>
                          <p:cTn id="12" fill="hold" nodeType="withGroup">
                            <p:stCondLst>
                              <p:cond delay="1000"/>
                            </p:stCondLst>
                            <p:childTnLst>
                              <p:par>
                                <p:cTn id="13" presetID="10" presetClass="entr" presetSubtype="0" fill="hold" nodeType="afterEffect">
                                  <p:stCondLst>
                                    <p:cond delay="0"/>
                                  </p:stCondLst>
                                  <p:childTnLst>
                                    <p:set>
                                      <p:cBhvr>
                                        <p:cTn id="14" dur="1" fill="hold">
                                          <p:stCondLst>
                                            <p:cond delay="0"/>
                                          </p:stCondLst>
                                        </p:cTn>
                                        <p:tgtEl>
                                          <p:spTgt spid="8">
                                            <p:txEl>
                                              <p:pRg st="2" end="2"/>
                                            </p:txEl>
                                          </p:spTgt>
                                        </p:tgtEl>
                                        <p:attrNameLst>
                                          <p:attrName>style.visibility</p:attrName>
                                        </p:attrNameLst>
                                      </p:cBhvr>
                                      <p:to>
                                        <p:strVal val="visible"/>
                                      </p:to>
                                    </p:set>
                                    <p:animEffect transition="in" filter="fade">
                                      <p:cBhvr>
                                        <p:cTn id="15" dur="500"/>
                                        <p:tgtEl>
                                          <p:spTgt spid="8">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8">
                                            <p:txEl>
                                              <p:pRg st="3" end="3"/>
                                            </p:txEl>
                                          </p:spTgt>
                                        </p:tgtEl>
                                        <p:attrNameLst>
                                          <p:attrName>style.visibility</p:attrName>
                                        </p:attrNameLst>
                                      </p:cBhvr>
                                      <p:to>
                                        <p:strVal val="visible"/>
                                      </p:to>
                                    </p:set>
                                    <p:animEffect transition="in" filter="fade">
                                      <p:cBhvr>
                                        <p:cTn id="18" dur="500"/>
                                        <p:tgtEl>
                                          <p:spTgt spid="8">
                                            <p:txEl>
                                              <p:pRg st="3" end="3"/>
                                            </p:txEl>
                                          </p:spTgt>
                                        </p:tgtEl>
                                      </p:cBhvr>
                                    </p:animEffect>
                                  </p:childTnLst>
                                </p:cTn>
                              </p:par>
                            </p:childTnLst>
                          </p:cTn>
                        </p:par>
                        <p:par>
                          <p:cTn id="19" fill="hold">
                            <p:stCondLst>
                              <p:cond delay="1500"/>
                            </p:stCondLst>
                            <p:childTnLst>
                              <p:par>
                                <p:cTn id="20" presetID="10" presetClass="entr" presetSubtype="0" fill="hold" nodeType="afterEffect">
                                  <p:stCondLst>
                                    <p:cond delay="0"/>
                                  </p:stCondLst>
                                  <p:childTnLst>
                                    <p:set>
                                      <p:cBhvr>
                                        <p:cTn id="21" dur="1" fill="hold">
                                          <p:stCondLst>
                                            <p:cond delay="0"/>
                                          </p:stCondLst>
                                        </p:cTn>
                                        <p:tgtEl>
                                          <p:spTgt spid="8">
                                            <p:txEl>
                                              <p:pRg st="4" end="4"/>
                                            </p:txEl>
                                          </p:spTgt>
                                        </p:tgtEl>
                                        <p:attrNameLst>
                                          <p:attrName>style.visibility</p:attrName>
                                        </p:attrNameLst>
                                      </p:cBhvr>
                                      <p:to>
                                        <p:strVal val="visible"/>
                                      </p:to>
                                    </p:set>
                                    <p:animEffect transition="in" filter="fade">
                                      <p:cBhvr>
                                        <p:cTn id="22"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47B39-332E-424E-23FB-D2958F04BF54}"/>
              </a:ext>
            </a:extLst>
          </p:cNvPr>
          <p:cNvSpPr>
            <a:spLocks noGrp="1"/>
          </p:cNvSpPr>
          <p:nvPr>
            <p:ph type="title"/>
          </p:nvPr>
        </p:nvSpPr>
        <p:spPr>
          <a:xfrm>
            <a:off x="628650" y="366056"/>
            <a:ext cx="7886700" cy="789102"/>
          </a:xfrm>
        </p:spPr>
        <p:txBody>
          <a:bodyPr>
            <a:normAutofit/>
          </a:bodyPr>
          <a:lstStyle/>
          <a:p>
            <a:r>
              <a:rPr lang="en-US" b="1" dirty="0"/>
              <a:t>Functions with return</a:t>
            </a:r>
          </a:p>
        </p:txBody>
      </p:sp>
      <p:sp>
        <p:nvSpPr>
          <p:cNvPr id="3" name="Content Placeholder 2">
            <a:extLst>
              <a:ext uri="{FF2B5EF4-FFF2-40B4-BE49-F238E27FC236}">
                <a16:creationId xmlns:a16="http://schemas.microsoft.com/office/drawing/2014/main" id="{21C12BA9-6022-4EE6-B522-06303E3E5A47}"/>
              </a:ext>
            </a:extLst>
          </p:cNvPr>
          <p:cNvSpPr>
            <a:spLocks noGrp="1"/>
          </p:cNvSpPr>
          <p:nvPr>
            <p:ph idx="1"/>
          </p:nvPr>
        </p:nvSpPr>
        <p:spPr>
          <a:xfrm>
            <a:off x="628650" y="1226875"/>
            <a:ext cx="7886700" cy="789101"/>
          </a:xfrm>
        </p:spPr>
        <p:txBody>
          <a:bodyPr/>
          <a:lstStyle/>
          <a:p>
            <a:r>
              <a:rPr lang="en-US" b="0" i="0" dirty="0">
                <a:solidFill>
                  <a:srgbClr val="374151"/>
                </a:solidFill>
                <a:effectLst/>
                <a:latin typeface="Söhne"/>
              </a:rPr>
              <a:t>Problem: Write a function that accepts two numbers as arguments and returns the sum of these two numbers.</a:t>
            </a:r>
            <a:endParaRPr lang="en-US" dirty="0"/>
          </a:p>
        </p:txBody>
      </p:sp>
      <p:sp>
        <p:nvSpPr>
          <p:cNvPr id="4" name="Footer Placeholder 3">
            <a:extLst>
              <a:ext uri="{FF2B5EF4-FFF2-40B4-BE49-F238E27FC236}">
                <a16:creationId xmlns:a16="http://schemas.microsoft.com/office/drawing/2014/main" id="{60BD808B-4B70-1E15-7304-196537820FD0}"/>
              </a:ext>
            </a:extLst>
          </p:cNvPr>
          <p:cNvSpPr>
            <a:spLocks noGrp="1"/>
          </p:cNvSpPr>
          <p:nvPr>
            <p:ph type="ftr" sz="quarter" idx="11"/>
          </p:nvPr>
        </p:nvSpPr>
        <p:spPr/>
        <p:txBody>
          <a:bodyPr/>
          <a:lstStyle/>
          <a:p>
            <a:pPr defTabSz="685800"/>
            <a:r>
              <a:rPr lang="en-US">
                <a:solidFill>
                  <a:srgbClr val="002D58">
                    <a:tint val="75000"/>
                  </a:srgbClr>
                </a:solidFill>
              </a:rPr>
              <a:t>AOU- M110</a:t>
            </a:r>
            <a:endParaRPr lang="en-US" dirty="0">
              <a:solidFill>
                <a:srgbClr val="002D58">
                  <a:tint val="75000"/>
                </a:srgbClr>
              </a:solidFill>
            </a:endParaRPr>
          </a:p>
        </p:txBody>
      </p:sp>
      <p:sp>
        <p:nvSpPr>
          <p:cNvPr id="6" name="TextBox 5">
            <a:extLst>
              <a:ext uri="{FF2B5EF4-FFF2-40B4-BE49-F238E27FC236}">
                <a16:creationId xmlns:a16="http://schemas.microsoft.com/office/drawing/2014/main" id="{64F32199-03F4-BBEE-F8B5-DEC733BF24F4}"/>
              </a:ext>
            </a:extLst>
          </p:cNvPr>
          <p:cNvSpPr txBox="1"/>
          <p:nvPr/>
        </p:nvSpPr>
        <p:spPr>
          <a:xfrm>
            <a:off x="2352675" y="2245238"/>
            <a:ext cx="2819400" cy="646331"/>
          </a:xfrm>
          <a:prstGeom prst="rect">
            <a:avLst/>
          </a:prstGeom>
          <a:solidFill>
            <a:schemeClr val="tx1">
              <a:lumMod val="10000"/>
              <a:lumOff val="90000"/>
            </a:schemeClr>
          </a:solidFill>
        </p:spPr>
        <p:txBody>
          <a:bodyPr wrap="square">
            <a:spAutoFit/>
          </a:bodyPr>
          <a:lstStyle/>
          <a:p>
            <a:r>
              <a:rPr lang="en-US" dirty="0"/>
              <a:t>def </a:t>
            </a:r>
            <a:r>
              <a:rPr lang="en-US" dirty="0" err="1"/>
              <a:t>sum_of_numbers</a:t>
            </a:r>
            <a:r>
              <a:rPr lang="en-US" dirty="0"/>
              <a:t>(a, b):</a:t>
            </a:r>
          </a:p>
          <a:p>
            <a:r>
              <a:rPr lang="en-US" dirty="0"/>
              <a:t>    return a + b</a:t>
            </a:r>
          </a:p>
        </p:txBody>
      </p:sp>
      <p:sp>
        <p:nvSpPr>
          <p:cNvPr id="8" name="TextBox 7">
            <a:extLst>
              <a:ext uri="{FF2B5EF4-FFF2-40B4-BE49-F238E27FC236}">
                <a16:creationId xmlns:a16="http://schemas.microsoft.com/office/drawing/2014/main" id="{001B1EA0-865E-DE86-5DE5-90F1FDEA6591}"/>
              </a:ext>
            </a:extLst>
          </p:cNvPr>
          <p:cNvSpPr txBox="1"/>
          <p:nvPr/>
        </p:nvSpPr>
        <p:spPr>
          <a:xfrm>
            <a:off x="2886075" y="3565695"/>
            <a:ext cx="4572000" cy="2308324"/>
          </a:xfrm>
          <a:prstGeom prst="rect">
            <a:avLst/>
          </a:prstGeom>
          <a:solidFill>
            <a:schemeClr val="tx1">
              <a:lumMod val="10000"/>
              <a:lumOff val="90000"/>
            </a:schemeClr>
          </a:solidFill>
        </p:spPr>
        <p:txBody>
          <a:bodyPr wrap="square">
            <a:spAutoFit/>
          </a:bodyPr>
          <a:lstStyle/>
          <a:p>
            <a:r>
              <a:rPr lang="en-US" dirty="0"/>
              <a:t>def </a:t>
            </a:r>
            <a:r>
              <a:rPr lang="en-US" dirty="0" err="1"/>
              <a:t>sum_of_numbers</a:t>
            </a:r>
            <a:r>
              <a:rPr lang="en-US" dirty="0"/>
              <a:t>(a, b):</a:t>
            </a:r>
          </a:p>
          <a:p>
            <a:r>
              <a:rPr lang="en-US" dirty="0"/>
              <a:t>    return a + b</a:t>
            </a:r>
          </a:p>
          <a:p>
            <a:endParaRPr lang="en-US" dirty="0"/>
          </a:p>
          <a:p>
            <a:r>
              <a:rPr lang="en-US" dirty="0"/>
              <a:t>num1 = int(input("Enter first number: "))</a:t>
            </a:r>
          </a:p>
          <a:p>
            <a:r>
              <a:rPr lang="en-US" dirty="0"/>
              <a:t>num2 = int(input("Enter second number: "))</a:t>
            </a:r>
          </a:p>
          <a:p>
            <a:endParaRPr lang="en-US" dirty="0"/>
          </a:p>
          <a:p>
            <a:r>
              <a:rPr lang="en-US" dirty="0"/>
              <a:t>print("Sum of two numbers: ", </a:t>
            </a:r>
            <a:r>
              <a:rPr lang="en-US" dirty="0" err="1"/>
              <a:t>sum_of_numbers</a:t>
            </a:r>
            <a:r>
              <a:rPr lang="en-US" dirty="0"/>
              <a:t>(num1, num2))</a:t>
            </a:r>
          </a:p>
        </p:txBody>
      </p:sp>
      <p:sp>
        <p:nvSpPr>
          <p:cNvPr id="9" name="TextBox 8">
            <a:extLst>
              <a:ext uri="{FF2B5EF4-FFF2-40B4-BE49-F238E27FC236}">
                <a16:creationId xmlns:a16="http://schemas.microsoft.com/office/drawing/2014/main" id="{9B4A6A17-C1BF-247F-FB44-4D27E7840F05}"/>
              </a:ext>
            </a:extLst>
          </p:cNvPr>
          <p:cNvSpPr txBox="1"/>
          <p:nvPr/>
        </p:nvSpPr>
        <p:spPr>
          <a:xfrm>
            <a:off x="180975" y="4307058"/>
            <a:ext cx="2552700" cy="369332"/>
          </a:xfrm>
          <a:prstGeom prst="rect">
            <a:avLst/>
          </a:prstGeom>
          <a:noFill/>
        </p:spPr>
        <p:txBody>
          <a:bodyPr wrap="square">
            <a:spAutoFit/>
          </a:bodyPr>
          <a:lstStyle/>
          <a:p>
            <a:r>
              <a:rPr lang="en-US" dirty="0"/>
              <a:t>The complete program:</a:t>
            </a:r>
          </a:p>
        </p:txBody>
      </p:sp>
      <p:sp>
        <p:nvSpPr>
          <p:cNvPr id="10" name="TextBox 9">
            <a:extLst>
              <a:ext uri="{FF2B5EF4-FFF2-40B4-BE49-F238E27FC236}">
                <a16:creationId xmlns:a16="http://schemas.microsoft.com/office/drawing/2014/main" id="{E37DEB49-4DEB-A90A-7D9D-06C5D92A7873}"/>
              </a:ext>
            </a:extLst>
          </p:cNvPr>
          <p:cNvSpPr txBox="1"/>
          <p:nvPr/>
        </p:nvSpPr>
        <p:spPr>
          <a:xfrm>
            <a:off x="628650" y="2383738"/>
            <a:ext cx="1500187" cy="369332"/>
          </a:xfrm>
          <a:prstGeom prst="rect">
            <a:avLst/>
          </a:prstGeom>
          <a:noFill/>
        </p:spPr>
        <p:txBody>
          <a:bodyPr wrap="square">
            <a:spAutoFit/>
          </a:bodyPr>
          <a:lstStyle/>
          <a:p>
            <a:r>
              <a:rPr lang="en-US" dirty="0"/>
              <a:t>The function:</a:t>
            </a:r>
          </a:p>
        </p:txBody>
      </p:sp>
    </p:spTree>
    <p:extLst>
      <p:ext uri="{BB962C8B-B14F-4D97-AF65-F5344CB8AC3E}">
        <p14:creationId xmlns:p14="http://schemas.microsoft.com/office/powerpoint/2010/main" val="143281400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FCFE670B-5A47-4125-ACB2-FE2C704B915C}"/>
              </a:ext>
            </a:extLst>
          </p:cNvPr>
          <p:cNvSpPr>
            <a:spLocks noGrp="1"/>
          </p:cNvSpPr>
          <p:nvPr>
            <p:ph type="ftr" sz="quarter" idx="11"/>
          </p:nvPr>
        </p:nvSpPr>
        <p:spPr/>
        <p:txBody>
          <a:bodyPr/>
          <a:lstStyle/>
          <a:p>
            <a:r>
              <a:rPr lang="en-US"/>
              <a:t>AOU- M110</a:t>
            </a:r>
            <a:endParaRPr lang="en-US" dirty="0"/>
          </a:p>
        </p:txBody>
      </p:sp>
      <p:sp>
        <p:nvSpPr>
          <p:cNvPr id="2" name="Slide Number Placeholder 1">
            <a:extLst>
              <a:ext uri="{FF2B5EF4-FFF2-40B4-BE49-F238E27FC236}">
                <a16:creationId xmlns:a16="http://schemas.microsoft.com/office/drawing/2014/main" id="{D9CEB2E4-3608-471E-A99E-B7222F77D9CD}"/>
              </a:ext>
            </a:extLst>
          </p:cNvPr>
          <p:cNvSpPr>
            <a:spLocks noGrp="1"/>
          </p:cNvSpPr>
          <p:nvPr>
            <p:ph type="sldNum" sz="quarter" idx="4294967295"/>
          </p:nvPr>
        </p:nvSpPr>
        <p:spPr>
          <a:xfrm>
            <a:off x="8633803" y="6475413"/>
            <a:ext cx="510197" cy="366712"/>
          </a:xfrm>
          <a:prstGeom prst="rect">
            <a:avLst/>
          </a:prstGeom>
        </p:spPr>
        <p:txBody>
          <a:bodyPr/>
          <a:lstStyle/>
          <a:p>
            <a:fld id="{D57F1E4F-1CFF-5643-939E-02111984F565}" type="slidenum">
              <a:rPr lang="en-US" smtClean="0"/>
              <a:t>15</a:t>
            </a:fld>
            <a:endParaRPr lang="en-US" dirty="0"/>
          </a:p>
        </p:txBody>
      </p:sp>
      <p:sp>
        <p:nvSpPr>
          <p:cNvPr id="4" name="Rectangle 2">
            <a:extLst>
              <a:ext uri="{FF2B5EF4-FFF2-40B4-BE49-F238E27FC236}">
                <a16:creationId xmlns:a16="http://schemas.microsoft.com/office/drawing/2014/main" id="{178BF46F-6B6D-4C50-B8EB-C02B8DD8D00A}"/>
              </a:ext>
            </a:extLst>
          </p:cNvPr>
          <p:cNvSpPr txBox="1">
            <a:spLocks noChangeArrowheads="1"/>
          </p:cNvSpPr>
          <p:nvPr/>
        </p:nvSpPr>
        <p:spPr bwMode="auto">
          <a:xfrm>
            <a:off x="1066800" y="339535"/>
            <a:ext cx="7567003" cy="720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pPr>
              <a:defRPr/>
            </a:pPr>
            <a:endParaRPr lang="en-US" altLang="ar-KW" sz="3600" b="1" kern="0" dirty="0">
              <a:solidFill>
                <a:srgbClr val="002060"/>
              </a:solidFill>
              <a:latin typeface="+mn-lt"/>
            </a:endParaRPr>
          </a:p>
          <a:p>
            <a:pPr>
              <a:defRPr/>
            </a:pPr>
            <a:r>
              <a:rPr lang="en-US" altLang="ar-KW" sz="3600" b="1" kern="0" dirty="0">
                <a:solidFill>
                  <a:srgbClr val="002060"/>
                </a:solidFill>
                <a:latin typeface="+mn-lt"/>
              </a:rPr>
              <a:t>Functions with Multiple return values</a:t>
            </a:r>
          </a:p>
          <a:p>
            <a:pPr>
              <a:defRPr/>
            </a:pPr>
            <a:endParaRPr lang="en-US" altLang="ar-KW" sz="3600" b="1" kern="0" dirty="0">
              <a:solidFill>
                <a:srgbClr val="002060"/>
              </a:solidFill>
              <a:latin typeface="+mn-lt"/>
            </a:endParaRPr>
          </a:p>
        </p:txBody>
      </p:sp>
      <p:sp>
        <p:nvSpPr>
          <p:cNvPr id="8" name="Rectangle 7">
            <a:extLst>
              <a:ext uri="{FF2B5EF4-FFF2-40B4-BE49-F238E27FC236}">
                <a16:creationId xmlns:a16="http://schemas.microsoft.com/office/drawing/2014/main" id="{6587C0BB-7649-406F-9543-DAA5A8F0B90A}"/>
              </a:ext>
            </a:extLst>
          </p:cNvPr>
          <p:cNvSpPr/>
          <p:nvPr/>
        </p:nvSpPr>
        <p:spPr>
          <a:xfrm>
            <a:off x="788499" y="1310964"/>
            <a:ext cx="7567002" cy="923330"/>
          </a:xfrm>
          <a:prstGeom prst="rect">
            <a:avLst/>
          </a:prstGeom>
        </p:spPr>
        <p:txBody>
          <a:bodyPr wrap="square">
            <a:spAutoFit/>
          </a:bodyPr>
          <a:lstStyle/>
          <a:p>
            <a:r>
              <a:rPr lang="en-US" dirty="0"/>
              <a:t>So, what if you want to return two variables from a function instead of one? </a:t>
            </a:r>
            <a:r>
              <a:rPr lang="en-US" u="sng" dirty="0"/>
              <a:t>There are a couple of approaches which new programmers take. </a:t>
            </a:r>
          </a:p>
          <a:p>
            <a:r>
              <a:rPr lang="en-US" dirty="0"/>
              <a:t>Let’s take a look at a simple example:</a:t>
            </a:r>
          </a:p>
        </p:txBody>
      </p:sp>
      <p:sp>
        <p:nvSpPr>
          <p:cNvPr id="12" name="Rectangle 11">
            <a:extLst>
              <a:ext uri="{FF2B5EF4-FFF2-40B4-BE49-F238E27FC236}">
                <a16:creationId xmlns:a16="http://schemas.microsoft.com/office/drawing/2014/main" id="{1E0E7F03-A864-4652-B505-7EB095B7C956}"/>
              </a:ext>
            </a:extLst>
          </p:cNvPr>
          <p:cNvSpPr/>
          <p:nvPr/>
        </p:nvSpPr>
        <p:spPr>
          <a:xfrm>
            <a:off x="1647508" y="5163635"/>
            <a:ext cx="2645579" cy="954107"/>
          </a:xfrm>
          <a:prstGeom prst="rect">
            <a:avLst/>
          </a:prstGeom>
        </p:spPr>
        <p:txBody>
          <a:bodyPr wrap="square">
            <a:spAutoFit/>
          </a:bodyPr>
          <a:lstStyle/>
          <a:p>
            <a:r>
              <a:rPr lang="en-US" sz="1400" dirty="0">
                <a:solidFill>
                  <a:srgbClr val="595959"/>
                </a:solidFill>
              </a:rPr>
              <a:t>Enter your name: </a:t>
            </a:r>
            <a:r>
              <a:rPr lang="en-US" sz="1400" dirty="0" err="1">
                <a:solidFill>
                  <a:srgbClr val="595959"/>
                </a:solidFill>
              </a:rPr>
              <a:t>Naji</a:t>
            </a:r>
            <a:endParaRPr lang="en-US" sz="1400" dirty="0">
              <a:solidFill>
                <a:srgbClr val="595959"/>
              </a:solidFill>
            </a:endParaRPr>
          </a:p>
          <a:p>
            <a:r>
              <a:rPr lang="en-US" sz="1400" dirty="0">
                <a:solidFill>
                  <a:srgbClr val="595959"/>
                </a:solidFill>
              </a:rPr>
              <a:t>Enter your year of birth: 1999</a:t>
            </a:r>
          </a:p>
          <a:p>
            <a:r>
              <a:rPr lang="en-US" sz="1400" dirty="0">
                <a:solidFill>
                  <a:srgbClr val="595959"/>
                </a:solidFill>
              </a:rPr>
              <a:t>Name:  </a:t>
            </a:r>
            <a:r>
              <a:rPr lang="en-US" sz="1400" dirty="0" err="1">
                <a:solidFill>
                  <a:srgbClr val="595959"/>
                </a:solidFill>
              </a:rPr>
              <a:t>Naji</a:t>
            </a:r>
            <a:endParaRPr lang="en-US" sz="1400" dirty="0">
              <a:solidFill>
                <a:srgbClr val="595959"/>
              </a:solidFill>
            </a:endParaRPr>
          </a:p>
          <a:p>
            <a:r>
              <a:rPr lang="en-US" sz="1400" dirty="0">
                <a:solidFill>
                  <a:srgbClr val="595959"/>
                </a:solidFill>
              </a:rPr>
              <a:t>Age:  23</a:t>
            </a:r>
          </a:p>
        </p:txBody>
      </p:sp>
      <p:sp>
        <p:nvSpPr>
          <p:cNvPr id="13" name="Rectangle 12">
            <a:extLst>
              <a:ext uri="{FF2B5EF4-FFF2-40B4-BE49-F238E27FC236}">
                <a16:creationId xmlns:a16="http://schemas.microsoft.com/office/drawing/2014/main" id="{891C3A80-ED4F-4ACC-BCE9-C5D89E55A499}"/>
              </a:ext>
            </a:extLst>
          </p:cNvPr>
          <p:cNvSpPr/>
          <p:nvPr/>
        </p:nvSpPr>
        <p:spPr>
          <a:xfrm>
            <a:off x="5403567" y="5173707"/>
            <a:ext cx="2390775" cy="954107"/>
          </a:xfrm>
          <a:prstGeom prst="rect">
            <a:avLst/>
          </a:prstGeom>
        </p:spPr>
        <p:txBody>
          <a:bodyPr wrap="square">
            <a:spAutoFit/>
          </a:bodyPr>
          <a:lstStyle/>
          <a:p>
            <a:r>
              <a:rPr lang="en-US" sz="1400" dirty="0">
                <a:solidFill>
                  <a:srgbClr val="595959"/>
                </a:solidFill>
              </a:rPr>
              <a:t>Enter your name: </a:t>
            </a:r>
            <a:r>
              <a:rPr lang="en-US" sz="1400" dirty="0" err="1">
                <a:solidFill>
                  <a:srgbClr val="595959"/>
                </a:solidFill>
              </a:rPr>
              <a:t>Naji</a:t>
            </a:r>
            <a:endParaRPr lang="en-US" sz="1400" dirty="0">
              <a:solidFill>
                <a:srgbClr val="595959"/>
              </a:solidFill>
            </a:endParaRPr>
          </a:p>
          <a:p>
            <a:r>
              <a:rPr lang="en-US" sz="1400" dirty="0">
                <a:solidFill>
                  <a:srgbClr val="595959"/>
                </a:solidFill>
              </a:rPr>
              <a:t>Enter your year of birth: 1999</a:t>
            </a:r>
          </a:p>
          <a:p>
            <a:r>
              <a:rPr lang="en-US" sz="1400" dirty="0">
                <a:solidFill>
                  <a:srgbClr val="595959"/>
                </a:solidFill>
              </a:rPr>
              <a:t>Name:  </a:t>
            </a:r>
            <a:r>
              <a:rPr lang="en-US" sz="1400" dirty="0" err="1">
                <a:solidFill>
                  <a:srgbClr val="595959"/>
                </a:solidFill>
              </a:rPr>
              <a:t>Naji</a:t>
            </a:r>
            <a:endParaRPr lang="en-US" sz="1400" dirty="0">
              <a:solidFill>
                <a:srgbClr val="595959"/>
              </a:solidFill>
            </a:endParaRPr>
          </a:p>
          <a:p>
            <a:r>
              <a:rPr lang="en-US" sz="1400" dirty="0">
                <a:solidFill>
                  <a:srgbClr val="595959"/>
                </a:solidFill>
              </a:rPr>
              <a:t>Age:  23</a:t>
            </a:r>
          </a:p>
        </p:txBody>
      </p:sp>
      <p:grpSp>
        <p:nvGrpSpPr>
          <p:cNvPr id="17" name="Group 16">
            <a:extLst>
              <a:ext uri="{FF2B5EF4-FFF2-40B4-BE49-F238E27FC236}">
                <a16:creationId xmlns:a16="http://schemas.microsoft.com/office/drawing/2014/main" id="{846E3CA6-63AC-D19F-E1FA-568A2CFF8321}"/>
              </a:ext>
            </a:extLst>
          </p:cNvPr>
          <p:cNvGrpSpPr/>
          <p:nvPr/>
        </p:nvGrpSpPr>
        <p:grpSpPr>
          <a:xfrm>
            <a:off x="510198" y="2484998"/>
            <a:ext cx="4334222" cy="2793341"/>
            <a:chOff x="695325" y="2711580"/>
            <a:chExt cx="4334222" cy="2793341"/>
          </a:xfrm>
        </p:grpSpPr>
        <p:sp>
          <p:nvSpPr>
            <p:cNvPr id="9" name="Rectangle 8">
              <a:extLst>
                <a:ext uri="{FF2B5EF4-FFF2-40B4-BE49-F238E27FC236}">
                  <a16:creationId xmlns:a16="http://schemas.microsoft.com/office/drawing/2014/main" id="{D0DF4982-9DCF-46B2-A4E8-DBC5A3C28C0D}"/>
                </a:ext>
              </a:extLst>
            </p:cNvPr>
            <p:cNvSpPr/>
            <p:nvPr/>
          </p:nvSpPr>
          <p:spPr>
            <a:xfrm>
              <a:off x="695325" y="2711580"/>
              <a:ext cx="3782889" cy="2554545"/>
            </a:xfrm>
            <a:prstGeom prst="rect">
              <a:avLst/>
            </a:prstGeom>
            <a:ln>
              <a:solidFill>
                <a:srgbClr val="FF0000"/>
              </a:solidFill>
            </a:ln>
          </p:spPr>
          <p:txBody>
            <a:bodyPr wrap="square">
              <a:spAutoFit/>
            </a:bodyPr>
            <a:lstStyle/>
            <a:p>
              <a:r>
                <a:rPr lang="en-US" sz="1600" dirty="0"/>
                <a:t># example on multiple return values</a:t>
              </a:r>
            </a:p>
            <a:p>
              <a:r>
                <a:rPr lang="en-US" sz="1600" dirty="0"/>
                <a:t>def </a:t>
              </a:r>
              <a:r>
                <a:rPr lang="en-US" sz="1600" dirty="0">
                  <a:solidFill>
                    <a:srgbClr val="FF0000"/>
                  </a:solidFill>
                </a:rPr>
                <a:t>profile()</a:t>
              </a:r>
              <a:r>
                <a:rPr lang="en-US" sz="1600" dirty="0"/>
                <a:t>:</a:t>
              </a:r>
            </a:p>
            <a:p>
              <a:r>
                <a:rPr lang="en-US" sz="1600" dirty="0"/>
                <a:t>    name = input('Enter your name: ')</a:t>
              </a:r>
            </a:p>
            <a:p>
              <a:r>
                <a:rPr lang="en-US" sz="1600" dirty="0"/>
                <a:t>    </a:t>
              </a:r>
              <a:r>
                <a:rPr lang="en-US" sz="1400" dirty="0"/>
                <a:t>YOB</a:t>
              </a:r>
              <a:r>
                <a:rPr lang="en-US" sz="1600" dirty="0"/>
                <a:t> = int(input(</a:t>
              </a:r>
              <a:r>
                <a:rPr lang="en-US" sz="1400" dirty="0"/>
                <a:t>'Enter your year of birth: </a:t>
              </a:r>
              <a:r>
                <a:rPr lang="en-US" sz="1600" dirty="0"/>
                <a:t>'))</a:t>
              </a:r>
            </a:p>
            <a:p>
              <a:r>
                <a:rPr lang="en-US" sz="1600" dirty="0"/>
                <a:t>    age= 2022- YOB</a:t>
              </a:r>
            </a:p>
            <a:p>
              <a:r>
                <a:rPr lang="en-US" sz="1600" dirty="0"/>
                <a:t>    return [</a:t>
              </a:r>
              <a:r>
                <a:rPr lang="en-US" sz="1600" dirty="0">
                  <a:solidFill>
                    <a:srgbClr val="7030A0"/>
                  </a:solidFill>
                </a:rPr>
                <a:t>name, </a:t>
              </a:r>
              <a:r>
                <a:rPr lang="en-US" sz="1600" dirty="0">
                  <a:solidFill>
                    <a:srgbClr val="00B050"/>
                  </a:solidFill>
                </a:rPr>
                <a:t>age</a:t>
              </a:r>
              <a:r>
                <a:rPr lang="en-US" sz="1600" dirty="0">
                  <a:solidFill>
                    <a:srgbClr val="7030A0"/>
                  </a:solidFill>
                </a:rPr>
                <a:t>]</a:t>
              </a:r>
            </a:p>
            <a:p>
              <a:endParaRPr lang="en-US" sz="1600" dirty="0"/>
            </a:p>
            <a:p>
              <a:r>
                <a:rPr lang="en-US" sz="1600" dirty="0" err="1">
                  <a:solidFill>
                    <a:srgbClr val="C00000"/>
                  </a:solidFill>
                </a:rPr>
                <a:t>profile_data</a:t>
              </a:r>
              <a:r>
                <a:rPr lang="en-US" sz="1600" dirty="0">
                  <a:solidFill>
                    <a:srgbClr val="C00000"/>
                  </a:solidFill>
                </a:rPr>
                <a:t> </a:t>
              </a:r>
              <a:r>
                <a:rPr lang="en-US" sz="1600" dirty="0"/>
                <a:t>= </a:t>
              </a:r>
              <a:r>
                <a:rPr lang="en-US" sz="1600" dirty="0">
                  <a:solidFill>
                    <a:srgbClr val="FF0000"/>
                  </a:solidFill>
                </a:rPr>
                <a:t>profile()</a:t>
              </a:r>
            </a:p>
            <a:p>
              <a:r>
                <a:rPr lang="en-US" sz="1600" dirty="0"/>
                <a:t>print('Name: ',</a:t>
              </a:r>
              <a:r>
                <a:rPr lang="en-US" sz="1600" dirty="0" err="1">
                  <a:solidFill>
                    <a:srgbClr val="C00000"/>
                  </a:solidFill>
                </a:rPr>
                <a:t>profile_data</a:t>
              </a:r>
              <a:r>
                <a:rPr lang="en-US" sz="1600" dirty="0"/>
                <a:t>[</a:t>
              </a:r>
              <a:r>
                <a:rPr lang="en-US" sz="1600" dirty="0">
                  <a:solidFill>
                    <a:srgbClr val="7030A0"/>
                  </a:solidFill>
                </a:rPr>
                <a:t>0</a:t>
              </a:r>
              <a:r>
                <a:rPr lang="en-US" sz="1600" dirty="0"/>
                <a:t>])</a:t>
              </a:r>
            </a:p>
            <a:p>
              <a:r>
                <a:rPr lang="en-US" sz="1600" dirty="0"/>
                <a:t>print('Age: ',</a:t>
              </a:r>
              <a:r>
                <a:rPr lang="en-US" sz="1600" dirty="0" err="1">
                  <a:solidFill>
                    <a:srgbClr val="C00000"/>
                  </a:solidFill>
                </a:rPr>
                <a:t>profile_data</a:t>
              </a:r>
              <a:r>
                <a:rPr lang="en-US" sz="1600" dirty="0"/>
                <a:t>[</a:t>
              </a:r>
              <a:r>
                <a:rPr lang="en-US" sz="1600" dirty="0">
                  <a:solidFill>
                    <a:srgbClr val="00B050"/>
                  </a:solidFill>
                </a:rPr>
                <a:t>1</a:t>
              </a:r>
              <a:r>
                <a:rPr lang="en-US" sz="1600" dirty="0"/>
                <a:t>])</a:t>
              </a:r>
            </a:p>
          </p:txBody>
        </p:sp>
        <p:sp>
          <p:nvSpPr>
            <p:cNvPr id="3" name="Speech Bubble: Rectangle 2">
              <a:extLst>
                <a:ext uri="{FF2B5EF4-FFF2-40B4-BE49-F238E27FC236}">
                  <a16:creationId xmlns:a16="http://schemas.microsoft.com/office/drawing/2014/main" id="{0FC7F29E-A35B-436D-A2E0-D87EA04D0BD0}"/>
                </a:ext>
              </a:extLst>
            </p:cNvPr>
            <p:cNvSpPr/>
            <p:nvPr/>
          </p:nvSpPr>
          <p:spPr>
            <a:xfrm>
              <a:off x="3076664" y="3847353"/>
              <a:ext cx="1821142" cy="400750"/>
            </a:xfrm>
            <a:prstGeom prst="wedgeRectCallout">
              <a:avLst>
                <a:gd name="adj1" fmla="val -75115"/>
                <a:gd name="adj2" fmla="val 1204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The returned values are now in a list</a:t>
              </a:r>
            </a:p>
          </p:txBody>
        </p:sp>
        <p:sp>
          <p:nvSpPr>
            <p:cNvPr id="11" name="Speech Bubble: Rectangle 10">
              <a:extLst>
                <a:ext uri="{FF2B5EF4-FFF2-40B4-BE49-F238E27FC236}">
                  <a16:creationId xmlns:a16="http://schemas.microsoft.com/office/drawing/2014/main" id="{AE147A39-92E5-44E6-A1E4-C5308C253C5A}"/>
                </a:ext>
              </a:extLst>
            </p:cNvPr>
            <p:cNvSpPr/>
            <p:nvPr/>
          </p:nvSpPr>
          <p:spPr>
            <a:xfrm>
              <a:off x="3268298" y="4278881"/>
              <a:ext cx="1629508" cy="526365"/>
            </a:xfrm>
            <a:prstGeom prst="wedgeRectCallout">
              <a:avLst>
                <a:gd name="adj1" fmla="val -85507"/>
                <a:gd name="adj2" fmla="val 3461"/>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Capturing the returned values in the list </a:t>
              </a:r>
              <a:r>
                <a:rPr lang="en-US" sz="1200" dirty="0" err="1">
                  <a:solidFill>
                    <a:srgbClr val="C00000"/>
                  </a:solidFill>
                </a:rPr>
                <a:t>profile_data</a:t>
              </a:r>
              <a:endParaRPr lang="en-US" sz="1200" dirty="0">
                <a:solidFill>
                  <a:srgbClr val="C00000"/>
                </a:solidFill>
              </a:endParaRPr>
            </a:p>
          </p:txBody>
        </p:sp>
        <p:sp>
          <p:nvSpPr>
            <p:cNvPr id="14" name="Speech Bubble: Rectangle 13">
              <a:extLst>
                <a:ext uri="{FF2B5EF4-FFF2-40B4-BE49-F238E27FC236}">
                  <a16:creationId xmlns:a16="http://schemas.microsoft.com/office/drawing/2014/main" id="{4FEEC092-F954-4CE3-A7CC-0EBE9A2683E7}"/>
                </a:ext>
              </a:extLst>
            </p:cNvPr>
            <p:cNvSpPr/>
            <p:nvPr/>
          </p:nvSpPr>
          <p:spPr>
            <a:xfrm>
              <a:off x="3591842" y="5027329"/>
              <a:ext cx="1437705" cy="477592"/>
            </a:xfrm>
            <a:prstGeom prst="wedgeRectCallout">
              <a:avLst>
                <a:gd name="adj1" fmla="val -81131"/>
                <a:gd name="adj2" fmla="val -3736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Retrieving each item by its index</a:t>
              </a:r>
            </a:p>
          </p:txBody>
        </p:sp>
      </p:grpSp>
      <p:grpSp>
        <p:nvGrpSpPr>
          <p:cNvPr id="18" name="Group 17">
            <a:extLst>
              <a:ext uri="{FF2B5EF4-FFF2-40B4-BE49-F238E27FC236}">
                <a16:creationId xmlns:a16="http://schemas.microsoft.com/office/drawing/2014/main" id="{4A4B5F43-A654-4A33-7E96-96C02252BA51}"/>
              </a:ext>
            </a:extLst>
          </p:cNvPr>
          <p:cNvGrpSpPr/>
          <p:nvPr/>
        </p:nvGrpSpPr>
        <p:grpSpPr>
          <a:xfrm>
            <a:off x="5063068" y="2528484"/>
            <a:ext cx="3782889" cy="2585323"/>
            <a:chOff x="5057655" y="2711580"/>
            <a:chExt cx="3782889" cy="2585323"/>
          </a:xfrm>
        </p:grpSpPr>
        <p:sp>
          <p:nvSpPr>
            <p:cNvPr id="10" name="Rectangle 9">
              <a:extLst>
                <a:ext uri="{FF2B5EF4-FFF2-40B4-BE49-F238E27FC236}">
                  <a16:creationId xmlns:a16="http://schemas.microsoft.com/office/drawing/2014/main" id="{E6DBB8E8-68FA-45A2-ADD7-F628DEED8F19}"/>
                </a:ext>
              </a:extLst>
            </p:cNvPr>
            <p:cNvSpPr/>
            <p:nvPr/>
          </p:nvSpPr>
          <p:spPr>
            <a:xfrm>
              <a:off x="5057655" y="2711580"/>
              <a:ext cx="3782889" cy="2585323"/>
            </a:xfrm>
            <a:prstGeom prst="rect">
              <a:avLst/>
            </a:prstGeom>
            <a:ln>
              <a:solidFill>
                <a:srgbClr val="FF0000"/>
              </a:solidFill>
            </a:ln>
          </p:spPr>
          <p:txBody>
            <a:bodyPr wrap="square">
              <a:spAutoFit/>
            </a:bodyPr>
            <a:lstStyle/>
            <a:p>
              <a:r>
                <a:rPr lang="en-US" sz="1600" dirty="0"/>
                <a:t># example on multiple return values</a:t>
              </a:r>
            </a:p>
            <a:p>
              <a:r>
                <a:rPr lang="en-US" sz="1600" dirty="0"/>
                <a:t>def </a:t>
              </a:r>
              <a:r>
                <a:rPr lang="en-US" sz="1600" dirty="0">
                  <a:solidFill>
                    <a:srgbClr val="FF0000"/>
                  </a:solidFill>
                </a:rPr>
                <a:t>profile()</a:t>
              </a:r>
              <a:r>
                <a:rPr lang="en-US" sz="1600" dirty="0"/>
                <a:t>:</a:t>
              </a:r>
            </a:p>
            <a:p>
              <a:r>
                <a:rPr lang="en-US" sz="1600" dirty="0"/>
                <a:t>    name = input('Enter your name: ‘)</a:t>
              </a:r>
            </a:p>
            <a:p>
              <a:r>
                <a:rPr lang="en-US" sz="1600" dirty="0"/>
                <a:t>    </a:t>
              </a:r>
              <a:r>
                <a:rPr lang="en-US" sz="1400" dirty="0"/>
                <a:t>YOB</a:t>
              </a:r>
              <a:r>
                <a:rPr lang="en-US" dirty="0"/>
                <a:t> </a:t>
              </a:r>
              <a:r>
                <a:rPr lang="en-US" sz="1400" dirty="0"/>
                <a:t>= </a:t>
              </a:r>
              <a:r>
                <a:rPr lang="en-US" sz="1400" b="1" dirty="0"/>
                <a:t>in</a:t>
              </a:r>
              <a:r>
                <a:rPr lang="en-US" sz="1400" dirty="0"/>
                <a:t>t(</a:t>
              </a:r>
              <a:r>
                <a:rPr lang="en-US" sz="1400" b="1" dirty="0"/>
                <a:t>input</a:t>
              </a:r>
              <a:r>
                <a:rPr lang="en-US" sz="1400" dirty="0"/>
                <a:t>('Enter your year of birth: '))</a:t>
              </a:r>
            </a:p>
            <a:p>
              <a:r>
                <a:rPr lang="en-US" sz="1600" dirty="0"/>
                <a:t>    age= 2022- YOB</a:t>
              </a:r>
            </a:p>
            <a:p>
              <a:r>
                <a:rPr lang="en-US" sz="1600" dirty="0"/>
                <a:t>    return name, age</a:t>
              </a:r>
            </a:p>
            <a:p>
              <a:endParaRPr lang="en-US" sz="1600" dirty="0"/>
            </a:p>
            <a:p>
              <a:r>
                <a:rPr lang="en-US" sz="1600" dirty="0">
                  <a:solidFill>
                    <a:srgbClr val="7030A0"/>
                  </a:solidFill>
                </a:rPr>
                <a:t>name</a:t>
              </a:r>
              <a:r>
                <a:rPr lang="en-US" sz="1600" dirty="0"/>
                <a:t>, </a:t>
              </a:r>
              <a:r>
                <a:rPr lang="en-US" sz="1600" dirty="0">
                  <a:solidFill>
                    <a:srgbClr val="00B050"/>
                  </a:solidFill>
                </a:rPr>
                <a:t>age</a:t>
              </a:r>
              <a:r>
                <a:rPr lang="en-US" sz="1600" dirty="0"/>
                <a:t> = </a:t>
              </a:r>
              <a:r>
                <a:rPr lang="en-US" sz="1600" dirty="0">
                  <a:solidFill>
                    <a:srgbClr val="FF0000"/>
                  </a:solidFill>
                </a:rPr>
                <a:t>profile()</a:t>
              </a:r>
            </a:p>
            <a:p>
              <a:r>
                <a:rPr lang="en-US" sz="1600" dirty="0"/>
                <a:t>print('Name: ',</a:t>
              </a:r>
              <a:r>
                <a:rPr lang="en-US" sz="1600" dirty="0">
                  <a:solidFill>
                    <a:srgbClr val="7030A0"/>
                  </a:solidFill>
                </a:rPr>
                <a:t>name</a:t>
              </a:r>
              <a:r>
                <a:rPr lang="en-US" sz="1600" dirty="0"/>
                <a:t>)</a:t>
              </a:r>
            </a:p>
            <a:p>
              <a:r>
                <a:rPr lang="en-US" sz="1600" dirty="0"/>
                <a:t>print('Age: ',</a:t>
              </a:r>
              <a:r>
                <a:rPr lang="en-US" sz="1600" dirty="0">
                  <a:solidFill>
                    <a:srgbClr val="00B050"/>
                  </a:solidFill>
                </a:rPr>
                <a:t>age</a:t>
              </a:r>
              <a:r>
                <a:rPr lang="en-US" sz="1600" dirty="0"/>
                <a:t>)</a:t>
              </a:r>
            </a:p>
          </p:txBody>
        </p:sp>
        <p:sp>
          <p:nvSpPr>
            <p:cNvPr id="15" name="Speech Bubble: Rectangle 14">
              <a:extLst>
                <a:ext uri="{FF2B5EF4-FFF2-40B4-BE49-F238E27FC236}">
                  <a16:creationId xmlns:a16="http://schemas.microsoft.com/office/drawing/2014/main" id="{2F0B8579-EE84-4F5C-826F-5AF2FFE0ED95}"/>
                </a:ext>
              </a:extLst>
            </p:cNvPr>
            <p:cNvSpPr/>
            <p:nvPr/>
          </p:nvSpPr>
          <p:spPr>
            <a:xfrm>
              <a:off x="7354644" y="4278880"/>
              <a:ext cx="1279158" cy="744676"/>
            </a:xfrm>
            <a:prstGeom prst="wedgeRectCallout">
              <a:avLst>
                <a:gd name="adj1" fmla="val -83058"/>
                <a:gd name="adj2" fmla="val -1069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ysClr val="windowText" lastClr="000000"/>
                  </a:solidFill>
                </a:rPr>
                <a:t>The returned values are assigned to variables</a:t>
              </a:r>
            </a:p>
          </p:txBody>
        </p:sp>
      </p:grpSp>
    </p:spTree>
    <p:extLst>
      <p:ext uri="{BB962C8B-B14F-4D97-AF65-F5344CB8AC3E}">
        <p14:creationId xmlns:p14="http://schemas.microsoft.com/office/powerpoint/2010/main" val="30274746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65312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BA83176D-AC71-4412-8557-FC693B8041B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63599" y="1230387"/>
            <a:ext cx="1906495" cy="400110"/>
          </a:xfrm>
          <a:prstGeom prst="rect">
            <a:avLst/>
          </a:prstGeom>
          <a:noFill/>
        </p:spPr>
        <p:txBody>
          <a:bodyPr wrap="square">
            <a:spAutoFit/>
          </a:bodyPr>
          <a:lstStyle/>
          <a:p>
            <a:r>
              <a:rPr lang="en-US" sz="2000" b="1" dirty="0"/>
              <a:t>Local Variables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995082" y="1640653"/>
            <a:ext cx="7691719" cy="1200329"/>
          </a:xfrm>
          <a:prstGeom prst="rect">
            <a:avLst/>
          </a:prstGeom>
          <a:noFill/>
        </p:spPr>
        <p:txBody>
          <a:bodyPr wrap="square">
            <a:spAutoFit/>
          </a:bodyPr>
          <a:lstStyle/>
          <a:p>
            <a:r>
              <a:rPr lang="en-US" dirty="0">
                <a:solidFill>
                  <a:srgbClr val="7030A0"/>
                </a:solidFill>
              </a:rPr>
              <a:t>A local variable is created inside a function and cannot be accessed by statements that are outside the function</a:t>
            </a:r>
            <a:r>
              <a:rPr lang="en-US" dirty="0"/>
              <a:t>. Different functions can have local variables with the same names because the functions cannot see each other's 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924361" y="2967673"/>
            <a:ext cx="7518402" cy="1200329"/>
          </a:xfrm>
          <a:prstGeom prst="rect">
            <a:avLst/>
          </a:prstGeom>
          <a:noFill/>
        </p:spPr>
        <p:txBody>
          <a:bodyPr wrap="square">
            <a:spAutoFit/>
          </a:bodyPr>
          <a:lstStyle/>
          <a:p>
            <a:r>
              <a:rPr lang="en-US" dirty="0"/>
              <a:t>Anytime you assign a value to a variable inside a function, you create a local variable. </a:t>
            </a:r>
          </a:p>
          <a:p>
            <a:r>
              <a:rPr lang="en-US" dirty="0"/>
              <a:t>A local variable belongs to the function in which it is created, and only statements inside that function can access the variable. </a:t>
            </a:r>
          </a:p>
        </p:txBody>
      </p:sp>
      <p:sp>
        <p:nvSpPr>
          <p:cNvPr id="8" name="TextBox 7">
            <a:extLst>
              <a:ext uri="{FF2B5EF4-FFF2-40B4-BE49-F238E27FC236}">
                <a16:creationId xmlns:a16="http://schemas.microsoft.com/office/drawing/2014/main" id="{7C182540-7CC3-41BC-9003-C2D1847A2D38}"/>
              </a:ext>
            </a:extLst>
          </p:cNvPr>
          <p:cNvSpPr txBox="1"/>
          <p:nvPr/>
        </p:nvSpPr>
        <p:spPr>
          <a:xfrm>
            <a:off x="1247423" y="4491782"/>
            <a:ext cx="3753555" cy="1200329"/>
          </a:xfrm>
          <a:prstGeom prst="rect">
            <a:avLst/>
          </a:prstGeom>
          <a:noFill/>
          <a:ln>
            <a:solidFill>
              <a:schemeClr val="accent1"/>
            </a:solidFill>
          </a:ln>
        </p:spPr>
        <p:txBody>
          <a:bodyPr wrap="square">
            <a:spAutoFit/>
          </a:bodyPr>
          <a:lstStyle/>
          <a:p>
            <a:r>
              <a:rPr lang="en-US" dirty="0"/>
              <a:t>def  </a:t>
            </a:r>
            <a:r>
              <a:rPr lang="en-US" dirty="0" err="1"/>
              <a:t>printHello</a:t>
            </a:r>
            <a:r>
              <a:rPr lang="en-US" dirty="0"/>
              <a:t>():</a:t>
            </a:r>
          </a:p>
          <a:p>
            <a:r>
              <a:rPr lang="en-US" dirty="0"/>
              <a:t>    </a:t>
            </a:r>
            <a:r>
              <a:rPr lang="en-US" dirty="0" err="1"/>
              <a:t>aname</a:t>
            </a:r>
            <a:r>
              <a:rPr lang="en-US" dirty="0"/>
              <a:t> = input('Enter your name: ')</a:t>
            </a:r>
          </a:p>
          <a:p>
            <a:r>
              <a:rPr lang="en-US" dirty="0"/>
              <a:t>    print("Hello,", </a:t>
            </a:r>
            <a:r>
              <a:rPr lang="en-US" dirty="0" err="1"/>
              <a:t>aname</a:t>
            </a:r>
            <a:r>
              <a:rPr lang="en-US" dirty="0"/>
              <a:t>)</a:t>
            </a:r>
          </a:p>
          <a:p>
            <a:r>
              <a:rPr lang="en-US" dirty="0" err="1"/>
              <a:t>printHello</a:t>
            </a:r>
            <a:r>
              <a:rPr lang="en-US" dirty="0"/>
              <a:t>()</a:t>
            </a:r>
          </a:p>
        </p:txBody>
      </p:sp>
      <p:sp>
        <p:nvSpPr>
          <p:cNvPr id="10" name="TextBox 9">
            <a:extLst>
              <a:ext uri="{FF2B5EF4-FFF2-40B4-BE49-F238E27FC236}">
                <a16:creationId xmlns:a16="http://schemas.microsoft.com/office/drawing/2014/main" id="{BCED0A43-8287-4E32-9148-118AB8D3C335}"/>
              </a:ext>
            </a:extLst>
          </p:cNvPr>
          <p:cNvSpPr txBox="1"/>
          <p:nvPr/>
        </p:nvSpPr>
        <p:spPr>
          <a:xfrm>
            <a:off x="5424311" y="4713187"/>
            <a:ext cx="2353733" cy="646331"/>
          </a:xfrm>
          <a:prstGeom prst="rect">
            <a:avLst/>
          </a:prstGeom>
          <a:noFill/>
        </p:spPr>
        <p:txBody>
          <a:bodyPr wrap="square">
            <a:spAutoFit/>
          </a:bodyPr>
          <a:lstStyle/>
          <a:p>
            <a:r>
              <a:rPr lang="en-US" dirty="0">
                <a:solidFill>
                  <a:srgbClr val="FF0000"/>
                </a:solidFill>
              </a:rPr>
              <a:t>Enter your name: </a:t>
            </a:r>
            <a:r>
              <a:rPr lang="en-US" dirty="0" err="1">
                <a:solidFill>
                  <a:srgbClr val="FF0000"/>
                </a:solidFill>
              </a:rPr>
              <a:t>Fadi</a:t>
            </a:r>
            <a:endParaRPr lang="en-US" dirty="0">
              <a:solidFill>
                <a:srgbClr val="FF0000"/>
              </a:solidFill>
            </a:endParaRPr>
          </a:p>
          <a:p>
            <a:r>
              <a:rPr lang="en-US" dirty="0">
                <a:solidFill>
                  <a:srgbClr val="FF0000"/>
                </a:solidFill>
              </a:rPr>
              <a:t>Hello, </a:t>
            </a:r>
            <a:r>
              <a:rPr lang="en-US" dirty="0" err="1">
                <a:solidFill>
                  <a:srgbClr val="FF0000"/>
                </a:solidFill>
              </a:rPr>
              <a:t>Fadi</a:t>
            </a:r>
            <a:endParaRPr lang="en-US" dirty="0">
              <a:solidFill>
                <a:srgbClr val="FF0000"/>
              </a:solidFill>
            </a:endParaRPr>
          </a:p>
        </p:txBody>
      </p:sp>
    </p:spTree>
    <p:extLst>
      <p:ext uri="{BB962C8B-B14F-4D97-AF65-F5344CB8AC3E}">
        <p14:creationId xmlns:p14="http://schemas.microsoft.com/office/powerpoint/2010/main" val="1659363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05545"/>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7BF4AE9F-1937-4982-94F0-5635381354FE}"/>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899458" y="1208788"/>
            <a:ext cx="1960283" cy="400110"/>
          </a:xfrm>
          <a:prstGeom prst="rect">
            <a:avLst/>
          </a:prstGeom>
          <a:noFill/>
        </p:spPr>
        <p:txBody>
          <a:bodyPr wrap="square">
            <a:spAutoFit/>
          </a:bodyPr>
          <a:lstStyle/>
          <a:p>
            <a:r>
              <a:rPr lang="en-US" sz="2000" b="1" dirty="0"/>
              <a:t>Local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1005913" y="1573084"/>
            <a:ext cx="7518402" cy="646331"/>
          </a:xfrm>
          <a:prstGeom prst="rect">
            <a:avLst/>
          </a:prstGeom>
          <a:noFill/>
        </p:spPr>
        <p:txBody>
          <a:bodyPr wrap="square">
            <a:spAutoFit/>
          </a:bodyPr>
          <a:lstStyle/>
          <a:p>
            <a:r>
              <a:rPr lang="en-US" dirty="0"/>
              <a:t>An error will occur if a statement in one function tries to access a local variable that belongs to another function or any part other than this function.</a:t>
            </a:r>
          </a:p>
        </p:txBody>
      </p:sp>
      <p:grpSp>
        <p:nvGrpSpPr>
          <p:cNvPr id="9" name="Group 8">
            <a:extLst>
              <a:ext uri="{FF2B5EF4-FFF2-40B4-BE49-F238E27FC236}">
                <a16:creationId xmlns:a16="http://schemas.microsoft.com/office/drawing/2014/main" id="{41E71500-6BA7-705C-202F-DE6F44716704}"/>
              </a:ext>
            </a:extLst>
          </p:cNvPr>
          <p:cNvGrpSpPr/>
          <p:nvPr/>
        </p:nvGrpSpPr>
        <p:grpSpPr>
          <a:xfrm>
            <a:off x="1502288" y="2232116"/>
            <a:ext cx="6756680" cy="2771686"/>
            <a:chOff x="1502288" y="2232116"/>
            <a:chExt cx="6756680" cy="2771686"/>
          </a:xfrm>
        </p:grpSpPr>
        <p:pic>
          <p:nvPicPr>
            <p:cNvPr id="5" name="Picture 4">
              <a:extLst>
                <a:ext uri="{FF2B5EF4-FFF2-40B4-BE49-F238E27FC236}">
                  <a16:creationId xmlns:a16="http://schemas.microsoft.com/office/drawing/2014/main" id="{B7449C50-D41F-43ED-ACD7-76DC2A2E3880}"/>
                </a:ext>
              </a:extLst>
            </p:cNvPr>
            <p:cNvPicPr>
              <a:picLocks noChangeAspect="1"/>
            </p:cNvPicPr>
            <p:nvPr/>
          </p:nvPicPr>
          <p:blipFill>
            <a:blip r:embed="rId2"/>
            <a:stretch>
              <a:fillRect/>
            </a:stretch>
          </p:blipFill>
          <p:spPr>
            <a:xfrm>
              <a:off x="1502288" y="2232116"/>
              <a:ext cx="6756680" cy="2771686"/>
            </a:xfrm>
            <a:prstGeom prst="rect">
              <a:avLst/>
            </a:prstGeom>
          </p:spPr>
        </p:pic>
        <p:sp>
          <p:nvSpPr>
            <p:cNvPr id="7" name="Rectangle: Rounded Corners 6">
              <a:extLst>
                <a:ext uri="{FF2B5EF4-FFF2-40B4-BE49-F238E27FC236}">
                  <a16:creationId xmlns:a16="http://schemas.microsoft.com/office/drawing/2014/main" id="{CAEC9004-4437-4495-A3B5-1B7A158D3BD9}"/>
                </a:ext>
              </a:extLst>
            </p:cNvPr>
            <p:cNvSpPr/>
            <p:nvPr/>
          </p:nvSpPr>
          <p:spPr>
            <a:xfrm>
              <a:off x="1553089" y="4491419"/>
              <a:ext cx="3509979" cy="298312"/>
            </a:xfrm>
            <a:prstGeom prst="roundRect">
              <a:avLst/>
            </a:prstGeom>
            <a:noFill/>
            <a:ln w="1905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TextBox 12">
            <a:extLst>
              <a:ext uri="{FF2B5EF4-FFF2-40B4-BE49-F238E27FC236}">
                <a16:creationId xmlns:a16="http://schemas.microsoft.com/office/drawing/2014/main" id="{9AADF1C7-CA2C-4407-8891-F46570EF3F1D}"/>
              </a:ext>
            </a:extLst>
          </p:cNvPr>
          <p:cNvSpPr txBox="1"/>
          <p:nvPr/>
        </p:nvSpPr>
        <p:spPr>
          <a:xfrm>
            <a:off x="1337734" y="4955179"/>
            <a:ext cx="7349067" cy="923330"/>
          </a:xfrm>
          <a:prstGeom prst="rect">
            <a:avLst/>
          </a:prstGeom>
          <a:noFill/>
        </p:spPr>
        <p:txBody>
          <a:bodyPr wrap="square">
            <a:spAutoFit/>
          </a:bodyPr>
          <a:lstStyle/>
          <a:p>
            <a:r>
              <a:rPr lang="en-US" dirty="0"/>
              <a:t>The statement in line 4 tries to access the </a:t>
            </a:r>
            <a:r>
              <a:rPr lang="en-US" i="1" dirty="0" err="1"/>
              <a:t>aname</a:t>
            </a:r>
            <a:r>
              <a:rPr lang="en-US" dirty="0"/>
              <a:t> variable. This results in an error because the </a:t>
            </a:r>
            <a:r>
              <a:rPr lang="en-US" i="1" dirty="0" err="1"/>
              <a:t>aname</a:t>
            </a:r>
            <a:r>
              <a:rPr lang="en-US" dirty="0"/>
              <a:t> variable is local to the </a:t>
            </a:r>
            <a:r>
              <a:rPr lang="en-US" i="1" dirty="0" err="1"/>
              <a:t>printHello</a:t>
            </a:r>
            <a:r>
              <a:rPr lang="en-US" i="1" dirty="0"/>
              <a:t>()</a:t>
            </a:r>
            <a:r>
              <a:rPr lang="en-US" dirty="0"/>
              <a:t> function, and statement in line 4 cannot access it.</a:t>
            </a:r>
          </a:p>
        </p:txBody>
      </p:sp>
    </p:spTree>
    <p:extLst>
      <p:ext uri="{BB962C8B-B14F-4D97-AF65-F5344CB8AC3E}">
        <p14:creationId xmlns:p14="http://schemas.microsoft.com/office/powerpoint/2010/main" val="3325445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51790"/>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D2DD76D9-1125-4282-934D-2018FA8E38CC}"/>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18</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73952" y="1294882"/>
            <a:ext cx="4572000" cy="400110"/>
          </a:xfrm>
          <a:prstGeom prst="rect">
            <a:avLst/>
          </a:prstGeom>
          <a:noFill/>
        </p:spPr>
        <p:txBody>
          <a:bodyPr wrap="square">
            <a:spAutoFit/>
          </a:bodyPr>
          <a:lstStyle/>
          <a:p>
            <a:r>
              <a:rPr lang="en-US" sz="2000" b="1" dirty="0"/>
              <a:t>Making Changes to Parameters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941294" y="1725581"/>
            <a:ext cx="7745507" cy="1200329"/>
          </a:xfrm>
          <a:prstGeom prst="rect">
            <a:avLst/>
          </a:prstGeom>
          <a:noFill/>
        </p:spPr>
        <p:txBody>
          <a:bodyPr wrap="square">
            <a:spAutoFit/>
          </a:bodyPr>
          <a:lstStyle/>
          <a:p>
            <a:r>
              <a:rPr lang="en-US" dirty="0"/>
              <a:t>When an argument is passed to a function in Python, the function parameter variable will reference the argument’s value. </a:t>
            </a:r>
          </a:p>
          <a:p>
            <a:r>
              <a:rPr lang="en-US" dirty="0"/>
              <a:t>However, any changes that are made to the parameter variable will not affect the argument.</a:t>
            </a:r>
          </a:p>
        </p:txBody>
      </p:sp>
      <p:pic>
        <p:nvPicPr>
          <p:cNvPr id="5" name="Picture 4">
            <a:extLst>
              <a:ext uri="{FF2B5EF4-FFF2-40B4-BE49-F238E27FC236}">
                <a16:creationId xmlns:a16="http://schemas.microsoft.com/office/drawing/2014/main" id="{00BF9C66-52CD-4EDF-AEDF-3631B50F40D1}"/>
              </a:ext>
            </a:extLst>
          </p:cNvPr>
          <p:cNvPicPr>
            <a:picLocks noChangeAspect="1"/>
          </p:cNvPicPr>
          <p:nvPr/>
        </p:nvPicPr>
        <p:blipFill>
          <a:blip r:embed="rId2"/>
          <a:stretch>
            <a:fillRect/>
          </a:stretch>
        </p:blipFill>
        <p:spPr>
          <a:xfrm>
            <a:off x="1481137" y="2956499"/>
            <a:ext cx="6021590" cy="2601119"/>
          </a:xfrm>
          <a:prstGeom prst="rect">
            <a:avLst/>
          </a:prstGeom>
        </p:spPr>
      </p:pic>
    </p:spTree>
    <p:extLst>
      <p:ext uri="{BB962C8B-B14F-4D97-AF65-F5344CB8AC3E}">
        <p14:creationId xmlns:p14="http://schemas.microsoft.com/office/powerpoint/2010/main" val="37741960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0582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EB6AB29E-AA0A-422C-8AEE-95F060123296}"/>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19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168399" y="1325729"/>
            <a:ext cx="4572000" cy="400110"/>
          </a:xfrm>
          <a:prstGeom prst="rect">
            <a:avLst/>
          </a:prstGeom>
          <a:noFill/>
        </p:spPr>
        <p:txBody>
          <a:bodyPr wrap="square">
            <a:spAutoFit/>
          </a:bodyPr>
          <a:lstStyle/>
          <a:p>
            <a:r>
              <a:rPr lang="en-US" sz="2000" b="1" dirty="0"/>
              <a:t>Global Variables</a:t>
            </a:r>
          </a:p>
        </p:txBody>
      </p:sp>
      <p:sp>
        <p:nvSpPr>
          <p:cNvPr id="12" name="TextBox 11">
            <a:extLst>
              <a:ext uri="{FF2B5EF4-FFF2-40B4-BE49-F238E27FC236}">
                <a16:creationId xmlns:a16="http://schemas.microsoft.com/office/drawing/2014/main" id="{113742BD-3DCD-4FE3-A796-DD4A76F408F7}"/>
              </a:ext>
            </a:extLst>
          </p:cNvPr>
          <p:cNvSpPr txBox="1"/>
          <p:nvPr/>
        </p:nvSpPr>
        <p:spPr>
          <a:xfrm>
            <a:off x="1168399" y="1725839"/>
            <a:ext cx="7518402" cy="1200329"/>
          </a:xfrm>
          <a:prstGeom prst="rect">
            <a:avLst/>
          </a:prstGeom>
          <a:noFill/>
        </p:spPr>
        <p:txBody>
          <a:bodyPr wrap="square">
            <a:spAutoFit/>
          </a:bodyPr>
          <a:lstStyle/>
          <a:p>
            <a:r>
              <a:rPr lang="en-US" dirty="0"/>
              <a:t>A </a:t>
            </a:r>
            <a:r>
              <a:rPr lang="en-US" b="1" dirty="0"/>
              <a:t>global variable </a:t>
            </a:r>
            <a:r>
              <a:rPr lang="en-US" dirty="0"/>
              <a:t>can be accessed by any statement in the program file, including the statements in any function.</a:t>
            </a:r>
          </a:p>
          <a:p>
            <a:r>
              <a:rPr lang="en-US" u="sng" dirty="0"/>
              <a:t>When a variable is created by an assignment statement that is written outside all the functions in a program file, the variable is </a:t>
            </a:r>
            <a:r>
              <a:rPr lang="en-US" b="1" i="1" u="sng" dirty="0"/>
              <a:t>global</a:t>
            </a:r>
            <a:r>
              <a:rPr lang="en-US" u="sng" dirty="0"/>
              <a:t>.</a:t>
            </a:r>
          </a:p>
        </p:txBody>
      </p:sp>
      <p:pic>
        <p:nvPicPr>
          <p:cNvPr id="10" name="Picture 9">
            <a:extLst>
              <a:ext uri="{FF2B5EF4-FFF2-40B4-BE49-F238E27FC236}">
                <a16:creationId xmlns:a16="http://schemas.microsoft.com/office/drawing/2014/main" id="{AC80DC8C-84A7-40BA-8936-5F333170FCDF}"/>
              </a:ext>
            </a:extLst>
          </p:cNvPr>
          <p:cNvPicPr>
            <a:picLocks noChangeAspect="1"/>
          </p:cNvPicPr>
          <p:nvPr/>
        </p:nvPicPr>
        <p:blipFill>
          <a:blip r:embed="rId2"/>
          <a:stretch>
            <a:fillRect/>
          </a:stretch>
        </p:blipFill>
        <p:spPr>
          <a:xfrm>
            <a:off x="4750565" y="3092130"/>
            <a:ext cx="3455840" cy="2520730"/>
          </a:xfrm>
          <a:prstGeom prst="rect">
            <a:avLst/>
          </a:prstGeom>
        </p:spPr>
      </p:pic>
      <p:sp>
        <p:nvSpPr>
          <p:cNvPr id="13" name="TextBox 12">
            <a:extLst>
              <a:ext uri="{FF2B5EF4-FFF2-40B4-BE49-F238E27FC236}">
                <a16:creationId xmlns:a16="http://schemas.microsoft.com/office/drawing/2014/main" id="{7A213459-6490-4026-8F09-A893501A952F}"/>
              </a:ext>
            </a:extLst>
          </p:cNvPr>
          <p:cNvSpPr txBox="1"/>
          <p:nvPr/>
        </p:nvSpPr>
        <p:spPr>
          <a:xfrm>
            <a:off x="1527240" y="3518428"/>
            <a:ext cx="2464565" cy="1200329"/>
          </a:xfrm>
          <a:prstGeom prst="rect">
            <a:avLst/>
          </a:prstGeom>
          <a:noFill/>
          <a:ln>
            <a:solidFill>
              <a:srgbClr val="00B0F0"/>
            </a:solidFill>
          </a:ln>
        </p:spPr>
        <p:txBody>
          <a:bodyPr wrap="square">
            <a:spAutoFit/>
          </a:bodyPr>
          <a:lstStyle/>
          <a:p>
            <a:r>
              <a:rPr lang="en-US" dirty="0"/>
              <a:t>name="Ahmad"</a:t>
            </a:r>
          </a:p>
          <a:p>
            <a:r>
              <a:rPr lang="en-US" dirty="0"/>
              <a:t>def </a:t>
            </a:r>
            <a:r>
              <a:rPr lang="en-US" dirty="0" err="1"/>
              <a:t>printHello</a:t>
            </a:r>
            <a:r>
              <a:rPr lang="en-US" dirty="0"/>
              <a:t>():</a:t>
            </a:r>
          </a:p>
          <a:p>
            <a:r>
              <a:rPr lang="en-US" dirty="0"/>
              <a:t>   print("</a:t>
            </a:r>
            <a:r>
              <a:rPr lang="en-US" dirty="0" err="1"/>
              <a:t>Hello",name</a:t>
            </a:r>
            <a:r>
              <a:rPr lang="en-US" dirty="0"/>
              <a:t>)</a:t>
            </a:r>
          </a:p>
          <a:p>
            <a:r>
              <a:rPr lang="en-US" dirty="0" err="1"/>
              <a:t>printHello</a:t>
            </a:r>
            <a:r>
              <a:rPr lang="en-US" dirty="0"/>
              <a:t>()</a:t>
            </a:r>
          </a:p>
        </p:txBody>
      </p:sp>
      <p:sp>
        <p:nvSpPr>
          <p:cNvPr id="16" name="TextBox 15">
            <a:extLst>
              <a:ext uri="{FF2B5EF4-FFF2-40B4-BE49-F238E27FC236}">
                <a16:creationId xmlns:a16="http://schemas.microsoft.com/office/drawing/2014/main" id="{1672F356-F60F-4283-A427-A0287541F9C2}"/>
              </a:ext>
            </a:extLst>
          </p:cNvPr>
          <p:cNvSpPr txBox="1"/>
          <p:nvPr/>
        </p:nvSpPr>
        <p:spPr>
          <a:xfrm>
            <a:off x="1879170" y="5134256"/>
            <a:ext cx="1760707" cy="369332"/>
          </a:xfrm>
          <a:prstGeom prst="rect">
            <a:avLst/>
          </a:prstGeom>
          <a:noFill/>
          <a:ln>
            <a:solidFill>
              <a:srgbClr val="FF0000"/>
            </a:solidFill>
          </a:ln>
        </p:spPr>
        <p:txBody>
          <a:bodyPr wrap="square">
            <a:spAutoFit/>
          </a:bodyPr>
          <a:lstStyle/>
          <a:p>
            <a:r>
              <a:rPr lang="en-US" dirty="0">
                <a:solidFill>
                  <a:srgbClr val="C00000"/>
                </a:solidFill>
              </a:rPr>
              <a:t>Hello Ahmad</a:t>
            </a:r>
          </a:p>
        </p:txBody>
      </p:sp>
    </p:spTree>
    <p:extLst>
      <p:ext uri="{BB962C8B-B14F-4D97-AF65-F5344CB8AC3E}">
        <p14:creationId xmlns:p14="http://schemas.microsoft.com/office/powerpoint/2010/main" val="3120097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290AA-C6E5-4CA5-BA53-C4249F304D03}"/>
              </a:ext>
            </a:extLst>
          </p:cNvPr>
          <p:cNvSpPr>
            <a:spLocks noGrp="1"/>
          </p:cNvSpPr>
          <p:nvPr>
            <p:ph type="title"/>
          </p:nvPr>
        </p:nvSpPr>
        <p:spPr/>
        <p:txBody>
          <a:bodyPr/>
          <a:lstStyle/>
          <a:p>
            <a:r>
              <a:rPr lang="en-US" dirty="0"/>
              <a:t>Content</a:t>
            </a:r>
          </a:p>
        </p:txBody>
      </p:sp>
      <p:sp>
        <p:nvSpPr>
          <p:cNvPr id="5" name="Footer Placeholder 4">
            <a:extLst>
              <a:ext uri="{FF2B5EF4-FFF2-40B4-BE49-F238E27FC236}">
                <a16:creationId xmlns:a16="http://schemas.microsoft.com/office/drawing/2014/main" id="{3F1D0476-28EB-4C0D-ADF8-86DE754EBA3B}"/>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79D4D031-6097-4054-A12C-C532B349A4F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a:t>
            </a:fld>
            <a:endParaRPr lang="en-US" dirty="0"/>
          </a:p>
        </p:txBody>
      </p:sp>
      <p:sp>
        <p:nvSpPr>
          <p:cNvPr id="8" name="TextBox 7">
            <a:extLst>
              <a:ext uri="{FF2B5EF4-FFF2-40B4-BE49-F238E27FC236}">
                <a16:creationId xmlns:a16="http://schemas.microsoft.com/office/drawing/2014/main" id="{B21D3819-F48F-4091-A8FB-A645CE42FDB5}"/>
              </a:ext>
            </a:extLst>
          </p:cNvPr>
          <p:cNvSpPr txBox="1"/>
          <p:nvPr/>
        </p:nvSpPr>
        <p:spPr>
          <a:xfrm>
            <a:off x="1078522" y="1768788"/>
            <a:ext cx="6213231" cy="2943626"/>
          </a:xfrm>
          <a:prstGeom prst="rect">
            <a:avLst/>
          </a:prstGeom>
          <a:noFill/>
        </p:spPr>
        <p:txBody>
          <a:bodyPr wrap="square">
            <a:spAutoFit/>
          </a:bodyPr>
          <a:lstStyle/>
          <a:p>
            <a:pPr marL="742950" marR="0" lvl="1" indent="-285750" rtl="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Introduction to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Defining and Calling a Void Function</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Designing a Program to Use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Local Variables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Passing Arguments to Functions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Global Variables and Global Constants</a:t>
            </a:r>
          </a:p>
          <a:p>
            <a:pPr marL="742950" marR="0" lvl="1" indent="-285750">
              <a:lnSpc>
                <a:spcPct val="107000"/>
              </a:lnSpc>
              <a:spcBef>
                <a:spcPts val="0"/>
              </a:spcBef>
              <a:spcAft>
                <a:spcPts val="800"/>
              </a:spcAft>
              <a:buFont typeface="Arial" panose="020B0604020202020204" pitchFamily="34" charset="0"/>
              <a:buChar char="•"/>
              <a:tabLst>
                <a:tab pos="664210" algn="l"/>
                <a:tab pos="685800" algn="l"/>
              </a:tabLst>
            </a:pPr>
            <a:r>
              <a:rPr lang="en-US" sz="2400" dirty="0">
                <a:effectLst/>
                <a:latin typeface="Calibri Light" panose="020F0302020204030204" pitchFamily="34" charset="0"/>
                <a:ea typeface="Calibri" panose="020F0502020204030204" pitchFamily="34" charset="0"/>
                <a:cs typeface="Times New Roman" panose="02020603050405020304" pitchFamily="18" charset="0"/>
              </a:rPr>
              <a:t>Reusing Code</a:t>
            </a:r>
          </a:p>
        </p:txBody>
      </p:sp>
    </p:spTree>
    <p:extLst>
      <p:ext uri="{BB962C8B-B14F-4D97-AF65-F5344CB8AC3E}">
        <p14:creationId xmlns:p14="http://schemas.microsoft.com/office/powerpoint/2010/main" val="943973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65137"/>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20</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76277" y="1325210"/>
            <a:ext cx="1957958" cy="400110"/>
          </a:xfrm>
          <a:prstGeom prst="rect">
            <a:avLst/>
          </a:prstGeom>
          <a:noFill/>
        </p:spPr>
        <p:txBody>
          <a:bodyPr wrap="square">
            <a:spAutoFit/>
          </a:bodyPr>
          <a:lstStyle/>
          <a:p>
            <a:r>
              <a:rPr lang="en-US" sz="2000"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991430" y="1725320"/>
            <a:ext cx="7659512" cy="646331"/>
          </a:xfrm>
          <a:prstGeom prst="rect">
            <a:avLst/>
          </a:prstGeom>
          <a:noFill/>
        </p:spPr>
        <p:txBody>
          <a:bodyPr wrap="square">
            <a:spAutoFit/>
          </a:bodyPr>
          <a:lstStyle/>
          <a:p>
            <a:r>
              <a:rPr lang="en-US" dirty="0"/>
              <a:t>An additional step is required if you want a statement in a function to assign a value to a </a:t>
            </a:r>
            <a:r>
              <a:rPr lang="en-US" b="1" dirty="0">
                <a:solidFill>
                  <a:schemeClr val="accent6">
                    <a:lumMod val="50000"/>
                  </a:schemeClr>
                </a:solidFill>
              </a:rPr>
              <a:t>global </a:t>
            </a:r>
            <a:r>
              <a:rPr lang="en-US" dirty="0"/>
              <a:t>variable. In the function, you must declare the global variable.</a:t>
            </a:r>
          </a:p>
        </p:txBody>
      </p:sp>
      <p:pic>
        <p:nvPicPr>
          <p:cNvPr id="11" name="Picture 10">
            <a:extLst>
              <a:ext uri="{FF2B5EF4-FFF2-40B4-BE49-F238E27FC236}">
                <a16:creationId xmlns:a16="http://schemas.microsoft.com/office/drawing/2014/main" id="{99ECCAB6-C10F-4CED-BD8B-D63C87C8C9C0}"/>
              </a:ext>
            </a:extLst>
          </p:cNvPr>
          <p:cNvPicPr>
            <a:picLocks noChangeAspect="1"/>
          </p:cNvPicPr>
          <p:nvPr/>
        </p:nvPicPr>
        <p:blipFill>
          <a:blip r:embed="rId2"/>
          <a:stretch>
            <a:fillRect/>
          </a:stretch>
        </p:blipFill>
        <p:spPr>
          <a:xfrm>
            <a:off x="2659833" y="2613169"/>
            <a:ext cx="3407463" cy="2402698"/>
          </a:xfrm>
          <a:prstGeom prst="rect">
            <a:avLst/>
          </a:prstGeom>
        </p:spPr>
      </p:pic>
    </p:spTree>
    <p:extLst>
      <p:ext uri="{BB962C8B-B14F-4D97-AF65-F5344CB8AC3E}">
        <p14:creationId xmlns:p14="http://schemas.microsoft.com/office/powerpoint/2010/main" val="249923552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912510"/>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C15441B2-69F7-4D58-9CF3-14919B323911}"/>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21</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982134" y="1166679"/>
            <a:ext cx="4572000" cy="400110"/>
          </a:xfrm>
          <a:prstGeom prst="rect">
            <a:avLst/>
          </a:prstGeom>
          <a:noFill/>
        </p:spPr>
        <p:txBody>
          <a:bodyPr wrap="square">
            <a:spAutoFit/>
          </a:bodyPr>
          <a:lstStyle/>
          <a:p>
            <a:r>
              <a:rPr lang="en-US" sz="2000" b="1" dirty="0"/>
              <a:t>Global Variables</a:t>
            </a:r>
          </a:p>
        </p:txBody>
      </p:sp>
      <p:sp>
        <p:nvSpPr>
          <p:cNvPr id="10" name="TextBox 9">
            <a:extLst>
              <a:ext uri="{FF2B5EF4-FFF2-40B4-BE49-F238E27FC236}">
                <a16:creationId xmlns:a16="http://schemas.microsoft.com/office/drawing/2014/main" id="{2F07416F-66FF-4AB7-89EB-1273BE9ED249}"/>
              </a:ext>
            </a:extLst>
          </p:cNvPr>
          <p:cNvSpPr txBox="1"/>
          <p:nvPr/>
        </p:nvSpPr>
        <p:spPr>
          <a:xfrm>
            <a:off x="982134" y="1566789"/>
            <a:ext cx="7659512" cy="1477328"/>
          </a:xfrm>
          <a:prstGeom prst="rect">
            <a:avLst/>
          </a:prstGeom>
          <a:noFill/>
        </p:spPr>
        <p:txBody>
          <a:bodyPr wrap="square">
            <a:spAutoFit/>
          </a:bodyPr>
          <a:lstStyle/>
          <a:p>
            <a:r>
              <a:rPr lang="en-US" dirty="0"/>
              <a:t>Also, use the </a:t>
            </a:r>
            <a:r>
              <a:rPr lang="en-US" dirty="0">
                <a:solidFill>
                  <a:srgbClr val="C00000"/>
                </a:solidFill>
              </a:rPr>
              <a:t>global</a:t>
            </a:r>
            <a:r>
              <a:rPr lang="en-US" dirty="0"/>
              <a:t> keyword if you want to change a global variable inside a function.</a:t>
            </a:r>
          </a:p>
          <a:p>
            <a:r>
              <a:rPr lang="en-US" dirty="0"/>
              <a:t>To change the value of a global variable inside a function, refer to the variable by using the </a:t>
            </a:r>
            <a:r>
              <a:rPr lang="en-US" dirty="0">
                <a:solidFill>
                  <a:srgbClr val="C00000"/>
                </a:solidFill>
              </a:rPr>
              <a:t>global</a:t>
            </a:r>
            <a:r>
              <a:rPr lang="en-US" dirty="0"/>
              <a:t> keyword:</a:t>
            </a:r>
          </a:p>
          <a:p>
            <a:endParaRPr lang="en-US" dirty="0"/>
          </a:p>
        </p:txBody>
      </p:sp>
      <p:pic>
        <p:nvPicPr>
          <p:cNvPr id="6" name="Picture 5">
            <a:extLst>
              <a:ext uri="{FF2B5EF4-FFF2-40B4-BE49-F238E27FC236}">
                <a16:creationId xmlns:a16="http://schemas.microsoft.com/office/drawing/2014/main" id="{DE8F2E3F-DA0F-4584-9593-9FB13D12A309}"/>
              </a:ext>
            </a:extLst>
          </p:cNvPr>
          <p:cNvPicPr>
            <a:picLocks noChangeAspect="1"/>
          </p:cNvPicPr>
          <p:nvPr/>
        </p:nvPicPr>
        <p:blipFill>
          <a:blip r:embed="rId2"/>
          <a:stretch>
            <a:fillRect/>
          </a:stretch>
        </p:blipFill>
        <p:spPr>
          <a:xfrm>
            <a:off x="1254696" y="2924439"/>
            <a:ext cx="2507703" cy="2368979"/>
          </a:xfrm>
          <a:prstGeom prst="rect">
            <a:avLst/>
          </a:prstGeom>
        </p:spPr>
      </p:pic>
      <p:sp>
        <p:nvSpPr>
          <p:cNvPr id="14" name="TextBox 13">
            <a:extLst>
              <a:ext uri="{FF2B5EF4-FFF2-40B4-BE49-F238E27FC236}">
                <a16:creationId xmlns:a16="http://schemas.microsoft.com/office/drawing/2014/main" id="{94F2A734-F767-4D42-B5EA-50F610502128}"/>
              </a:ext>
            </a:extLst>
          </p:cNvPr>
          <p:cNvSpPr txBox="1"/>
          <p:nvPr/>
        </p:nvSpPr>
        <p:spPr>
          <a:xfrm>
            <a:off x="4659549" y="2924439"/>
            <a:ext cx="2507703" cy="2308324"/>
          </a:xfrm>
          <a:prstGeom prst="rect">
            <a:avLst/>
          </a:prstGeom>
          <a:noFill/>
          <a:ln>
            <a:solidFill>
              <a:srgbClr val="00B0F0"/>
            </a:solidFill>
          </a:ln>
        </p:spPr>
        <p:txBody>
          <a:bodyPr wrap="square">
            <a:spAutoFit/>
          </a:bodyPr>
          <a:lstStyle/>
          <a:p>
            <a:r>
              <a:rPr lang="en-US" dirty="0"/>
              <a:t>x = "awesome"</a:t>
            </a:r>
          </a:p>
          <a:p>
            <a:r>
              <a:rPr lang="en-US" dirty="0"/>
              <a:t>def </a:t>
            </a:r>
            <a:r>
              <a:rPr lang="en-US" dirty="0" err="1"/>
              <a:t>myfunc</a:t>
            </a:r>
            <a:r>
              <a:rPr lang="en-US" dirty="0"/>
              <a:t>():</a:t>
            </a:r>
          </a:p>
          <a:p>
            <a:r>
              <a:rPr lang="en-US" dirty="0"/>
              <a:t>  global x</a:t>
            </a:r>
          </a:p>
          <a:p>
            <a:r>
              <a:rPr lang="en-US" dirty="0"/>
              <a:t>  x = "fantastic"</a:t>
            </a:r>
          </a:p>
          <a:p>
            <a:r>
              <a:rPr lang="en-US" dirty="0"/>
              <a:t>  print("Python is " + x)</a:t>
            </a:r>
          </a:p>
          <a:p>
            <a:endParaRPr lang="en-US" dirty="0"/>
          </a:p>
          <a:p>
            <a:r>
              <a:rPr lang="en-US" dirty="0" err="1"/>
              <a:t>myfunc</a:t>
            </a:r>
            <a:r>
              <a:rPr lang="en-US" dirty="0"/>
              <a:t>()</a:t>
            </a:r>
          </a:p>
          <a:p>
            <a:r>
              <a:rPr lang="en-US" dirty="0"/>
              <a:t>print("Python is " + x)</a:t>
            </a:r>
          </a:p>
        </p:txBody>
      </p:sp>
      <p:sp>
        <p:nvSpPr>
          <p:cNvPr id="16" name="TextBox 15">
            <a:extLst>
              <a:ext uri="{FF2B5EF4-FFF2-40B4-BE49-F238E27FC236}">
                <a16:creationId xmlns:a16="http://schemas.microsoft.com/office/drawing/2014/main" id="{CD7CA52D-988A-4230-A3A5-AE04EB637A72}"/>
              </a:ext>
            </a:extLst>
          </p:cNvPr>
          <p:cNvSpPr txBox="1"/>
          <p:nvPr/>
        </p:nvSpPr>
        <p:spPr>
          <a:xfrm>
            <a:off x="4937254" y="5468604"/>
            <a:ext cx="2033081" cy="646331"/>
          </a:xfrm>
          <a:prstGeom prst="rect">
            <a:avLst/>
          </a:prstGeom>
          <a:noFill/>
          <a:ln>
            <a:solidFill>
              <a:srgbClr val="FF0000"/>
            </a:solidFill>
          </a:ln>
        </p:spPr>
        <p:txBody>
          <a:bodyPr wrap="square">
            <a:spAutoFit/>
          </a:bodyPr>
          <a:lstStyle/>
          <a:p>
            <a:r>
              <a:rPr lang="en-US" dirty="0">
                <a:solidFill>
                  <a:srgbClr val="C00000"/>
                </a:solidFill>
              </a:rPr>
              <a:t>Python is fantastic</a:t>
            </a:r>
          </a:p>
          <a:p>
            <a:r>
              <a:rPr lang="en-US" dirty="0">
                <a:solidFill>
                  <a:srgbClr val="C00000"/>
                </a:solidFill>
              </a:rPr>
              <a:t>Python is fantastic</a:t>
            </a:r>
          </a:p>
        </p:txBody>
      </p:sp>
    </p:spTree>
    <p:extLst>
      <p:ext uri="{BB962C8B-B14F-4D97-AF65-F5344CB8AC3E}">
        <p14:creationId xmlns:p14="http://schemas.microsoft.com/office/powerpoint/2010/main" val="1212236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2FC43E02-5BEA-46BA-9C20-FA6138E04A78}"/>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22</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322730" y="458366"/>
            <a:ext cx="8659906"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800" b="1" dirty="0">
                <a:solidFill>
                  <a:srgbClr val="002060"/>
                </a:solidFill>
                <a:latin typeface="+mn-lt"/>
              </a:rPr>
              <a:t>Hiding Complexity: Interfaces and Implementations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694620" y="2097482"/>
            <a:ext cx="7557796" cy="369331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b="1" u="sng" dirty="0">
                <a:solidFill>
                  <a:srgbClr val="7030A0"/>
                </a:solidFill>
              </a:rPr>
              <a:t>To use a function, all you need to know are: </a:t>
            </a:r>
          </a:p>
          <a:p>
            <a:pPr algn="just">
              <a:buClr>
                <a:srgbClr val="1287C3"/>
              </a:buClr>
            </a:pPr>
            <a:endParaRPr lang="en-US" b="1" u="sng" dirty="0"/>
          </a:p>
          <a:p>
            <a:pPr marL="742950" lvl="1" indent="-285750" algn="just">
              <a:buClr>
                <a:srgbClr val="1287C3"/>
              </a:buClr>
              <a:buFont typeface="Arial" panose="020B0604020202020204" pitchFamily="34" charset="0"/>
              <a:buChar char="•"/>
            </a:pPr>
            <a:r>
              <a:rPr lang="en-US" dirty="0">
                <a:solidFill>
                  <a:srgbClr val="C00000"/>
                </a:solidFill>
              </a:rPr>
              <a:t>the name of the function.</a:t>
            </a:r>
          </a:p>
          <a:p>
            <a:pPr marL="742950" lvl="1" indent="-285750" algn="just">
              <a:buClr>
                <a:srgbClr val="1287C3"/>
              </a:buClr>
              <a:buFont typeface="Arial" panose="020B0604020202020204" pitchFamily="34" charset="0"/>
              <a:buChar char="•"/>
            </a:pPr>
            <a:r>
              <a:rPr lang="en-US" dirty="0">
                <a:solidFill>
                  <a:srgbClr val="C00000"/>
                </a:solidFill>
              </a:rPr>
              <a:t>what kind of argument(s) it needs.</a:t>
            </a:r>
          </a:p>
          <a:p>
            <a:pPr marL="742950" lvl="1" indent="-285750" algn="just">
              <a:buClr>
                <a:srgbClr val="1287C3"/>
              </a:buClr>
              <a:buFont typeface="Arial" panose="020B0604020202020204" pitchFamily="34" charset="0"/>
              <a:buChar char="•"/>
            </a:pPr>
            <a:r>
              <a:rPr lang="en-US" dirty="0">
                <a:solidFill>
                  <a:srgbClr val="C00000"/>
                </a:solidFill>
              </a:rPr>
              <a:t>what it gives back as a return value.</a:t>
            </a:r>
          </a:p>
          <a:p>
            <a:pPr marL="742950" lvl="1" indent="-285750" algn="just">
              <a:buClr>
                <a:srgbClr val="1287C3"/>
              </a:buClr>
              <a:buFont typeface="Arial" panose="020B0604020202020204" pitchFamily="34" charset="0"/>
              <a:buChar char="•"/>
            </a:pPr>
            <a:r>
              <a:rPr lang="en-US" dirty="0">
                <a:solidFill>
                  <a:srgbClr val="C00000"/>
                </a:solidFill>
              </a:rPr>
              <a:t>what other effects calling the function has. </a:t>
            </a:r>
          </a:p>
          <a:p>
            <a:pPr lvl="1" algn="just">
              <a:buClr>
                <a:srgbClr val="1287C3"/>
              </a:buClr>
            </a:pPr>
            <a:endParaRPr lang="en-US" dirty="0">
              <a:solidFill>
                <a:srgbClr val="C00000"/>
              </a:solidFill>
            </a:endParaRPr>
          </a:p>
          <a:p>
            <a:pPr marL="285750" indent="-285750" algn="just">
              <a:buClr>
                <a:srgbClr val="1287C3"/>
              </a:buClr>
              <a:buFont typeface="Arial" panose="020B0604020202020204" pitchFamily="34" charset="0"/>
              <a:buChar char="•"/>
            </a:pPr>
            <a:r>
              <a:rPr lang="en-US" dirty="0"/>
              <a:t>There is a name for the items you need to know: the </a:t>
            </a:r>
            <a:r>
              <a:rPr lang="en-US" b="1" u="sng" dirty="0"/>
              <a:t>interface</a:t>
            </a:r>
            <a:r>
              <a:rPr lang="en-US" dirty="0"/>
              <a:t> of the function. To use a function, knowing the interface is enough. There’s no need to know what goes on under the bonnet-its </a:t>
            </a:r>
            <a:r>
              <a:rPr lang="en-US" b="1" u="sng" dirty="0"/>
              <a:t>implementation. </a:t>
            </a:r>
          </a:p>
          <a:p>
            <a:pPr marL="285750" indent="-285750" algn="just">
              <a:buClr>
                <a:srgbClr val="1287C3"/>
              </a:buClr>
              <a:buFont typeface="Arial" panose="020B0604020202020204" pitchFamily="34" charset="0"/>
              <a:buChar char="•"/>
            </a:pPr>
            <a:endParaRPr lang="en-US" dirty="0"/>
          </a:p>
          <a:p>
            <a:pPr marL="285750" indent="-285750" algn="just">
              <a:buClr>
                <a:srgbClr val="1287C3"/>
              </a:buClr>
              <a:buFont typeface="Arial" panose="020B0604020202020204" pitchFamily="34" charset="0"/>
              <a:buChar char="•"/>
            </a:pPr>
            <a:r>
              <a:rPr lang="en-US" dirty="0"/>
              <a:t>When the implementation is separated from the interface, thereby hiding some of the complexity, we also say that an abstraction has been created. </a:t>
            </a:r>
          </a:p>
        </p:txBody>
      </p:sp>
      <p:sp>
        <p:nvSpPr>
          <p:cNvPr id="2" name="Rectangle 1">
            <a:extLst>
              <a:ext uri="{FF2B5EF4-FFF2-40B4-BE49-F238E27FC236}">
                <a16:creationId xmlns:a16="http://schemas.microsoft.com/office/drawing/2014/main" id="{7D6F5B83-A716-4200-A38A-6B23EBB840E6}"/>
              </a:ext>
            </a:extLst>
          </p:cNvPr>
          <p:cNvSpPr/>
          <p:nvPr/>
        </p:nvSpPr>
        <p:spPr>
          <a:xfrm>
            <a:off x="694620" y="1261954"/>
            <a:ext cx="7489595" cy="646331"/>
          </a:xfrm>
          <a:prstGeom prst="rect">
            <a:avLst/>
          </a:prstGeom>
        </p:spPr>
        <p:txBody>
          <a:bodyPr wrap="square">
            <a:spAutoFit/>
          </a:bodyPr>
          <a:lstStyle/>
          <a:p>
            <a:pPr marL="285750" indent="-285750" algn="just">
              <a:buClr>
                <a:srgbClr val="1287C3"/>
              </a:buClr>
              <a:buFont typeface="Arial" panose="020B0604020202020204" pitchFamily="34" charset="0"/>
              <a:buChar char="•"/>
            </a:pPr>
            <a:r>
              <a:rPr lang="en-US" dirty="0">
                <a:solidFill>
                  <a:srgbClr val="7030A0"/>
                </a:solidFill>
              </a:rPr>
              <a:t>When a function is called, the resulting value is referred to as the </a:t>
            </a:r>
            <a:r>
              <a:rPr lang="en-US" b="1" u="sng" dirty="0">
                <a:solidFill>
                  <a:srgbClr val="7030A0"/>
                </a:solidFill>
              </a:rPr>
              <a:t>return value</a:t>
            </a:r>
            <a:r>
              <a:rPr lang="en-US" dirty="0">
                <a:solidFill>
                  <a:srgbClr val="7030A0"/>
                </a:solidFill>
              </a:rPr>
              <a:t> of the function. </a:t>
            </a:r>
          </a:p>
        </p:txBody>
      </p:sp>
    </p:spTree>
    <p:extLst>
      <p:ext uri="{BB962C8B-B14F-4D97-AF65-F5344CB8AC3E}">
        <p14:creationId xmlns:p14="http://schemas.microsoft.com/office/powerpoint/2010/main" val="37619214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C54A3758-7704-4BB2-B62A-2AEDC5784A37}"/>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23</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668348" y="449401"/>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668348" y="1449270"/>
            <a:ext cx="7557796" cy="317009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solidFill>
                  <a:srgbClr val="7030A0"/>
                </a:solidFill>
              </a:rPr>
              <a:t>The Python interpreter deals with a program one line after the other, starting with the very first line. A normal program line is executed when the interpreter gets to it. </a:t>
            </a:r>
            <a:r>
              <a:rPr lang="en-US" sz="2000" i="1" u="sng" dirty="0">
                <a:solidFill>
                  <a:srgbClr val="7030A0"/>
                </a:solidFill>
              </a:rPr>
              <a:t>However, functions do receive special treatment, which we examine in this section. </a:t>
            </a:r>
          </a:p>
          <a:p>
            <a:pPr marL="285750" indent="-285750" algn="just">
              <a:buClr>
                <a:srgbClr val="1287C3"/>
              </a:buClr>
              <a:buFont typeface="Arial" panose="020B0604020202020204" pitchFamily="34" charset="0"/>
              <a:buChar char="•"/>
            </a:pPr>
            <a:endParaRPr lang="en-US" sz="2000" dirty="0"/>
          </a:p>
          <a:p>
            <a:pPr marL="285750" indent="-285750" algn="just">
              <a:buClr>
                <a:srgbClr val="1287C3"/>
              </a:buClr>
              <a:buFont typeface="Arial" panose="020B0604020202020204" pitchFamily="34" charset="0"/>
              <a:buChar char="•"/>
            </a:pPr>
            <a:r>
              <a:rPr lang="en-US" sz="2000" dirty="0">
                <a:solidFill>
                  <a:srgbClr val="7030A0"/>
                </a:solidFill>
              </a:rPr>
              <a:t>When the </a:t>
            </a:r>
            <a:r>
              <a:rPr lang="en-US" sz="2000" u="sng" dirty="0">
                <a:solidFill>
                  <a:srgbClr val="7030A0"/>
                </a:solidFill>
              </a:rPr>
              <a:t>Python interpreter </a:t>
            </a:r>
            <a:r>
              <a:rPr lang="en-US" sz="2000" dirty="0">
                <a:solidFill>
                  <a:srgbClr val="7030A0"/>
                </a:solidFill>
              </a:rPr>
              <a:t>encounters a function definition, it </a:t>
            </a:r>
            <a:r>
              <a:rPr lang="en-US" sz="2000" u="sng" dirty="0">
                <a:solidFill>
                  <a:srgbClr val="7030A0"/>
                </a:solidFill>
              </a:rPr>
              <a:t>reads this definition into memory for later use</a:t>
            </a:r>
            <a:r>
              <a:rPr lang="en-US" sz="2000" dirty="0">
                <a:solidFill>
                  <a:srgbClr val="7030A0"/>
                </a:solidFill>
              </a:rPr>
              <a:t>.  </a:t>
            </a:r>
          </a:p>
          <a:p>
            <a:pPr marL="285750" indent="-285750" algn="just">
              <a:buClr>
                <a:srgbClr val="1287C3"/>
              </a:buClr>
              <a:buFont typeface="Arial" panose="020B0604020202020204" pitchFamily="34" charset="0"/>
              <a:buChar char="•"/>
            </a:pPr>
            <a:endParaRPr lang="en-US" sz="2000" dirty="0">
              <a:solidFill>
                <a:srgbClr val="7030A0"/>
              </a:solidFill>
            </a:endParaRPr>
          </a:p>
          <a:p>
            <a:pPr marL="285750" indent="-285750" algn="just">
              <a:buClr>
                <a:srgbClr val="1287C3"/>
              </a:buClr>
              <a:buFont typeface="Arial" panose="020B0604020202020204" pitchFamily="34" charset="0"/>
              <a:buChar char="•"/>
            </a:pPr>
            <a:r>
              <a:rPr lang="en-US" sz="2000" dirty="0">
                <a:solidFill>
                  <a:srgbClr val="7030A0"/>
                </a:solidFill>
              </a:rPr>
              <a:t>The </a:t>
            </a:r>
            <a:r>
              <a:rPr lang="en-US" sz="2000" u="sng" dirty="0">
                <a:solidFill>
                  <a:srgbClr val="7030A0"/>
                </a:solidFill>
              </a:rPr>
              <a:t>interpreter only executes </a:t>
            </a:r>
            <a:r>
              <a:rPr lang="en-US" sz="2000" dirty="0">
                <a:solidFill>
                  <a:srgbClr val="7030A0"/>
                </a:solidFill>
              </a:rPr>
              <a:t>the lines of a function definition, </a:t>
            </a:r>
            <a:r>
              <a:rPr lang="en-US" sz="2000" u="sng" dirty="0">
                <a:solidFill>
                  <a:srgbClr val="7030A0"/>
                </a:solidFill>
              </a:rPr>
              <a:t>when the function is called</a:t>
            </a:r>
            <a:r>
              <a:rPr lang="en-US" sz="2000" dirty="0">
                <a:solidFill>
                  <a:srgbClr val="7030A0"/>
                </a:solidFill>
              </a:rPr>
              <a:t>. </a:t>
            </a:r>
          </a:p>
        </p:txBody>
      </p:sp>
    </p:spTree>
    <p:extLst>
      <p:ext uri="{BB962C8B-B14F-4D97-AF65-F5344CB8AC3E}">
        <p14:creationId xmlns:p14="http://schemas.microsoft.com/office/powerpoint/2010/main" val="13339251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30A343D-411B-40D5-9E73-9E53B81148DF}"/>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24</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708047" y="458366"/>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The Python Interpreter and Functions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832800" y="1574775"/>
            <a:ext cx="7557796" cy="3170099"/>
          </a:xfrm>
          <a:prstGeom prst="rect">
            <a:avLst/>
          </a:prstGeom>
          <a:noFill/>
        </p:spPr>
        <p:txBody>
          <a:bodyPr wrap="square" rtlCol="0">
            <a:spAutoFit/>
          </a:bodyPr>
          <a:lstStyle/>
          <a:p>
            <a:pPr marL="285750" indent="-285750" algn="just">
              <a:buClr>
                <a:srgbClr val="1287C3"/>
              </a:buClr>
              <a:buFont typeface="Arial" panose="020B0604020202020204" pitchFamily="34" charset="0"/>
              <a:buChar char="•"/>
            </a:pPr>
            <a:r>
              <a:rPr lang="en-US" sz="2000" dirty="0"/>
              <a:t>On those occasions where a function is called, the parameters are initialized with the actual arguments and then the statements in its body are executed. </a:t>
            </a:r>
          </a:p>
          <a:p>
            <a:pPr marL="285750" indent="-285750" algn="just">
              <a:buClr>
                <a:srgbClr val="1287C3"/>
              </a:buClr>
              <a:buFont typeface="Arial" panose="020B0604020202020204" pitchFamily="34" charset="0"/>
              <a:buChar char="•"/>
            </a:pPr>
            <a:r>
              <a:rPr lang="en-US" sz="2000" u="sng" dirty="0">
                <a:solidFill>
                  <a:srgbClr val="7030A0"/>
                </a:solidFill>
              </a:rPr>
              <a:t>On encountering the keyword </a:t>
            </a:r>
            <a:r>
              <a:rPr lang="en-US" sz="2000" b="1" i="1" u="sng" dirty="0">
                <a:solidFill>
                  <a:srgbClr val="7030A0"/>
                </a:solidFill>
                <a:latin typeface="Courier New" panose="02070309020205020404" pitchFamily="49" charset="0"/>
                <a:cs typeface="Courier New" panose="02070309020205020404" pitchFamily="49" charset="0"/>
              </a:rPr>
              <a:t>return</a:t>
            </a:r>
            <a:r>
              <a:rPr lang="en-US" sz="2000" u="sng" dirty="0">
                <a:solidFill>
                  <a:srgbClr val="7030A0"/>
                </a:solidFill>
              </a:rPr>
              <a:t>, Python does two things: </a:t>
            </a:r>
          </a:p>
          <a:p>
            <a:pPr marL="285750" indent="-285750" algn="just">
              <a:buClr>
                <a:srgbClr val="1287C3"/>
              </a:buClr>
              <a:buFont typeface="Arial" panose="020B0604020202020204" pitchFamily="34" charset="0"/>
              <a:buChar char="•"/>
            </a:pPr>
            <a:endParaRPr lang="en-US" sz="2000" dirty="0"/>
          </a:p>
          <a:p>
            <a:pPr marL="914400" lvl="1" indent="-457200" algn="just">
              <a:buClr>
                <a:srgbClr val="1287C3"/>
              </a:buClr>
              <a:buFont typeface="+mj-lt"/>
              <a:buAutoNum type="arabicPeriod"/>
            </a:pPr>
            <a:r>
              <a:rPr lang="en-US" sz="2000" dirty="0">
                <a:solidFill>
                  <a:srgbClr val="C00000"/>
                </a:solidFill>
              </a:rPr>
              <a:t>the function stops executing (control is handed back to the point where the function was called originally) </a:t>
            </a:r>
          </a:p>
          <a:p>
            <a:pPr marL="914400" lvl="1" indent="-457200" algn="just">
              <a:buClr>
                <a:srgbClr val="1287C3"/>
              </a:buClr>
              <a:buFont typeface="+mj-lt"/>
              <a:buAutoNum type="arabicPeriod"/>
            </a:pPr>
            <a:r>
              <a:rPr lang="en-US" sz="2000" dirty="0">
                <a:solidFill>
                  <a:srgbClr val="C00000"/>
                </a:solidFill>
              </a:rPr>
              <a:t>the value of the expression following return is passed back. In other words, the evaluation of the function expression is complete, and the result is the return value of the function. </a:t>
            </a:r>
          </a:p>
        </p:txBody>
      </p:sp>
    </p:spTree>
    <p:extLst>
      <p:ext uri="{BB962C8B-B14F-4D97-AF65-F5344CB8AC3E}">
        <p14:creationId xmlns:p14="http://schemas.microsoft.com/office/powerpoint/2010/main" val="124834142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EB2BFF34-333D-45EA-88CC-9DF6DD1B3D55}"/>
              </a:ext>
            </a:extLst>
          </p:cNvPr>
          <p:cNvSpPr>
            <a:spLocks noGrp="1"/>
          </p:cNvSpPr>
          <p:nvPr>
            <p:ph type="ftr" sz="quarter" idx="11"/>
          </p:nvPr>
        </p:nvSpPr>
        <p:spPr/>
        <p:txBody>
          <a:bodyPr/>
          <a:lstStyle/>
          <a:p>
            <a:r>
              <a:rPr lang="en-US"/>
              <a:t>AOU- M110</a:t>
            </a:r>
            <a:endParaRPr lang="en-US" dirty="0"/>
          </a:p>
        </p:txBody>
      </p:sp>
      <p:sp>
        <p:nvSpPr>
          <p:cNvPr id="8" name="Slide Number Placeholder 7">
            <a:extLst>
              <a:ext uri="{FF2B5EF4-FFF2-40B4-BE49-F238E27FC236}">
                <a16:creationId xmlns:a16="http://schemas.microsoft.com/office/drawing/2014/main" id="{0D91F877-B478-4474-AA1C-C31314A47EE0}"/>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25</a:t>
            </a:fld>
            <a:endParaRPr lang="en-US" dirty="0"/>
          </a:p>
        </p:txBody>
      </p:sp>
      <p:sp>
        <p:nvSpPr>
          <p:cNvPr id="11" name="Title 1">
            <a:extLst>
              <a:ext uri="{FF2B5EF4-FFF2-40B4-BE49-F238E27FC236}">
                <a16:creationId xmlns:a16="http://schemas.microsoft.com/office/drawing/2014/main" id="{ED3AB1D3-8E93-44C5-A39F-7C13EBE0E00F}"/>
              </a:ext>
            </a:extLst>
          </p:cNvPr>
          <p:cNvSpPr txBox="1">
            <a:spLocks/>
          </p:cNvSpPr>
          <p:nvPr/>
        </p:nvSpPr>
        <p:spPr>
          <a:xfrm>
            <a:off x="628650" y="341825"/>
            <a:ext cx="7807303" cy="731806"/>
          </a:xfrm>
          <a:prstGeom prst="rect">
            <a:avLst/>
          </a:prstGeom>
        </p:spPr>
        <p:txBody>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600" b="1" dirty="0">
                <a:solidFill>
                  <a:srgbClr val="002060"/>
                </a:solidFill>
                <a:latin typeface="+mn-lt"/>
              </a:rPr>
              <a:t>Using Functions- The Benefits</a:t>
            </a:r>
          </a:p>
        </p:txBody>
      </p:sp>
      <p:sp>
        <p:nvSpPr>
          <p:cNvPr id="14" name="TextBox 13">
            <a:extLst>
              <a:ext uri="{FF2B5EF4-FFF2-40B4-BE49-F238E27FC236}">
                <a16:creationId xmlns:a16="http://schemas.microsoft.com/office/drawing/2014/main" id="{9CD81D33-25F8-40D1-A327-1AAE2BA35ED2}"/>
              </a:ext>
            </a:extLst>
          </p:cNvPr>
          <p:cNvSpPr txBox="1"/>
          <p:nvPr/>
        </p:nvSpPr>
        <p:spPr>
          <a:xfrm>
            <a:off x="224322" y="1287080"/>
            <a:ext cx="8052749" cy="4093428"/>
          </a:xfrm>
          <a:prstGeom prst="rect">
            <a:avLst/>
          </a:prstGeom>
          <a:noFill/>
        </p:spPr>
        <p:txBody>
          <a:bodyPr wrap="square" rtlCol="0">
            <a:spAutoFit/>
          </a:bodyPr>
          <a:lstStyle/>
          <a:p>
            <a:pPr marL="742950" lvl="1" indent="-285750" algn="just">
              <a:buClr>
                <a:srgbClr val="1287C3"/>
              </a:buClr>
              <a:buFont typeface="Arial" panose="020B0604020202020204" pitchFamily="34" charset="0"/>
              <a:buChar char="•"/>
            </a:pPr>
            <a:r>
              <a:rPr lang="en-US" sz="2000" dirty="0"/>
              <a:t>Replacing duplicate code with a function can make a program shorter and more readable. </a:t>
            </a:r>
          </a:p>
          <a:p>
            <a:pPr marL="742950" lvl="1" indent="-285750" algn="just">
              <a:buClr>
                <a:srgbClr val="1287C3"/>
              </a:buClr>
              <a:buFont typeface="Arial" panose="020B0604020202020204" pitchFamily="34" charset="0"/>
              <a:buChar char="•"/>
            </a:pPr>
            <a:endParaRPr lang="en-US" sz="2000" dirty="0"/>
          </a:p>
          <a:p>
            <a:pPr marL="742950" lvl="1" indent="-285750" algn="just">
              <a:buClr>
                <a:srgbClr val="1287C3"/>
              </a:buClr>
              <a:buFont typeface="Arial" panose="020B0604020202020204" pitchFamily="34" charset="0"/>
              <a:buChar char="•"/>
            </a:pPr>
            <a:r>
              <a:rPr lang="en-US" sz="2000" dirty="0"/>
              <a:t>A further advantage is that it makes it much easier to modify the code, if needed. </a:t>
            </a:r>
          </a:p>
          <a:p>
            <a:pPr marL="742950" lvl="1" indent="-285750" algn="just">
              <a:buClr>
                <a:srgbClr val="1287C3"/>
              </a:buClr>
              <a:buFont typeface="Arial" panose="020B0604020202020204" pitchFamily="34" charset="0"/>
              <a:buChar char="•"/>
            </a:pPr>
            <a:endParaRPr lang="en-US" sz="2000" dirty="0"/>
          </a:p>
          <a:p>
            <a:pPr marL="742950" lvl="1" indent="-285750" algn="just">
              <a:buClr>
                <a:srgbClr val="1287C3"/>
              </a:buClr>
              <a:buFont typeface="Arial" panose="020B0604020202020204" pitchFamily="34" charset="0"/>
              <a:buChar char="•"/>
            </a:pPr>
            <a:r>
              <a:rPr lang="en-US" sz="2000" b="1" dirty="0">
                <a:solidFill>
                  <a:srgbClr val="C00000"/>
                </a:solidFill>
              </a:rPr>
              <a:t>In short, functions can help us write code that:</a:t>
            </a:r>
          </a:p>
          <a:p>
            <a:pPr marL="742950" lvl="1" indent="-285750" algn="just">
              <a:buClr>
                <a:srgbClr val="1287C3"/>
              </a:buClr>
              <a:buFont typeface="Arial" panose="020B0604020202020204" pitchFamily="34" charset="0"/>
              <a:buChar char="•"/>
            </a:pPr>
            <a:endParaRPr lang="en-US" sz="2000" dirty="0"/>
          </a:p>
          <a:p>
            <a:pPr marL="1257300" lvl="2" indent="-342900" algn="just">
              <a:buClr>
                <a:srgbClr val="1287C3"/>
              </a:buClr>
              <a:buFont typeface="Wingdings" panose="05000000000000000000" pitchFamily="2" charset="2"/>
              <a:buChar char="Ø"/>
            </a:pPr>
            <a:r>
              <a:rPr lang="en-US" sz="2000" dirty="0">
                <a:solidFill>
                  <a:srgbClr val="7030A0"/>
                </a:solidFill>
              </a:rPr>
              <a:t>is shorter and consequently more readable.</a:t>
            </a:r>
          </a:p>
          <a:p>
            <a:pPr marL="1257300" lvl="2" indent="-342900" algn="just">
              <a:buClr>
                <a:srgbClr val="1287C3"/>
              </a:buClr>
              <a:buFont typeface="Wingdings" panose="05000000000000000000" pitchFamily="2" charset="2"/>
              <a:buChar char="Ø"/>
            </a:pPr>
            <a:r>
              <a:rPr lang="en-US" sz="2000" dirty="0">
                <a:solidFill>
                  <a:srgbClr val="7030A0"/>
                </a:solidFill>
              </a:rPr>
              <a:t>is easier to change, making it less likely that errors are introduced.</a:t>
            </a:r>
          </a:p>
          <a:p>
            <a:pPr marL="1257300" lvl="2" indent="-342900" algn="just">
              <a:buClr>
                <a:srgbClr val="1287C3"/>
              </a:buClr>
              <a:buFont typeface="Wingdings" panose="05000000000000000000" pitchFamily="2" charset="2"/>
              <a:buChar char="Ø"/>
            </a:pPr>
            <a:r>
              <a:rPr lang="en-US" sz="2000" dirty="0">
                <a:solidFill>
                  <a:srgbClr val="7030A0"/>
                </a:solidFill>
              </a:rPr>
              <a:t>explicitly mirrors the decomposition of a problem and consequently is easier to understand.</a:t>
            </a:r>
          </a:p>
        </p:txBody>
      </p:sp>
    </p:spTree>
    <p:extLst>
      <p:ext uri="{BB962C8B-B14F-4D97-AF65-F5344CB8AC3E}">
        <p14:creationId xmlns:p14="http://schemas.microsoft.com/office/powerpoint/2010/main" val="152400150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646331"/>
          </a:xfrm>
        </p:spPr>
        <p:txBody>
          <a:bodyPr>
            <a:noAutofit/>
          </a:bodyPr>
          <a:lstStyle/>
          <a:p>
            <a:r>
              <a:rPr lang="en-GB" sz="3200" b="1" dirty="0"/>
              <a:t>Functions in Python</a:t>
            </a:r>
            <a:endParaRPr lang="en-US" sz="3200" b="1" dirty="0"/>
          </a:p>
        </p:txBody>
      </p:sp>
      <p:sp>
        <p:nvSpPr>
          <p:cNvPr id="6" name="Footer Placeholder 5">
            <a:extLst>
              <a:ext uri="{FF2B5EF4-FFF2-40B4-BE49-F238E27FC236}">
                <a16:creationId xmlns:a16="http://schemas.microsoft.com/office/drawing/2014/main" id="{F6F4AFE9-192B-406F-B3F3-D4DD93BCA09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027289" y="1268794"/>
            <a:ext cx="4572000" cy="400110"/>
          </a:xfrm>
          <a:prstGeom prst="rect">
            <a:avLst/>
          </a:prstGeom>
          <a:noFill/>
        </p:spPr>
        <p:txBody>
          <a:bodyPr wrap="square">
            <a:spAutoFit/>
          </a:bodyPr>
          <a:lstStyle/>
          <a:p>
            <a:r>
              <a:rPr lang="en-US" sz="2000" b="1" dirty="0"/>
              <a:t>The </a:t>
            </a:r>
            <a:r>
              <a:rPr lang="en-US" sz="2000" b="1" dirty="0">
                <a:solidFill>
                  <a:srgbClr val="C00000"/>
                </a:solidFill>
              </a:rPr>
              <a:t>math</a:t>
            </a:r>
            <a:r>
              <a:rPr lang="en-US" sz="2000" b="1" dirty="0"/>
              <a:t> Module</a:t>
            </a:r>
          </a:p>
        </p:txBody>
      </p:sp>
      <p:sp>
        <p:nvSpPr>
          <p:cNvPr id="10" name="TextBox 9">
            <a:extLst>
              <a:ext uri="{FF2B5EF4-FFF2-40B4-BE49-F238E27FC236}">
                <a16:creationId xmlns:a16="http://schemas.microsoft.com/office/drawing/2014/main" id="{2F07416F-66FF-4AB7-89EB-1273BE9ED249}"/>
              </a:ext>
            </a:extLst>
          </p:cNvPr>
          <p:cNvSpPr txBox="1"/>
          <p:nvPr/>
        </p:nvSpPr>
        <p:spPr>
          <a:xfrm>
            <a:off x="1027289" y="1668904"/>
            <a:ext cx="7659512" cy="646331"/>
          </a:xfrm>
          <a:prstGeom prst="rect">
            <a:avLst/>
          </a:prstGeom>
          <a:noFill/>
        </p:spPr>
        <p:txBody>
          <a:bodyPr wrap="square">
            <a:spAutoFit/>
          </a:bodyPr>
          <a:lstStyle/>
          <a:p>
            <a:r>
              <a:rPr lang="en-US" dirty="0"/>
              <a:t>The </a:t>
            </a:r>
            <a:r>
              <a:rPr lang="en-US" b="1" dirty="0">
                <a:solidFill>
                  <a:srgbClr val="C00000"/>
                </a:solidFill>
              </a:rPr>
              <a:t>math</a:t>
            </a:r>
            <a:r>
              <a:rPr lang="en-US" dirty="0"/>
              <a:t> module in the Python standard library contains several functions that are useful for performing mathematical operations.</a:t>
            </a:r>
          </a:p>
        </p:txBody>
      </p:sp>
      <p:sp>
        <p:nvSpPr>
          <p:cNvPr id="8" name="TextBox 7">
            <a:extLst>
              <a:ext uri="{FF2B5EF4-FFF2-40B4-BE49-F238E27FC236}">
                <a16:creationId xmlns:a16="http://schemas.microsoft.com/office/drawing/2014/main" id="{C8B8FA70-1512-4D4B-97E7-2D56EDDE2D94}"/>
              </a:ext>
            </a:extLst>
          </p:cNvPr>
          <p:cNvSpPr txBox="1"/>
          <p:nvPr/>
        </p:nvSpPr>
        <p:spPr>
          <a:xfrm>
            <a:off x="1027289" y="2272726"/>
            <a:ext cx="3138311" cy="369332"/>
          </a:xfrm>
          <a:prstGeom prst="rect">
            <a:avLst/>
          </a:prstGeom>
          <a:noFill/>
        </p:spPr>
        <p:txBody>
          <a:bodyPr wrap="square">
            <a:spAutoFit/>
          </a:bodyPr>
          <a:lstStyle/>
          <a:p>
            <a:r>
              <a:rPr lang="en-US" dirty="0"/>
              <a:t>Some math Module functions:</a:t>
            </a:r>
          </a:p>
        </p:txBody>
      </p:sp>
      <p:graphicFrame>
        <p:nvGraphicFramePr>
          <p:cNvPr id="5" name="Table 4">
            <a:extLst>
              <a:ext uri="{FF2B5EF4-FFF2-40B4-BE49-F238E27FC236}">
                <a16:creationId xmlns:a16="http://schemas.microsoft.com/office/drawing/2014/main" id="{845BB4E6-FB53-4EA2-BB79-838CD6EC7F3D}"/>
              </a:ext>
            </a:extLst>
          </p:cNvPr>
          <p:cNvGraphicFramePr>
            <a:graphicFrameLocks noGrp="1"/>
          </p:cNvGraphicFramePr>
          <p:nvPr>
            <p:extLst>
              <p:ext uri="{D42A27DB-BD31-4B8C-83A1-F6EECF244321}">
                <p14:modId xmlns:p14="http://schemas.microsoft.com/office/powerpoint/2010/main" val="3027573121"/>
              </p:ext>
            </p:extLst>
          </p:nvPr>
        </p:nvGraphicFramePr>
        <p:xfrm>
          <a:off x="1749778" y="2765778"/>
          <a:ext cx="6378222" cy="3183467"/>
        </p:xfrm>
        <a:graphic>
          <a:graphicData uri="http://schemas.openxmlformats.org/drawingml/2006/table">
            <a:tbl>
              <a:tblPr/>
              <a:tblGrid>
                <a:gridCol w="939310">
                  <a:extLst>
                    <a:ext uri="{9D8B030D-6E8A-4147-A177-3AD203B41FA5}">
                      <a16:colId xmlns:a16="http://schemas.microsoft.com/office/drawing/2014/main" val="1681522363"/>
                    </a:ext>
                  </a:extLst>
                </a:gridCol>
                <a:gridCol w="5438912">
                  <a:extLst>
                    <a:ext uri="{9D8B030D-6E8A-4147-A177-3AD203B41FA5}">
                      <a16:colId xmlns:a16="http://schemas.microsoft.com/office/drawing/2014/main" val="792827878"/>
                    </a:ext>
                  </a:extLst>
                </a:gridCol>
              </a:tblGrid>
              <a:tr h="260128">
                <a:tc>
                  <a:txBody>
                    <a:bodyPr/>
                    <a:lstStyle/>
                    <a:p>
                      <a:pPr algn="l" fontAlgn="ctr"/>
                      <a:r>
                        <a:rPr lang="en-US" sz="1500" b="1" i="0" u="none" strike="noStrike">
                          <a:solidFill>
                            <a:srgbClr val="000000"/>
                          </a:solidFill>
                          <a:effectLst/>
                          <a:latin typeface="Calibri" panose="020F0502020204030204" pitchFamily="34" charset="0"/>
                        </a:rPr>
                        <a:t>function</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tc>
                  <a:txBody>
                    <a:bodyPr/>
                    <a:lstStyle/>
                    <a:p>
                      <a:pPr algn="l" fontAlgn="ctr"/>
                      <a:r>
                        <a:rPr lang="en-US" sz="1500" b="1" i="0" u="none" strike="noStrike">
                          <a:solidFill>
                            <a:srgbClr val="000000"/>
                          </a:solidFill>
                          <a:effectLst/>
                          <a:latin typeface="Calibri" panose="020F0502020204030204" pitchFamily="34" charset="0"/>
                        </a:rPr>
                        <a:t> Description</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9E1F2"/>
                    </a:solidFill>
                  </a:tcPr>
                </a:tc>
                <a:extLst>
                  <a:ext uri="{0D108BD9-81ED-4DB2-BD59-A6C34878D82A}">
                    <a16:rowId xmlns:a16="http://schemas.microsoft.com/office/drawing/2014/main" val="217565663"/>
                  </a:ext>
                </a:extLst>
              </a:tr>
              <a:tr h="260128">
                <a:tc>
                  <a:txBody>
                    <a:bodyPr/>
                    <a:lstStyle/>
                    <a:p>
                      <a:pPr algn="l" fontAlgn="ctr"/>
                      <a:r>
                        <a:rPr lang="en-US" sz="1500" b="1" i="0" u="none" strike="noStrike">
                          <a:solidFill>
                            <a:srgbClr val="000000"/>
                          </a:solidFill>
                          <a:effectLst/>
                          <a:latin typeface="Calibri" panose="020F0502020204030204" pitchFamily="34" charset="0"/>
                        </a:rPr>
                        <a:t>ceil(x)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smallest integer that is greater than or equal to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5471023"/>
                  </a:ext>
                </a:extLst>
              </a:tr>
              <a:tr h="297289">
                <a:tc>
                  <a:txBody>
                    <a:bodyPr/>
                    <a:lstStyle/>
                    <a:p>
                      <a:pPr algn="l" fontAlgn="ctr"/>
                      <a:r>
                        <a:rPr lang="en-US" sz="1500" b="1" i="0" u="none" strike="noStrike">
                          <a:solidFill>
                            <a:srgbClr val="000000"/>
                          </a:solidFill>
                          <a:effectLst/>
                          <a:latin typeface="Calibri" panose="020F0502020204030204" pitchFamily="34" charset="0"/>
                        </a:rPr>
                        <a:t>exp(x)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e</a:t>
                      </a:r>
                      <a:r>
                        <a:rPr lang="en-US" sz="1500" b="0" i="0" u="none" strike="noStrike" baseline="30000">
                          <a:solidFill>
                            <a:srgbClr val="000000"/>
                          </a:solidFill>
                          <a:effectLst/>
                          <a:latin typeface="Calibri" panose="020F0502020204030204" pitchFamily="34" charset="0"/>
                        </a:rPr>
                        <a:t>x</a:t>
                      </a:r>
                      <a:endParaRPr lang="en-US" sz="1500" b="0" i="0" u="none" strike="noStrike">
                        <a:solidFill>
                          <a:srgbClr val="000000"/>
                        </a:solidFill>
                        <a:effectLst/>
                        <a:latin typeface="Calibri" panose="020F0502020204030204" pitchFamily="34" charset="0"/>
                      </a:endParaRP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939224452"/>
                  </a:ext>
                </a:extLst>
              </a:tr>
              <a:tr h="260128">
                <a:tc>
                  <a:txBody>
                    <a:bodyPr/>
                    <a:lstStyle/>
                    <a:p>
                      <a:pPr algn="l" fontAlgn="ctr"/>
                      <a:r>
                        <a:rPr lang="en-US" sz="1500" b="1" i="0" u="none" strike="noStrike">
                          <a:solidFill>
                            <a:srgbClr val="000000"/>
                          </a:solidFill>
                          <a:effectLst/>
                          <a:latin typeface="Calibri" panose="020F0502020204030204" pitchFamily="34" charset="0"/>
                        </a:rPr>
                        <a:t>floor(x)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largest integer that is less than or equal to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157470973"/>
                  </a:ext>
                </a:extLst>
              </a:tr>
              <a:tr h="260128">
                <a:tc>
                  <a:txBody>
                    <a:bodyPr/>
                    <a:lstStyle/>
                    <a:p>
                      <a:pPr algn="l" fontAlgn="ctr"/>
                      <a:r>
                        <a:rPr lang="en-US" sz="1500" b="1" i="0" u="none" strike="noStrike">
                          <a:solidFill>
                            <a:srgbClr val="000000"/>
                          </a:solidFill>
                          <a:effectLst/>
                          <a:latin typeface="Calibri" panose="020F0502020204030204" pitchFamily="34" charset="0"/>
                        </a:rPr>
                        <a:t>hypot(x, y)</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length of a hypotenuse that extends from (0, 0) to (x, y).</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32350926"/>
                  </a:ext>
                </a:extLst>
              </a:tr>
              <a:tr h="260128">
                <a:tc>
                  <a:txBody>
                    <a:bodyPr/>
                    <a:lstStyle/>
                    <a:p>
                      <a:pPr algn="l" fontAlgn="ctr"/>
                      <a:r>
                        <a:rPr lang="en-US" sz="1500" b="1" i="0" u="none" strike="noStrike">
                          <a:solidFill>
                            <a:srgbClr val="000000"/>
                          </a:solidFill>
                          <a:effectLst/>
                          <a:latin typeface="Calibri" panose="020F0502020204030204" pitchFamily="34" charset="0"/>
                        </a:rPr>
                        <a:t>log(x)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natural logarithm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289993822"/>
                  </a:ext>
                </a:extLst>
              </a:tr>
              <a:tr h="272514">
                <a:tc>
                  <a:txBody>
                    <a:bodyPr/>
                    <a:lstStyle/>
                    <a:p>
                      <a:pPr algn="l" fontAlgn="ctr"/>
                      <a:r>
                        <a:rPr lang="en-US" sz="1500" b="1" i="0" u="none" strike="noStrike">
                          <a:solidFill>
                            <a:srgbClr val="000000"/>
                          </a:solidFill>
                          <a:effectLst/>
                          <a:latin typeface="Calibri" panose="020F0502020204030204" pitchFamily="34" charset="0"/>
                        </a:rPr>
                        <a:t>log10(x)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Returns the base-10 logarithm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389317807"/>
                  </a:ext>
                </a:extLst>
              </a:tr>
              <a:tr h="520255">
                <a:tc>
                  <a:txBody>
                    <a:bodyPr/>
                    <a:lstStyle/>
                    <a:p>
                      <a:pPr algn="l" fontAlgn="ctr"/>
                      <a:r>
                        <a:rPr lang="en-US" sz="1500" b="1" i="0" u="none" strike="noStrike">
                          <a:solidFill>
                            <a:srgbClr val="000000"/>
                          </a:solidFill>
                          <a:effectLst/>
                          <a:latin typeface="Calibri" panose="020F0502020204030204" pitchFamily="34" charset="0"/>
                        </a:rPr>
                        <a:t>radians(x)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Assuming x is an angle in degrees, the function returns the angle converted to radians.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1916067198"/>
                  </a:ext>
                </a:extLst>
              </a:tr>
              <a:tr h="520255">
                <a:tc>
                  <a:txBody>
                    <a:bodyPr/>
                    <a:lstStyle/>
                    <a:p>
                      <a:pPr algn="l" fontAlgn="ctr"/>
                      <a:r>
                        <a:rPr lang="en-US" sz="1500" b="1" i="0" u="none" strike="noStrike">
                          <a:solidFill>
                            <a:srgbClr val="000000"/>
                          </a:solidFill>
                          <a:effectLst/>
                          <a:latin typeface="Calibri" panose="020F0502020204030204" pitchFamily="34" charset="0"/>
                        </a:rPr>
                        <a:t>degrees(x)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a:solidFill>
                            <a:srgbClr val="000000"/>
                          </a:solidFill>
                          <a:effectLst/>
                          <a:latin typeface="Calibri" panose="020F0502020204030204" pitchFamily="34" charset="0"/>
                        </a:rPr>
                        <a:t>Assuming x is an angle in radians, the function returns the angle converted to degrees.</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2789834695"/>
                  </a:ext>
                </a:extLst>
              </a:tr>
              <a:tr h="272514">
                <a:tc>
                  <a:txBody>
                    <a:bodyPr/>
                    <a:lstStyle/>
                    <a:p>
                      <a:pPr algn="l" fontAlgn="ctr"/>
                      <a:r>
                        <a:rPr lang="en-US" sz="1500" b="1" i="0" u="none" strike="noStrike">
                          <a:solidFill>
                            <a:srgbClr val="000000"/>
                          </a:solidFill>
                          <a:effectLst/>
                          <a:latin typeface="Calibri" panose="020F0502020204030204" pitchFamily="34" charset="0"/>
                        </a:rPr>
                        <a:t>sqrt(x)</a:t>
                      </a:r>
                    </a:p>
                  </a:txBody>
                  <a:tcPr marL="9525" marR="9525" marT="9525" marB="0" anchor="ctr">
                    <a:lnL w="1270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tc>
                  <a:txBody>
                    <a:bodyPr/>
                    <a:lstStyle/>
                    <a:p>
                      <a:pPr algn="l" fontAlgn="ctr"/>
                      <a:r>
                        <a:rPr lang="en-US" sz="1500" b="0" i="0" u="none" strike="noStrike" dirty="0">
                          <a:solidFill>
                            <a:srgbClr val="000000"/>
                          </a:solidFill>
                          <a:effectLst/>
                          <a:latin typeface="Calibri" panose="020F0502020204030204" pitchFamily="34" charset="0"/>
                        </a:rPr>
                        <a:t>Returns the square root of x.</a:t>
                      </a:r>
                    </a:p>
                  </a:txBody>
                  <a:tcPr marL="9525" marR="9525" marT="9525" marB="0" anchor="ctr">
                    <a:lnL w="635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E2EFDA"/>
                    </a:solidFill>
                  </a:tcPr>
                </a:tc>
                <a:extLst>
                  <a:ext uri="{0D108BD9-81ED-4DB2-BD59-A6C34878D82A}">
                    <a16:rowId xmlns:a16="http://schemas.microsoft.com/office/drawing/2014/main" val="327446958"/>
                  </a:ext>
                </a:extLst>
              </a:tr>
            </a:tbl>
          </a:graphicData>
        </a:graphic>
      </p:graphicFrame>
    </p:spTree>
    <p:extLst>
      <p:ext uri="{BB962C8B-B14F-4D97-AF65-F5344CB8AC3E}">
        <p14:creationId xmlns:p14="http://schemas.microsoft.com/office/powerpoint/2010/main" val="3339163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27718"/>
          </a:xfrm>
        </p:spPr>
        <p:txBody>
          <a:bodyPr>
            <a:noAutofit/>
          </a:bodyPr>
          <a:lstStyle/>
          <a:p>
            <a:r>
              <a:rPr lang="en-GB" sz="3200" b="1" dirty="0"/>
              <a:t>Functions in Python</a:t>
            </a:r>
            <a:endParaRPr lang="en-US" sz="3200" b="1" dirty="0"/>
          </a:p>
        </p:txBody>
      </p:sp>
      <p:sp>
        <p:nvSpPr>
          <p:cNvPr id="5" name="Footer Placeholder 4">
            <a:extLst>
              <a:ext uri="{FF2B5EF4-FFF2-40B4-BE49-F238E27FC236}">
                <a16:creationId xmlns:a16="http://schemas.microsoft.com/office/drawing/2014/main" id="{741AACCF-CFF8-49FA-A181-6C8DFA189C4B}"/>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27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1139513" y="1362995"/>
            <a:ext cx="4572000" cy="400110"/>
          </a:xfrm>
          <a:prstGeom prst="rect">
            <a:avLst/>
          </a:prstGeom>
          <a:noFill/>
        </p:spPr>
        <p:txBody>
          <a:bodyPr wrap="square">
            <a:spAutoFit/>
          </a:bodyPr>
          <a:lstStyle/>
          <a:p>
            <a:r>
              <a:rPr lang="en-US" sz="2000" b="1" dirty="0"/>
              <a:t>The </a:t>
            </a:r>
            <a:r>
              <a:rPr lang="en-US" sz="2000" b="1" dirty="0">
                <a:solidFill>
                  <a:srgbClr val="C00000"/>
                </a:solidFill>
              </a:rPr>
              <a:t>math</a:t>
            </a:r>
            <a:r>
              <a:rPr lang="en-US" sz="2000" b="1" dirty="0"/>
              <a:t> Module</a:t>
            </a:r>
          </a:p>
        </p:txBody>
      </p:sp>
      <p:sp>
        <p:nvSpPr>
          <p:cNvPr id="8" name="TextBox 7">
            <a:extLst>
              <a:ext uri="{FF2B5EF4-FFF2-40B4-BE49-F238E27FC236}">
                <a16:creationId xmlns:a16="http://schemas.microsoft.com/office/drawing/2014/main" id="{C8B8FA70-1512-4D4B-97E7-2D56EDDE2D94}"/>
              </a:ext>
            </a:extLst>
          </p:cNvPr>
          <p:cNvSpPr txBox="1"/>
          <p:nvPr/>
        </p:nvSpPr>
        <p:spPr>
          <a:xfrm>
            <a:off x="1139513" y="1744164"/>
            <a:ext cx="4171245" cy="369332"/>
          </a:xfrm>
          <a:prstGeom prst="rect">
            <a:avLst/>
          </a:prstGeom>
          <a:noFill/>
        </p:spPr>
        <p:txBody>
          <a:bodyPr wrap="square">
            <a:spAutoFit/>
          </a:bodyPr>
          <a:lstStyle/>
          <a:p>
            <a:r>
              <a:rPr lang="en-US" dirty="0"/>
              <a:t>Some math Module functions examples:</a:t>
            </a:r>
          </a:p>
        </p:txBody>
      </p:sp>
      <p:pic>
        <p:nvPicPr>
          <p:cNvPr id="6" name="Picture 5">
            <a:extLst>
              <a:ext uri="{FF2B5EF4-FFF2-40B4-BE49-F238E27FC236}">
                <a16:creationId xmlns:a16="http://schemas.microsoft.com/office/drawing/2014/main" id="{4523C5BC-CC91-433F-B3E7-0374C31FFB13}"/>
              </a:ext>
            </a:extLst>
          </p:cNvPr>
          <p:cNvPicPr>
            <a:picLocks noChangeAspect="1"/>
          </p:cNvPicPr>
          <p:nvPr/>
        </p:nvPicPr>
        <p:blipFill>
          <a:blip r:embed="rId2"/>
          <a:stretch>
            <a:fillRect/>
          </a:stretch>
        </p:blipFill>
        <p:spPr>
          <a:xfrm>
            <a:off x="1202266" y="2249719"/>
            <a:ext cx="2949399" cy="2707397"/>
          </a:xfrm>
          <a:prstGeom prst="rect">
            <a:avLst/>
          </a:prstGeom>
        </p:spPr>
      </p:pic>
      <p:sp>
        <p:nvSpPr>
          <p:cNvPr id="11" name="TextBox 10">
            <a:extLst>
              <a:ext uri="{FF2B5EF4-FFF2-40B4-BE49-F238E27FC236}">
                <a16:creationId xmlns:a16="http://schemas.microsoft.com/office/drawing/2014/main" id="{DC81882A-6564-4752-BA4E-78B8E6C85DA2}"/>
              </a:ext>
            </a:extLst>
          </p:cNvPr>
          <p:cNvSpPr txBox="1"/>
          <p:nvPr/>
        </p:nvSpPr>
        <p:spPr>
          <a:xfrm>
            <a:off x="4572000" y="3297113"/>
            <a:ext cx="2619022" cy="1477328"/>
          </a:xfrm>
          <a:prstGeom prst="rect">
            <a:avLst/>
          </a:prstGeom>
          <a:noFill/>
        </p:spPr>
        <p:txBody>
          <a:bodyPr wrap="square">
            <a:spAutoFit/>
          </a:bodyPr>
          <a:lstStyle/>
          <a:p>
            <a:r>
              <a:rPr lang="en-US" b="1" dirty="0">
                <a:solidFill>
                  <a:srgbClr val="FF0000"/>
                </a:solidFill>
              </a:rPr>
              <a:t>3</a:t>
            </a:r>
          </a:p>
          <a:p>
            <a:r>
              <a:rPr lang="en-US" b="1" dirty="0">
                <a:solidFill>
                  <a:srgbClr val="FF0000"/>
                </a:solidFill>
              </a:rPr>
              <a:t>2</a:t>
            </a:r>
          </a:p>
          <a:p>
            <a:r>
              <a:rPr lang="en-US" b="1" dirty="0">
                <a:solidFill>
                  <a:srgbClr val="FF0000"/>
                </a:solidFill>
              </a:rPr>
              <a:t>9.210340371976184</a:t>
            </a:r>
          </a:p>
          <a:p>
            <a:r>
              <a:rPr lang="en-US" b="1" dirty="0">
                <a:solidFill>
                  <a:srgbClr val="FF0000"/>
                </a:solidFill>
              </a:rPr>
              <a:t>4.0</a:t>
            </a:r>
          </a:p>
          <a:p>
            <a:r>
              <a:rPr lang="en-US" b="1" dirty="0">
                <a:solidFill>
                  <a:srgbClr val="FF0000"/>
                </a:solidFill>
              </a:rPr>
              <a:t>2.718281828459045</a:t>
            </a:r>
          </a:p>
        </p:txBody>
      </p:sp>
    </p:spTree>
    <p:extLst>
      <p:ext uri="{BB962C8B-B14F-4D97-AF65-F5344CB8AC3E}">
        <p14:creationId xmlns:p14="http://schemas.microsoft.com/office/powerpoint/2010/main" val="23096934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40A2-9FF8-4A92-B650-D9F46FAE6DBB}"/>
              </a:ext>
            </a:extLst>
          </p:cNvPr>
          <p:cNvSpPr>
            <a:spLocks noGrp="1"/>
          </p:cNvSpPr>
          <p:nvPr>
            <p:ph type="title"/>
          </p:nvPr>
        </p:nvSpPr>
        <p:spPr>
          <a:xfrm>
            <a:off x="628650" y="366055"/>
            <a:ext cx="7886700" cy="841423"/>
          </a:xfrm>
        </p:spPr>
        <p:txBody>
          <a:bodyPr>
            <a:normAutofit/>
          </a:bodyPr>
          <a:lstStyle/>
          <a:p>
            <a:r>
              <a:rPr lang="en-US" sz="4800" dirty="0"/>
              <a:t>Exercise 1</a:t>
            </a:r>
          </a:p>
        </p:txBody>
      </p:sp>
      <p:sp>
        <p:nvSpPr>
          <p:cNvPr id="5" name="Footer Placeholder 4">
            <a:extLst>
              <a:ext uri="{FF2B5EF4-FFF2-40B4-BE49-F238E27FC236}">
                <a16:creationId xmlns:a16="http://schemas.microsoft.com/office/drawing/2014/main" id="{13E04297-FBA9-4420-BB20-6BA5C4BF41F6}"/>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B9D92D62-6716-494D-9E05-328BCC40C7F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28</a:t>
            </a:fld>
            <a:endParaRPr lang="en-US" dirty="0"/>
          </a:p>
        </p:txBody>
      </p:sp>
      <p:sp>
        <p:nvSpPr>
          <p:cNvPr id="10" name="TextBox 9">
            <a:extLst>
              <a:ext uri="{FF2B5EF4-FFF2-40B4-BE49-F238E27FC236}">
                <a16:creationId xmlns:a16="http://schemas.microsoft.com/office/drawing/2014/main" id="{F03AF304-4E15-4563-998A-6093B460A2B3}"/>
              </a:ext>
            </a:extLst>
          </p:cNvPr>
          <p:cNvSpPr txBox="1"/>
          <p:nvPr/>
        </p:nvSpPr>
        <p:spPr>
          <a:xfrm>
            <a:off x="1078523" y="1348155"/>
            <a:ext cx="7704666" cy="1754326"/>
          </a:xfrm>
          <a:prstGeom prst="rect">
            <a:avLst/>
          </a:prstGeom>
          <a:noFill/>
        </p:spPr>
        <p:txBody>
          <a:bodyPr wrap="square">
            <a:spAutoFit/>
          </a:bodyPr>
          <a:lstStyle/>
          <a:p>
            <a:pPr marL="342900" indent="-342900" algn="l">
              <a:buFont typeface="+mj-lt"/>
              <a:buAutoNum type="arabicPeriod"/>
            </a:pPr>
            <a:r>
              <a:rPr lang="en-US" sz="1800" b="0" i="0" u="none" strike="noStrike" baseline="0" dirty="0">
                <a:latin typeface="SabonLTPro-Roman"/>
              </a:rPr>
              <a:t>Write a program that asks the user to enter a distance in kilometers, then using a function </a:t>
            </a:r>
            <a:r>
              <a:rPr lang="en-US" sz="1800" b="1" kern="50" dirty="0">
                <a:effectLst/>
                <a:latin typeface="Courier New" panose="02070309020205020404" pitchFamily="49" charset="0"/>
                <a:ea typeface="Lucida Sans Unicode" panose="020B0602030504020204" pitchFamily="34" charset="0"/>
              </a:rPr>
              <a:t>showMiles</a:t>
            </a:r>
            <a:r>
              <a:rPr lang="en-US" kern="50" dirty="0">
                <a:effectLst/>
                <a:latin typeface="SabonLTPro-Roman"/>
                <a:ea typeface="Lucida Sans Unicode" panose="020B0602030504020204" pitchFamily="34" charset="0"/>
              </a:rPr>
              <a:t> </a:t>
            </a:r>
            <a:r>
              <a:rPr lang="en-US" sz="1800" b="0" i="0" u="none" strike="noStrike" baseline="0" dirty="0">
                <a:latin typeface="SabonLTPro-Roman"/>
              </a:rPr>
              <a:t>that accepts the entered distance in kilometers and</a:t>
            </a:r>
            <a:r>
              <a:rPr lang="en-US" dirty="0">
                <a:latin typeface="SabonLTPro-Roman"/>
              </a:rPr>
              <a:t> </a:t>
            </a:r>
            <a:r>
              <a:rPr lang="en-US" b="0" i="0" dirty="0">
                <a:solidFill>
                  <a:srgbClr val="374151"/>
                </a:solidFill>
                <a:effectLst/>
                <a:latin typeface="Söhne"/>
              </a:rPr>
              <a:t>displays the converted distance in miles rounded to 2 decimal places</a:t>
            </a:r>
            <a:r>
              <a:rPr lang="en-US" sz="1800" b="0" i="0" u="none" strike="noStrike" baseline="0" dirty="0">
                <a:latin typeface="SabonLTPro-Roman"/>
              </a:rPr>
              <a:t>. The conversion formula is as follows:</a:t>
            </a:r>
          </a:p>
          <a:p>
            <a:pPr algn="ctr"/>
            <a:r>
              <a:rPr lang="en-US" sz="1800" b="0" i="1" u="none" strike="noStrike" baseline="0" dirty="0">
                <a:latin typeface="SabonLTPro-Italic"/>
              </a:rPr>
              <a:t>Miles </a:t>
            </a:r>
            <a:r>
              <a:rPr lang="en-US" sz="1800" b="0" i="0" u="none" strike="noStrike" baseline="0" dirty="0">
                <a:latin typeface="MathematicalPiLTStd-1"/>
              </a:rPr>
              <a:t>= </a:t>
            </a:r>
            <a:r>
              <a:rPr lang="en-US" sz="1800" b="0" i="1" u="none" strike="noStrike" baseline="0" dirty="0">
                <a:latin typeface="SabonLTPro-Italic"/>
              </a:rPr>
              <a:t>Kilometers </a:t>
            </a:r>
            <a:r>
              <a:rPr lang="en-US" sz="1800" b="0" i="0" u="none" strike="noStrike" baseline="0" dirty="0">
                <a:latin typeface="MathematicalPiLTStd-1"/>
              </a:rPr>
              <a:t>* </a:t>
            </a:r>
            <a:r>
              <a:rPr lang="en-US" sz="1800" b="0" i="1" u="none" strike="noStrike" baseline="0" dirty="0">
                <a:latin typeface="SabonLTPro-Italic"/>
              </a:rPr>
              <a:t>0.6214</a:t>
            </a:r>
          </a:p>
          <a:p>
            <a:endParaRPr lang="en-US" dirty="0"/>
          </a:p>
        </p:txBody>
      </p:sp>
      <p:sp>
        <p:nvSpPr>
          <p:cNvPr id="4" name="TextBox 3">
            <a:extLst>
              <a:ext uri="{FF2B5EF4-FFF2-40B4-BE49-F238E27FC236}">
                <a16:creationId xmlns:a16="http://schemas.microsoft.com/office/drawing/2014/main" id="{C96960B6-6F46-00F1-679E-DD2845AD9BAC}"/>
              </a:ext>
            </a:extLst>
          </p:cNvPr>
          <p:cNvSpPr txBox="1"/>
          <p:nvPr/>
        </p:nvSpPr>
        <p:spPr>
          <a:xfrm>
            <a:off x="911101" y="3243158"/>
            <a:ext cx="4589928" cy="461665"/>
          </a:xfrm>
          <a:prstGeom prst="rect">
            <a:avLst/>
          </a:prstGeom>
          <a:noFill/>
        </p:spPr>
        <p:txBody>
          <a:bodyPr wrap="square">
            <a:spAutoFit/>
          </a:bodyPr>
          <a:lstStyle/>
          <a:p>
            <a:r>
              <a:rPr lang="en-US" sz="2400" b="1" dirty="0">
                <a:solidFill>
                  <a:srgbClr val="FF0000"/>
                </a:solidFill>
              </a:rPr>
              <a:t>Solution</a:t>
            </a:r>
            <a:endParaRPr lang="en-US" sz="2400" b="1" dirty="0"/>
          </a:p>
        </p:txBody>
      </p:sp>
      <p:sp>
        <p:nvSpPr>
          <p:cNvPr id="7" name="TextBox 6">
            <a:extLst>
              <a:ext uri="{FF2B5EF4-FFF2-40B4-BE49-F238E27FC236}">
                <a16:creationId xmlns:a16="http://schemas.microsoft.com/office/drawing/2014/main" id="{85BD759B-989A-C37F-D5CF-BE06F21D93A3}"/>
              </a:ext>
            </a:extLst>
          </p:cNvPr>
          <p:cNvSpPr txBox="1"/>
          <p:nvPr/>
        </p:nvSpPr>
        <p:spPr>
          <a:xfrm>
            <a:off x="911101" y="3705921"/>
            <a:ext cx="8018586" cy="1384995"/>
          </a:xfrm>
          <a:prstGeom prst="rect">
            <a:avLst/>
          </a:prstGeom>
          <a:noFill/>
        </p:spPr>
        <p:txBody>
          <a:bodyPr wrap="square">
            <a:spAutoFit/>
          </a:bodyPr>
          <a:lstStyle/>
          <a:p>
            <a:pPr marL="0" marR="0">
              <a:spcBef>
                <a:spcPts val="0"/>
              </a:spcBef>
              <a:spcAft>
                <a:spcPts val="0"/>
              </a:spcAft>
            </a:pPr>
            <a:r>
              <a:rPr lang="en-US" sz="1400" b="1" kern="50" dirty="0">
                <a:effectLst/>
                <a:latin typeface="Courier New" panose="02070309020205020404" pitchFamily="49" charset="0"/>
                <a:ea typeface="Lucida Sans Unicode" panose="020B0602030504020204" pitchFamily="34" charset="0"/>
              </a:rPr>
              <a:t>def</a:t>
            </a:r>
            <a:r>
              <a:rPr lang="en-US" sz="1400" kern="50" dirty="0">
                <a:effectLst/>
                <a:latin typeface="Courier New" panose="02070309020205020404" pitchFamily="49" charset="0"/>
                <a:ea typeface="Lucida Sans Unicode" panose="020B0602030504020204" pitchFamily="34" charset="0"/>
              </a:rPr>
              <a:t> </a:t>
            </a:r>
            <a:r>
              <a:rPr lang="en-US" sz="1400" b="1" kern="50" dirty="0">
                <a:effectLst/>
                <a:latin typeface="Courier New" panose="02070309020205020404" pitchFamily="49" charset="0"/>
                <a:ea typeface="Lucida Sans Unicode" panose="020B0602030504020204" pitchFamily="34" charset="0"/>
              </a:rPr>
              <a:t>showMiles</a:t>
            </a:r>
            <a:r>
              <a:rPr lang="en-US" sz="1400" kern="50" dirty="0">
                <a:effectLst/>
                <a:latin typeface="Courier New" panose="02070309020205020404" pitchFamily="49" charset="0"/>
                <a:ea typeface="Lucida Sans Unicode" panose="020B0602030504020204" pitchFamily="34" charset="0"/>
              </a:rPr>
              <a:t>(kilometers):</a:t>
            </a: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    miles = kilometers * 0.6214</a:t>
            </a: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    print(f"{kilometers} kilometers is equal to {round(miles,2)} miles.")</a:t>
            </a:r>
          </a:p>
          <a:p>
            <a:pPr marL="0" marR="0">
              <a:spcBef>
                <a:spcPts val="0"/>
              </a:spcBef>
              <a:spcAft>
                <a:spcPts val="0"/>
              </a:spcAft>
            </a:pPr>
            <a:endParaRPr lang="en-US" sz="1400" kern="50" dirty="0">
              <a:effectLst/>
              <a:latin typeface="Courier New" panose="02070309020205020404" pitchFamily="49" charset="0"/>
              <a:ea typeface="Lucida Sans Unicode" panose="020B0602030504020204" pitchFamily="34" charset="0"/>
            </a:endParaRPr>
          </a:p>
          <a:p>
            <a:pPr marL="0" marR="0">
              <a:spcBef>
                <a:spcPts val="0"/>
              </a:spcBef>
              <a:spcAft>
                <a:spcPts val="0"/>
              </a:spcAft>
            </a:pPr>
            <a:r>
              <a:rPr lang="en-US" sz="1400" kern="50" dirty="0">
                <a:effectLst/>
                <a:latin typeface="Courier New" panose="02070309020205020404" pitchFamily="49" charset="0"/>
                <a:ea typeface="Lucida Sans Unicode" panose="020B0602030504020204" pitchFamily="34" charset="0"/>
              </a:rPr>
              <a:t>kilometers = float(input("Enter distance in kilometers: "))</a:t>
            </a:r>
          </a:p>
          <a:p>
            <a:pPr marL="0" marR="0">
              <a:spcBef>
                <a:spcPts val="0"/>
              </a:spcBef>
              <a:spcAft>
                <a:spcPts val="0"/>
              </a:spcAft>
            </a:pPr>
            <a:r>
              <a:rPr lang="en-US" sz="1400" b="1" kern="50" dirty="0">
                <a:effectLst/>
                <a:latin typeface="Courier New" panose="02070309020205020404" pitchFamily="49" charset="0"/>
                <a:ea typeface="Lucida Sans Unicode" panose="020B0602030504020204" pitchFamily="34" charset="0"/>
              </a:rPr>
              <a:t>showMiles</a:t>
            </a:r>
            <a:r>
              <a:rPr lang="en-US" sz="1400" kern="50" dirty="0">
                <a:effectLst/>
                <a:latin typeface="Courier New" panose="02070309020205020404" pitchFamily="49" charset="0"/>
                <a:ea typeface="Lucida Sans Unicode" panose="020B0602030504020204" pitchFamily="34" charset="0"/>
              </a:rPr>
              <a:t>(kilometers)</a:t>
            </a:r>
            <a:endParaRPr lang="en-US" sz="1400" dirty="0"/>
          </a:p>
        </p:txBody>
      </p:sp>
    </p:spTree>
    <p:extLst>
      <p:ext uri="{BB962C8B-B14F-4D97-AF65-F5344CB8AC3E}">
        <p14:creationId xmlns:p14="http://schemas.microsoft.com/office/powerpoint/2010/main" val="19462881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B40A2-9FF8-4A92-B650-D9F46FAE6DBB}"/>
              </a:ext>
            </a:extLst>
          </p:cNvPr>
          <p:cNvSpPr>
            <a:spLocks noGrp="1"/>
          </p:cNvSpPr>
          <p:nvPr>
            <p:ph type="title"/>
          </p:nvPr>
        </p:nvSpPr>
        <p:spPr>
          <a:xfrm>
            <a:off x="628650" y="366055"/>
            <a:ext cx="7886700" cy="841423"/>
          </a:xfrm>
        </p:spPr>
        <p:txBody>
          <a:bodyPr>
            <a:normAutofit/>
          </a:bodyPr>
          <a:lstStyle/>
          <a:p>
            <a:r>
              <a:rPr lang="en-US" sz="4800" dirty="0"/>
              <a:t>Exercise 2</a:t>
            </a:r>
          </a:p>
        </p:txBody>
      </p:sp>
      <p:sp>
        <p:nvSpPr>
          <p:cNvPr id="5" name="Footer Placeholder 4">
            <a:extLst>
              <a:ext uri="{FF2B5EF4-FFF2-40B4-BE49-F238E27FC236}">
                <a16:creationId xmlns:a16="http://schemas.microsoft.com/office/drawing/2014/main" id="{13E04297-FBA9-4420-BB20-6BA5C4BF41F6}"/>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B9D92D62-6716-494D-9E05-328BCC40C7FE}"/>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29</a:t>
            </a:fld>
            <a:endParaRPr lang="en-US" dirty="0"/>
          </a:p>
        </p:txBody>
      </p:sp>
      <p:sp>
        <p:nvSpPr>
          <p:cNvPr id="12" name="TextBox 11">
            <a:extLst>
              <a:ext uri="{FF2B5EF4-FFF2-40B4-BE49-F238E27FC236}">
                <a16:creationId xmlns:a16="http://schemas.microsoft.com/office/drawing/2014/main" id="{6006FCE5-2BC2-4682-9698-660955F2ADB7}"/>
              </a:ext>
            </a:extLst>
          </p:cNvPr>
          <p:cNvSpPr txBox="1"/>
          <p:nvPr/>
        </p:nvSpPr>
        <p:spPr>
          <a:xfrm>
            <a:off x="662354" y="1335961"/>
            <a:ext cx="7819292" cy="3373359"/>
          </a:xfrm>
          <a:prstGeom prst="rect">
            <a:avLst/>
          </a:prstGeom>
          <a:noFill/>
        </p:spPr>
        <p:txBody>
          <a:bodyPr wrap="square">
            <a:spAutoFit/>
          </a:bodyPr>
          <a:lstStyle/>
          <a:p>
            <a:pPr>
              <a:lnSpc>
                <a:spcPct val="150000"/>
              </a:lnSpc>
            </a:pPr>
            <a:r>
              <a:rPr lang="en-US" b="0" i="0" u="none" strike="noStrike" baseline="0" dirty="0">
                <a:latin typeface="SabonLTPro-Roman"/>
              </a:rPr>
              <a:t>Python allows you to repeat a string by multiplying it by an integer, e.g. </a:t>
            </a:r>
            <a:r>
              <a:rPr lang="en-US" sz="1600" b="0" i="0" u="none" strike="noStrike" baseline="0" dirty="0">
                <a:latin typeface="ArialMonoMTPro"/>
              </a:rPr>
              <a:t>'Hi' * 3 </a:t>
            </a:r>
            <a:r>
              <a:rPr lang="en-US" b="0" i="0" u="none" strike="noStrike" baseline="0" dirty="0">
                <a:latin typeface="SabonLTPro-Roman"/>
              </a:rPr>
              <a:t>will give </a:t>
            </a:r>
            <a:r>
              <a:rPr lang="en-US" sz="1600" b="0" i="0" u="none" strike="noStrike" baseline="0" dirty="0">
                <a:latin typeface="ArialMonoMTPro"/>
              </a:rPr>
              <a:t>'</a:t>
            </a:r>
            <a:r>
              <a:rPr lang="en-US" sz="1600" b="0" i="0" u="none" strike="noStrike" baseline="0" dirty="0" err="1">
                <a:latin typeface="ArialMonoMTPro"/>
              </a:rPr>
              <a:t>HiHiHi</a:t>
            </a:r>
            <a:r>
              <a:rPr lang="en-US" sz="1600" b="0" i="0" u="none" strike="noStrike" baseline="0" dirty="0">
                <a:latin typeface="ArialMonoMTPro"/>
              </a:rPr>
              <a:t>’</a:t>
            </a:r>
            <a:r>
              <a:rPr lang="en-US" b="0" i="0" u="none" strike="noStrike" baseline="0" dirty="0">
                <a:latin typeface="SabonLTPro-Roman"/>
              </a:rPr>
              <a:t>. </a:t>
            </a:r>
          </a:p>
          <a:p>
            <a:pPr>
              <a:lnSpc>
                <a:spcPct val="150000"/>
              </a:lnSpc>
            </a:pPr>
            <a:r>
              <a:rPr lang="en-US" b="0" i="0" u="none" strike="noStrike" baseline="0" dirty="0">
                <a:latin typeface="SabonLTPro-Roman"/>
              </a:rPr>
              <a:t>Pretend that this feature does not exist, and instead write a function named </a:t>
            </a:r>
            <a:r>
              <a:rPr lang="en-US" dirty="0">
                <a:latin typeface="SabonLTPro-Roman"/>
              </a:rPr>
              <a:t>      </a:t>
            </a:r>
            <a:r>
              <a:rPr lang="en-US" sz="1600" b="0" i="0" u="none" strike="noStrike" baseline="0" dirty="0">
                <a:latin typeface="ArialMonoMTPro"/>
              </a:rPr>
              <a:t>repeat </a:t>
            </a:r>
            <a:r>
              <a:rPr lang="en-US" b="0" i="0" u="none" strike="noStrike" baseline="0" dirty="0">
                <a:latin typeface="SabonLTPro-Roman"/>
              </a:rPr>
              <a:t>that accepts a string and an integer as arguments. </a:t>
            </a:r>
          </a:p>
          <a:p>
            <a:pPr>
              <a:lnSpc>
                <a:spcPct val="150000"/>
              </a:lnSpc>
            </a:pPr>
            <a:r>
              <a:rPr lang="en-US" b="0" i="0" u="none" strike="noStrike" baseline="0" dirty="0">
                <a:latin typeface="SabonLTPro-Roman"/>
              </a:rPr>
              <a:t>The function should </a:t>
            </a:r>
            <a:r>
              <a:rPr lang="en-US" b="0" i="0" u="sng" strike="noStrike" baseline="0" dirty="0">
                <a:latin typeface="SabonLTPro-Roman"/>
              </a:rPr>
              <a:t>return</a:t>
            </a:r>
            <a:r>
              <a:rPr lang="en-US" b="0" i="0" u="none" strike="noStrike" baseline="0" dirty="0">
                <a:latin typeface="SabonLTPro-Roman"/>
              </a:rPr>
              <a:t> a string of the original string repeated the specified number of times, e.g. </a:t>
            </a:r>
            <a:r>
              <a:rPr lang="en-US" sz="1600" b="0" i="0" u="none" strike="noStrike" baseline="0" dirty="0">
                <a:latin typeface="ArialMonoMTPro"/>
              </a:rPr>
              <a:t>repeat('Hi', 3) </a:t>
            </a:r>
            <a:r>
              <a:rPr lang="en-US" b="0" i="0" u="none" strike="noStrike" baseline="0" dirty="0">
                <a:latin typeface="SabonLTPro-Roman"/>
              </a:rPr>
              <a:t>should </a:t>
            </a:r>
            <a:r>
              <a:rPr lang="en-US" b="0" i="0" strike="noStrike" baseline="0" dirty="0">
                <a:latin typeface="SabonLTPro-Roman"/>
              </a:rPr>
              <a:t>return</a:t>
            </a:r>
            <a:r>
              <a:rPr lang="en-US" b="0" i="0" u="none" strike="noStrike" baseline="0" dirty="0">
                <a:latin typeface="SabonLTPro-Roman"/>
              </a:rPr>
              <a:t> </a:t>
            </a:r>
            <a:r>
              <a:rPr lang="en-US" sz="1600" b="0" i="0" u="none" strike="noStrike" baseline="0" dirty="0">
                <a:latin typeface="ArialMonoMTPro"/>
              </a:rPr>
              <a:t>'</a:t>
            </a:r>
            <a:r>
              <a:rPr lang="en-US" sz="1600" b="0" i="0" u="none" strike="noStrike" baseline="0" dirty="0" err="1">
                <a:latin typeface="ArialMonoMTPro"/>
              </a:rPr>
              <a:t>HiHiHi</a:t>
            </a:r>
            <a:r>
              <a:rPr lang="en-US" sz="1600" b="0" i="0" u="none" strike="noStrike" baseline="0" dirty="0">
                <a:latin typeface="ArialMonoMTPro"/>
              </a:rPr>
              <a:t>’</a:t>
            </a:r>
            <a:r>
              <a:rPr lang="en-US" b="0" i="0" u="none" strike="noStrike" baseline="0" dirty="0">
                <a:latin typeface="SabonLTPro-Roman"/>
              </a:rPr>
              <a:t>.</a:t>
            </a:r>
          </a:p>
          <a:p>
            <a:pPr>
              <a:lnSpc>
                <a:spcPct val="150000"/>
              </a:lnSpc>
            </a:pPr>
            <a:r>
              <a:rPr lang="en-US" dirty="0">
                <a:latin typeface="SabonLTPro-Roman"/>
              </a:rPr>
              <a:t>Use a main functions that enters the string to be repeated and the number of repetitions, then calls the function and prints the result.</a:t>
            </a:r>
            <a:endParaRPr lang="en-US" dirty="0"/>
          </a:p>
        </p:txBody>
      </p:sp>
    </p:spTree>
    <p:extLst>
      <p:ext uri="{BB962C8B-B14F-4D97-AF65-F5344CB8AC3E}">
        <p14:creationId xmlns:p14="http://schemas.microsoft.com/office/powerpoint/2010/main" val="12527539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736812"/>
          </a:xfrm>
        </p:spPr>
        <p:txBody>
          <a:bodyPr>
            <a:noAutofit/>
          </a:bodyPr>
          <a:lstStyle/>
          <a:p>
            <a:r>
              <a:rPr lang="en-GB" sz="3600" b="1" dirty="0"/>
              <a:t>Modular Programming</a:t>
            </a:r>
            <a:endParaRPr lang="en-US" sz="3600" b="1" dirty="0"/>
          </a:p>
        </p:txBody>
      </p:sp>
      <p:sp>
        <p:nvSpPr>
          <p:cNvPr id="5" name="Footer Placeholder 4">
            <a:extLst>
              <a:ext uri="{FF2B5EF4-FFF2-40B4-BE49-F238E27FC236}">
                <a16:creationId xmlns:a16="http://schemas.microsoft.com/office/drawing/2014/main" id="{3DAED3F2-E31F-4168-82CB-5A66456FDEBD}"/>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3</a:t>
            </a:fld>
            <a:endParaRPr lang="en-US" dirty="0"/>
          </a:p>
        </p:txBody>
      </p:sp>
      <p:sp>
        <p:nvSpPr>
          <p:cNvPr id="6" name="TextBox 5">
            <a:extLst>
              <a:ext uri="{FF2B5EF4-FFF2-40B4-BE49-F238E27FC236}">
                <a16:creationId xmlns:a16="http://schemas.microsoft.com/office/drawing/2014/main" id="{B937DEE5-DFB2-498D-B873-B3CDA674A391}"/>
              </a:ext>
            </a:extLst>
          </p:cNvPr>
          <p:cNvSpPr txBox="1"/>
          <p:nvPr/>
        </p:nvSpPr>
        <p:spPr>
          <a:xfrm>
            <a:off x="982134" y="1102867"/>
            <a:ext cx="7987694" cy="4447371"/>
          </a:xfrm>
          <a:prstGeom prst="rect">
            <a:avLst/>
          </a:prstGeom>
          <a:noFill/>
        </p:spPr>
        <p:txBody>
          <a:bodyPr wrap="square">
            <a:spAutoFit/>
          </a:bodyPr>
          <a:lstStyle/>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Modular programming is a software design technique that emphasizes separating the functionality of a program into independent, interchangeable modules.</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Modular Programming helps develop programs that are much easier to read since they can be enabled as user-defined functions. </a:t>
            </a:r>
          </a:p>
          <a:p>
            <a:pPr marL="285750" marR="0" lvl="0" indent="-285750" algn="l" defTabSz="457200" rtl="0" eaLnBrk="1" fontAlgn="auto" latinLnBrk="0" hangingPunct="1">
              <a:lnSpc>
                <a:spcPct val="100000"/>
              </a:lnSpc>
              <a:spcBef>
                <a:spcPct val="20000"/>
              </a:spcBef>
              <a:spcAft>
                <a:spcPts val="600"/>
              </a:spcAft>
              <a:buClr>
                <a:srgbClr val="30ACEC">
                  <a:lumMod val="75000"/>
                </a:srgbClr>
              </a:buClr>
              <a:buSzPct val="145000"/>
              <a:buFont typeface="Arial"/>
              <a:buChar char="•"/>
              <a:tabLst/>
              <a:defRPr/>
            </a:pP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 program that carries multiple functions benefits in the following </a:t>
            </a:r>
            <a:r>
              <a:rPr kumimoji="0" lang="en-US" sz="2000" b="0" i="0" u="none" strike="noStrike" kern="1200" cap="none" spc="0" normalizeH="0" baseline="0" noProof="0" dirty="0">
                <a:ln>
                  <a:noFill/>
                </a:ln>
                <a:solidFill>
                  <a:prstClr val="black"/>
                </a:solidFill>
                <a:effectLst/>
                <a:uLnTx/>
                <a:uFillTx/>
                <a:ea typeface="+mn-ea"/>
                <a:cs typeface="+mn-cs"/>
              </a:rPr>
              <a:t>ways</a:t>
            </a:r>
            <a:r>
              <a:rPr kumimoji="0" lang="en-US" sz="2000" b="0" i="0" u="none" strike="noStrike" kern="1200" cap="none" spc="0" normalizeH="0" baseline="0" noProof="0" dirty="0">
                <a:ln>
                  <a:noFill/>
                </a:ln>
                <a:solidFill>
                  <a:prstClr val="black"/>
                </a:solidFill>
                <a:effectLst/>
                <a:uLnTx/>
                <a:uFillTx/>
                <a:latin typeface="Corbel" panose="020B0503020204020204"/>
                <a:ea typeface="+mn-ea"/>
                <a:cs typeface="+mn-cs"/>
              </a:rPr>
              <a:t>:</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Simpler Code</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Code Reuse</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Faster Development</a:t>
            </a:r>
          </a:p>
          <a:p>
            <a:pPr marL="742950" lvl="1" indent="-285750" defTabSz="457200">
              <a:spcBef>
                <a:spcPct val="20000"/>
              </a:spcBef>
              <a:spcAft>
                <a:spcPts val="600"/>
              </a:spcAft>
              <a:buClr>
                <a:srgbClr val="30ACEC">
                  <a:lumMod val="75000"/>
                </a:srgbClr>
              </a:buClr>
              <a:buSzPct val="145000"/>
              <a:buFont typeface="Arial"/>
              <a:buChar char="•"/>
              <a:defRPr/>
            </a:pPr>
            <a:r>
              <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rPr>
              <a:t>Better Testing</a:t>
            </a:r>
          </a:p>
          <a:p>
            <a:pPr marL="742950" lvl="1" indent="-285750" defTabSz="457200">
              <a:spcBef>
                <a:spcPct val="20000"/>
              </a:spcBef>
              <a:spcAft>
                <a:spcPts val="600"/>
              </a:spcAft>
              <a:buClr>
                <a:srgbClr val="30ACEC">
                  <a:lumMod val="75000"/>
                </a:srgbClr>
              </a:buClr>
              <a:buSzPct val="145000"/>
              <a:buFont typeface="Arial"/>
              <a:buChar char="•"/>
              <a:defRPr/>
            </a:pPr>
            <a:r>
              <a:rPr lang="en-GB" sz="2000" dirty="0">
                <a:solidFill>
                  <a:prstClr val="black"/>
                </a:solidFill>
                <a:latin typeface="Corbel" panose="020B0503020204020204"/>
              </a:rPr>
              <a:t>Better Teamwork </a:t>
            </a:r>
            <a:endParaRPr kumimoji="0" lang="en-GB" sz="2000" b="0" i="0" u="none" strike="noStrike" kern="1200" cap="none" spc="0" normalizeH="0" baseline="0" noProof="0" dirty="0">
              <a:ln>
                <a:noFill/>
              </a:ln>
              <a:solidFill>
                <a:prstClr val="black"/>
              </a:solidFill>
              <a:effectLst/>
              <a:uLnTx/>
              <a:uFillTx/>
              <a:latin typeface="Corbel" panose="020B0503020204020204"/>
              <a:ea typeface="+mn-ea"/>
              <a:cs typeface="+mn-cs"/>
            </a:endParaRPr>
          </a:p>
        </p:txBody>
      </p:sp>
    </p:spTree>
    <p:extLst>
      <p:ext uri="{BB962C8B-B14F-4D97-AF65-F5344CB8AC3E}">
        <p14:creationId xmlns:p14="http://schemas.microsoft.com/office/powerpoint/2010/main" val="238520768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79EA3E-9E30-4610-9F3B-3173A6CE9F10}"/>
              </a:ext>
            </a:extLst>
          </p:cNvPr>
          <p:cNvSpPr>
            <a:spLocks noGrp="1"/>
          </p:cNvSpPr>
          <p:nvPr>
            <p:ph type="title"/>
          </p:nvPr>
        </p:nvSpPr>
        <p:spPr>
          <a:xfrm>
            <a:off x="628650" y="366055"/>
            <a:ext cx="7886700" cy="960721"/>
          </a:xfrm>
        </p:spPr>
        <p:txBody>
          <a:bodyPr>
            <a:normAutofit/>
          </a:bodyPr>
          <a:lstStyle/>
          <a:p>
            <a:r>
              <a:rPr lang="en-US" sz="3200" dirty="0"/>
              <a:t>Ex. 2 </a:t>
            </a:r>
            <a:r>
              <a:rPr lang="en-US" sz="3200" dirty="0">
                <a:solidFill>
                  <a:srgbClr val="FF0000"/>
                </a:solidFill>
              </a:rPr>
              <a:t>Solution</a:t>
            </a:r>
          </a:p>
        </p:txBody>
      </p:sp>
      <p:sp>
        <p:nvSpPr>
          <p:cNvPr id="5" name="Footer Placeholder 4">
            <a:extLst>
              <a:ext uri="{FF2B5EF4-FFF2-40B4-BE49-F238E27FC236}">
                <a16:creationId xmlns:a16="http://schemas.microsoft.com/office/drawing/2014/main" id="{109B1818-C847-4E07-A995-88322BB912D9}"/>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D6349F55-F8CC-43D8-BA26-D5D08DB73878}"/>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30</a:t>
            </a:fld>
            <a:endParaRPr lang="en-US" dirty="0"/>
          </a:p>
        </p:txBody>
      </p:sp>
      <p:sp>
        <p:nvSpPr>
          <p:cNvPr id="8" name="TextBox 7">
            <a:extLst>
              <a:ext uri="{FF2B5EF4-FFF2-40B4-BE49-F238E27FC236}">
                <a16:creationId xmlns:a16="http://schemas.microsoft.com/office/drawing/2014/main" id="{855BF64B-A605-42E2-9C13-7209DB9C559C}"/>
              </a:ext>
            </a:extLst>
          </p:cNvPr>
          <p:cNvSpPr txBox="1"/>
          <p:nvPr/>
        </p:nvSpPr>
        <p:spPr>
          <a:xfrm>
            <a:off x="628650" y="1326776"/>
            <a:ext cx="8165725" cy="4047262"/>
          </a:xfrm>
          <a:prstGeom prst="rect">
            <a:avLst/>
          </a:prstGeom>
          <a:noFill/>
        </p:spPr>
        <p:txBody>
          <a:bodyPr wrap="square">
            <a:spAutoFit/>
          </a:bodyPr>
          <a:lstStyle/>
          <a:p>
            <a:pPr marL="0" marR="0">
              <a:lnSpc>
                <a:spcPct val="115000"/>
              </a:lnSpc>
              <a:spcBef>
                <a:spcPts val="0"/>
              </a:spcBef>
              <a:spcAft>
                <a:spcPts val="0"/>
              </a:spcAft>
            </a:pPr>
            <a:r>
              <a:rPr lang="en-US" sz="1600" b="1" dirty="0">
                <a:effectLst/>
                <a:latin typeface="Courier New" panose="02070309020205020404" pitchFamily="49" charset="0"/>
                <a:ea typeface="Calibri" panose="020F0502020204030204" pitchFamily="34" charset="0"/>
                <a:cs typeface="Arial" panose="020B0604020202020204" pitchFamily="34" charset="0"/>
              </a:rPr>
              <a:t>def repeat</a:t>
            </a:r>
            <a:r>
              <a:rPr lang="en-US" sz="1600" dirty="0">
                <a:effectLst/>
                <a:latin typeface="Courier New" panose="02070309020205020404" pitchFamily="49" charset="0"/>
                <a:ea typeface="Calibri" panose="020F0502020204030204" pitchFamily="34" charset="0"/>
                <a:cs typeface="Arial" panose="020B0604020202020204" pitchFamily="34" charset="0"/>
              </a:rPr>
              <a:t>(string, 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r>
              <a:rPr lang="en-US" sz="1600" dirty="0">
                <a:effectLst/>
                <a:latin typeface="Courier New" panose="02070309020205020404" pitchFamily="49" charset="0"/>
                <a:ea typeface="Calibri" panose="020F0502020204030204" pitchFamily="34" charset="0"/>
                <a:cs typeface="Arial" panose="020B0604020202020204" pitchFamily="34" charset="0"/>
              </a:rPr>
              <a:t> =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for </a:t>
            </a:r>
            <a:r>
              <a:rPr lang="en-US" sz="1600" dirty="0" err="1">
                <a:effectLst/>
                <a:latin typeface="Courier New" panose="02070309020205020404" pitchFamily="49" charset="0"/>
                <a:ea typeface="Calibri" panose="020F0502020204030204" pitchFamily="34" charset="0"/>
                <a:cs typeface="Arial" panose="020B0604020202020204" pitchFamily="34" charset="0"/>
              </a:rPr>
              <a:t>i</a:t>
            </a:r>
            <a:r>
              <a:rPr lang="en-US" sz="1600" dirty="0">
                <a:effectLst/>
                <a:latin typeface="Courier New" panose="02070309020205020404" pitchFamily="49" charset="0"/>
                <a:ea typeface="Calibri" panose="020F0502020204030204" pitchFamily="34" charset="0"/>
                <a:cs typeface="Arial" panose="020B0604020202020204" pitchFamily="34" charset="0"/>
              </a:rPr>
              <a:t> in range(times):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r>
              <a:rPr lang="en-US" sz="1600" dirty="0">
                <a:effectLst/>
                <a:latin typeface="Courier New" panose="02070309020205020404" pitchFamily="49" charset="0"/>
                <a:ea typeface="Calibri" panose="020F0502020204030204" pitchFamily="34" charset="0"/>
                <a:cs typeface="Arial" panose="020B0604020202020204" pitchFamily="34" charset="0"/>
              </a:rPr>
              <a:t> += string</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return </a:t>
            </a:r>
            <a:r>
              <a:rPr lang="en-US" sz="1600" dirty="0" err="1">
                <a:effectLst/>
                <a:latin typeface="Courier New" panose="02070309020205020404" pitchFamily="49" charset="0"/>
                <a:ea typeface="Calibri" panose="020F0502020204030204" pitchFamily="34" charset="0"/>
                <a:cs typeface="Arial" panose="020B0604020202020204" pitchFamily="34" charset="0"/>
              </a:rPr>
              <a:t>repeated_string</a:t>
            </a: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600" b="1" dirty="0">
                <a:solidFill>
                  <a:srgbClr val="C00000"/>
                </a:solidFill>
                <a:effectLst/>
                <a:latin typeface="Courier New" panose="02070309020205020404" pitchFamily="49" charset="0"/>
                <a:ea typeface="Calibri" panose="020F0502020204030204" pitchFamily="34" charset="0"/>
                <a:cs typeface="Arial" panose="020B0604020202020204" pitchFamily="34" charset="0"/>
              </a:rPr>
              <a:t>def main</a:t>
            </a:r>
            <a:r>
              <a:rPr lang="en-US" sz="1600" dirty="0">
                <a:effectLst/>
                <a:latin typeface="Courier New" panose="02070309020205020404" pitchFamily="49" charset="0"/>
                <a:ea typeface="Calibri" panose="020F0502020204030204" pitchFamily="34" charset="0"/>
                <a:cs typeface="Arial" panose="020B0604020202020204" pitchFamily="34" charset="0"/>
              </a:rPr>
              <a:t>():</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string = input("Enter a string: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times = int(input("Enter the number of times to repeat: "))</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result = </a:t>
            </a:r>
            <a:r>
              <a:rPr lang="en-US" sz="1600" b="1" dirty="0">
                <a:effectLst/>
                <a:latin typeface="Courier New" panose="02070309020205020404" pitchFamily="49" charset="0"/>
                <a:ea typeface="Calibri" panose="020F0502020204030204" pitchFamily="34" charset="0"/>
                <a:cs typeface="Arial" panose="020B0604020202020204" pitchFamily="34" charset="0"/>
              </a:rPr>
              <a:t>repeat</a:t>
            </a:r>
            <a:r>
              <a:rPr lang="en-US" sz="1600" dirty="0">
                <a:effectLst/>
                <a:latin typeface="Courier New" panose="02070309020205020404" pitchFamily="49" charset="0"/>
                <a:ea typeface="Calibri" panose="020F0502020204030204" pitchFamily="34" charset="0"/>
                <a:cs typeface="Arial" panose="020B0604020202020204" pitchFamily="34" charset="0"/>
              </a:rPr>
              <a:t>(string, times)</a:t>
            </a:r>
          </a:p>
          <a:p>
            <a:pPr marL="0" marR="0">
              <a:lnSpc>
                <a:spcPct val="115000"/>
              </a:lnSpc>
              <a:spcBef>
                <a:spcPts val="0"/>
              </a:spcBef>
              <a:spcAft>
                <a:spcPts val="0"/>
              </a:spcAft>
            </a:pPr>
            <a:r>
              <a:rPr lang="en-US" sz="1600" dirty="0">
                <a:effectLst/>
                <a:latin typeface="Courier New" panose="02070309020205020404" pitchFamily="49" charset="0"/>
                <a:ea typeface="Calibri" panose="020F0502020204030204" pitchFamily="34" charset="0"/>
                <a:cs typeface="Arial" panose="020B0604020202020204" pitchFamily="34" charset="0"/>
              </a:rPr>
              <a:t>    print("Result:", result)</a:t>
            </a:r>
          </a:p>
          <a:p>
            <a:pPr marL="0" marR="0">
              <a:lnSpc>
                <a:spcPct val="115000"/>
              </a:lnSpc>
              <a:spcBef>
                <a:spcPts val="0"/>
              </a:spcBef>
              <a:spcAft>
                <a:spcPts val="0"/>
              </a:spcAft>
            </a:pPr>
            <a:endParaRPr lang="en-US" sz="1600" dirty="0">
              <a:effectLst/>
              <a:latin typeface="Courier New" panose="02070309020205020404" pitchFamily="49" charset="0"/>
              <a:ea typeface="Calibri" panose="020F0502020204030204" pitchFamily="34" charset="0"/>
              <a:cs typeface="Arial" panose="020B0604020202020204" pitchFamily="34" charset="0"/>
            </a:endParaRPr>
          </a:p>
          <a:p>
            <a:pPr marL="0" marR="0">
              <a:lnSpc>
                <a:spcPct val="115000"/>
              </a:lnSpc>
              <a:spcBef>
                <a:spcPts val="0"/>
              </a:spcBef>
              <a:spcAft>
                <a:spcPts val="0"/>
              </a:spcAft>
            </a:pPr>
            <a:r>
              <a:rPr lang="en-US" sz="1600" b="1" dirty="0">
                <a:solidFill>
                  <a:srgbClr val="C00000"/>
                </a:solidFill>
                <a:effectLst/>
                <a:latin typeface="Courier New" panose="02070309020205020404" pitchFamily="49" charset="0"/>
                <a:ea typeface="Calibri" panose="020F0502020204030204" pitchFamily="34" charset="0"/>
                <a:cs typeface="Arial" panose="020B0604020202020204" pitchFamily="34" charset="0"/>
              </a:rPr>
              <a:t>main</a:t>
            </a:r>
            <a:r>
              <a:rPr lang="en-US" sz="1600" dirty="0">
                <a:effectLst/>
                <a:latin typeface="Courier New" panose="02070309020205020404" pitchFamily="49" charset="0"/>
                <a:ea typeface="Calibri" panose="020F0502020204030204" pitchFamily="34" charset="0"/>
                <a:cs typeface="Arial" panose="020B0604020202020204" pitchFamily="34" charset="0"/>
              </a:rPr>
              <a:t>()</a:t>
            </a:r>
            <a:endParaRPr lang="en-US" sz="1400" dirty="0">
              <a:effectLst/>
              <a:latin typeface="Calibri" panose="020F0502020204030204" pitchFamily="34" charset="0"/>
              <a:ea typeface="Calibri" panose="020F0502020204030204" pitchFamily="34" charset="0"/>
              <a:cs typeface="Arial" panose="020B0604020202020204" pitchFamily="34" charset="0"/>
            </a:endParaRPr>
          </a:p>
        </p:txBody>
      </p:sp>
    </p:spTree>
    <p:extLst>
      <p:ext uri="{BB962C8B-B14F-4D97-AF65-F5344CB8AC3E}">
        <p14:creationId xmlns:p14="http://schemas.microsoft.com/office/powerpoint/2010/main" val="22786711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p:txBody>
          <a:bodyPr>
            <a:normAutofit/>
          </a:bodyPr>
          <a:lstStyle/>
          <a:p>
            <a:r>
              <a:rPr lang="en-US" dirty="0"/>
              <a:t>Exercise 3</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31</a:t>
            </a:fld>
            <a:endParaRPr lang="en-US" dirty="0"/>
          </a:p>
        </p:txBody>
      </p:sp>
      <p:sp>
        <p:nvSpPr>
          <p:cNvPr id="8" name="TextBox 7">
            <a:extLst>
              <a:ext uri="{FF2B5EF4-FFF2-40B4-BE49-F238E27FC236}">
                <a16:creationId xmlns:a16="http://schemas.microsoft.com/office/drawing/2014/main" id="{22B48CB0-9713-4596-951F-68291610846C}"/>
              </a:ext>
            </a:extLst>
          </p:cNvPr>
          <p:cNvSpPr txBox="1"/>
          <p:nvPr/>
        </p:nvSpPr>
        <p:spPr>
          <a:xfrm>
            <a:off x="982133" y="1366299"/>
            <a:ext cx="7704667" cy="2308324"/>
          </a:xfrm>
          <a:prstGeom prst="rect">
            <a:avLst/>
          </a:prstGeom>
          <a:noFill/>
        </p:spPr>
        <p:txBody>
          <a:bodyPr wrap="square">
            <a:spAutoFit/>
          </a:bodyPr>
          <a:lstStyle/>
          <a:p>
            <a:pPr algn="l"/>
            <a:r>
              <a:rPr lang="en-US" sz="1800" b="0" i="0" u="none" strike="noStrike" baseline="0" dirty="0">
                <a:latin typeface="SabonLTPro-Roman"/>
              </a:rPr>
              <a:t>Write a program that generates a random number in the range of 1 through 100 and asks the user to guess what the number is. </a:t>
            </a:r>
          </a:p>
          <a:p>
            <a:pPr algn="l"/>
            <a:r>
              <a:rPr lang="en-US" sz="1800" b="0" i="0" u="none" strike="noStrike" baseline="0" dirty="0">
                <a:latin typeface="SabonLTPro-Roman"/>
              </a:rPr>
              <a:t>If the user’s guess is higher than the random number, the program should display “Too high, try again.” </a:t>
            </a:r>
          </a:p>
          <a:p>
            <a:pPr algn="l"/>
            <a:r>
              <a:rPr lang="en-US" sz="1800" b="0" i="0" u="none" strike="noStrike" baseline="0" dirty="0">
                <a:latin typeface="SabonLTPro-Roman"/>
              </a:rPr>
              <a:t>If the user’s guess is lower than the random number, the program should display “Too low, try again.” </a:t>
            </a:r>
          </a:p>
          <a:p>
            <a:pPr algn="l"/>
            <a:r>
              <a:rPr lang="en-US" sz="1800" b="0" i="0" u="none" strike="noStrike" baseline="0" dirty="0">
                <a:latin typeface="SabonLTPro-Roman"/>
              </a:rPr>
              <a:t>If the user guesses the number, the application should congratulate the user and generate a new random number so the game can start over.</a:t>
            </a:r>
            <a:endParaRPr lang="en-US" dirty="0"/>
          </a:p>
        </p:txBody>
      </p:sp>
    </p:spTree>
    <p:extLst>
      <p:ext uri="{BB962C8B-B14F-4D97-AF65-F5344CB8AC3E}">
        <p14:creationId xmlns:p14="http://schemas.microsoft.com/office/powerpoint/2010/main" val="395440881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B8836E-05C4-42BA-AFF7-9043C6DB942E}"/>
              </a:ext>
            </a:extLst>
          </p:cNvPr>
          <p:cNvSpPr>
            <a:spLocks noGrp="1"/>
          </p:cNvSpPr>
          <p:nvPr>
            <p:ph type="title"/>
          </p:nvPr>
        </p:nvSpPr>
        <p:spPr>
          <a:xfrm>
            <a:off x="628650" y="366055"/>
            <a:ext cx="7886700" cy="602133"/>
          </a:xfrm>
        </p:spPr>
        <p:txBody>
          <a:bodyPr>
            <a:normAutofit/>
          </a:bodyPr>
          <a:lstStyle/>
          <a:p>
            <a:r>
              <a:rPr lang="en-US" sz="3200" dirty="0"/>
              <a:t>Exercise 3- </a:t>
            </a:r>
            <a:r>
              <a:rPr lang="en-US" sz="3200" dirty="0">
                <a:solidFill>
                  <a:srgbClr val="FF0000"/>
                </a:solidFill>
              </a:rPr>
              <a:t>Solution</a:t>
            </a:r>
          </a:p>
        </p:txBody>
      </p:sp>
      <p:sp>
        <p:nvSpPr>
          <p:cNvPr id="5" name="Footer Placeholder 4">
            <a:extLst>
              <a:ext uri="{FF2B5EF4-FFF2-40B4-BE49-F238E27FC236}">
                <a16:creationId xmlns:a16="http://schemas.microsoft.com/office/drawing/2014/main" id="{0ABB2FB5-DAE6-4F9F-BFBB-4C959B364780}"/>
              </a:ext>
            </a:extLst>
          </p:cNvPr>
          <p:cNvSpPr>
            <a:spLocks noGrp="1"/>
          </p:cNvSpPr>
          <p:nvPr>
            <p:ph type="ftr" sz="quarter" idx="11"/>
          </p:nvPr>
        </p:nvSpPr>
        <p:spPr/>
        <p:txBody>
          <a:bodyPr/>
          <a:lstStyle/>
          <a:p>
            <a:r>
              <a:rPr lang="en-US"/>
              <a:t>AOU- M110</a:t>
            </a:r>
            <a:endParaRPr lang="en-US" dirty="0"/>
          </a:p>
        </p:txBody>
      </p:sp>
      <p:sp>
        <p:nvSpPr>
          <p:cNvPr id="6" name="Slide Number Placeholder 5">
            <a:extLst>
              <a:ext uri="{FF2B5EF4-FFF2-40B4-BE49-F238E27FC236}">
                <a16:creationId xmlns:a16="http://schemas.microsoft.com/office/drawing/2014/main" id="{85FB3D83-A756-45DD-B9D8-39AB77F1BFFF}"/>
              </a:ext>
            </a:extLst>
          </p:cNvPr>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pPr/>
              <a:t>32</a:t>
            </a:fld>
            <a:endParaRPr lang="en-US" dirty="0"/>
          </a:p>
        </p:txBody>
      </p:sp>
      <p:pic>
        <p:nvPicPr>
          <p:cNvPr id="8" name="Picture 7">
            <a:extLst>
              <a:ext uri="{FF2B5EF4-FFF2-40B4-BE49-F238E27FC236}">
                <a16:creationId xmlns:a16="http://schemas.microsoft.com/office/drawing/2014/main" id="{853230F2-74EC-4E2A-94ED-BC75175A2D66}"/>
              </a:ext>
            </a:extLst>
          </p:cNvPr>
          <p:cNvPicPr>
            <a:picLocks noChangeAspect="1"/>
          </p:cNvPicPr>
          <p:nvPr/>
        </p:nvPicPr>
        <p:blipFill>
          <a:blip r:embed="rId2"/>
          <a:stretch>
            <a:fillRect/>
          </a:stretch>
        </p:blipFill>
        <p:spPr>
          <a:xfrm>
            <a:off x="913350" y="948880"/>
            <a:ext cx="4048530" cy="4977701"/>
          </a:xfrm>
          <a:prstGeom prst="rect">
            <a:avLst/>
          </a:prstGeom>
          <a:ln>
            <a:solidFill>
              <a:schemeClr val="accent1"/>
            </a:solidFill>
          </a:ln>
        </p:spPr>
      </p:pic>
      <p:pic>
        <p:nvPicPr>
          <p:cNvPr id="10" name="Picture 9">
            <a:extLst>
              <a:ext uri="{FF2B5EF4-FFF2-40B4-BE49-F238E27FC236}">
                <a16:creationId xmlns:a16="http://schemas.microsoft.com/office/drawing/2014/main" id="{91747AA3-695A-447A-9736-5A34395010B3}"/>
              </a:ext>
            </a:extLst>
          </p:cNvPr>
          <p:cNvPicPr>
            <a:picLocks noChangeAspect="1"/>
          </p:cNvPicPr>
          <p:nvPr/>
        </p:nvPicPr>
        <p:blipFill>
          <a:blip r:embed="rId3"/>
          <a:stretch>
            <a:fillRect/>
          </a:stretch>
        </p:blipFill>
        <p:spPr>
          <a:xfrm>
            <a:off x="5547646" y="1150241"/>
            <a:ext cx="3210562" cy="2826910"/>
          </a:xfrm>
          <a:prstGeom prst="rect">
            <a:avLst/>
          </a:prstGeom>
          <a:ln>
            <a:solidFill>
              <a:schemeClr val="accent1"/>
            </a:solidFill>
          </a:ln>
        </p:spPr>
      </p:pic>
      <p:sp>
        <p:nvSpPr>
          <p:cNvPr id="11" name="TextBox 10">
            <a:extLst>
              <a:ext uri="{FF2B5EF4-FFF2-40B4-BE49-F238E27FC236}">
                <a16:creationId xmlns:a16="http://schemas.microsoft.com/office/drawing/2014/main" id="{4FC5EB3E-798E-4026-ABCA-7AA9167083F5}"/>
              </a:ext>
            </a:extLst>
          </p:cNvPr>
          <p:cNvSpPr txBox="1"/>
          <p:nvPr/>
        </p:nvSpPr>
        <p:spPr>
          <a:xfrm>
            <a:off x="5706669" y="4159204"/>
            <a:ext cx="3115437" cy="1569660"/>
          </a:xfrm>
          <a:prstGeom prst="rect">
            <a:avLst/>
          </a:prstGeom>
          <a:noFill/>
          <a:ln>
            <a:solidFill>
              <a:srgbClr val="C00000"/>
            </a:solidFill>
          </a:ln>
        </p:spPr>
        <p:txBody>
          <a:bodyPr wrap="square" rtlCol="0">
            <a:spAutoFit/>
          </a:bodyPr>
          <a:lstStyle/>
          <a:p>
            <a:r>
              <a:rPr lang="en-US" sz="1600" i="1" dirty="0"/>
              <a:t>Try to modify the program so that the user can have only 5 guesses. </a:t>
            </a:r>
          </a:p>
          <a:p>
            <a:r>
              <a:rPr lang="en-US" sz="1600" i="1" dirty="0"/>
              <a:t>If the user fails to guess after the allowed trials , a proper message should be displayed, and the program terminates.</a:t>
            </a:r>
          </a:p>
        </p:txBody>
      </p:sp>
    </p:spTree>
    <p:extLst>
      <p:ext uri="{BB962C8B-B14F-4D97-AF65-F5344CB8AC3E}">
        <p14:creationId xmlns:p14="http://schemas.microsoft.com/office/powerpoint/2010/main" val="16551955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GB" sz="3600" b="1" dirty="0"/>
              <a:t>Introduction to Functions</a:t>
            </a:r>
            <a:endParaRPr lang="en-US" sz="3600" b="1" dirty="0"/>
          </a:p>
        </p:txBody>
      </p:sp>
      <p:sp>
        <p:nvSpPr>
          <p:cNvPr id="3" name="Content Placeholder 2"/>
          <p:cNvSpPr>
            <a:spLocks noGrp="1"/>
          </p:cNvSpPr>
          <p:nvPr>
            <p:ph idx="1"/>
          </p:nvPr>
        </p:nvSpPr>
        <p:spPr>
          <a:xfrm>
            <a:off x="385482" y="1694993"/>
            <a:ext cx="8129868" cy="3657364"/>
          </a:xfrm>
        </p:spPr>
        <p:txBody>
          <a:bodyPr>
            <a:normAutofit lnSpcReduction="10000"/>
          </a:bodyPr>
          <a:lstStyle/>
          <a:p>
            <a:r>
              <a:rPr lang="en-US" dirty="0">
                <a:latin typeface="+mn-lt"/>
              </a:rPr>
              <a:t>Most programs perform tasks that are large enough to be broken down into several subtasks.</a:t>
            </a:r>
          </a:p>
          <a:p>
            <a:r>
              <a:rPr lang="en-US" dirty="0">
                <a:latin typeface="+mn-lt"/>
              </a:rPr>
              <a:t>For this reason, programmers usually break down their programs into small manageable pieces known as functions. </a:t>
            </a:r>
          </a:p>
          <a:p>
            <a:r>
              <a:rPr lang="en-US" dirty="0">
                <a:solidFill>
                  <a:srgbClr val="C00000"/>
                </a:solidFill>
                <a:latin typeface="+mn-lt"/>
              </a:rPr>
              <a:t>A function is a group of statements that exist within a program for the purpose of performing a specific task. </a:t>
            </a:r>
          </a:p>
          <a:p>
            <a:r>
              <a:rPr lang="en-US" dirty="0">
                <a:latin typeface="+mn-lt"/>
              </a:rPr>
              <a:t>Instead of writing a large program as one long sequence of statements, it can be written as several small functions, each one performing a specific part of the task. </a:t>
            </a:r>
          </a:p>
          <a:p>
            <a:r>
              <a:rPr lang="en-US" dirty="0">
                <a:latin typeface="+mn-lt"/>
              </a:rPr>
              <a:t>These small functions can then be executed in the desired order to perform the overall task.</a:t>
            </a:r>
            <a:endParaRPr lang="en-GB" dirty="0">
              <a:latin typeface="+mn-lt"/>
            </a:endParaRPr>
          </a:p>
        </p:txBody>
      </p:sp>
      <p:sp>
        <p:nvSpPr>
          <p:cNvPr id="6" name="Footer Placeholder 5">
            <a:extLst>
              <a:ext uri="{FF2B5EF4-FFF2-40B4-BE49-F238E27FC236}">
                <a16:creationId xmlns:a16="http://schemas.microsoft.com/office/drawing/2014/main" id="{24A9BEEB-7708-41A2-8469-C8F7B5579D47}"/>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4</a:t>
            </a:fld>
            <a:endParaRPr lang="en-US" dirty="0"/>
          </a:p>
        </p:txBody>
      </p:sp>
    </p:spTree>
    <p:extLst>
      <p:ext uri="{BB962C8B-B14F-4D97-AF65-F5344CB8AC3E}">
        <p14:creationId xmlns:p14="http://schemas.microsoft.com/office/powerpoint/2010/main" val="6261973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856967"/>
          </a:xfrm>
        </p:spPr>
        <p:txBody>
          <a:bodyPr>
            <a:noAutofit/>
          </a:bodyPr>
          <a:lstStyle/>
          <a:p>
            <a:r>
              <a:rPr lang="en-GB" sz="3600" b="1" dirty="0"/>
              <a:t>Functions in Python</a:t>
            </a:r>
            <a:endParaRPr lang="en-US" sz="3600" b="1" dirty="0"/>
          </a:p>
        </p:txBody>
      </p:sp>
      <p:sp>
        <p:nvSpPr>
          <p:cNvPr id="6" name="Footer Placeholder 5">
            <a:extLst>
              <a:ext uri="{FF2B5EF4-FFF2-40B4-BE49-F238E27FC236}">
                <a16:creationId xmlns:a16="http://schemas.microsoft.com/office/drawing/2014/main" id="{FC4CEE8E-C8AB-4BF3-8A63-977F976C297C}"/>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5</a:t>
            </a:fld>
            <a:endParaRPr lang="en-US" dirty="0"/>
          </a:p>
        </p:txBody>
      </p:sp>
      <p:sp>
        <p:nvSpPr>
          <p:cNvPr id="7" name="TextBox 6">
            <a:extLst>
              <a:ext uri="{FF2B5EF4-FFF2-40B4-BE49-F238E27FC236}">
                <a16:creationId xmlns:a16="http://schemas.microsoft.com/office/drawing/2014/main" id="{9B36E408-916C-4C96-9C28-35E0D430978C}"/>
              </a:ext>
            </a:extLst>
          </p:cNvPr>
          <p:cNvSpPr txBox="1"/>
          <p:nvPr/>
        </p:nvSpPr>
        <p:spPr>
          <a:xfrm>
            <a:off x="572205" y="1223022"/>
            <a:ext cx="7886700" cy="4524315"/>
          </a:xfrm>
          <a:prstGeom prst="rect">
            <a:avLst/>
          </a:prstGeom>
          <a:noFill/>
        </p:spPr>
        <p:txBody>
          <a:bodyPr wrap="square">
            <a:spAutoFit/>
          </a:bodyPr>
          <a:lstStyle/>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r>
              <a:rPr kumimoji="0" lang="en-US" b="0" i="0" u="none" strike="noStrike" kern="1200" cap="none" spc="0" normalizeH="0" baseline="0" noProof="0" dirty="0">
                <a:ln>
                  <a:noFill/>
                </a:ln>
                <a:solidFill>
                  <a:prstClr val="black"/>
                </a:solidFill>
                <a:effectLst/>
                <a:uLnTx/>
                <a:uFillTx/>
                <a:ea typeface="+mn-ea"/>
                <a:cs typeface="+mn-cs"/>
              </a:rPr>
              <a:t>You may recall being told that you can find the size of a list </a:t>
            </a:r>
            <a:r>
              <a:rPr kumimoji="0" lang="en-US" b="0" i="0" u="none" strike="noStrike" kern="1200" cap="none" spc="0" normalizeH="0" baseline="0" noProof="0" dirty="0" err="1">
                <a:ln>
                  <a:noFill/>
                </a:ln>
                <a:solidFill>
                  <a:prstClr val="black"/>
                </a:solidFill>
                <a:effectLst/>
                <a:uLnTx/>
                <a:uFillTx/>
                <a:ea typeface="+mn-ea"/>
                <a:cs typeface="+mn-cs"/>
              </a:rPr>
              <a:t>my_list</a:t>
            </a:r>
            <a:r>
              <a:rPr kumimoji="0" lang="en-US" b="0" i="0" u="none" strike="noStrike" kern="1200" cap="none" spc="0" normalizeH="0" baseline="0" noProof="0" dirty="0">
                <a:ln>
                  <a:noFill/>
                </a:ln>
                <a:solidFill>
                  <a:prstClr val="black"/>
                </a:solidFill>
                <a:effectLst/>
                <a:uLnTx/>
                <a:uFillTx/>
                <a:ea typeface="+mn-ea"/>
                <a:cs typeface="+mn-cs"/>
              </a:rPr>
              <a:t> by using </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len(</a:t>
            </a:r>
            <a:r>
              <a:rPr kumimoji="0" lang="en-US" b="0" i="0" u="none" strike="noStrike" kern="1200" cap="none" spc="0" normalizeH="0" baseline="0" noProof="0" dirty="0" err="1">
                <a:ln>
                  <a:noFill/>
                </a:ln>
                <a:solidFill>
                  <a:prstClr val="black"/>
                </a:solidFill>
                <a:effectLst/>
                <a:uLnTx/>
                <a:uFillTx/>
                <a:ea typeface="+mn-ea"/>
                <a:cs typeface="Courier New" panose="02070309020205020404" pitchFamily="49" charset="0"/>
              </a:rPr>
              <a:t>my_list</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a:t>
            </a:r>
            <a:r>
              <a:rPr kumimoji="0" lang="en-US" b="0" i="0" u="none" strike="noStrike" kern="1200" cap="none" spc="0" normalizeH="0" baseline="0" noProof="0" dirty="0">
                <a:ln>
                  <a:noFill/>
                </a:ln>
                <a:solidFill>
                  <a:prstClr val="black"/>
                </a:solidFill>
                <a:effectLst/>
                <a:uLnTx/>
                <a:uFillTx/>
                <a:ea typeface="+mn-ea"/>
                <a:cs typeface="+mn-cs"/>
              </a:rPr>
              <a:t>. This involved a Python function, </a:t>
            </a:r>
            <a:r>
              <a:rPr kumimoji="0" lang="en-US" b="0" i="0" u="none" strike="noStrike" kern="1200" cap="none" spc="0" normalizeH="0" baseline="0" noProof="0" dirty="0">
                <a:ln>
                  <a:noFill/>
                </a:ln>
                <a:solidFill>
                  <a:prstClr val="black"/>
                </a:solidFill>
                <a:effectLst/>
                <a:uLnTx/>
                <a:uFillTx/>
                <a:ea typeface="+mn-ea"/>
                <a:cs typeface="Courier New" panose="02070309020205020404" pitchFamily="49" charset="0"/>
              </a:rPr>
              <a:t>len()</a:t>
            </a:r>
            <a:r>
              <a:rPr kumimoji="0" lang="en-US" b="0" i="0" u="none" strike="noStrike" kern="1200" cap="none" spc="0" normalizeH="0" baseline="0" noProof="0" dirty="0">
                <a:ln>
                  <a:noFill/>
                </a:ln>
                <a:solidFill>
                  <a:prstClr val="black"/>
                </a:solidFill>
                <a:effectLst/>
                <a:uLnTx/>
                <a:uFillTx/>
                <a:ea typeface="+mn-ea"/>
                <a:cs typeface="+mn-cs"/>
              </a:rPr>
              <a:t>. </a:t>
            </a:r>
          </a:p>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endParaRPr kumimoji="0" lang="en-US" b="0" i="0" u="none" strike="noStrike" kern="1200" cap="none" spc="0" normalizeH="0" baseline="0" noProof="0" dirty="0">
              <a:ln>
                <a:noFill/>
              </a:ln>
              <a:solidFill>
                <a:prstClr val="black"/>
              </a:solidFill>
              <a:effectLst/>
              <a:uLnTx/>
              <a:uFillTx/>
              <a:ea typeface="+mn-ea"/>
              <a:cs typeface="+mn-cs"/>
            </a:endParaRPr>
          </a:p>
          <a:p>
            <a:pPr marL="285750" marR="0" lvl="0" indent="-285750" algn="just" defTabSz="914400" rtl="0" eaLnBrk="1" fontAlgn="auto" latinLnBrk="0" hangingPunct="1">
              <a:lnSpc>
                <a:spcPct val="100000"/>
              </a:lnSpc>
              <a:spcBef>
                <a:spcPts val="0"/>
              </a:spcBef>
              <a:spcAft>
                <a:spcPts val="0"/>
              </a:spcAft>
              <a:buClr>
                <a:srgbClr val="1287C3"/>
              </a:buClr>
              <a:buSzTx/>
              <a:buFont typeface="Arial" panose="020B0604020202020204" pitchFamily="34" charset="0"/>
              <a:buChar char="•"/>
              <a:tabLst/>
              <a:defRPr/>
            </a:pPr>
            <a:r>
              <a:rPr kumimoji="0" lang="en-US" b="0" i="0" u="none" strike="noStrike" kern="1200" cap="none" spc="0" normalizeH="0" baseline="0" noProof="0" dirty="0">
                <a:ln>
                  <a:noFill/>
                </a:ln>
                <a:solidFill>
                  <a:srgbClr val="7030A0"/>
                </a:solidFill>
                <a:effectLst/>
                <a:uLnTx/>
                <a:uFillTx/>
                <a:ea typeface="+mn-ea"/>
                <a:cs typeface="+mn-cs"/>
              </a:rPr>
              <a:t>The </a:t>
            </a:r>
            <a:r>
              <a:rPr kumimoji="0" lang="en-US" b="0" i="0" u="none" strike="noStrike" kern="1200" cap="none" spc="0" normalizeH="0" baseline="0" noProof="0" dirty="0">
                <a:ln>
                  <a:noFill/>
                </a:ln>
                <a:solidFill>
                  <a:srgbClr val="7030A0"/>
                </a:solidFill>
                <a:effectLst/>
                <a:uLnTx/>
                <a:uFillTx/>
                <a:ea typeface="+mn-ea"/>
                <a:cs typeface="Courier New" panose="02070309020205020404" pitchFamily="49" charset="0"/>
              </a:rPr>
              <a:t>len()</a:t>
            </a:r>
            <a:r>
              <a:rPr kumimoji="0" lang="en-US" b="0" i="0" u="none" strike="noStrike" kern="1200" cap="none" spc="0" normalizeH="0" baseline="0" noProof="0" dirty="0">
                <a:ln>
                  <a:noFill/>
                </a:ln>
                <a:solidFill>
                  <a:srgbClr val="7030A0"/>
                </a:solidFill>
                <a:effectLst/>
                <a:uLnTx/>
                <a:uFillTx/>
                <a:ea typeface="+mn-ea"/>
                <a:cs typeface="+mn-cs"/>
              </a:rPr>
              <a:t> function is a built-in Python function</a:t>
            </a:r>
            <a:r>
              <a:rPr kumimoji="0" lang="en-US" b="0" i="0" u="none" strike="noStrike" kern="1200" cap="none" spc="0" normalizeH="0" baseline="0" noProof="0" dirty="0">
                <a:ln>
                  <a:noFill/>
                </a:ln>
                <a:solidFill>
                  <a:prstClr val="black"/>
                </a:solidFill>
                <a:effectLst/>
                <a:uLnTx/>
                <a:uFillTx/>
                <a:ea typeface="+mn-ea"/>
                <a:cs typeface="+mn-cs"/>
              </a:rPr>
              <a:t>: the Python interpreter will know how to handle it, without you needing to add any additional code to your program. </a:t>
            </a:r>
          </a:p>
          <a:p>
            <a:pPr marR="0" lvl="0" algn="just" defTabSz="914400" rtl="0" eaLnBrk="1" fontAlgn="auto" latinLnBrk="0" hangingPunct="1">
              <a:lnSpc>
                <a:spcPct val="100000"/>
              </a:lnSpc>
              <a:spcBef>
                <a:spcPts val="0"/>
              </a:spcBef>
              <a:spcAft>
                <a:spcPts val="0"/>
              </a:spcAft>
              <a:buClr>
                <a:srgbClr val="1287C3"/>
              </a:buClr>
              <a:buSzTx/>
              <a:tabLst/>
              <a:defRPr/>
            </a:pPr>
            <a:endParaRPr kumimoji="0" lang="en-US" b="0" i="0" u="none" strike="noStrike" kern="1200" cap="none" spc="0" normalizeH="0" baseline="0" noProof="0" dirty="0">
              <a:ln>
                <a:noFill/>
              </a:ln>
              <a:solidFill>
                <a:prstClr val="black"/>
              </a:solidFill>
              <a:effectLst/>
              <a:uLnTx/>
              <a:uFillTx/>
              <a:ea typeface="+mn-ea"/>
              <a:cs typeface="+mn-cs"/>
            </a:endParaRPr>
          </a:p>
          <a:p>
            <a:pPr marL="285750" indent="-285750" algn="just">
              <a:buClr>
                <a:srgbClr val="1287C3"/>
              </a:buClr>
              <a:buFont typeface="Arial" panose="020B0604020202020204" pitchFamily="34" charset="0"/>
              <a:buChar char="•"/>
              <a:defRPr/>
            </a:pPr>
            <a:r>
              <a:rPr lang="en-US" u="sng" dirty="0">
                <a:solidFill>
                  <a:srgbClr val="7030A0"/>
                </a:solidFill>
              </a:rPr>
              <a:t>When we talk about a function, we use its </a:t>
            </a:r>
            <a:r>
              <a:rPr lang="en-US" b="1" u="sng" dirty="0">
                <a:solidFill>
                  <a:srgbClr val="7030A0"/>
                </a:solidFill>
              </a:rPr>
              <a:t>name</a:t>
            </a:r>
            <a:r>
              <a:rPr lang="en-US" u="sng" dirty="0">
                <a:solidFill>
                  <a:srgbClr val="7030A0"/>
                </a:solidFill>
              </a:rPr>
              <a:t> – in this case, </a:t>
            </a:r>
            <a:r>
              <a:rPr lang="en-US" u="sng" dirty="0">
                <a:solidFill>
                  <a:srgbClr val="7030A0"/>
                </a:solidFill>
                <a:cs typeface="Courier New" panose="02070309020205020404" pitchFamily="49" charset="0"/>
              </a:rPr>
              <a:t>len</a:t>
            </a:r>
            <a:r>
              <a:rPr lang="en-US" u="sng" dirty="0">
                <a:solidFill>
                  <a:srgbClr val="7030A0"/>
                </a:solidFill>
              </a:rPr>
              <a:t> – followed by a pair of parentheses: </a:t>
            </a:r>
            <a:r>
              <a:rPr lang="en-US" u="sng" dirty="0">
                <a:solidFill>
                  <a:srgbClr val="7030A0"/>
                </a:solidFill>
                <a:cs typeface="Courier New" panose="02070309020205020404" pitchFamily="49" charset="0"/>
              </a:rPr>
              <a:t>len()</a:t>
            </a:r>
            <a:r>
              <a:rPr lang="en-US" dirty="0"/>
              <a:t>. This way, you can see at once that we are talking about a function rather than, for instance, a variable.</a:t>
            </a:r>
          </a:p>
          <a:p>
            <a:pPr marL="285750" indent="-285750" algn="just">
              <a:buClr>
                <a:srgbClr val="1287C3"/>
              </a:buClr>
              <a:buFont typeface="Arial" panose="020B0604020202020204" pitchFamily="34" charset="0"/>
              <a:buChar char="•"/>
              <a:defRPr/>
            </a:pPr>
            <a:r>
              <a:rPr lang="en-US" dirty="0"/>
              <a:t> </a:t>
            </a:r>
            <a:r>
              <a:rPr lang="en-US" u="sng" dirty="0">
                <a:solidFill>
                  <a:srgbClr val="7030A0"/>
                </a:solidFill>
              </a:rPr>
              <a:t>In addition to a name, a function can have </a:t>
            </a:r>
            <a:r>
              <a:rPr lang="en-US" b="1" u="sng" dirty="0">
                <a:solidFill>
                  <a:srgbClr val="7030A0"/>
                </a:solidFill>
              </a:rPr>
              <a:t>arguments</a:t>
            </a:r>
            <a:r>
              <a:rPr lang="en-US" u="sng" dirty="0">
                <a:solidFill>
                  <a:srgbClr val="7030A0"/>
                </a:solidFill>
              </a:rPr>
              <a:t> </a:t>
            </a:r>
            <a:r>
              <a:rPr lang="en-US" dirty="0"/>
              <a:t>(though not all functions have arguments). In the example </a:t>
            </a:r>
            <a:r>
              <a:rPr lang="en-US" b="1" dirty="0">
                <a:cs typeface="Courier New" panose="02070309020205020404" pitchFamily="49" charset="0"/>
              </a:rPr>
              <a:t>len(my_list)</a:t>
            </a:r>
            <a:r>
              <a:rPr lang="en-US" dirty="0"/>
              <a:t>, the variable </a:t>
            </a:r>
            <a:r>
              <a:rPr lang="en-US" b="1" i="1" dirty="0">
                <a:cs typeface="Courier New" panose="02070309020205020404" pitchFamily="49" charset="0"/>
              </a:rPr>
              <a:t>my_list</a:t>
            </a:r>
            <a:r>
              <a:rPr lang="en-US" b="1" i="1" dirty="0"/>
              <a:t> </a:t>
            </a:r>
            <a:r>
              <a:rPr lang="en-US" dirty="0"/>
              <a:t>is the argument of the function. </a:t>
            </a:r>
          </a:p>
          <a:p>
            <a:pPr marL="285750" indent="-285750" algn="just">
              <a:buClr>
                <a:srgbClr val="1287C3"/>
              </a:buClr>
              <a:buFont typeface="Arial" panose="020B0604020202020204" pitchFamily="34" charset="0"/>
              <a:buChar char="•"/>
              <a:defRPr/>
            </a:pPr>
            <a:endParaRPr lang="en-US" sz="1100" dirty="0"/>
          </a:p>
          <a:p>
            <a:pPr marL="285750" indent="-285750" algn="just">
              <a:buClr>
                <a:srgbClr val="1287C3"/>
              </a:buClr>
              <a:buFont typeface="Arial" panose="020B0604020202020204" pitchFamily="34" charset="0"/>
              <a:buChar char="•"/>
              <a:defRPr/>
            </a:pPr>
            <a:r>
              <a:rPr lang="en-US" u="sng" dirty="0">
                <a:solidFill>
                  <a:srgbClr val="7030A0"/>
                </a:solidFill>
              </a:rPr>
              <a:t>When a function name is combined with its argument, the result is an </a:t>
            </a:r>
            <a:r>
              <a:rPr lang="en-US" b="1" u="sng" dirty="0">
                <a:solidFill>
                  <a:srgbClr val="7030A0"/>
                </a:solidFill>
              </a:rPr>
              <a:t>expression</a:t>
            </a:r>
            <a:r>
              <a:rPr lang="en-US" dirty="0"/>
              <a:t>. </a:t>
            </a:r>
          </a:p>
        </p:txBody>
      </p:sp>
      <p:grpSp>
        <p:nvGrpSpPr>
          <p:cNvPr id="17" name="Group 16">
            <a:extLst>
              <a:ext uri="{FF2B5EF4-FFF2-40B4-BE49-F238E27FC236}">
                <a16:creationId xmlns:a16="http://schemas.microsoft.com/office/drawing/2014/main" id="{EFFDF5E1-236F-49FD-B391-693D1CC30C90}"/>
              </a:ext>
            </a:extLst>
          </p:cNvPr>
          <p:cNvGrpSpPr/>
          <p:nvPr/>
        </p:nvGrpSpPr>
        <p:grpSpPr>
          <a:xfrm>
            <a:off x="2494844" y="5395412"/>
            <a:ext cx="5664489" cy="957703"/>
            <a:chOff x="2494844" y="5395412"/>
            <a:chExt cx="5664489" cy="957703"/>
          </a:xfrm>
        </p:grpSpPr>
        <p:sp>
          <p:nvSpPr>
            <p:cNvPr id="5" name="TextBox 4">
              <a:extLst>
                <a:ext uri="{FF2B5EF4-FFF2-40B4-BE49-F238E27FC236}">
                  <a16:creationId xmlns:a16="http://schemas.microsoft.com/office/drawing/2014/main" id="{B47CDB37-C261-4114-B03B-C205F7A1CF0C}"/>
                </a:ext>
              </a:extLst>
            </p:cNvPr>
            <p:cNvSpPr txBox="1"/>
            <p:nvPr/>
          </p:nvSpPr>
          <p:spPr>
            <a:xfrm>
              <a:off x="3668889" y="5813064"/>
              <a:ext cx="1693333" cy="461665"/>
            </a:xfrm>
            <a:prstGeom prst="rect">
              <a:avLst/>
            </a:prstGeom>
            <a:noFill/>
            <a:ln w="28575">
              <a:solidFill>
                <a:srgbClr val="00B050"/>
              </a:solidFill>
            </a:ln>
          </p:spPr>
          <p:txBody>
            <a:bodyPr wrap="square" rtlCol="0">
              <a:spAutoFit/>
            </a:bodyPr>
            <a:lstStyle/>
            <a:p>
              <a:r>
                <a:rPr lang="en-US" sz="2400" dirty="0">
                  <a:solidFill>
                    <a:srgbClr val="C00000"/>
                  </a:solidFill>
                </a:rPr>
                <a:t>len</a:t>
              </a:r>
              <a:r>
                <a:rPr lang="en-US" sz="2400" dirty="0"/>
                <a:t>(</a:t>
              </a:r>
              <a:r>
                <a:rPr lang="en-US" sz="2400" dirty="0">
                  <a:solidFill>
                    <a:srgbClr val="00B0F0"/>
                  </a:solidFill>
                </a:rPr>
                <a:t>my_list</a:t>
              </a:r>
              <a:r>
                <a:rPr lang="en-US" sz="2400" dirty="0"/>
                <a:t>)</a:t>
              </a:r>
            </a:p>
          </p:txBody>
        </p:sp>
        <p:sp>
          <p:nvSpPr>
            <p:cNvPr id="8" name="Callout: Right Arrow 7">
              <a:extLst>
                <a:ext uri="{FF2B5EF4-FFF2-40B4-BE49-F238E27FC236}">
                  <a16:creationId xmlns:a16="http://schemas.microsoft.com/office/drawing/2014/main" id="{328C6805-96E9-403B-BED6-932009CA950A}"/>
                </a:ext>
              </a:extLst>
            </p:cNvPr>
            <p:cNvSpPr/>
            <p:nvPr/>
          </p:nvSpPr>
          <p:spPr>
            <a:xfrm>
              <a:off x="2494844" y="5734678"/>
              <a:ext cx="1264356" cy="618437"/>
            </a:xfrm>
            <a:prstGeom prst="rightArrowCallout">
              <a:avLst>
                <a:gd name="adj1" fmla="val 25000"/>
                <a:gd name="adj2" fmla="val 25000"/>
                <a:gd name="adj3" fmla="val 25000"/>
                <a:gd name="adj4" fmla="val 82155"/>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C00000"/>
                  </a:solidFill>
                </a:rPr>
                <a:t>Function name</a:t>
              </a:r>
            </a:p>
          </p:txBody>
        </p:sp>
        <p:cxnSp>
          <p:nvCxnSpPr>
            <p:cNvPr id="10" name="Straight Arrow Connector 9">
              <a:extLst>
                <a:ext uri="{FF2B5EF4-FFF2-40B4-BE49-F238E27FC236}">
                  <a16:creationId xmlns:a16="http://schemas.microsoft.com/office/drawing/2014/main" id="{47FE8D52-BE48-4FEE-9878-E94917A30916}"/>
                </a:ext>
              </a:extLst>
            </p:cNvPr>
            <p:cNvCxnSpPr>
              <a:cxnSpLocks/>
              <a:stCxn id="11" idx="1"/>
            </p:cNvCxnSpPr>
            <p:nvPr/>
          </p:nvCxnSpPr>
          <p:spPr>
            <a:xfrm flipH="1">
              <a:off x="4772951" y="5580078"/>
              <a:ext cx="927938" cy="33521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1168331A-567A-4030-95AA-393F4977B88E}"/>
                </a:ext>
              </a:extLst>
            </p:cNvPr>
            <p:cNvSpPr txBox="1"/>
            <p:nvPr/>
          </p:nvSpPr>
          <p:spPr>
            <a:xfrm>
              <a:off x="5700889" y="5395412"/>
              <a:ext cx="1399823" cy="369332"/>
            </a:xfrm>
            <a:prstGeom prst="rect">
              <a:avLst/>
            </a:prstGeom>
            <a:noFill/>
          </p:spPr>
          <p:txBody>
            <a:bodyPr wrap="square" rtlCol="0">
              <a:spAutoFit/>
            </a:bodyPr>
            <a:lstStyle/>
            <a:p>
              <a:r>
                <a:rPr lang="en-US" dirty="0">
                  <a:solidFill>
                    <a:srgbClr val="00B0F0"/>
                  </a:solidFill>
                </a:rPr>
                <a:t>argument</a:t>
              </a:r>
            </a:p>
          </p:txBody>
        </p:sp>
        <p:cxnSp>
          <p:nvCxnSpPr>
            <p:cNvPr id="13" name="Straight Arrow Connector 12">
              <a:extLst>
                <a:ext uri="{FF2B5EF4-FFF2-40B4-BE49-F238E27FC236}">
                  <a16:creationId xmlns:a16="http://schemas.microsoft.com/office/drawing/2014/main" id="{1A6E076B-A7A5-46B2-9320-ED8C9DEEBE6F}"/>
                </a:ext>
              </a:extLst>
            </p:cNvPr>
            <p:cNvCxnSpPr>
              <a:cxnSpLocks/>
            </p:cNvCxnSpPr>
            <p:nvPr/>
          </p:nvCxnSpPr>
          <p:spPr>
            <a:xfrm flipH="1">
              <a:off x="5362222" y="6095010"/>
              <a:ext cx="1377245" cy="0"/>
            </a:xfrm>
            <a:prstGeom prst="straightConnector1">
              <a:avLst/>
            </a:prstGeom>
            <a:ln w="28575">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B3EDE46F-BDE9-45BB-B08B-29A5D9C35DFF}"/>
                </a:ext>
              </a:extLst>
            </p:cNvPr>
            <p:cNvSpPr txBox="1"/>
            <p:nvPr/>
          </p:nvSpPr>
          <p:spPr>
            <a:xfrm>
              <a:off x="6759510" y="5882820"/>
              <a:ext cx="1399823" cy="369332"/>
            </a:xfrm>
            <a:prstGeom prst="rect">
              <a:avLst/>
            </a:prstGeom>
            <a:noFill/>
          </p:spPr>
          <p:txBody>
            <a:bodyPr wrap="square" rtlCol="0">
              <a:spAutoFit/>
            </a:bodyPr>
            <a:lstStyle/>
            <a:p>
              <a:r>
                <a:rPr lang="en-US" dirty="0">
                  <a:solidFill>
                    <a:srgbClr val="00B050"/>
                  </a:solidFill>
                </a:rPr>
                <a:t>expression</a:t>
              </a:r>
            </a:p>
          </p:txBody>
        </p:sp>
      </p:grpSp>
    </p:spTree>
    <p:extLst>
      <p:ext uri="{BB962C8B-B14F-4D97-AF65-F5344CB8AC3E}">
        <p14:creationId xmlns:p14="http://schemas.microsoft.com/office/powerpoint/2010/main" val="868210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879587"/>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10F5B4AD-2758-491C-B016-687E5B42FB62}"/>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6</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729127" y="1245642"/>
            <a:ext cx="2523070" cy="400110"/>
          </a:xfrm>
          <a:prstGeom prst="rect">
            <a:avLst/>
          </a:prstGeom>
          <a:noFill/>
        </p:spPr>
        <p:txBody>
          <a:bodyPr wrap="square">
            <a:spAutoFit/>
          </a:bodyPr>
          <a:lstStyle/>
          <a:p>
            <a:r>
              <a:rPr lang="en-US" sz="2000" b="1" dirty="0"/>
              <a:t>Creating a Function</a:t>
            </a:r>
          </a:p>
        </p:txBody>
      </p:sp>
      <p:sp>
        <p:nvSpPr>
          <p:cNvPr id="16" name="TextBox 15">
            <a:extLst>
              <a:ext uri="{FF2B5EF4-FFF2-40B4-BE49-F238E27FC236}">
                <a16:creationId xmlns:a16="http://schemas.microsoft.com/office/drawing/2014/main" id="{03854195-CA8E-4E53-A2C9-992921F497B4}"/>
              </a:ext>
            </a:extLst>
          </p:cNvPr>
          <p:cNvSpPr txBox="1"/>
          <p:nvPr/>
        </p:nvSpPr>
        <p:spPr>
          <a:xfrm>
            <a:off x="1168399" y="1627722"/>
            <a:ext cx="6587067" cy="646331"/>
          </a:xfrm>
          <a:prstGeom prst="rect">
            <a:avLst/>
          </a:prstGeom>
          <a:noFill/>
        </p:spPr>
        <p:txBody>
          <a:bodyPr wrap="square">
            <a:spAutoFit/>
          </a:bodyPr>
          <a:lstStyle/>
          <a:p>
            <a:r>
              <a:rPr lang="en-US" dirty="0"/>
              <a:t>In Python a function is defined using the </a:t>
            </a:r>
            <a:r>
              <a:rPr lang="en-US" b="1" dirty="0">
                <a:solidFill>
                  <a:srgbClr val="C00000"/>
                </a:solidFill>
              </a:rPr>
              <a:t>def</a:t>
            </a:r>
            <a:r>
              <a:rPr lang="en-US" dirty="0"/>
              <a:t> keyword. Here is the general format of a function definition in Python:</a:t>
            </a:r>
          </a:p>
        </p:txBody>
      </p:sp>
      <p:sp>
        <p:nvSpPr>
          <p:cNvPr id="18" name="TextBox 17">
            <a:extLst>
              <a:ext uri="{FF2B5EF4-FFF2-40B4-BE49-F238E27FC236}">
                <a16:creationId xmlns:a16="http://schemas.microsoft.com/office/drawing/2014/main" id="{11FC73B6-196A-43AA-A898-D3ECE040FA60}"/>
              </a:ext>
            </a:extLst>
          </p:cNvPr>
          <p:cNvSpPr txBox="1"/>
          <p:nvPr/>
        </p:nvSpPr>
        <p:spPr>
          <a:xfrm>
            <a:off x="2286000" y="2274053"/>
            <a:ext cx="4572000" cy="707886"/>
          </a:xfrm>
          <a:prstGeom prst="rect">
            <a:avLst/>
          </a:prstGeom>
          <a:noFill/>
        </p:spPr>
        <p:txBody>
          <a:bodyPr wrap="square">
            <a:spAutoFit/>
          </a:bodyPr>
          <a:lstStyle/>
          <a:p>
            <a:r>
              <a:rPr lang="en-US" sz="2000" b="1" dirty="0">
                <a:solidFill>
                  <a:srgbClr val="C00000"/>
                </a:solidFill>
              </a:rPr>
              <a:t>def</a:t>
            </a:r>
            <a:r>
              <a:rPr lang="en-US" sz="2000" dirty="0">
                <a:solidFill>
                  <a:srgbClr val="C00000"/>
                </a:solidFill>
              </a:rPr>
              <a:t> </a:t>
            </a:r>
            <a:r>
              <a:rPr lang="en-US" sz="2000" dirty="0" err="1">
                <a:solidFill>
                  <a:srgbClr val="C00000"/>
                </a:solidFill>
              </a:rPr>
              <a:t>function_name</a:t>
            </a:r>
            <a:r>
              <a:rPr lang="en-US" sz="2000" dirty="0">
                <a:solidFill>
                  <a:srgbClr val="C00000"/>
                </a:solidFill>
              </a:rPr>
              <a:t>():</a:t>
            </a:r>
          </a:p>
          <a:p>
            <a:r>
              <a:rPr lang="en-US" sz="2000" dirty="0"/>
              <a:t>      </a:t>
            </a:r>
            <a:r>
              <a:rPr lang="en-US" sz="2000" dirty="0">
                <a:solidFill>
                  <a:srgbClr val="C00000"/>
                </a:solidFill>
              </a:rPr>
              <a:t>block</a:t>
            </a:r>
            <a:r>
              <a:rPr lang="en-US" sz="2000" dirty="0"/>
              <a:t> </a:t>
            </a:r>
            <a:r>
              <a:rPr lang="en-US" sz="2000" dirty="0">
                <a:solidFill>
                  <a:schemeClr val="bg1">
                    <a:lumMod val="50000"/>
                  </a:schemeClr>
                </a:solidFill>
              </a:rPr>
              <a:t>(a set of statements)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1178193" y="3028105"/>
            <a:ext cx="7518402" cy="1200329"/>
          </a:xfrm>
          <a:prstGeom prst="rect">
            <a:avLst/>
          </a:prstGeom>
          <a:noFill/>
        </p:spPr>
        <p:txBody>
          <a:bodyPr wrap="square">
            <a:spAutoFit/>
          </a:bodyPr>
          <a:lstStyle/>
          <a:p>
            <a:r>
              <a:rPr lang="en-US" dirty="0"/>
              <a:t>The first line is known as the function header. It marks the beginning of the function definition.</a:t>
            </a:r>
          </a:p>
          <a:p>
            <a:r>
              <a:rPr lang="en-US" dirty="0"/>
              <a:t>The function header begins with the key word </a:t>
            </a:r>
            <a:r>
              <a:rPr lang="en-US" dirty="0">
                <a:solidFill>
                  <a:srgbClr val="C00000"/>
                </a:solidFill>
              </a:rPr>
              <a:t>def</a:t>
            </a:r>
            <a:r>
              <a:rPr lang="en-US" dirty="0"/>
              <a:t>, followed by the name of the function, followed by a set of parentheses, followed by a colon.</a:t>
            </a:r>
          </a:p>
        </p:txBody>
      </p:sp>
      <p:sp>
        <p:nvSpPr>
          <p:cNvPr id="9" name="TextBox 8">
            <a:extLst>
              <a:ext uri="{FF2B5EF4-FFF2-40B4-BE49-F238E27FC236}">
                <a16:creationId xmlns:a16="http://schemas.microsoft.com/office/drawing/2014/main" id="{A6C795AD-6D8E-4ECC-8DDB-3B59DDF7740C}"/>
              </a:ext>
            </a:extLst>
          </p:cNvPr>
          <p:cNvSpPr txBox="1"/>
          <p:nvPr/>
        </p:nvSpPr>
        <p:spPr>
          <a:xfrm>
            <a:off x="1563511" y="4348627"/>
            <a:ext cx="2432756" cy="646331"/>
          </a:xfrm>
          <a:prstGeom prst="rect">
            <a:avLst/>
          </a:prstGeom>
          <a:noFill/>
          <a:ln>
            <a:solidFill>
              <a:schemeClr val="accent1"/>
            </a:solidFill>
          </a:ln>
        </p:spPr>
        <p:txBody>
          <a:bodyPr wrap="square">
            <a:spAutoFit/>
          </a:bodyPr>
          <a:lstStyle/>
          <a:p>
            <a:pPr lvl="1">
              <a:defRPr/>
            </a:pPr>
            <a:r>
              <a:rPr lang="en-GB" altLang="ar-KW" dirty="0"/>
              <a:t>def  printHello()</a:t>
            </a:r>
            <a:r>
              <a:rPr lang="en-US" altLang="ar-KW" dirty="0"/>
              <a:t>:</a:t>
            </a:r>
          </a:p>
          <a:p>
            <a:pPr lvl="1">
              <a:defRPr/>
            </a:pPr>
            <a:r>
              <a:rPr lang="en-US" altLang="ar-KW" dirty="0"/>
              <a:t>    print("Hello! ")</a:t>
            </a:r>
          </a:p>
        </p:txBody>
      </p:sp>
      <p:sp>
        <p:nvSpPr>
          <p:cNvPr id="10" name="TextBox 9">
            <a:extLst>
              <a:ext uri="{FF2B5EF4-FFF2-40B4-BE49-F238E27FC236}">
                <a16:creationId xmlns:a16="http://schemas.microsoft.com/office/drawing/2014/main" id="{4D44473F-22D5-4F33-92B0-A6CDCBDD07CF}"/>
              </a:ext>
            </a:extLst>
          </p:cNvPr>
          <p:cNvSpPr txBox="1"/>
          <p:nvPr/>
        </p:nvSpPr>
        <p:spPr>
          <a:xfrm>
            <a:off x="1177053" y="5115151"/>
            <a:ext cx="7518402" cy="923330"/>
          </a:xfrm>
          <a:prstGeom prst="rect">
            <a:avLst/>
          </a:prstGeom>
          <a:noFill/>
        </p:spPr>
        <p:txBody>
          <a:bodyPr wrap="square">
            <a:spAutoFit/>
          </a:bodyPr>
          <a:lstStyle/>
          <a:p>
            <a:r>
              <a:rPr lang="en-US" dirty="0"/>
              <a:t>Beginning at the next line is a set of indented statements known as a block. A block is simply a set of statements that belong together as a group. These statements are performed any time the function is executed.</a:t>
            </a:r>
          </a:p>
        </p:txBody>
      </p:sp>
    </p:spTree>
    <p:extLst>
      <p:ext uri="{BB962C8B-B14F-4D97-AF65-F5344CB8AC3E}">
        <p14:creationId xmlns:p14="http://schemas.microsoft.com/office/powerpoint/2010/main" val="40638373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10432"/>
          </a:xfrm>
        </p:spPr>
        <p:txBody>
          <a:bodyPr>
            <a:noAutofit/>
          </a:bodyPr>
          <a:lstStyle/>
          <a:p>
            <a:r>
              <a:rPr lang="en-GB" sz="3600" b="1" dirty="0"/>
              <a:t>Functions in Python</a:t>
            </a:r>
            <a:endParaRPr lang="en-US" sz="3600" b="1" dirty="0"/>
          </a:p>
        </p:txBody>
      </p:sp>
      <p:sp>
        <p:nvSpPr>
          <p:cNvPr id="5" name="Footer Placeholder 4">
            <a:extLst>
              <a:ext uri="{FF2B5EF4-FFF2-40B4-BE49-F238E27FC236}">
                <a16:creationId xmlns:a16="http://schemas.microsoft.com/office/drawing/2014/main" id="{E02F8257-CF9B-45AA-8F10-8B3B11F14C34}"/>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7</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531904" y="1195388"/>
            <a:ext cx="2184402" cy="400110"/>
          </a:xfrm>
          <a:prstGeom prst="rect">
            <a:avLst/>
          </a:prstGeom>
          <a:noFill/>
        </p:spPr>
        <p:txBody>
          <a:bodyPr wrap="square">
            <a:spAutoFit/>
          </a:bodyPr>
          <a:lstStyle/>
          <a:p>
            <a:r>
              <a:rPr lang="en-US" sz="2000" b="1" dirty="0"/>
              <a:t>Calling a Function</a:t>
            </a:r>
          </a:p>
        </p:txBody>
      </p:sp>
      <p:sp>
        <p:nvSpPr>
          <p:cNvPr id="19" name="TextBox 18">
            <a:extLst>
              <a:ext uri="{FF2B5EF4-FFF2-40B4-BE49-F238E27FC236}">
                <a16:creationId xmlns:a16="http://schemas.microsoft.com/office/drawing/2014/main" id="{9B361D7F-7CC0-4730-9DAC-CC910CD06171}"/>
              </a:ext>
            </a:extLst>
          </p:cNvPr>
          <p:cNvSpPr txBox="1"/>
          <p:nvPr/>
        </p:nvSpPr>
        <p:spPr>
          <a:xfrm>
            <a:off x="812799" y="1569206"/>
            <a:ext cx="7518402" cy="923330"/>
          </a:xfrm>
          <a:prstGeom prst="rect">
            <a:avLst/>
          </a:prstGeom>
          <a:noFill/>
        </p:spPr>
        <p:txBody>
          <a:bodyPr wrap="square">
            <a:spAutoFit/>
          </a:bodyPr>
          <a:lstStyle/>
          <a:p>
            <a:r>
              <a:rPr lang="en-US" dirty="0"/>
              <a:t>A function definition specifies what a function does, but it does not cause the function to execute. </a:t>
            </a:r>
          </a:p>
          <a:p>
            <a:r>
              <a:rPr lang="en-US" dirty="0"/>
              <a:t>To execute a function, you should call it.</a:t>
            </a:r>
          </a:p>
        </p:txBody>
      </p:sp>
      <p:sp>
        <p:nvSpPr>
          <p:cNvPr id="10" name="TextBox 9">
            <a:extLst>
              <a:ext uri="{FF2B5EF4-FFF2-40B4-BE49-F238E27FC236}">
                <a16:creationId xmlns:a16="http://schemas.microsoft.com/office/drawing/2014/main" id="{4F3491DA-39D3-497E-A6E2-4A76BE1766BB}"/>
              </a:ext>
            </a:extLst>
          </p:cNvPr>
          <p:cNvSpPr txBox="1"/>
          <p:nvPr/>
        </p:nvSpPr>
        <p:spPr>
          <a:xfrm>
            <a:off x="1326445" y="2743291"/>
            <a:ext cx="2432756" cy="923330"/>
          </a:xfrm>
          <a:prstGeom prst="rect">
            <a:avLst/>
          </a:prstGeom>
          <a:noFill/>
          <a:ln>
            <a:solidFill>
              <a:schemeClr val="accent1"/>
            </a:solidFill>
          </a:ln>
        </p:spPr>
        <p:txBody>
          <a:bodyPr wrap="square">
            <a:spAutoFit/>
          </a:bodyPr>
          <a:lstStyle/>
          <a:p>
            <a:pPr lvl="1">
              <a:defRPr/>
            </a:pPr>
            <a:r>
              <a:rPr lang="en-GB" altLang="ar-KW" dirty="0">
                <a:solidFill>
                  <a:srgbClr val="C00000"/>
                </a:solidFill>
              </a:rPr>
              <a:t>def </a:t>
            </a:r>
            <a:r>
              <a:rPr lang="en-GB" altLang="ar-KW" dirty="0"/>
              <a:t> printHello()</a:t>
            </a:r>
            <a:r>
              <a:rPr lang="en-US" altLang="ar-KW" dirty="0"/>
              <a:t>:</a:t>
            </a:r>
          </a:p>
          <a:p>
            <a:pPr lvl="1">
              <a:defRPr/>
            </a:pPr>
            <a:r>
              <a:rPr lang="en-US" altLang="ar-KW" dirty="0"/>
              <a:t>    print("Hello! ")</a:t>
            </a:r>
          </a:p>
          <a:p>
            <a:pPr lvl="1">
              <a:defRPr/>
            </a:pPr>
            <a:r>
              <a:rPr lang="en-GB" altLang="ar-KW" dirty="0">
                <a:solidFill>
                  <a:srgbClr val="7030A0"/>
                </a:solidFill>
              </a:rPr>
              <a:t>printHello()</a:t>
            </a:r>
            <a:endParaRPr lang="en-US" altLang="ar-KW" dirty="0">
              <a:solidFill>
                <a:srgbClr val="7030A0"/>
              </a:solidFill>
            </a:endParaRPr>
          </a:p>
        </p:txBody>
      </p:sp>
      <p:sp>
        <p:nvSpPr>
          <p:cNvPr id="12" name="TextBox 11">
            <a:extLst>
              <a:ext uri="{FF2B5EF4-FFF2-40B4-BE49-F238E27FC236}">
                <a16:creationId xmlns:a16="http://schemas.microsoft.com/office/drawing/2014/main" id="{113742BD-3DCD-4FE3-A796-DD4A76F408F7}"/>
              </a:ext>
            </a:extLst>
          </p:cNvPr>
          <p:cNvSpPr txBox="1"/>
          <p:nvPr/>
        </p:nvSpPr>
        <p:spPr>
          <a:xfrm>
            <a:off x="924038" y="3889509"/>
            <a:ext cx="7975601" cy="1477328"/>
          </a:xfrm>
          <a:prstGeom prst="rect">
            <a:avLst/>
          </a:prstGeom>
          <a:noFill/>
        </p:spPr>
        <p:txBody>
          <a:bodyPr wrap="square">
            <a:spAutoFit/>
          </a:bodyPr>
          <a:lstStyle/>
          <a:p>
            <a:r>
              <a:rPr lang="en-US" dirty="0"/>
              <a:t>When a function is called, the interpreter jumps to that function and executes the statements in its block. </a:t>
            </a:r>
          </a:p>
          <a:p>
            <a:r>
              <a:rPr lang="en-US" dirty="0"/>
              <a:t>When the end of the block is reached, the interpreter jumps back to the part of the program that called the function, and the program resumes execution at</a:t>
            </a:r>
          </a:p>
          <a:p>
            <a:r>
              <a:rPr lang="en-US" dirty="0"/>
              <a:t>that point.</a:t>
            </a:r>
          </a:p>
        </p:txBody>
      </p:sp>
      <p:cxnSp>
        <p:nvCxnSpPr>
          <p:cNvPr id="7" name="Straight Arrow Connector 6">
            <a:extLst>
              <a:ext uri="{FF2B5EF4-FFF2-40B4-BE49-F238E27FC236}">
                <a16:creationId xmlns:a16="http://schemas.microsoft.com/office/drawing/2014/main" id="{8EC37053-FDB8-4E28-8173-ABD1AD5246D6}"/>
              </a:ext>
            </a:extLst>
          </p:cNvPr>
          <p:cNvCxnSpPr>
            <a:cxnSpLocks/>
          </p:cNvCxnSpPr>
          <p:nvPr/>
        </p:nvCxnSpPr>
        <p:spPr>
          <a:xfrm flipH="1">
            <a:off x="3014133" y="3296356"/>
            <a:ext cx="1365956" cy="141375"/>
          </a:xfrm>
          <a:prstGeom prst="straightConnector1">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A7807A22-29AB-4241-ACB1-140E7C719785}"/>
              </a:ext>
            </a:extLst>
          </p:cNvPr>
          <p:cNvSpPr txBox="1"/>
          <p:nvPr/>
        </p:nvSpPr>
        <p:spPr>
          <a:xfrm>
            <a:off x="4380089" y="3068399"/>
            <a:ext cx="1557867" cy="369332"/>
          </a:xfrm>
          <a:prstGeom prst="rect">
            <a:avLst/>
          </a:prstGeom>
          <a:noFill/>
        </p:spPr>
        <p:txBody>
          <a:bodyPr wrap="square" rtlCol="0">
            <a:spAutoFit/>
          </a:bodyPr>
          <a:lstStyle/>
          <a:p>
            <a:r>
              <a:rPr lang="en-US" dirty="0">
                <a:solidFill>
                  <a:srgbClr val="C00000"/>
                </a:solidFill>
              </a:rPr>
              <a:t>Function call</a:t>
            </a:r>
          </a:p>
        </p:txBody>
      </p:sp>
    </p:spTree>
    <p:extLst>
      <p:ext uri="{BB962C8B-B14F-4D97-AF65-F5344CB8AC3E}">
        <p14:creationId xmlns:p14="http://schemas.microsoft.com/office/powerpoint/2010/main" val="76756114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28650" y="366055"/>
            <a:ext cx="7886700" cy="927201"/>
          </a:xfrm>
        </p:spPr>
        <p:txBody>
          <a:bodyPr>
            <a:normAutofit/>
          </a:bodyPr>
          <a:lstStyle/>
          <a:p>
            <a:r>
              <a:rPr lang="en-US" altLang="ar-KW" sz="3600" b="1" dirty="0"/>
              <a:t>Functions</a:t>
            </a:r>
          </a:p>
        </p:txBody>
      </p:sp>
      <p:sp>
        <p:nvSpPr>
          <p:cNvPr id="11267" name="Rectangle 3"/>
          <p:cNvSpPr>
            <a:spLocks noGrp="1" noChangeArrowheads="1"/>
          </p:cNvSpPr>
          <p:nvPr>
            <p:ph idx="1"/>
          </p:nvPr>
        </p:nvSpPr>
        <p:spPr>
          <a:xfrm>
            <a:off x="953713" y="1285317"/>
            <a:ext cx="7446418" cy="3657364"/>
          </a:xfrm>
        </p:spPr>
        <p:txBody>
          <a:bodyPr>
            <a:normAutofit lnSpcReduction="10000"/>
          </a:bodyPr>
          <a:lstStyle/>
          <a:p>
            <a:pPr marL="0" indent="0" algn="just">
              <a:lnSpc>
                <a:spcPct val="80000"/>
              </a:lnSpc>
              <a:spcAft>
                <a:spcPts val="1200"/>
              </a:spcAft>
              <a:buNone/>
              <a:defRPr/>
            </a:pPr>
            <a:r>
              <a:rPr lang="en-US" altLang="ar-KW" b="1" u="sng" dirty="0">
                <a:solidFill>
                  <a:srgbClr val="FF0000"/>
                </a:solidFill>
                <a:latin typeface="+mn-lt"/>
              </a:rPr>
              <a:t>Four parts of function’s definition: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reserved word </a:t>
            </a:r>
            <a:r>
              <a:rPr lang="en-US" altLang="ar-KW" b="1" i="1" dirty="0">
                <a:latin typeface="+mn-lt"/>
                <a:cs typeface="Courier New" panose="02070309020205020404" pitchFamily="49" charset="0"/>
              </a:rPr>
              <a:t>def </a:t>
            </a:r>
            <a:r>
              <a:rPr lang="en-US" altLang="ar-KW" dirty="0">
                <a:latin typeface="+mn-lt"/>
              </a:rPr>
              <a:t>which indicates that what follows is a function definition.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a:t>
            </a:r>
            <a:r>
              <a:rPr lang="en-US" altLang="ar-KW" b="1" dirty="0">
                <a:latin typeface="+mn-lt"/>
              </a:rPr>
              <a:t>name</a:t>
            </a:r>
            <a:r>
              <a:rPr lang="en-US" altLang="ar-KW" dirty="0">
                <a:latin typeface="+mn-lt"/>
              </a:rPr>
              <a:t> of the function.</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List of </a:t>
            </a:r>
            <a:r>
              <a:rPr lang="en-US" altLang="ar-KW" b="1" dirty="0">
                <a:latin typeface="+mn-lt"/>
              </a:rPr>
              <a:t>arguments</a:t>
            </a:r>
            <a:r>
              <a:rPr lang="en-US" altLang="ar-KW" dirty="0">
                <a:latin typeface="+mn-lt"/>
              </a:rPr>
              <a:t> enclosed in parentheses.</a:t>
            </a:r>
          </a:p>
          <a:p>
            <a:pPr marL="361950" indent="-304800" algn="just">
              <a:lnSpc>
                <a:spcPct val="80000"/>
              </a:lnSpc>
              <a:spcAft>
                <a:spcPts val="1200"/>
              </a:spcAft>
              <a:buFont typeface="Wingdings" panose="05000000000000000000" pitchFamily="2" charset="2"/>
              <a:buAutoNum type="arabicPeriod"/>
              <a:defRPr/>
            </a:pPr>
            <a:r>
              <a:rPr lang="en-US" altLang="ar-KW" dirty="0">
                <a:latin typeface="+mn-lt"/>
              </a:rPr>
              <a:t> The </a:t>
            </a:r>
            <a:r>
              <a:rPr lang="en-US" altLang="ar-KW" b="1" dirty="0">
                <a:latin typeface="+mn-lt"/>
              </a:rPr>
              <a:t>body</a:t>
            </a:r>
            <a:r>
              <a:rPr lang="en-US" altLang="ar-KW" dirty="0">
                <a:latin typeface="+mn-lt"/>
              </a:rPr>
              <a:t> of the function, which is the set of statements that carry out the work of the function, noting that:</a:t>
            </a:r>
          </a:p>
          <a:p>
            <a:pPr lvl="1" algn="just">
              <a:lnSpc>
                <a:spcPct val="80000"/>
              </a:lnSpc>
              <a:spcAft>
                <a:spcPts val="1200"/>
              </a:spcAft>
              <a:defRPr/>
            </a:pPr>
            <a:r>
              <a:rPr lang="en-US" altLang="ar-KW" sz="1800" dirty="0">
                <a:latin typeface="+mn-lt"/>
              </a:rPr>
              <a:t>Use colon ( </a:t>
            </a:r>
            <a:r>
              <a:rPr lang="en-US" altLang="ar-KW" sz="1800" b="1" u="sng" dirty="0">
                <a:latin typeface="+mn-lt"/>
              </a:rPr>
              <a:t>:</a:t>
            </a:r>
            <a:r>
              <a:rPr lang="en-US" altLang="ar-KW" sz="1800" dirty="0">
                <a:latin typeface="+mn-lt"/>
              </a:rPr>
              <a:t> ) to start the body of the function.</a:t>
            </a:r>
          </a:p>
          <a:p>
            <a:pPr lvl="1" algn="just">
              <a:lnSpc>
                <a:spcPct val="80000"/>
              </a:lnSpc>
              <a:spcAft>
                <a:spcPts val="1200"/>
              </a:spcAft>
              <a:defRPr/>
            </a:pPr>
            <a:r>
              <a:rPr lang="en-US" altLang="ar-KW" sz="1800" dirty="0">
                <a:latin typeface="+mn-lt"/>
              </a:rPr>
              <a:t>Use indentation for the body of the function .</a:t>
            </a:r>
          </a:p>
        </p:txBody>
      </p:sp>
      <p:sp>
        <p:nvSpPr>
          <p:cNvPr id="4" name="Footer Placeholder 3">
            <a:extLst>
              <a:ext uri="{FF2B5EF4-FFF2-40B4-BE49-F238E27FC236}">
                <a16:creationId xmlns:a16="http://schemas.microsoft.com/office/drawing/2014/main" id="{8AF0DF75-AA7A-4523-B89D-59644AE0FB64}"/>
              </a:ext>
            </a:extLst>
          </p:cNvPr>
          <p:cNvSpPr>
            <a:spLocks noGrp="1"/>
          </p:cNvSpPr>
          <p:nvPr>
            <p:ph type="ftr" sz="quarter" idx="11"/>
          </p:nvPr>
        </p:nvSpPr>
        <p:spPr/>
        <p:txBody>
          <a:bodyPr/>
          <a:lstStyle/>
          <a:p>
            <a:r>
              <a:rPr lang="en-US"/>
              <a:t>AOU- M110</a:t>
            </a:r>
            <a:endParaRPr lang="en-US" dirty="0"/>
          </a:p>
        </p:txBody>
      </p:sp>
      <p:sp>
        <p:nvSpPr>
          <p:cNvPr id="8211" name="Slide Number Placeholder 1"/>
          <p:cNvSpPr>
            <a:spLocks noGrp="1"/>
          </p:cNvSpPr>
          <p:nvPr>
            <p:ph type="sldNum" sz="quarter" idx="4294967295"/>
          </p:nvPr>
        </p:nvSpPr>
        <p:spPr>
          <a:xfrm>
            <a:off x="8715375" y="6416675"/>
            <a:ext cx="428625" cy="366713"/>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055AC683-73BA-498C-A969-71C58D7CD72F}" type="slidenum">
              <a:rPr lang="en-US" altLang="en-US"/>
              <a:pPr eaLnBrk="1" hangingPunct="1"/>
              <a:t>8</a:t>
            </a:fld>
            <a:endParaRPr lang="en-US" altLang="en-US"/>
          </a:p>
        </p:txBody>
      </p:sp>
      <p:sp>
        <p:nvSpPr>
          <p:cNvPr id="9220" name="TextBox 2"/>
          <p:cNvSpPr txBox="1">
            <a:spLocks noChangeArrowheads="1"/>
          </p:cNvSpPr>
          <p:nvPr/>
        </p:nvSpPr>
        <p:spPr bwMode="auto">
          <a:xfrm>
            <a:off x="788340" y="5312562"/>
            <a:ext cx="7777163" cy="549381"/>
          </a:xfrm>
          <a:prstGeom prst="rect">
            <a:avLst/>
          </a:prstGeom>
          <a:solidFill>
            <a:srgbClr val="DCDCDC"/>
          </a:solidFill>
          <a:ln w="38100">
            <a:solidFill>
              <a:srgbClr val="33CC33"/>
            </a:solidFill>
            <a:miter lim="800000"/>
            <a:headEnd/>
            <a:tailEnd/>
          </a:ln>
        </p:spPr>
        <p:txBody>
          <a:bodyPr wrap="square">
            <a:spAutoFit/>
          </a:bodyPr>
          <a:lstStyle>
            <a:defPPr>
              <a:defRPr lang="en-US"/>
            </a:defPPr>
            <a:lvl1pPr marL="342900" indent="-342900" eaLnBrk="0" hangingPunct="0"/>
            <a:lvl2pPr marL="400050" lvl="1" algn="just" eaLnBrk="1" hangingPunct="1">
              <a:lnSpc>
                <a:spcPct val="80000"/>
              </a:lnSpc>
              <a:defRPr b="1">
                <a:solidFill>
                  <a:srgbClr val="0070C0"/>
                </a:solidFill>
                <a:latin typeface="Courier New" pitchFamily="49" charset="0"/>
                <a:cs typeface="Courier New" pitchFamily="49" charset="0"/>
              </a:defRPr>
            </a:lvl2pPr>
            <a:lvl3pPr marL="1143000" indent="-228600" eaLnBrk="0" hangingPunct="0"/>
            <a:lvl4pPr marL="1600200" indent="-228600" eaLnBrk="0" hangingPunct="0"/>
            <a:lvl5pPr marL="2057400" indent="-228600" eaLnBrk="0" hangingPunct="0"/>
            <a:lvl6pPr marL="2514600" indent="-228600" algn="l" rtl="0" eaLnBrk="0" fontAlgn="base" hangingPunct="0">
              <a:spcBef>
                <a:spcPct val="0"/>
              </a:spcBef>
              <a:spcAft>
                <a:spcPct val="0"/>
              </a:spcAft>
            </a:lvl6pPr>
            <a:lvl7pPr marL="2971800" indent="-228600" algn="l" rtl="0" eaLnBrk="0" fontAlgn="base" hangingPunct="0">
              <a:spcBef>
                <a:spcPct val="0"/>
              </a:spcBef>
              <a:spcAft>
                <a:spcPct val="0"/>
              </a:spcAft>
            </a:lvl7pPr>
            <a:lvl8pPr marL="3429000" indent="-228600" algn="l" rtl="0" eaLnBrk="0" fontAlgn="base" hangingPunct="0">
              <a:spcBef>
                <a:spcPct val="0"/>
              </a:spcBef>
              <a:spcAft>
                <a:spcPct val="0"/>
              </a:spcAft>
            </a:lvl8pPr>
            <a:lvl9pPr marL="3886200" indent="-228600" algn="l" rtl="0" eaLnBrk="0" fontAlgn="base" hangingPunct="0">
              <a:spcBef>
                <a:spcPct val="0"/>
              </a:spcBef>
              <a:spcAft>
                <a:spcPct val="0"/>
              </a:spcAft>
            </a:lvl9pPr>
          </a:lstStyle>
          <a:p>
            <a:pPr lvl="1">
              <a:defRPr/>
            </a:pPr>
            <a:r>
              <a:rPr lang="en-GB" altLang="ar-KW" dirty="0"/>
              <a:t> def  printHello()</a:t>
            </a:r>
            <a:r>
              <a:rPr lang="en-US" altLang="ar-KW" dirty="0"/>
              <a:t>:</a:t>
            </a:r>
          </a:p>
          <a:p>
            <a:pPr lvl="1">
              <a:defRPr/>
            </a:pPr>
            <a:r>
              <a:rPr lang="en-US" altLang="ar-KW" dirty="0"/>
              <a:t>    print("Hello! ")</a:t>
            </a:r>
          </a:p>
        </p:txBody>
      </p:sp>
      <p:cxnSp>
        <p:nvCxnSpPr>
          <p:cNvPr id="3" name="Elbow Connector 2"/>
          <p:cNvCxnSpPr>
            <a:cxnSpLocks/>
          </p:cNvCxnSpPr>
          <p:nvPr/>
        </p:nvCxnSpPr>
        <p:spPr>
          <a:xfrm rot="16200000" flipH="1">
            <a:off x="542530" y="4326335"/>
            <a:ext cx="1073941" cy="936625"/>
          </a:xfrm>
          <a:prstGeom prst="bentConnector3">
            <a:avLst>
              <a:gd name="adj1" fmla="val 50000"/>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a:cxnSpLocks/>
          </p:cNvCxnSpPr>
          <p:nvPr/>
        </p:nvCxnSpPr>
        <p:spPr bwMode="auto">
          <a:xfrm flipH="1">
            <a:off x="509316" y="3592769"/>
            <a:ext cx="662117"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bwMode="auto">
          <a:xfrm>
            <a:off x="511176" y="3592769"/>
            <a:ext cx="0" cy="2143125"/>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a:cxnSpLocks/>
          </p:cNvCxnSpPr>
          <p:nvPr/>
        </p:nvCxnSpPr>
        <p:spPr bwMode="auto">
          <a:xfrm flipV="1">
            <a:off x="558280" y="5735894"/>
            <a:ext cx="1181367" cy="3969"/>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32" name="Straight Connector 31"/>
          <p:cNvCxnSpPr>
            <a:cxnSpLocks/>
          </p:cNvCxnSpPr>
          <p:nvPr/>
        </p:nvCxnSpPr>
        <p:spPr>
          <a:xfrm flipH="1">
            <a:off x="6728178" y="3128169"/>
            <a:ext cx="2236437"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a:off x="8964613" y="3150394"/>
            <a:ext cx="0" cy="2011362"/>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34" name="Straight Arrow Connector 33"/>
          <p:cNvCxnSpPr/>
          <p:nvPr/>
        </p:nvCxnSpPr>
        <p:spPr>
          <a:xfrm>
            <a:off x="3538538" y="5166519"/>
            <a:ext cx="0" cy="207962"/>
          </a:xfrm>
          <a:prstGeom prst="straightConnector1">
            <a:avLst/>
          </a:prstGeom>
          <a:ln>
            <a:solidFill>
              <a:srgbClr val="7030A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H="1" flipV="1">
            <a:off x="3538539" y="5161757"/>
            <a:ext cx="5426075" cy="4763"/>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48" name="Straight Connector 47"/>
          <p:cNvCxnSpPr/>
          <p:nvPr/>
        </p:nvCxnSpPr>
        <p:spPr>
          <a:xfrm flipH="1">
            <a:off x="4572000" y="2637865"/>
            <a:ext cx="4103688"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a:off x="8675688" y="2645569"/>
            <a:ext cx="0" cy="2297112"/>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flipH="1">
            <a:off x="2700339" y="4942681"/>
            <a:ext cx="7937" cy="439738"/>
          </a:xfrm>
          <a:prstGeom prst="straightConnector1">
            <a:avLst/>
          </a:prstGeom>
          <a:ln>
            <a:solidFill>
              <a:srgbClr val="FF0000"/>
            </a:solidFill>
            <a:prstDash val="dash"/>
            <a:tailEnd type="arrow"/>
          </a:ln>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flipH="1">
            <a:off x="2708276" y="4950619"/>
            <a:ext cx="5967413" cy="0"/>
          </a:xfrm>
          <a:prstGeom prst="line">
            <a:avLst/>
          </a:prstGeom>
          <a:ln>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2" name="Straight Connector 61"/>
          <p:cNvCxnSpPr>
            <a:cxnSpLocks/>
          </p:cNvCxnSpPr>
          <p:nvPr/>
        </p:nvCxnSpPr>
        <p:spPr>
          <a:xfrm flipH="1">
            <a:off x="601250" y="1966119"/>
            <a:ext cx="478250" cy="0"/>
          </a:xfrm>
          <a:prstGeom prst="line">
            <a:avLst/>
          </a:prstGeom>
          <a:ln>
            <a:solidFill>
              <a:srgbClr val="7030A0"/>
            </a:solidFill>
            <a:prstDash val="dash"/>
          </a:ln>
        </p:spPr>
        <p:style>
          <a:lnRef idx="1">
            <a:schemeClr val="accent1"/>
          </a:lnRef>
          <a:fillRef idx="0">
            <a:schemeClr val="accent1"/>
          </a:fillRef>
          <a:effectRef idx="0">
            <a:schemeClr val="accent1"/>
          </a:effectRef>
          <a:fontRef idx="minor">
            <a:schemeClr val="tx1"/>
          </a:fontRef>
        </p:style>
      </p:cxnSp>
      <p:cxnSp>
        <p:nvCxnSpPr>
          <p:cNvPr id="6" name="Straight Connector 5"/>
          <p:cNvCxnSpPr>
            <a:cxnSpLocks/>
          </p:cNvCxnSpPr>
          <p:nvPr/>
        </p:nvCxnSpPr>
        <p:spPr>
          <a:xfrm>
            <a:off x="601249" y="1966119"/>
            <a:ext cx="0" cy="2314577"/>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497372"/>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6055"/>
            <a:ext cx="7886700" cy="1013680"/>
          </a:xfrm>
        </p:spPr>
        <p:txBody>
          <a:bodyPr>
            <a:noAutofit/>
          </a:bodyPr>
          <a:lstStyle/>
          <a:p>
            <a:r>
              <a:rPr lang="en-GB" sz="3600" b="1" dirty="0"/>
              <a:t>Functions in Python</a:t>
            </a:r>
            <a:endParaRPr lang="en-US" sz="3600" b="1" dirty="0"/>
          </a:p>
        </p:txBody>
      </p:sp>
      <p:sp>
        <p:nvSpPr>
          <p:cNvPr id="6" name="Footer Placeholder 5">
            <a:extLst>
              <a:ext uri="{FF2B5EF4-FFF2-40B4-BE49-F238E27FC236}">
                <a16:creationId xmlns:a16="http://schemas.microsoft.com/office/drawing/2014/main" id="{D4756783-633D-4EAC-81D8-F4D1EB087BD6}"/>
              </a:ext>
            </a:extLst>
          </p:cNvPr>
          <p:cNvSpPr>
            <a:spLocks noGrp="1"/>
          </p:cNvSpPr>
          <p:nvPr>
            <p:ph type="ftr" sz="quarter" idx="11"/>
          </p:nvPr>
        </p:nvSpPr>
        <p:spPr/>
        <p:txBody>
          <a:bodyPr/>
          <a:lstStyle/>
          <a:p>
            <a:r>
              <a:rPr lang="en-US"/>
              <a:t>AOU- M110</a:t>
            </a:r>
            <a:endParaRPr lang="en-US" dirty="0"/>
          </a:p>
        </p:txBody>
      </p:sp>
      <p:sp>
        <p:nvSpPr>
          <p:cNvPr id="4" name="Slide Number Placeholder 3"/>
          <p:cNvSpPr>
            <a:spLocks noGrp="1"/>
          </p:cNvSpPr>
          <p:nvPr>
            <p:ph type="sldNum" sz="quarter" idx="4294967295"/>
          </p:nvPr>
        </p:nvSpPr>
        <p:spPr>
          <a:xfrm>
            <a:off x="8715375" y="6416675"/>
            <a:ext cx="428625" cy="366713"/>
          </a:xfrm>
          <a:prstGeom prst="rect">
            <a:avLst/>
          </a:prstGeom>
        </p:spPr>
        <p:txBody>
          <a:bodyPr/>
          <a:lstStyle/>
          <a:p>
            <a:fld id="{D57F1E4F-1CFF-5643-939E-02111984F565}" type="slidenum">
              <a:rPr lang="en-US" smtClean="0"/>
              <a:t>9</a:t>
            </a:fld>
            <a:endParaRPr lang="en-US" dirty="0"/>
          </a:p>
        </p:txBody>
      </p:sp>
      <p:sp>
        <p:nvSpPr>
          <p:cNvPr id="15" name="TextBox 14">
            <a:extLst>
              <a:ext uri="{FF2B5EF4-FFF2-40B4-BE49-F238E27FC236}">
                <a16:creationId xmlns:a16="http://schemas.microsoft.com/office/drawing/2014/main" id="{4C886413-FFBF-499E-9656-06351B39AD53}"/>
              </a:ext>
            </a:extLst>
          </p:cNvPr>
          <p:cNvSpPr txBox="1"/>
          <p:nvPr/>
        </p:nvSpPr>
        <p:spPr>
          <a:xfrm>
            <a:off x="628650" y="1227513"/>
            <a:ext cx="1494119" cy="400110"/>
          </a:xfrm>
          <a:prstGeom prst="rect">
            <a:avLst/>
          </a:prstGeom>
          <a:noFill/>
        </p:spPr>
        <p:txBody>
          <a:bodyPr wrap="square">
            <a:spAutoFit/>
          </a:bodyPr>
          <a:lstStyle/>
          <a:p>
            <a:r>
              <a:rPr lang="en-US" sz="2000" b="1" dirty="0"/>
              <a:t>Arguments</a:t>
            </a:r>
          </a:p>
        </p:txBody>
      </p:sp>
      <p:sp>
        <p:nvSpPr>
          <p:cNvPr id="19" name="TextBox 18">
            <a:extLst>
              <a:ext uri="{FF2B5EF4-FFF2-40B4-BE49-F238E27FC236}">
                <a16:creationId xmlns:a16="http://schemas.microsoft.com/office/drawing/2014/main" id="{9B361D7F-7CC0-4730-9DAC-CC910CD06171}"/>
              </a:ext>
            </a:extLst>
          </p:cNvPr>
          <p:cNvSpPr txBox="1"/>
          <p:nvPr/>
        </p:nvSpPr>
        <p:spPr>
          <a:xfrm>
            <a:off x="812799" y="1611594"/>
            <a:ext cx="7518402" cy="1415772"/>
          </a:xfrm>
          <a:prstGeom prst="rect">
            <a:avLst/>
          </a:prstGeom>
          <a:noFill/>
        </p:spPr>
        <p:txBody>
          <a:bodyPr wrap="square">
            <a:spAutoFit/>
          </a:bodyPr>
          <a:lstStyle/>
          <a:p>
            <a:r>
              <a:rPr lang="en-US" dirty="0"/>
              <a:t>Information can be passed into functions as arguments.</a:t>
            </a:r>
          </a:p>
          <a:p>
            <a:r>
              <a:rPr lang="en-US" b="1" dirty="0">
                <a:solidFill>
                  <a:srgbClr val="C00000"/>
                </a:solidFill>
              </a:rPr>
              <a:t>Arguments</a:t>
            </a:r>
            <a:r>
              <a:rPr lang="en-US" dirty="0"/>
              <a:t> are specified after the function name, inside the parentheses. You can add as many arguments as you want, just separate them with a comma.</a:t>
            </a:r>
          </a:p>
          <a:p>
            <a:endParaRPr lang="en-US" sz="1100" dirty="0"/>
          </a:p>
          <a:p>
            <a:r>
              <a:rPr lang="en-US" dirty="0"/>
              <a:t>The following example has a function with one argument (</a:t>
            </a:r>
            <a:r>
              <a:rPr lang="en-US" i="1" dirty="0" err="1"/>
              <a:t>aname</a:t>
            </a:r>
            <a:r>
              <a:rPr lang="en-US" dirty="0"/>
              <a:t>). </a:t>
            </a:r>
          </a:p>
        </p:txBody>
      </p:sp>
      <p:sp>
        <p:nvSpPr>
          <p:cNvPr id="10" name="TextBox 9">
            <a:extLst>
              <a:ext uri="{FF2B5EF4-FFF2-40B4-BE49-F238E27FC236}">
                <a16:creationId xmlns:a16="http://schemas.microsoft.com/office/drawing/2014/main" id="{4F3491DA-39D3-497E-A6E2-4A76BE1766BB}"/>
              </a:ext>
            </a:extLst>
          </p:cNvPr>
          <p:cNvSpPr txBox="1"/>
          <p:nvPr/>
        </p:nvSpPr>
        <p:spPr>
          <a:xfrm>
            <a:off x="1168399" y="3075199"/>
            <a:ext cx="3505201" cy="1477328"/>
          </a:xfrm>
          <a:prstGeom prst="rect">
            <a:avLst/>
          </a:prstGeom>
          <a:noFill/>
          <a:ln>
            <a:solidFill>
              <a:schemeClr val="accent1"/>
            </a:solidFill>
          </a:ln>
        </p:spPr>
        <p:txBody>
          <a:bodyPr wrap="square">
            <a:spAutoFit/>
          </a:bodyPr>
          <a:lstStyle/>
          <a:p>
            <a:pPr lvl="1">
              <a:defRPr/>
            </a:pPr>
            <a:r>
              <a:rPr lang="en-US" altLang="ar-KW" dirty="0"/>
              <a:t>def </a:t>
            </a:r>
            <a:r>
              <a:rPr lang="en-US" altLang="ar-KW" dirty="0" err="1"/>
              <a:t>my_function</a:t>
            </a:r>
            <a:r>
              <a:rPr lang="en-US" altLang="ar-KW" dirty="0"/>
              <a:t>(</a:t>
            </a:r>
            <a:r>
              <a:rPr lang="en-US" altLang="ar-KW" dirty="0" err="1"/>
              <a:t>aname</a:t>
            </a:r>
            <a:r>
              <a:rPr lang="en-US" altLang="ar-KW" dirty="0"/>
              <a:t>):</a:t>
            </a:r>
          </a:p>
          <a:p>
            <a:pPr lvl="1">
              <a:defRPr/>
            </a:pPr>
            <a:r>
              <a:rPr lang="en-US" altLang="ar-KW" dirty="0"/>
              <a:t>  print('Hello, '+ </a:t>
            </a:r>
            <a:r>
              <a:rPr lang="en-US" altLang="ar-KW" dirty="0" err="1"/>
              <a:t>aname</a:t>
            </a:r>
            <a:r>
              <a:rPr lang="en-US" altLang="ar-KW" dirty="0"/>
              <a:t> )</a:t>
            </a:r>
          </a:p>
          <a:p>
            <a:pPr lvl="1">
              <a:defRPr/>
            </a:pPr>
            <a:endParaRPr lang="en-US" altLang="ar-KW" dirty="0"/>
          </a:p>
          <a:p>
            <a:pPr lvl="1">
              <a:defRPr/>
            </a:pPr>
            <a:r>
              <a:rPr lang="en-US" altLang="ar-KW" dirty="0"/>
              <a:t>name=input('Enter a name: ')</a:t>
            </a:r>
          </a:p>
          <a:p>
            <a:pPr lvl="1">
              <a:defRPr/>
            </a:pPr>
            <a:r>
              <a:rPr lang="en-US" altLang="ar-KW" dirty="0" err="1"/>
              <a:t>my_function</a:t>
            </a:r>
            <a:r>
              <a:rPr lang="en-US" altLang="ar-KW" dirty="0"/>
              <a:t>(name)</a:t>
            </a:r>
            <a:endParaRPr lang="en-US" altLang="ar-KW" dirty="0">
              <a:solidFill>
                <a:srgbClr val="7030A0"/>
              </a:solidFill>
            </a:endParaRPr>
          </a:p>
        </p:txBody>
      </p:sp>
      <p:sp>
        <p:nvSpPr>
          <p:cNvPr id="13" name="TextBox 12">
            <a:extLst>
              <a:ext uri="{FF2B5EF4-FFF2-40B4-BE49-F238E27FC236}">
                <a16:creationId xmlns:a16="http://schemas.microsoft.com/office/drawing/2014/main" id="{0F17F9DA-C211-4BEF-AA15-567BDD18BA5C}"/>
              </a:ext>
            </a:extLst>
          </p:cNvPr>
          <p:cNvSpPr txBox="1"/>
          <p:nvPr/>
        </p:nvSpPr>
        <p:spPr>
          <a:xfrm>
            <a:off x="5624095" y="3399643"/>
            <a:ext cx="2274712" cy="646331"/>
          </a:xfrm>
          <a:prstGeom prst="rect">
            <a:avLst/>
          </a:prstGeom>
          <a:noFill/>
          <a:ln>
            <a:solidFill>
              <a:schemeClr val="accent1"/>
            </a:solidFill>
          </a:ln>
        </p:spPr>
        <p:txBody>
          <a:bodyPr wrap="square">
            <a:spAutoFit/>
          </a:bodyPr>
          <a:lstStyle/>
          <a:p>
            <a:r>
              <a:rPr lang="en-US" dirty="0">
                <a:solidFill>
                  <a:srgbClr val="FF0000"/>
                </a:solidFill>
              </a:rPr>
              <a:t>Enter a name: Jamal</a:t>
            </a:r>
          </a:p>
          <a:p>
            <a:r>
              <a:rPr lang="en-US" dirty="0">
                <a:solidFill>
                  <a:srgbClr val="FF0000"/>
                </a:solidFill>
              </a:rPr>
              <a:t>Hello, Jamal</a:t>
            </a:r>
          </a:p>
        </p:txBody>
      </p:sp>
      <p:sp>
        <p:nvSpPr>
          <p:cNvPr id="5" name="Arrow: Right 4">
            <a:extLst>
              <a:ext uri="{FF2B5EF4-FFF2-40B4-BE49-F238E27FC236}">
                <a16:creationId xmlns:a16="http://schemas.microsoft.com/office/drawing/2014/main" id="{DABA25B2-29CB-47A7-810C-2D89EBB031B4}"/>
              </a:ext>
            </a:extLst>
          </p:cNvPr>
          <p:cNvSpPr/>
          <p:nvPr/>
        </p:nvSpPr>
        <p:spPr>
          <a:xfrm>
            <a:off x="4814616" y="3632531"/>
            <a:ext cx="668463" cy="19813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8F1FC1A8-202E-4892-84AA-4410A3BDD53F}"/>
              </a:ext>
            </a:extLst>
          </p:cNvPr>
          <p:cNvSpPr txBox="1"/>
          <p:nvPr/>
        </p:nvSpPr>
        <p:spPr>
          <a:xfrm>
            <a:off x="628650" y="4619515"/>
            <a:ext cx="3222979" cy="400110"/>
          </a:xfrm>
          <a:prstGeom prst="rect">
            <a:avLst/>
          </a:prstGeom>
          <a:noFill/>
        </p:spPr>
        <p:txBody>
          <a:bodyPr wrap="square">
            <a:spAutoFit/>
          </a:bodyPr>
          <a:lstStyle/>
          <a:p>
            <a:r>
              <a:rPr lang="en-US" sz="2000" b="1" dirty="0"/>
              <a:t>Number of Arguments</a:t>
            </a:r>
          </a:p>
        </p:txBody>
      </p:sp>
      <p:sp>
        <p:nvSpPr>
          <p:cNvPr id="16" name="TextBox 15">
            <a:extLst>
              <a:ext uri="{FF2B5EF4-FFF2-40B4-BE49-F238E27FC236}">
                <a16:creationId xmlns:a16="http://schemas.microsoft.com/office/drawing/2014/main" id="{63C25332-1452-4121-A329-9275E5B36C9C}"/>
              </a:ext>
            </a:extLst>
          </p:cNvPr>
          <p:cNvSpPr txBox="1"/>
          <p:nvPr/>
        </p:nvSpPr>
        <p:spPr>
          <a:xfrm>
            <a:off x="855133" y="5021085"/>
            <a:ext cx="7636934" cy="923330"/>
          </a:xfrm>
          <a:prstGeom prst="rect">
            <a:avLst/>
          </a:prstGeom>
          <a:noFill/>
        </p:spPr>
        <p:txBody>
          <a:bodyPr wrap="square">
            <a:spAutoFit/>
          </a:bodyPr>
          <a:lstStyle/>
          <a:p>
            <a:r>
              <a:rPr lang="en-US" dirty="0"/>
              <a:t>By default, a function must be called with the correct number of arguments. This means that if your function expects 2 arguments, you should call the function with 2 arguments, not more, and not less.</a:t>
            </a:r>
          </a:p>
        </p:txBody>
      </p:sp>
    </p:spTree>
    <p:extLst>
      <p:ext uri="{BB962C8B-B14F-4D97-AF65-F5344CB8AC3E}">
        <p14:creationId xmlns:p14="http://schemas.microsoft.com/office/powerpoint/2010/main" val="1858656269"/>
      </p:ext>
    </p:extLst>
  </p:cSld>
  <p:clrMapOvr>
    <a:masterClrMapping/>
  </p:clrMapOvr>
</p:sld>
</file>

<file path=ppt/theme/theme1.xml><?xml version="1.0" encoding="utf-8"?>
<a:theme xmlns:a="http://schemas.openxmlformats.org/drawingml/2006/main" name="1_Office Theme">
  <a:themeElements>
    <a:clrScheme name="AOU Color Palette">
      <a:dk1>
        <a:srgbClr val="002D58"/>
      </a:dk1>
      <a:lt1>
        <a:sysClr val="window" lastClr="FFFFFF"/>
      </a:lt1>
      <a:dk2>
        <a:srgbClr val="194C44"/>
      </a:dk2>
      <a:lt2>
        <a:srgbClr val="E8E6DF"/>
      </a:lt2>
      <a:accent1>
        <a:srgbClr val="002D58"/>
      </a:accent1>
      <a:accent2>
        <a:srgbClr val="194C44"/>
      </a:accent2>
      <a:accent3>
        <a:srgbClr val="A11A16"/>
      </a:accent3>
      <a:accent4>
        <a:srgbClr val="F3B200"/>
      </a:accent4>
      <a:accent5>
        <a:srgbClr val="6DB1E2"/>
      </a:accent5>
      <a:accent6>
        <a:srgbClr val="A64167"/>
      </a:accent6>
      <a:hlink>
        <a:srgbClr val="002D58"/>
      </a:hlink>
      <a:folHlink>
        <a:srgbClr val="A11A1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18168</TotalTime>
  <Words>3202</Words>
  <Application>Microsoft Office PowerPoint</Application>
  <PresentationFormat>Custom</PresentationFormat>
  <Paragraphs>403</Paragraphs>
  <Slides>32</Slides>
  <Notes>2</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32</vt:i4>
      </vt:variant>
    </vt:vector>
  </HeadingPairs>
  <TitlesOfParts>
    <vt:vector size="47" baseType="lpstr">
      <vt:lpstr>Arial</vt:lpstr>
      <vt:lpstr>ArialMonoMTPro</vt:lpstr>
      <vt:lpstr>Calibri</vt:lpstr>
      <vt:lpstr>Calibri Light</vt:lpstr>
      <vt:lpstr>Corbel</vt:lpstr>
      <vt:lpstr>Courier New</vt:lpstr>
      <vt:lpstr>Lucida Console</vt:lpstr>
      <vt:lpstr>MathematicalPiLTStd-1</vt:lpstr>
      <vt:lpstr>Poppins</vt:lpstr>
      <vt:lpstr>Poppins Medium</vt:lpstr>
      <vt:lpstr>SabonLTPro-Italic</vt:lpstr>
      <vt:lpstr>SabonLTPro-Roman</vt:lpstr>
      <vt:lpstr>Söhne</vt:lpstr>
      <vt:lpstr>Wingdings</vt:lpstr>
      <vt:lpstr>1_Office Theme</vt:lpstr>
      <vt:lpstr>M110: Python Programming  Meeting #7  Functions</vt:lpstr>
      <vt:lpstr>Content</vt:lpstr>
      <vt:lpstr>Modular Programming</vt:lpstr>
      <vt:lpstr>Introduction to Functions</vt:lpstr>
      <vt:lpstr>Functions in Python</vt:lpstr>
      <vt:lpstr>Functions in Python</vt:lpstr>
      <vt:lpstr>Functions in Python</vt:lpstr>
      <vt:lpstr>Functions</vt:lpstr>
      <vt:lpstr>Functions in Python</vt:lpstr>
      <vt:lpstr>Functions in Python</vt:lpstr>
      <vt:lpstr>Functions without return</vt:lpstr>
      <vt:lpstr>Functions with return</vt:lpstr>
      <vt:lpstr>PowerPoint Presentation</vt:lpstr>
      <vt:lpstr>Functions with return</vt:lpstr>
      <vt:lpstr>PowerPoint Presentation</vt:lpstr>
      <vt:lpstr>Functions in Python</vt:lpstr>
      <vt:lpstr>Functions in Python</vt:lpstr>
      <vt:lpstr>Functions in Python</vt:lpstr>
      <vt:lpstr>Functions in Python</vt:lpstr>
      <vt:lpstr>Functions in Python</vt:lpstr>
      <vt:lpstr>Functions in Python</vt:lpstr>
      <vt:lpstr>PowerPoint Presentation</vt:lpstr>
      <vt:lpstr>PowerPoint Presentation</vt:lpstr>
      <vt:lpstr>PowerPoint Presentation</vt:lpstr>
      <vt:lpstr>PowerPoint Presentation</vt:lpstr>
      <vt:lpstr>Functions in Python</vt:lpstr>
      <vt:lpstr>Functions in Python</vt:lpstr>
      <vt:lpstr>Exercise 1</vt:lpstr>
      <vt:lpstr>Exercise 2</vt:lpstr>
      <vt:lpstr>Ex. 2 Solution</vt:lpstr>
      <vt:lpstr>Exercise 3</vt:lpstr>
      <vt:lpstr>Exercise 3-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Untitled Presentation</dc:title>
  <dc:subject/>
  <dc:creator>Unknown Creator</dc:creator>
  <cp:keywords/>
  <dc:description/>
  <cp:lastModifiedBy>Ahmad Mikati</cp:lastModifiedBy>
  <cp:revision>127</cp:revision>
  <dcterms:created xsi:type="dcterms:W3CDTF">2018-09-14T23:33:58Z</dcterms:created>
  <dcterms:modified xsi:type="dcterms:W3CDTF">2023-06-25T16:36:03Z</dcterms:modified>
</cp:coreProperties>
</file>