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5">
  <p:sldMasterIdLst>
    <p:sldMasterId id="2147483708" r:id="rId1"/>
  </p:sldMasterIdLst>
  <p:notesMasterIdLst>
    <p:notesMasterId r:id="rId34"/>
  </p:notesMasterIdLst>
  <p:sldIdLst>
    <p:sldId id="713" r:id="rId2"/>
    <p:sldId id="257" r:id="rId3"/>
    <p:sldId id="286" r:id="rId4"/>
    <p:sldId id="287" r:id="rId5"/>
    <p:sldId id="288" r:id="rId6"/>
    <p:sldId id="668" r:id="rId7"/>
    <p:sldId id="669" r:id="rId8"/>
    <p:sldId id="687" r:id="rId9"/>
    <p:sldId id="688" r:id="rId10"/>
    <p:sldId id="296" r:id="rId11"/>
    <p:sldId id="695" r:id="rId12"/>
    <p:sldId id="696" r:id="rId13"/>
    <p:sldId id="697" r:id="rId14"/>
    <p:sldId id="698" r:id="rId15"/>
    <p:sldId id="699" r:id="rId16"/>
    <p:sldId id="520" r:id="rId17"/>
    <p:sldId id="521" r:id="rId18"/>
    <p:sldId id="511" r:id="rId19"/>
    <p:sldId id="522" r:id="rId20"/>
    <p:sldId id="297" r:id="rId21"/>
    <p:sldId id="299" r:id="rId22"/>
    <p:sldId id="523" r:id="rId23"/>
    <p:sldId id="524" r:id="rId24"/>
    <p:sldId id="715" r:id="rId25"/>
    <p:sldId id="716" r:id="rId26"/>
    <p:sldId id="717" r:id="rId27"/>
    <p:sldId id="718" r:id="rId28"/>
    <p:sldId id="704" r:id="rId29"/>
    <p:sldId id="703" r:id="rId30"/>
    <p:sldId id="670" r:id="rId31"/>
    <p:sldId id="671" r:id="rId32"/>
    <p:sldId id="285" r:id="rId33"/>
  </p:sldIdLst>
  <p:sldSz cx="9144000" cy="6875463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  <a:srgbClr val="FFFFFF"/>
    <a:srgbClr val="E2F0D9"/>
    <a:srgbClr val="A7D28D"/>
    <a:srgbClr val="E3E3E3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12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0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2BBC7-23BC-46A7-81D3-7E7BA3702E22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6363" y="1143000"/>
            <a:ext cx="4105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E3BD2C-7FC2-4166-9A41-4D78B0A74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1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9747F5-57E0-4109-91CC-844D47F93EC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0470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>
            <a:extLst>
              <a:ext uri="{FF2B5EF4-FFF2-40B4-BE49-F238E27FC236}">
                <a16:creationId xmlns:a16="http://schemas.microsoft.com/office/drawing/2014/main" id="{3302D2F3-527F-4275-B9FD-68FEA7D9A7D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DE361-E15D-4601-8BE6-F65EB4995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4516" name="Slide Number Placeholder 3">
            <a:extLst>
              <a:ext uri="{FF2B5EF4-FFF2-40B4-BE49-F238E27FC236}">
                <a16:creationId xmlns:a16="http://schemas.microsoft.com/office/drawing/2014/main" id="{B8E26485-9DBD-45F5-9197-AB86EF3F7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579BC8A6-F8D3-4291-BC18-56CDDB9F0EFF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1068EFB2-55A5-48B3-A7FF-58B2F6F74B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E6BC5F12-D8BE-4420-864C-68098140E99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Char char="•"/>
            </a:pPr>
            <a:endParaRPr lang="en-US" altLang="en-US" dirty="0"/>
          </a:p>
          <a:p>
            <a:endParaRPr lang="en-US" altLang="en-US" dirty="0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D851F005-675C-467E-A565-C218CC0383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7F8F6542-174F-4D41-A443-E6E152536D5B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>
            <a:extLst>
              <a:ext uri="{FF2B5EF4-FFF2-40B4-BE49-F238E27FC236}">
                <a16:creationId xmlns:a16="http://schemas.microsoft.com/office/drawing/2014/main" id="{5265A52F-E167-4897-8241-57DA17392CB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>
            <a:extLst>
              <a:ext uri="{FF2B5EF4-FFF2-40B4-BE49-F238E27FC236}">
                <a16:creationId xmlns:a16="http://schemas.microsoft.com/office/drawing/2014/main" id="{170C2F3A-6A5E-4348-9569-93CEA81BC58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  <p:sp>
        <p:nvSpPr>
          <p:cNvPr id="66564" name="Slide Number Placeholder 3">
            <a:extLst>
              <a:ext uri="{FF2B5EF4-FFF2-40B4-BE49-F238E27FC236}">
                <a16:creationId xmlns:a16="http://schemas.microsoft.com/office/drawing/2014/main" id="{9E6E1922-43E0-465A-A915-8794D81D1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fld id="{E9B0F5CA-DD8A-49B3-80C7-D54CBB324758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8650" y="1166516"/>
            <a:ext cx="4305300" cy="1707552"/>
          </a:xfrm>
        </p:spPr>
        <p:txBody>
          <a:bodyPr anchor="b"/>
          <a:lstStyle>
            <a:lvl1pPr algn="l">
              <a:defRPr sz="4500" baseline="0"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The Main 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29250" y="6130622"/>
            <a:ext cx="3086100" cy="366055"/>
          </a:xfrm>
        </p:spPr>
        <p:txBody>
          <a:bodyPr/>
          <a:lstStyle/>
          <a:p>
            <a:pPr defTabSz="685800"/>
            <a:r>
              <a:rPr lang="en-US">
                <a:solidFill>
                  <a:prstClr val="white">
                    <a:tint val="75000"/>
                  </a:prstClr>
                </a:solidFill>
              </a:rPr>
              <a:t>AOU- M110</a:t>
            </a:r>
            <a:endParaRPr lang="en-US" dirty="0">
              <a:solidFill>
                <a:prstClr val="white">
                  <a:tint val="75000"/>
                </a:prst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308" y="0"/>
            <a:ext cx="1995692" cy="504200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" y="4927416"/>
            <a:ext cx="2134709" cy="1418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920" y="-12007"/>
            <a:ext cx="3991546" cy="687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863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352675" y="2528877"/>
            <a:ext cx="4305300" cy="1707552"/>
          </a:xfrm>
        </p:spPr>
        <p:txBody>
          <a:bodyPr anchor="b"/>
          <a:lstStyle>
            <a:lvl1pPr algn="l">
              <a:defRPr sz="4500" baseline="0"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Statement Goes Here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38300" y="-872965"/>
            <a:ext cx="10782300" cy="810731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C2763-2F67-87F0-7623-FFB6C7513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409575" y="6250759"/>
            <a:ext cx="8515350" cy="366055"/>
          </a:xfrm>
        </p:spPr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4692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latin typeface="Poppins Medium" panose="00000600000000000000" pitchFamily="2" charset="0"/>
                <a:cs typeface="Poppins Medium" panose="000006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30274"/>
            <a:ext cx="7886700" cy="3657364"/>
          </a:xfrm>
        </p:spPr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1468" y="6403159"/>
            <a:ext cx="2743200" cy="366055"/>
          </a:xfrm>
        </p:spPr>
        <p:txBody>
          <a:bodyPr/>
          <a:lstStyle>
            <a:lvl1pPr>
              <a:defRPr sz="1400"/>
            </a:lvl1pPr>
          </a:lstStyle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793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30274"/>
            <a:ext cx="3886200" cy="3606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30274"/>
            <a:ext cx="3886200" cy="360643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34877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6055"/>
            <a:ext cx="7886700" cy="13289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820724"/>
            <a:ext cx="3868340" cy="6779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610129"/>
            <a:ext cx="3868340" cy="29459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20724"/>
            <a:ext cx="3887391" cy="6779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610129"/>
            <a:ext cx="3887391" cy="294594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20460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2983758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989939"/>
            <a:ext cx="2949178" cy="10727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9940"/>
            <a:ext cx="4629150" cy="48860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215427"/>
            <a:ext cx="2949178" cy="36685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19927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8364"/>
            <a:ext cx="2949178" cy="160427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9940"/>
            <a:ext cx="4629150" cy="488603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62639"/>
            <a:ext cx="2949178" cy="3821294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</p:spTree>
    <p:extLst>
      <p:ext uri="{BB962C8B-B14F-4D97-AF65-F5344CB8AC3E}">
        <p14:creationId xmlns:p14="http://schemas.microsoft.com/office/powerpoint/2010/main" val="3365670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53" y="4927416"/>
            <a:ext cx="2134709" cy="14189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5" y="5491594"/>
            <a:ext cx="2581275" cy="699418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550844" y="3020403"/>
            <a:ext cx="1990725" cy="776673"/>
          </a:xfrm>
        </p:spPr>
        <p:txBody>
          <a:bodyPr>
            <a:normAutofit/>
          </a:bodyPr>
          <a:lstStyle>
            <a:lvl1pPr algn="ctr">
              <a:defRPr sz="2700" baseline="0"/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65916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1328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30274"/>
            <a:ext cx="7886700" cy="36064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29250" y="5965009"/>
            <a:ext cx="3086100" cy="3660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32" y="5785072"/>
            <a:ext cx="1090868" cy="72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04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Poppins Medium" panose="00000600000000000000" pitchFamily="2" charset="0"/>
          <a:ea typeface="+mj-ea"/>
          <a:cs typeface="Poppins Medium" panose="00000600000000000000" pitchFamily="2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 Medium" panose="00000600000000000000" pitchFamily="2" charset="0"/>
          <a:ea typeface="+mn-ea"/>
          <a:cs typeface="Poppins Medium" panose="00000600000000000000" pitchFamily="2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431549"/>
            <a:ext cx="6043705" cy="2619375"/>
          </a:xfrm>
        </p:spPr>
        <p:txBody>
          <a:bodyPr>
            <a:normAutofit fontScale="90000"/>
          </a:bodyPr>
          <a:lstStyle/>
          <a:p>
            <a:pPr algn="ctr"/>
            <a:r>
              <a:rPr lang="en-GB" sz="3200" b="1" dirty="0"/>
              <a:t>M110: </a:t>
            </a:r>
            <a:r>
              <a:rPr lang="en-GB" sz="3200" dirty="0"/>
              <a:t>Python Programming</a:t>
            </a:r>
            <a:br>
              <a:rPr lang="en-GB" sz="3200" dirty="0"/>
            </a:br>
            <a:br>
              <a:rPr lang="en-US" sz="3200" dirty="0"/>
            </a:br>
            <a:r>
              <a:rPr kumimoji="0" lang="en-GB" sz="3600" b="1" i="0" u="none" strike="noStrike" kern="1200" cap="none" spc="0" normalizeH="0" baseline="0" noProof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Meeting </a:t>
            </a:r>
            <a:r>
              <a:rPr kumimoji="0" lang="en-GB" sz="36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#10</a:t>
            </a:r>
            <a:br>
              <a:rPr kumimoji="0" lang="en-GB" sz="36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br>
              <a:rPr kumimoji="0" lang="en-GB" sz="3600" b="1" i="0" u="none" strike="noStrike" kern="1200" cap="none" spc="0" normalizeH="0" baseline="0" noProof="0" dirty="0">
                <a:ln w="3175" cmpd="sng"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</a:br>
            <a:r>
              <a:rPr lang="en-GB" sz="3600" b="1" dirty="0">
                <a:latin typeface="Corbel" panose="020B0503020204020204"/>
              </a:rPr>
              <a:t>Classes and Object-Oriented Programming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28650" y="431549"/>
            <a:ext cx="3467101" cy="198624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 w="3175" cmpd="sng"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03139" y="6185972"/>
            <a:ext cx="317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Prepared by Dr. Ahmad Mikati</a:t>
            </a:r>
          </a:p>
        </p:txBody>
      </p:sp>
    </p:spTree>
    <p:extLst>
      <p:ext uri="{BB962C8B-B14F-4D97-AF65-F5344CB8AC3E}">
        <p14:creationId xmlns:p14="http://schemas.microsoft.com/office/powerpoint/2010/main" val="424333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7B14AC79-8876-44EC-8F0F-33597E02CC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507566"/>
          </a:xfrm>
        </p:spPr>
        <p:txBody>
          <a:bodyPr>
            <a:normAutofit fontScale="90000"/>
          </a:bodyPr>
          <a:lstStyle/>
          <a:p>
            <a:r>
              <a:rPr lang="en-US" altLang="en-US" b="1" dirty="0">
                <a:solidFill>
                  <a:srgbClr val="C00000"/>
                </a:solidFill>
              </a:rPr>
              <a:t>Class Definitions</a:t>
            </a:r>
            <a:endParaRPr lang="en-US" altLang="en-US" sz="2000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56CFCAE8-CC63-462A-A51E-75A95C2715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04775" y="3688383"/>
            <a:ext cx="8236603" cy="2346182"/>
          </a:xfrm>
        </p:spPr>
        <p:txBody>
          <a:bodyPr>
            <a:normAutofit/>
          </a:bodyPr>
          <a:lstStyle/>
          <a:p>
            <a:pPr lvl="1">
              <a:lnSpc>
                <a:spcPct val="110000"/>
              </a:lnSpc>
            </a:pPr>
            <a:r>
              <a:rPr lang="en-US" altLang="en-US" sz="1600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class_name</a:t>
            </a: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: 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It is the name of the class</a:t>
            </a:r>
          </a:p>
          <a:p>
            <a:pPr lvl="2">
              <a:lnSpc>
                <a:spcPct val="110000"/>
              </a:lnSpc>
            </a:pP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Class names often start with </a:t>
            </a:r>
            <a:r>
              <a:rPr lang="en-US" altLang="en-US" sz="1400" u="sng" dirty="0">
                <a:latin typeface="+mn-lt"/>
                <a:cs typeface="Courier New" panose="02070309020205020404" pitchFamily="49" charset="0"/>
              </a:rPr>
              <a:t>uppercase letter</a:t>
            </a:r>
          </a:p>
          <a:p>
            <a:pPr lvl="1">
              <a:lnSpc>
                <a:spcPct val="110000"/>
              </a:lnSpc>
            </a:pP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Docstring: 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It is the first string inside the class with a brief description of the class.</a:t>
            </a:r>
            <a:endParaRPr lang="en-US" altLang="en-US" sz="1600" dirty="0">
              <a:latin typeface="+mn-lt"/>
              <a:cs typeface="Courier New" panose="020703090202050204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US" altLang="en-US" sz="1600" i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statements:</a:t>
            </a:r>
            <a:r>
              <a:rPr lang="en-US" altLang="en-US" sz="1600" dirty="0">
                <a:latin typeface="+mn-lt"/>
                <a:cs typeface="Courier New" panose="02070309020205020404" pitchFamily="49" charset="0"/>
              </a:rPr>
              <a:t> </a:t>
            </a:r>
            <a:r>
              <a:rPr lang="en-US" altLang="en-US" sz="1400" dirty="0">
                <a:latin typeface="+mn-lt"/>
                <a:cs typeface="Courier New" panose="02070309020205020404" pitchFamily="49" charset="0"/>
              </a:rPr>
              <a:t>Attributes and methods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en-US" sz="1600" b="1" dirty="0">
                <a:latin typeface="+mn-lt"/>
                <a:cs typeface="Courier New" panose="02070309020205020404" pitchFamily="49" charset="0"/>
              </a:rPr>
              <a:t>Method</a:t>
            </a:r>
            <a:r>
              <a:rPr lang="en-US" altLang="en-US" sz="1600" dirty="0">
                <a:latin typeface="+mn-lt"/>
                <a:cs typeface="Courier New" panose="02070309020205020404" pitchFamily="49" charset="0"/>
              </a:rPr>
              <a:t> definition is like any other python function definition</a:t>
            </a:r>
          </a:p>
          <a:p>
            <a:pPr lvl="1">
              <a:lnSpc>
                <a:spcPct val="110000"/>
              </a:lnSpc>
            </a:pPr>
            <a:r>
              <a:rPr lang="en-US" altLang="en-US" b="1" i="1" u="sng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self</a:t>
            </a:r>
            <a:r>
              <a:rPr lang="en-US" altLang="en-US" sz="1700" u="sng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parameter</a:t>
            </a:r>
            <a:r>
              <a:rPr lang="en-US" altLang="en-US" sz="1700" dirty="0">
                <a:latin typeface="+mn-lt"/>
                <a:cs typeface="Courier New" panose="02070309020205020404" pitchFamily="49" charset="0"/>
              </a:rPr>
              <a:t>: required in every method in the class – references the specific object that the method is working on.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67061-AAA1-4F31-953B-FD1A448E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AOU- M110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FA2DD0C-80CB-404B-899F-0BFB14DE749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FF9A8A-F96F-42BC-A6CB-94ED477A2814}"/>
              </a:ext>
            </a:extLst>
          </p:cNvPr>
          <p:cNvSpPr txBox="1"/>
          <p:nvPr/>
        </p:nvSpPr>
        <p:spPr>
          <a:xfrm>
            <a:off x="416309" y="3288273"/>
            <a:ext cx="67173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To create a class, you write a </a:t>
            </a:r>
            <a:r>
              <a:rPr lang="en-US" sz="2000" i="1" dirty="0">
                <a:solidFill>
                  <a:srgbClr val="C00000"/>
                </a:solidFill>
              </a:rPr>
              <a:t>class definition</a:t>
            </a:r>
            <a:r>
              <a:rPr lang="en-US" sz="20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61F753-0D5F-451A-80E2-D542CE971385}"/>
              </a:ext>
            </a:extLst>
          </p:cNvPr>
          <p:cNvSpPr txBox="1"/>
          <p:nvPr/>
        </p:nvSpPr>
        <p:spPr>
          <a:xfrm>
            <a:off x="562633" y="864191"/>
            <a:ext cx="72762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Python, class is defined by using the </a:t>
            </a:r>
            <a:r>
              <a:rPr lang="en-US" b="1" dirty="0"/>
              <a:t>class</a:t>
            </a:r>
            <a:r>
              <a:rPr lang="en-US" dirty="0"/>
              <a:t> keyword. </a:t>
            </a:r>
          </a:p>
          <a:p>
            <a:r>
              <a:rPr lang="en-US" dirty="0"/>
              <a:t>The syntax to create a class is given below.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256B4C-2023-4BBD-9036-C142F8E0F473}"/>
              </a:ext>
            </a:extLst>
          </p:cNvPr>
          <p:cNvSpPr txBox="1"/>
          <p:nvPr/>
        </p:nvSpPr>
        <p:spPr>
          <a:xfrm>
            <a:off x="1830010" y="1549108"/>
            <a:ext cx="6008913" cy="16619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i="0" dirty="0">
                <a:solidFill>
                  <a:srgbClr val="E1E1E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class_name</a:t>
            </a:r>
            <a:r>
              <a:rPr lang="en-US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i="0" dirty="0">
                <a:solidFill>
                  <a:srgbClr val="E1E1E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E1E1E1"/>
                </a:solidFill>
                <a:latin typeface="Consolas" panose="020B0609020204030204" pitchFamily="49" charset="0"/>
              </a:rPr>
              <a:t>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'''This is a 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docstring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. I have created a new class'‘’     </a:t>
            </a:r>
          </a:p>
          <a:p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1&gt; </a:t>
            </a:r>
            <a:endParaRPr lang="en-US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1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2&gt;</a:t>
            </a:r>
          </a:p>
          <a:p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.</a:t>
            </a:r>
          </a:p>
          <a:p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    .  </a:t>
            </a:r>
          </a:p>
          <a:p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4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statement</a:t>
            </a:r>
            <a:r>
              <a:rPr lang="en-US" sz="1400" b="0" i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 N&gt;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Class Definitions-  example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19AEA-E365-48BA-BD86-07874B3D1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</a:pPr>
            <a:r>
              <a:rPr lang="en-US" altLang="en-US" dirty="0"/>
              <a:t>Example: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900" dirty="0"/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class </a:t>
            </a:r>
            <a:r>
              <a:rPr lang="en-US" altLang="en-US" sz="2400" b="1" dirty="0">
                <a:latin typeface="Courier New" panose="02070309020205020404" pitchFamily="49" charset="0"/>
              </a:rPr>
              <a:t>Point</a:t>
            </a:r>
            <a:r>
              <a:rPr lang="en-US" altLang="en-US" sz="2400" dirty="0">
                <a:latin typeface="Courier New" panose="02070309020205020404" pitchFamily="49" charset="0"/>
              </a:rPr>
              <a:t>: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 x = 0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    y = 0</a:t>
            </a:r>
          </a:p>
          <a:p>
            <a:pPr lvl="1">
              <a:lnSpc>
                <a:spcPct val="60000"/>
              </a:lnSpc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b="1" dirty="0">
                <a:solidFill>
                  <a:srgbClr val="008000"/>
                </a:solidFill>
                <a:latin typeface="Courier New" panose="02070309020205020404" pitchFamily="49" charset="0"/>
              </a:rPr>
              <a:t>	# main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p1 = Point()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p1.x = 2</a:t>
            </a:r>
          </a:p>
          <a:p>
            <a:pPr lvl="1">
              <a:lnSpc>
                <a:spcPct val="6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p1.y = -5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9" name="Group 18">
            <a:extLst>
              <a:ext uri="{FF2B5EF4-FFF2-40B4-BE49-F238E27FC236}">
                <a16:creationId xmlns:a16="http://schemas.microsoft.com/office/drawing/2014/main" id="{CAF25797-E77A-4DFA-B63B-C3D1E49B4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997554"/>
              </p:ext>
            </p:extLst>
          </p:nvPr>
        </p:nvGraphicFramePr>
        <p:xfrm>
          <a:off x="5334000" y="1905000"/>
          <a:ext cx="2716213" cy="1484313"/>
        </p:xfrm>
        <a:graphic>
          <a:graphicData uri="http://schemas.openxmlformats.org/drawingml/2006/table">
            <a:tbl>
              <a:tblPr/>
              <a:tblGrid>
                <a:gridCol w="506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2262">
                <a:tc gridSpan="2"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itchFamily="34" charset="0"/>
                        </a:rPr>
                        <a:t>point.py</a:t>
                      </a:r>
                    </a:p>
                  </a:txBody>
                  <a:tcPr marL="41477" marR="41477" marT="41614" marB="41614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051">
                <a:tc>
                  <a:txBody>
                    <a:bodyPr/>
                    <a:lstStyle/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itchFamily="49" charset="0"/>
                        </a:rPr>
                        <a:t>3</a:t>
                      </a:r>
                    </a:p>
                  </a:txBody>
                  <a:tcPr marL="41477" marR="82954" marT="208073" marB="208073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class Point: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x = 0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 y = 0</a:t>
                      </a:r>
                    </a:p>
                  </a:txBody>
                  <a:tcPr marL="41477" marR="165909" marT="208073" marB="208073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2763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79897"/>
          </a:xfrm>
        </p:spPr>
        <p:txBody>
          <a:bodyPr>
            <a:normAutofit/>
          </a:bodyPr>
          <a:lstStyle/>
          <a:p>
            <a:r>
              <a:rPr lang="en-US" altLang="en-US" dirty="0"/>
              <a:t>Using a Class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12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2E3566-7261-471F-A411-EE3FF440D3A8}"/>
              </a:ext>
            </a:extLst>
          </p:cNvPr>
          <p:cNvSpPr txBox="1"/>
          <p:nvPr/>
        </p:nvSpPr>
        <p:spPr>
          <a:xfrm>
            <a:off x="1103191" y="1014451"/>
            <a:ext cx="71462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+mn-cs"/>
              </a:rPr>
              <a:t>import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class</a:t>
            </a:r>
            <a:endParaRPr kumimoji="0" lang="en-US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endParaRPr kumimoji="0" lang="en-US" altLang="en-US" sz="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client programs must import the classes they use</a:t>
            </a:r>
          </a:p>
        </p:txBody>
      </p:sp>
      <p:graphicFrame>
        <p:nvGraphicFramePr>
          <p:cNvPr id="12" name="Group 15">
            <a:extLst>
              <a:ext uri="{FF2B5EF4-FFF2-40B4-BE49-F238E27FC236}">
                <a16:creationId xmlns:a16="http://schemas.microsoft.com/office/drawing/2014/main" id="{92AC7B0D-55E1-4E1F-849F-9FB9C04A3C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94338"/>
              </p:ext>
            </p:extLst>
          </p:nvPr>
        </p:nvGraphicFramePr>
        <p:xfrm>
          <a:off x="1103191" y="2302314"/>
          <a:ext cx="7369693" cy="3627197"/>
        </p:xfrm>
        <a:graphic>
          <a:graphicData uri="http://schemas.openxmlformats.org/drawingml/2006/table">
            <a:tbl>
              <a:tblPr/>
              <a:tblGrid>
                <a:gridCol w="563684">
                  <a:extLst>
                    <a:ext uri="{9D8B030D-6E8A-4147-A177-3AD203B41FA5}">
                      <a16:colId xmlns:a16="http://schemas.microsoft.com/office/drawing/2014/main" val="3522819284"/>
                    </a:ext>
                  </a:extLst>
                </a:gridCol>
                <a:gridCol w="6806009">
                  <a:extLst>
                    <a:ext uri="{9D8B030D-6E8A-4147-A177-3AD203B41FA5}">
                      <a16:colId xmlns:a16="http://schemas.microsoft.com/office/drawing/2014/main" val="3553599590"/>
                    </a:ext>
                  </a:extLst>
                </a:gridCol>
              </a:tblGrid>
              <a:tr h="310516">
                <a:tc gridSpan="2"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10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point_main.py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04936"/>
                  </a:ext>
                </a:extLst>
              </a:tr>
              <a:tr h="2474594"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9</a:t>
                      </a:r>
                    </a:p>
                    <a:p>
                      <a:pPr marL="106363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10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363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from Point import *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main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 = Point()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p1.x = 7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p1.y = -3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...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panose="02070309020205020404" pitchFamily="49" charset="0"/>
                        </a:rPr>
                        <a:t># Python objects are dynamic (can add fields any time!)</a:t>
                      </a:r>
                    </a:p>
                    <a:p>
                      <a:pPr marL="106363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</a:rPr>
                        <a:t>p1.name = “Salim Hamad"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84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7592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680859"/>
          </a:xfrm>
        </p:spPr>
        <p:txBody>
          <a:bodyPr>
            <a:normAutofit/>
          </a:bodyPr>
          <a:lstStyle/>
          <a:p>
            <a:r>
              <a:rPr lang="en-US" altLang="en-US" dirty="0"/>
              <a:t>Object Methods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AOU- M110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DC0CC14-8274-4F82-B792-4A46F8CE342D}"/>
              </a:ext>
            </a:extLst>
          </p:cNvPr>
          <p:cNvSpPr txBox="1">
            <a:spLocks noChangeArrowheads="1"/>
          </p:cNvSpPr>
          <p:nvPr/>
        </p:nvSpPr>
        <p:spPr>
          <a:xfrm>
            <a:off x="799641" y="1046914"/>
            <a:ext cx="788716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dirty="0"/>
              <a:t>	</a:t>
            </a:r>
            <a:r>
              <a:rPr lang="en-US" altLang="en-US" dirty="0">
                <a:solidFill>
                  <a:srgbClr val="C00000"/>
                </a:solidFill>
              </a:rPr>
              <a:t>def </a:t>
            </a:r>
            <a:r>
              <a:rPr lang="en-US" altLang="en-US" b="1" dirty="0">
                <a:solidFill>
                  <a:srgbClr val="C00000"/>
                </a:solidFill>
              </a:rPr>
              <a:t>name</a:t>
            </a:r>
            <a:r>
              <a:rPr lang="en-US" altLang="en-US" dirty="0">
                <a:solidFill>
                  <a:srgbClr val="C00000"/>
                </a:solidFill>
              </a:rPr>
              <a:t>(</a:t>
            </a:r>
            <a:r>
              <a:rPr lang="en-US" altLang="en-US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self</a:t>
            </a:r>
            <a:r>
              <a:rPr lang="en-US" altLang="en-US" b="1" dirty="0">
                <a:solidFill>
                  <a:srgbClr val="C00000"/>
                </a:solidFill>
              </a:rPr>
              <a:t>, parameter, ..., parameter</a:t>
            </a:r>
            <a:r>
              <a:rPr lang="en-US" altLang="en-US" dirty="0">
                <a:solidFill>
                  <a:srgbClr val="C00000"/>
                </a:solidFill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C00000"/>
                </a:solidFill>
              </a:rPr>
              <a:t>	    </a:t>
            </a:r>
            <a:r>
              <a:rPr lang="en-US" altLang="en-US" b="1" dirty="0">
                <a:solidFill>
                  <a:srgbClr val="C00000"/>
                </a:solidFill>
              </a:rPr>
              <a:t>statement(s)</a:t>
            </a:r>
            <a:endParaRPr lang="en-US" altLang="en-US" b="1" dirty="0"/>
          </a:p>
          <a:p>
            <a:pPr lvl="1">
              <a:lnSpc>
                <a:spcPct val="90000"/>
              </a:lnSpc>
            </a:pPr>
            <a:r>
              <a:rPr lang="en-US" altLang="en-US" b="1" i="1" dirty="0">
                <a:solidFill>
                  <a:schemeClr val="accent1">
                    <a:lumMod val="50000"/>
                    <a:lumOff val="50000"/>
                  </a:schemeClr>
                </a:solidFill>
              </a:rPr>
              <a:t>self</a:t>
            </a:r>
            <a:r>
              <a:rPr lang="en-US" altLang="en-US" dirty="0"/>
              <a:t> </a:t>
            </a:r>
            <a:r>
              <a:rPr lang="en-US" altLang="en-US" i="1" dirty="0"/>
              <a:t>must</a:t>
            </a:r>
            <a:r>
              <a:rPr lang="en-US" altLang="en-US" dirty="0"/>
              <a:t> be the first parameter to any object method.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represents the "implicit parameter" (</a:t>
            </a:r>
            <a:r>
              <a:rPr lang="en-US" altLang="en-US" i="1" dirty="0">
                <a:solidFill>
                  <a:schemeClr val="accent3"/>
                </a:solidFill>
              </a:rPr>
              <a:t>this</a:t>
            </a:r>
            <a:r>
              <a:rPr lang="en-US" altLang="en-US" dirty="0"/>
              <a:t> in Java)</a:t>
            </a:r>
            <a:endParaRPr lang="en-US" altLang="en-US" sz="800" dirty="0"/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Although you must specify </a:t>
            </a:r>
            <a:r>
              <a:rPr lang="en-US" altLang="en-US" sz="1900" i="1" dirty="0">
                <a:solidFill>
                  <a:schemeClr val="accent3"/>
                </a:solidFill>
              </a:rPr>
              <a:t>self</a:t>
            </a:r>
            <a:r>
              <a:rPr lang="en-US" altLang="en-US" sz="1900" dirty="0"/>
              <a:t> explicitly when </a:t>
            </a:r>
            <a:r>
              <a:rPr lang="en-US" altLang="en-US" sz="1900" u="sng" dirty="0"/>
              <a:t>defining</a:t>
            </a:r>
            <a:r>
              <a:rPr lang="en-US" altLang="en-US" sz="1900" dirty="0"/>
              <a:t> the method, you don’t include it when </a:t>
            </a:r>
            <a:r>
              <a:rPr lang="en-US" altLang="en-US" sz="1900" u="sng" dirty="0"/>
              <a:t>calling</a:t>
            </a:r>
            <a:r>
              <a:rPr lang="en-US" altLang="en-US" sz="1900" dirty="0"/>
              <a:t> the method. </a:t>
            </a:r>
          </a:p>
          <a:p>
            <a:pPr lvl="1">
              <a:lnSpc>
                <a:spcPct val="90000"/>
              </a:lnSpc>
            </a:pPr>
            <a:r>
              <a:rPr lang="en-US" altLang="en-US" sz="1900" i="1" dirty="0"/>
              <a:t>Python passes it for you automatically.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altLang="en-US" i="1" dirty="0"/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pPr lvl="1">
              <a:lnSpc>
                <a:spcPct val="80000"/>
              </a:lnSpc>
            </a:pPr>
            <a:endParaRPr lang="en-US" altLang="en-US" sz="8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class Point: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         …..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         …..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b="1" dirty="0"/>
              <a:t>	    def translate(self, dx, </a:t>
            </a:r>
            <a:r>
              <a:rPr lang="en-US" altLang="en-US" sz="2100" b="1" dirty="0" err="1"/>
              <a:t>dy</a:t>
            </a:r>
            <a:r>
              <a:rPr lang="en-US" altLang="en-US" sz="2100" b="1" dirty="0"/>
              <a:t>):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        </a:t>
            </a:r>
            <a:r>
              <a:rPr lang="en-US" altLang="en-US" sz="2100" b="1" dirty="0" err="1"/>
              <a:t>self</a:t>
            </a:r>
            <a:r>
              <a:rPr lang="en-US" altLang="en-US" sz="2100" dirty="0" err="1"/>
              <a:t>.x</a:t>
            </a:r>
            <a:r>
              <a:rPr lang="en-US" altLang="en-US" sz="2100" dirty="0"/>
              <a:t> += dx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        </a:t>
            </a:r>
            <a:r>
              <a:rPr lang="en-US" altLang="en-US" sz="2100" b="1" dirty="0" err="1"/>
              <a:t>self</a:t>
            </a:r>
            <a:r>
              <a:rPr lang="en-US" altLang="en-US" sz="2100" dirty="0" err="1"/>
              <a:t>.y</a:t>
            </a:r>
            <a:r>
              <a:rPr lang="en-US" altLang="en-US" sz="2100" dirty="0"/>
              <a:t> += </a:t>
            </a:r>
            <a:r>
              <a:rPr lang="en-US" altLang="en-US" sz="2100" dirty="0" err="1"/>
              <a:t>dy</a:t>
            </a:r>
            <a:endParaRPr lang="en-US" altLang="en-US" sz="21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sz="2100" dirty="0"/>
              <a:t>	    ...</a:t>
            </a:r>
          </a:p>
        </p:txBody>
      </p:sp>
      <p:sp>
        <p:nvSpPr>
          <p:cNvPr id="3" name="Line 4">
            <a:extLst>
              <a:ext uri="{FF2B5EF4-FFF2-40B4-BE49-F238E27FC236}">
                <a16:creationId xmlns:a16="http://schemas.microsoft.com/office/drawing/2014/main" id="{06E15D86-F6A9-FBEA-AAFF-78DC46700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3810000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50FC4-E932-7518-C757-F1B922B48B0D}"/>
              </a:ext>
            </a:extLst>
          </p:cNvPr>
          <p:cNvSpPr txBox="1"/>
          <p:nvPr/>
        </p:nvSpPr>
        <p:spPr>
          <a:xfrm>
            <a:off x="1463079" y="3444261"/>
            <a:ext cx="3471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Defining a method in class </a:t>
            </a:r>
            <a:r>
              <a:rPr lang="en-US" altLang="en-US" b="1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Point</a:t>
            </a: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: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29E537-2E6F-D986-AF0D-53702B483763}"/>
              </a:ext>
            </a:extLst>
          </p:cNvPr>
          <p:cNvSpPr txBox="1"/>
          <p:nvPr/>
        </p:nvSpPr>
        <p:spPr>
          <a:xfrm>
            <a:off x="5806908" y="3444261"/>
            <a:ext cx="2282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Symbol" panose="05050102010706020507" pitchFamily="18" charset="2"/>
              <a:buNone/>
            </a:pPr>
            <a:r>
              <a:rPr lang="en-US" altLang="en-US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Calling a method: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3DE90-5A19-B3A1-34FB-7931E0B9265A}"/>
              </a:ext>
            </a:extLst>
          </p:cNvPr>
          <p:cNvSpPr txBox="1"/>
          <p:nvPr/>
        </p:nvSpPr>
        <p:spPr>
          <a:xfrm>
            <a:off x="5276392" y="4262281"/>
            <a:ext cx="3343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…</a:t>
            </a:r>
          </a:p>
          <a:p>
            <a:r>
              <a:rPr lang="en-US" altLang="en-US" sz="1800" b="1" dirty="0">
                <a:solidFill>
                  <a:srgbClr val="660066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&gt;&gt;&gt;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p1.translate(1.5,2)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25899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0952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Calling Methods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E33630D-116E-4047-A6F5-3C4C00BB6C30}"/>
              </a:ext>
            </a:extLst>
          </p:cNvPr>
          <p:cNvSpPr txBox="1">
            <a:spLocks noChangeArrowheads="1"/>
          </p:cNvSpPr>
          <p:nvPr/>
        </p:nvSpPr>
        <p:spPr>
          <a:xfrm>
            <a:off x="781050" y="1035484"/>
            <a:ext cx="7581900" cy="495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/>
              <a:t>The user can call the methods of an object in two ways:</a:t>
            </a:r>
          </a:p>
          <a:p>
            <a:pPr lvl="1"/>
            <a:r>
              <a:rPr lang="en-US" altLang="en-US" dirty="0"/>
              <a:t>(the value of self can be an implicit or explicit parameter)</a:t>
            </a:r>
          </a:p>
          <a:p>
            <a:pPr>
              <a:buFontTx/>
              <a:buNone/>
            </a:pPr>
            <a:r>
              <a:rPr lang="en-US" altLang="en-US" dirty="0"/>
              <a:t>	1)	</a:t>
            </a:r>
            <a:r>
              <a:rPr lang="en-US" altLang="en-US" b="1" dirty="0" err="1"/>
              <a:t>object</a:t>
            </a:r>
            <a:r>
              <a:rPr lang="en-US" altLang="en-US" dirty="0" err="1"/>
              <a:t>.</a:t>
            </a:r>
            <a:r>
              <a:rPr lang="en-US" altLang="en-US" b="1" dirty="0" err="1"/>
              <a:t>method</a:t>
            </a:r>
            <a:r>
              <a:rPr lang="en-US" altLang="en-US" dirty="0"/>
              <a:t>(</a:t>
            </a:r>
            <a:r>
              <a:rPr lang="en-US" altLang="en-US" b="1" dirty="0"/>
              <a:t>parameters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r>
              <a:rPr lang="en-US" altLang="en-US" dirty="0"/>
              <a:t>	 </a:t>
            </a:r>
            <a:r>
              <a:rPr lang="en-US" altLang="en-US" b="1" dirty="0">
                <a:solidFill>
                  <a:srgbClr val="00B050"/>
                </a:solidFill>
              </a:rPr>
              <a:t>or</a:t>
            </a:r>
          </a:p>
          <a:p>
            <a:pPr>
              <a:buFontTx/>
              <a:buNone/>
            </a:pPr>
            <a:r>
              <a:rPr lang="en-US" altLang="en-US" dirty="0"/>
              <a:t>	2)	</a:t>
            </a:r>
            <a:r>
              <a:rPr lang="en-US" altLang="en-US" b="1" dirty="0" err="1"/>
              <a:t>Class</a:t>
            </a:r>
            <a:r>
              <a:rPr lang="en-US" altLang="en-US" dirty="0" err="1"/>
              <a:t>.</a:t>
            </a:r>
            <a:r>
              <a:rPr lang="en-US" altLang="en-US" b="1" dirty="0" err="1"/>
              <a:t>method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7030A0"/>
                </a:solidFill>
              </a:rPr>
              <a:t>object</a:t>
            </a:r>
            <a:r>
              <a:rPr lang="en-US" altLang="en-US" dirty="0"/>
              <a:t>, </a:t>
            </a:r>
            <a:r>
              <a:rPr lang="en-US" altLang="en-US" b="1" dirty="0"/>
              <a:t>parameters</a:t>
            </a:r>
            <a:r>
              <a:rPr lang="en-US" altLang="en-US" dirty="0"/>
              <a:t>)</a:t>
            </a:r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dirty="0"/>
              <a:t>Example: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/>
              <a:t>p1.translate</a:t>
            </a:r>
            <a:r>
              <a:rPr lang="en-US" altLang="en-US" dirty="0"/>
              <a:t>(1, 5)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altLang="en-US" b="1" dirty="0"/>
              <a:t>Point.translate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7030A0"/>
                </a:solidFill>
              </a:rPr>
              <a:t>p</a:t>
            </a:r>
            <a:r>
              <a:rPr lang="en-US" altLang="en-US" dirty="0"/>
              <a:t>, 1, 5)</a:t>
            </a:r>
          </a:p>
        </p:txBody>
      </p:sp>
    </p:spTree>
    <p:extLst>
      <p:ext uri="{BB962C8B-B14F-4D97-AF65-F5344CB8AC3E}">
        <p14:creationId xmlns:p14="http://schemas.microsoft.com/office/powerpoint/2010/main" val="344298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58C1D-A53E-49EB-A981-08830AF3B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Class Methods: </a:t>
            </a:r>
            <a:r>
              <a:rPr lang="en-US" altLang="en-US" b="1" dirty="0">
                <a:solidFill>
                  <a:srgbClr val="00B050"/>
                </a:solidFill>
              </a:rPr>
              <a:t>Example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6F99203-9D48-4A48-8CE5-1580C9E71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en-US" sz="2000" dirty="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</a:t>
            </a:r>
            <a:r>
              <a:rPr lang="en-US" altLang="en-US" sz="1800" b="1" dirty="0">
                <a:latin typeface="Consolas" panose="020B0609020204030204" pitchFamily="49" charset="0"/>
              </a:rPr>
              <a:t>Person</a:t>
            </a:r>
            <a:r>
              <a:rPr lang="en-US" altLang="en-US" sz="1800" dirty="0">
                <a:latin typeface="Consolas" panose="020B0609020204030204" pitchFamily="49" charset="0"/>
              </a:rPr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name = "I have no name :("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def </a:t>
            </a:r>
            <a:r>
              <a:rPr lang="en-US" altLang="en-US" sz="1800" dirty="0" err="1">
                <a:latin typeface="Consolas" panose="020B0609020204030204" pitchFamily="49" charset="0"/>
              </a:rPr>
              <a:t>sayName</a:t>
            </a:r>
            <a:r>
              <a:rPr lang="en-US" altLang="en-US" sz="1800" dirty="0">
                <a:latin typeface="Consolas" panose="020B0609020204030204" pitchFamily="49" charset="0"/>
              </a:rPr>
              <a:t>(self):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print("My name is...", </a:t>
            </a:r>
            <a:r>
              <a:rPr lang="en-US" altLang="en-US" sz="1800" b="1" dirty="0">
                <a:latin typeface="Consolas" panose="020B0609020204030204" pitchFamily="49" charset="0"/>
              </a:rPr>
              <a:t>self</a:t>
            </a:r>
            <a:r>
              <a:rPr lang="en-US" altLang="en-US" sz="1800" dirty="0">
                <a:latin typeface="Consolas" panose="020B0609020204030204" pitchFamily="49" charset="0"/>
              </a:rPr>
              <a:t>.name)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def main():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</a:t>
            </a:r>
            <a:r>
              <a:rPr lang="en-US" altLang="en-US" sz="1800" dirty="0">
                <a:latin typeface="Consolas" panose="020B0609020204030204" pitchFamily="49" charset="0"/>
              </a:rPr>
              <a:t> = Person()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aPerson.name = "Big Smiley :D"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main()</a:t>
            </a:r>
          </a:p>
          <a:p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64669-8EA8-4B68-9535-CF1EF012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1F6DF-44FA-4CED-8A0B-46150733D70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15</a:t>
            </a:fld>
            <a:endParaRPr lang="en-US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CE8A86D-D869-48CD-B86F-3E3333EF30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>
            <a:fillRect/>
          </a:stretch>
        </p:blipFill>
        <p:spPr bwMode="auto">
          <a:xfrm>
            <a:off x="4181368" y="4022915"/>
            <a:ext cx="4860925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FBABFFA1-69F3-4EA6-95B0-7FD7933A0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>
            <a:fillRect/>
          </a:stretch>
        </p:blipFill>
        <p:spPr bwMode="auto">
          <a:xfrm>
            <a:off x="4181368" y="4621926"/>
            <a:ext cx="4860925" cy="266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139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C023C0C0-D56B-414C-926F-F86118B51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What Is The ‘</a:t>
            </a:r>
            <a:r>
              <a:rPr lang="en-US" altLang="ja-JP" dirty="0">
                <a:latin typeface="Consolas" panose="020B0609020204030204" pitchFamily="49" charset="0"/>
              </a:rPr>
              <a:t>Self</a:t>
            </a:r>
            <a:r>
              <a:rPr lang="en-US" altLang="en-US" dirty="0"/>
              <a:t>’</a:t>
            </a:r>
            <a:r>
              <a:rPr lang="en-US" altLang="ja-JP" dirty="0"/>
              <a:t> Parameter</a:t>
            </a:r>
            <a:endParaRPr lang="en-US" altLang="en-US" dirty="0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07151F1C-C0BD-4984-A740-FF06D8A68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47722"/>
            <a:ext cx="7886700" cy="36573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en-US" b="1" dirty="0">
                <a:latin typeface="+mn-lt"/>
              </a:rPr>
              <a:t>Reminder: </a:t>
            </a:r>
            <a:r>
              <a:rPr lang="en-US" altLang="en-US" dirty="0">
                <a:latin typeface="+mn-lt"/>
              </a:rPr>
              <a:t>When defining/calling methods of a class there is always at least one parameter.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This parameter is called the ‘</a:t>
            </a:r>
            <a:r>
              <a:rPr lang="en-US" altLang="ja-JP" b="1" dirty="0">
                <a:latin typeface="+mn-lt"/>
              </a:rPr>
              <a:t>self</a:t>
            </a:r>
            <a:r>
              <a:rPr lang="en-US" altLang="en-US" dirty="0">
                <a:latin typeface="+mn-lt"/>
              </a:rPr>
              <a:t>’</a:t>
            </a:r>
            <a:r>
              <a:rPr lang="en-US" altLang="ja-JP" dirty="0">
                <a:latin typeface="+mn-lt"/>
              </a:rPr>
              <a:t> reference which allows an object to access  attributes inside its methods.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‘</a:t>
            </a:r>
            <a:r>
              <a:rPr lang="en-US" altLang="en-US" b="1" dirty="0">
                <a:latin typeface="+mn-lt"/>
              </a:rPr>
              <a:t>self</a:t>
            </a:r>
            <a:r>
              <a:rPr lang="en-US" altLang="en-US" dirty="0">
                <a:latin typeface="+mn-lt"/>
              </a:rPr>
              <a:t>’ is needed to distinguish the attributes of different objects of the same class.</a:t>
            </a:r>
          </a:p>
          <a:p>
            <a:pPr>
              <a:lnSpc>
                <a:spcPct val="100000"/>
              </a:lnSpc>
            </a:pPr>
            <a:r>
              <a:rPr lang="en-US" altLang="en-US" dirty="0">
                <a:latin typeface="+mn-lt"/>
              </a:rPr>
              <a:t>Example:</a:t>
            </a: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bassem = Person()</a:t>
            </a: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en-US" sz="1800" dirty="0" err="1">
                <a:latin typeface="+mn-lt"/>
              </a:rPr>
              <a:t>lisa</a:t>
            </a:r>
            <a:r>
              <a:rPr lang="en-US" altLang="en-US" sz="1800" dirty="0">
                <a:latin typeface="+mn-lt"/>
              </a:rPr>
              <a:t> = Person()</a:t>
            </a:r>
          </a:p>
          <a:p>
            <a:pPr lvl="1">
              <a:lnSpc>
                <a:spcPct val="100000"/>
              </a:lnSpc>
              <a:buFont typeface="Times New Roman" panose="02020603050405020304" pitchFamily="18" charset="0"/>
              <a:buNone/>
            </a:pPr>
            <a:r>
              <a:rPr lang="en-US" altLang="en-US" sz="1800" dirty="0" err="1">
                <a:latin typeface="+mn-lt"/>
              </a:rPr>
              <a:t>lisa.sayName</a:t>
            </a:r>
            <a:r>
              <a:rPr lang="en-US" altLang="en-US" sz="1800" dirty="0">
                <a:latin typeface="+mn-lt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en-US" dirty="0">
              <a:latin typeface="+mn-lt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92FB15C-5F4C-4E9A-8461-81C30457F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AOU- M110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9BEDE8-5F3F-4FA4-82FF-8235C72FC5E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16</a:t>
            </a:fld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E8147992-B791-4E2C-A387-654538869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8193" y="4109874"/>
            <a:ext cx="4838700" cy="646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/>
            <a:r>
              <a:rPr lang="en-US" altLang="en-US" dirty="0">
                <a:latin typeface="Consolas" panose="020B0609020204030204" pitchFamily="49" charset="0"/>
              </a:rPr>
              <a:t> def </a:t>
            </a:r>
            <a:r>
              <a:rPr lang="en-US" altLang="en-US" dirty="0" err="1">
                <a:latin typeface="Consolas" panose="020B0609020204030204" pitchFamily="49" charset="0"/>
              </a:rPr>
              <a:t>sayName</a:t>
            </a:r>
            <a:r>
              <a:rPr lang="en-US" altLang="en-US" dirty="0">
                <a:latin typeface="Consolas" panose="020B0609020204030204" pitchFamily="49" charset="0"/>
              </a:rPr>
              <a:t>():</a:t>
            </a:r>
          </a:p>
          <a:p>
            <a:pPr lvl="1" eaLnBrk="1" hangingPunct="1"/>
            <a:r>
              <a:rPr lang="en-US" altLang="en-US" dirty="0">
                <a:latin typeface="Consolas" panose="020B0609020204030204" pitchFamily="49" charset="0"/>
              </a:rPr>
              <a:t>     print "My name is...", name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1A66DCB-2A75-4EB6-B8EE-1120170A0E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5126" y="4383483"/>
            <a:ext cx="1809750" cy="646113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5E65DE06-E54A-4FEC-9461-E72A4308A1E2}"/>
              </a:ext>
            </a:extLst>
          </p:cNvPr>
          <p:cNvGrpSpPr>
            <a:grpSpLocks/>
          </p:cNvGrpSpPr>
          <p:nvPr/>
        </p:nvGrpSpPr>
        <p:grpSpPr bwMode="auto">
          <a:xfrm>
            <a:off x="6684963" y="4341018"/>
            <a:ext cx="2311400" cy="1958975"/>
            <a:chOff x="3589" y="2581"/>
            <a:chExt cx="1456" cy="1234"/>
          </a:xfrm>
        </p:grpSpPr>
        <p:sp>
          <p:nvSpPr>
            <p:cNvPr id="29703" name="Oval 6">
              <a:extLst>
                <a:ext uri="{FF2B5EF4-FFF2-40B4-BE49-F238E27FC236}">
                  <a16:creationId xmlns:a16="http://schemas.microsoft.com/office/drawing/2014/main" id="{0056A50C-985D-4C56-8A7A-510A476B90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4" y="2581"/>
              <a:ext cx="456" cy="26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29704" name="Text Box 7">
              <a:extLst>
                <a:ext uri="{FF2B5EF4-FFF2-40B4-BE49-F238E27FC236}">
                  <a16:creationId xmlns:a16="http://schemas.microsoft.com/office/drawing/2014/main" id="{9BCAEC6A-02B8-4682-90E7-927706834D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9" y="3447"/>
              <a:ext cx="145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600" b="1" dirty="0">
                  <a:solidFill>
                    <a:srgbClr val="FF0000"/>
                  </a:solidFill>
                  <a:latin typeface="Arial" panose="020B0604020202020204" pitchFamily="34" charset="0"/>
                </a:rPr>
                <a:t>Whose name is this? (This won’t work!)</a:t>
              </a:r>
            </a:p>
          </p:txBody>
        </p:sp>
        <p:cxnSp>
          <p:nvCxnSpPr>
            <p:cNvPr id="29705" name="AutoShape 8">
              <a:extLst>
                <a:ext uri="{FF2B5EF4-FFF2-40B4-BE49-F238E27FC236}">
                  <a16:creationId xmlns:a16="http://schemas.microsoft.com/office/drawing/2014/main" id="{D7E1EFA0-A9A9-4957-B906-B76D3AE97309}"/>
                </a:ext>
              </a:extLst>
            </p:cNvPr>
            <p:cNvCxnSpPr>
              <a:cxnSpLocks noChangeShapeType="1"/>
              <a:endCxn id="29703" idx="4"/>
            </p:cNvCxnSpPr>
            <p:nvPr/>
          </p:nvCxnSpPr>
          <p:spPr bwMode="auto">
            <a:xfrm flipV="1">
              <a:off x="4618" y="2846"/>
              <a:ext cx="124" cy="608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217EAE93-8F5D-6918-0EC7-C247DA25F92F}"/>
              </a:ext>
            </a:extLst>
          </p:cNvPr>
          <p:cNvSpPr/>
          <p:nvPr/>
        </p:nvSpPr>
        <p:spPr>
          <a:xfrm>
            <a:off x="6434668" y="3437731"/>
            <a:ext cx="914400" cy="300743"/>
          </a:xfrm>
          <a:prstGeom prst="wedgeRectCallout">
            <a:avLst>
              <a:gd name="adj1" fmla="val -60416"/>
              <a:gd name="adj2" fmla="val 220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self!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0502E84-921A-B1E4-7777-7A7198A1644A}"/>
              </a:ext>
            </a:extLst>
          </p:cNvPr>
          <p:cNvSpPr/>
          <p:nvPr/>
        </p:nvSpPr>
        <p:spPr>
          <a:xfrm>
            <a:off x="7800975" y="3426228"/>
            <a:ext cx="914400" cy="300743"/>
          </a:xfrm>
          <a:prstGeom prst="wedgeRectCallout">
            <a:avLst>
              <a:gd name="adj1" fmla="val -13541"/>
              <a:gd name="adj2" fmla="val 3032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self!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E7C7C3D4-AA62-4625-9538-373CDE17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91245"/>
          </a:xfrm>
        </p:spPr>
        <p:txBody>
          <a:bodyPr>
            <a:normAutofit/>
          </a:bodyPr>
          <a:lstStyle/>
          <a:p>
            <a:r>
              <a:rPr lang="en-US" altLang="en-US" sz="2800" b="1" dirty="0"/>
              <a:t>The </a:t>
            </a:r>
            <a:r>
              <a:rPr lang="en-US" altLang="en-US" sz="2800" b="1" dirty="0">
                <a:latin typeface="Consolas" panose="020B0609020204030204" pitchFamily="49" charset="0"/>
              </a:rPr>
              <a:t>Self</a:t>
            </a:r>
            <a:r>
              <a:rPr lang="en-US" altLang="en-US" sz="2800" b="1" dirty="0"/>
              <a:t> Parameter: A Complete Example</a:t>
            </a:r>
          </a:p>
        </p:txBody>
      </p:sp>
      <p:sp>
        <p:nvSpPr>
          <p:cNvPr id="30723" name="Content Placeholder 2">
            <a:extLst>
              <a:ext uri="{FF2B5EF4-FFF2-40B4-BE49-F238E27FC236}">
                <a16:creationId xmlns:a16="http://schemas.microsoft.com/office/drawing/2014/main" id="{740C8CB5-DF91-4271-800B-0A5FDD03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92123"/>
            <a:ext cx="7886700" cy="4218101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Person: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name = "I have no name :("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def </a:t>
            </a:r>
            <a:r>
              <a:rPr lang="en-US" altLang="en-US" sz="1800" dirty="0" err="1">
                <a:latin typeface="Consolas" panose="020B0609020204030204" pitchFamily="49" charset="0"/>
              </a:rPr>
              <a:t>sayName</a:t>
            </a:r>
            <a:r>
              <a:rPr lang="en-US" altLang="en-US" sz="1800" dirty="0">
                <a:latin typeface="Consolas" panose="020B0609020204030204" pitchFamily="49" charset="0"/>
              </a:rPr>
              <a:t>(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US" altLang="en-US" sz="1800" dirty="0">
                <a:latin typeface="Consolas" panose="020B0609020204030204" pitchFamily="49" charset="0"/>
              </a:rPr>
              <a:t>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print("My name is", </a:t>
            </a:r>
            <a:r>
              <a:rPr lang="en-US" alt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self</a:t>
            </a:r>
            <a:r>
              <a:rPr lang="en-US" altLang="en-US" sz="1800" dirty="0">
                <a:latin typeface="Consolas" panose="020B0609020204030204" pitchFamily="49" charset="0"/>
              </a:rPr>
              <a:t>.name)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def main():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lisa</a:t>
            </a:r>
            <a:r>
              <a:rPr lang="en-US" altLang="en-US" sz="1800" dirty="0">
                <a:latin typeface="Consolas" panose="020B0609020204030204" pitchFamily="49" charset="0"/>
              </a:rPr>
              <a:t>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lisa.name = "Lisa Haddad, pleased to meet you."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bassem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bassem.name = "Bassem Hassan, who are you???!!!"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lisa.sayName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bassem.sayName</a:t>
            </a:r>
            <a:r>
              <a:rPr lang="en-US" altLang="en-US" sz="1800" dirty="0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main()</a:t>
            </a:r>
          </a:p>
          <a:p>
            <a:endParaRPr lang="en-US" altLang="en-US" sz="14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707FBA-50AE-423C-A888-59C7BF206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71BB9-17E2-4C00-89BE-9D1DB0F9DA8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AA55327-E3DE-4EB1-AA2E-64F23767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000" b="1" dirty="0"/>
              <a:t>Recap: Accessing Attributes &amp; Methods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EF0A2DC1-F4AC-4044-B0EB-AE689ECE6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225" y="1830274"/>
            <a:ext cx="8705849" cy="365736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b="1" dirty="0">
                <a:solidFill>
                  <a:srgbClr val="FF0000"/>
                </a:solidFill>
                <a:latin typeface="+mn-lt"/>
              </a:rPr>
              <a:t>Inside the class definition</a:t>
            </a:r>
            <a:r>
              <a:rPr lang="en-US" altLang="en-US" dirty="0">
                <a:solidFill>
                  <a:srgbClr val="FF0000"/>
                </a:solidFill>
                <a:latin typeface="+mn-lt"/>
              </a:rPr>
              <a:t> </a:t>
            </a:r>
            <a:r>
              <a:rPr lang="en-US" altLang="en-US" dirty="0">
                <a:latin typeface="+mn-lt"/>
              </a:rPr>
              <a:t>(inside the body of the class methods)</a:t>
            </a:r>
          </a:p>
          <a:p>
            <a:pPr lvl="1"/>
            <a:r>
              <a:rPr lang="en-US" altLang="en-US" u="sng" dirty="0">
                <a:latin typeface="+mn-lt"/>
              </a:rPr>
              <a:t>Preface the attribute or method using the </a:t>
            </a:r>
            <a:r>
              <a:rPr lang="ja-JP" altLang="en-US" u="sng" dirty="0">
                <a:latin typeface="+mn-lt"/>
              </a:rPr>
              <a:t>‘</a:t>
            </a:r>
            <a:r>
              <a:rPr lang="en-US" altLang="ja-JP" b="1" u="sng" dirty="0">
                <a:solidFill>
                  <a:srgbClr val="FF0000"/>
                </a:solidFill>
                <a:latin typeface="+mn-lt"/>
              </a:rPr>
              <a:t>self</a:t>
            </a:r>
            <a:r>
              <a:rPr lang="ja-JP" altLang="en-US" u="sng" dirty="0">
                <a:latin typeface="+mn-lt"/>
              </a:rPr>
              <a:t>’</a:t>
            </a:r>
            <a:r>
              <a:rPr lang="en-US" altLang="ja-JP" u="sng" dirty="0">
                <a:latin typeface="+mn-lt"/>
              </a:rPr>
              <a:t> reference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class Person: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    name = "No-name"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    def </a:t>
            </a:r>
            <a:r>
              <a:rPr lang="en-US" altLang="en-US" sz="1800" dirty="0" err="1">
                <a:latin typeface="+mn-lt"/>
              </a:rPr>
              <a:t>sayName</a:t>
            </a:r>
            <a:r>
              <a:rPr lang="en-US" altLang="en-US" sz="1800" dirty="0">
                <a:latin typeface="+mn-lt"/>
              </a:rPr>
              <a:t>(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self)</a:t>
            </a:r>
            <a:r>
              <a:rPr lang="en-US" altLang="en-US" sz="1800" dirty="0">
                <a:latin typeface="+mn-lt"/>
              </a:rPr>
              <a:t>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altLang="en-US" sz="1800" dirty="0">
                <a:latin typeface="+mn-lt"/>
              </a:rPr>
              <a:t>        print("My name is", </a:t>
            </a:r>
            <a:r>
              <a:rPr lang="en-US" altLang="en-US" sz="1800" b="1" dirty="0">
                <a:solidFill>
                  <a:srgbClr val="FF0000"/>
                </a:solidFill>
                <a:latin typeface="+mn-lt"/>
              </a:rPr>
              <a:t>self</a:t>
            </a:r>
            <a:r>
              <a:rPr lang="en-US" altLang="en-US" sz="1800" dirty="0">
                <a:latin typeface="+mn-lt"/>
              </a:rPr>
              <a:t>.name)</a:t>
            </a:r>
          </a:p>
          <a:p>
            <a:pPr>
              <a:lnSpc>
                <a:spcPct val="120000"/>
              </a:lnSpc>
            </a:pPr>
            <a:r>
              <a:rPr lang="en-US" altLang="en-US" b="1" dirty="0">
                <a:solidFill>
                  <a:srgbClr val="FF0000"/>
                </a:solidFill>
                <a:latin typeface="+mn-lt"/>
              </a:rPr>
              <a:t>Outside the class definition</a:t>
            </a:r>
          </a:p>
          <a:p>
            <a:pPr lvl="1"/>
            <a:r>
              <a:rPr lang="en-US" altLang="en-US" u="sng" dirty="0">
                <a:latin typeface="+mn-lt"/>
              </a:rPr>
              <a:t>Preface the attribute or method using the </a:t>
            </a:r>
            <a:r>
              <a:rPr lang="en-US" altLang="en-US" b="1" u="sng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name of the reference</a:t>
            </a:r>
            <a:r>
              <a:rPr lang="en-US" altLang="en-US" u="sng" dirty="0">
                <a:solidFill>
                  <a:srgbClr val="92D050"/>
                </a:solidFill>
                <a:latin typeface="+mn-lt"/>
              </a:rPr>
              <a:t> </a:t>
            </a:r>
            <a:r>
              <a:rPr lang="en-US" altLang="en-US" u="sng" dirty="0">
                <a:latin typeface="+mn-lt"/>
              </a:rPr>
              <a:t>used when creating the object.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def main():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       </a:t>
            </a:r>
            <a:r>
              <a:rPr lang="en-US" altLang="en-US" sz="18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lisa</a:t>
            </a:r>
            <a:r>
              <a:rPr lang="en-US" altLang="en-US" sz="1800" dirty="0">
                <a:latin typeface="+mn-lt"/>
              </a:rPr>
              <a:t>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latin typeface="+mn-lt"/>
              </a:rPr>
              <a:t>       </a:t>
            </a:r>
            <a:r>
              <a:rPr lang="en-US" altLang="en-US" sz="1800" b="1" dirty="0" err="1">
                <a:solidFill>
                  <a:schemeClr val="accent5">
                    <a:lumMod val="50000"/>
                  </a:schemeClr>
                </a:solidFill>
                <a:latin typeface="+mn-lt"/>
              </a:rPr>
              <a:t>bart</a:t>
            </a:r>
            <a:r>
              <a:rPr lang="en-US" altLang="en-US" sz="1800" dirty="0">
                <a:latin typeface="+mn-lt"/>
              </a:rPr>
              <a:t> = Person()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       </a:t>
            </a:r>
            <a:r>
              <a:rPr lang="en-US" altLang="en-US" sz="1800" b="1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lisa</a:t>
            </a:r>
            <a:r>
              <a:rPr lang="en-US" altLang="en-US" sz="1800" dirty="0">
                <a:latin typeface="+mn-lt"/>
              </a:rPr>
              <a:t>.</a:t>
            </a:r>
            <a:r>
              <a:rPr lang="en-US" altLang="en-US" sz="1800" dirty="0">
                <a:solidFill>
                  <a:srgbClr val="FF0000"/>
                </a:solidFill>
                <a:latin typeface="+mn-lt"/>
              </a:rPr>
              <a:t>name</a:t>
            </a:r>
            <a:r>
              <a:rPr lang="en-US" altLang="en-US" sz="1800" dirty="0">
                <a:latin typeface="+mn-lt"/>
              </a:rPr>
              <a:t> = "Lisa Haddad, pleased to meet you."</a:t>
            </a:r>
          </a:p>
          <a:p>
            <a:pPr marL="457200" lvl="1" indent="0">
              <a:buNone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23396-3A9A-45A8-B728-4C0973131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C91C32-6762-4255-97A1-70C69DE6092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DF66D8F-6627-447E-A74D-4BB346179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87905"/>
          </a:xfrm>
        </p:spPr>
        <p:txBody>
          <a:bodyPr>
            <a:normAutofit fontScale="90000"/>
          </a:bodyPr>
          <a:lstStyle/>
          <a:p>
            <a:r>
              <a:rPr lang="en-US" altLang="en-US" sz="3000" b="1" dirty="0">
                <a:solidFill>
                  <a:srgbClr val="C00000"/>
                </a:solidFill>
              </a:rPr>
              <a:t>Class Definitions: Initializing The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1C747-EB9E-43D9-B3C1-A9CCB6FB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53" y="1443060"/>
            <a:ext cx="7886700" cy="3657364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Classes have a special method that can be used to initialize the starting values of a class to some specific values.</a:t>
            </a:r>
          </a:p>
          <a:p>
            <a:r>
              <a:rPr lang="en-US" altLang="en-US" dirty="0">
                <a:solidFill>
                  <a:schemeClr val="accent5">
                    <a:lumMod val="50000"/>
                  </a:schemeClr>
                </a:solidFill>
                <a:latin typeface="+mn-lt"/>
              </a:rPr>
              <a:t>This method is automatically called whenever an object is created.</a:t>
            </a:r>
          </a:p>
          <a:p>
            <a:r>
              <a:rPr lang="en-US" altLang="en-US" b="1" dirty="0">
                <a:latin typeface="+mn-lt"/>
              </a:rPr>
              <a:t>Format</a:t>
            </a:r>
            <a:r>
              <a:rPr lang="en-US" altLang="en-US" dirty="0">
                <a:latin typeface="+mn-lt"/>
              </a:rPr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class &lt;</a:t>
            </a:r>
            <a:r>
              <a:rPr lang="en-US" altLang="en-US" sz="1800" i="1" dirty="0">
                <a:latin typeface="+mn-lt"/>
              </a:rPr>
              <a:t>Class name</a:t>
            </a:r>
            <a:r>
              <a:rPr lang="en-US" altLang="en-US" sz="1800" dirty="0">
                <a:latin typeface="+mn-lt"/>
              </a:rPr>
              <a:t>&gt;: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    def __</a:t>
            </a:r>
            <a:r>
              <a:rPr lang="en-US" altLang="en-US" sz="1900" b="1" dirty="0" err="1">
                <a:solidFill>
                  <a:schemeClr val="accent4">
                    <a:lumMod val="75000"/>
                  </a:schemeClr>
                </a:solidFill>
                <a:latin typeface="+mn-lt"/>
              </a:rPr>
              <a:t>init</a:t>
            </a: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__(self, &lt;</a:t>
            </a:r>
            <a:r>
              <a:rPr lang="en-US" altLang="en-US" sz="1900" b="1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other parameters</a:t>
            </a: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     &lt;</a:t>
            </a:r>
            <a:r>
              <a:rPr lang="en-US" altLang="en-US" sz="1900" b="1" i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body of the method</a:t>
            </a:r>
            <a:r>
              <a:rPr lang="en-US" altLang="en-US" sz="1900" b="1" dirty="0">
                <a:solidFill>
                  <a:schemeClr val="accent4">
                    <a:lumMod val="75000"/>
                  </a:schemeClr>
                </a:solidFill>
                <a:latin typeface="+mn-lt"/>
              </a:rPr>
              <a:t>&gt;</a:t>
            </a:r>
          </a:p>
          <a:p>
            <a:r>
              <a:rPr lang="en-US" altLang="en-US" b="1" dirty="0">
                <a:latin typeface="+mn-lt"/>
              </a:rPr>
              <a:t>Example</a:t>
            </a:r>
            <a:r>
              <a:rPr lang="en-US" altLang="en-US" dirty="0">
                <a:latin typeface="+mn-lt"/>
              </a:rPr>
              <a:t>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class Person: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   name = ""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   def __</a:t>
            </a:r>
            <a:r>
              <a:rPr lang="en-US" altLang="en-US" sz="1800" dirty="0" err="1">
                <a:latin typeface="+mn-lt"/>
              </a:rPr>
              <a:t>init</a:t>
            </a:r>
            <a:r>
              <a:rPr lang="en-US" altLang="en-US" sz="1800" dirty="0">
                <a:latin typeface="+mn-lt"/>
              </a:rPr>
              <a:t>__(self):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+mn-lt"/>
              </a:rPr>
              <a:t>       self.name = "No name"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558B9-2F00-4EF5-A045-6DCBE2066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2B0-7450-467B-A4E0-404AAAE4F9A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19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8EB0E5A-8743-46D2-9395-48BE034EF50F}"/>
              </a:ext>
            </a:extLst>
          </p:cNvPr>
          <p:cNvGrpSpPr>
            <a:grpSpLocks/>
          </p:cNvGrpSpPr>
          <p:nvPr/>
        </p:nvGrpSpPr>
        <p:grpSpPr bwMode="auto">
          <a:xfrm>
            <a:off x="1488140" y="2341251"/>
            <a:ext cx="6582772" cy="757542"/>
            <a:chOff x="1698872" y="3162299"/>
            <a:chExt cx="6582772" cy="1028701"/>
          </a:xfrm>
        </p:grpSpPr>
        <p:sp>
          <p:nvSpPr>
            <p:cNvPr id="32776" name="Line 5">
              <a:extLst>
                <a:ext uri="{FF2B5EF4-FFF2-40B4-BE49-F238E27FC236}">
                  <a16:creationId xmlns:a16="http://schemas.microsoft.com/office/drawing/2014/main" id="{4F25F681-DE4B-4F7C-9C9A-B7902C4E91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98872" y="3367263"/>
              <a:ext cx="1666626" cy="8237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7" name="Line 6">
              <a:extLst>
                <a:ext uri="{FF2B5EF4-FFF2-40B4-BE49-F238E27FC236}">
                  <a16:creationId xmlns:a16="http://schemas.microsoft.com/office/drawing/2014/main" id="{264DF5AF-E324-4F3C-8D93-80800C0AC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21982" y="3367263"/>
              <a:ext cx="1043517" cy="82373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778" name="Text Box 7">
              <a:extLst>
                <a:ext uri="{FF2B5EF4-FFF2-40B4-BE49-F238E27FC236}">
                  <a16:creationId xmlns:a16="http://schemas.microsoft.com/office/drawing/2014/main" id="{C277996A-D079-4344-B83C-4E85DF3F1A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5500" y="3162299"/>
              <a:ext cx="4916144" cy="2925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CC3300"/>
                  </a:solidFill>
                  <a:latin typeface="Arial" panose="020B0604020202020204" pitchFamily="34" charset="0"/>
                </a:rPr>
                <a:t>Two underscores without spaces between them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EFD65F5B-3C2B-4DDF-A4A3-1AB4A694BE2E}"/>
              </a:ext>
            </a:extLst>
          </p:cNvPr>
          <p:cNvGrpSpPr>
            <a:grpSpLocks/>
          </p:cNvGrpSpPr>
          <p:nvPr/>
        </p:nvGrpSpPr>
        <p:grpSpPr bwMode="auto">
          <a:xfrm>
            <a:off x="2283647" y="3437731"/>
            <a:ext cx="6056206" cy="721449"/>
            <a:chOff x="-285750" y="3513721"/>
            <a:chExt cx="6056206" cy="721729"/>
          </a:xfrm>
        </p:grpSpPr>
        <p:sp>
          <p:nvSpPr>
            <p:cNvPr id="32774" name="Line 5">
              <a:extLst>
                <a:ext uri="{FF2B5EF4-FFF2-40B4-BE49-F238E27FC236}">
                  <a16:creationId xmlns:a16="http://schemas.microsoft.com/office/drawing/2014/main" id="{FAF4DB51-34EC-4403-8417-0D915BE41E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-285750" y="3721100"/>
              <a:ext cx="3409950" cy="51435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75" name="Text Box 7">
              <a:extLst>
                <a:ext uri="{FF2B5EF4-FFF2-40B4-BE49-F238E27FC236}">
                  <a16:creationId xmlns:a16="http://schemas.microsoft.com/office/drawing/2014/main" id="{1C8C0CED-F8A7-45FB-8D62-0204227F9F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893" y="3513721"/>
              <a:ext cx="2603563" cy="431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400" dirty="0">
                  <a:solidFill>
                    <a:srgbClr val="CC3300"/>
                  </a:solidFill>
                  <a:latin typeface="Arial" panose="020B0604020202020204" pitchFamily="34" charset="0"/>
                </a:rPr>
                <a:t>This design approach is consistent with many languages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2624988-F9B4-4709-81BD-848665A8F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Topics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C9F791-79DB-4950-A1FD-694162589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Procedural and Object-Oriented Programming</a:t>
            </a:r>
          </a:p>
          <a:p>
            <a:r>
              <a:rPr lang="en-US" dirty="0"/>
              <a:t>Classes</a:t>
            </a:r>
          </a:p>
          <a:p>
            <a:r>
              <a:rPr lang="en-US" dirty="0"/>
              <a:t>Working with Instances</a:t>
            </a:r>
          </a:p>
          <a:p>
            <a:r>
              <a:rPr lang="en-US" dirty="0"/>
              <a:t>Techniques for Designing Classes</a:t>
            </a:r>
          </a:p>
          <a:p>
            <a:r>
              <a:rPr lang="en-US" dirty="0"/>
              <a:t>Inheritance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6EAD54-500B-4FB7-810A-A548DF2D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07496-3464-41D5-9E4A-B0966D599D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B7B335-19A9-4756-A517-7F59A7A184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738845"/>
          </a:xfrm>
        </p:spPr>
        <p:txBody>
          <a:bodyPr>
            <a:normAutofit/>
          </a:bodyPr>
          <a:lstStyle/>
          <a:p>
            <a:r>
              <a:rPr lang="en-US" altLang="en-US" dirty="0"/>
              <a:t>Class Definitions</a:t>
            </a:r>
            <a:endParaRPr lang="en-US" altLang="en-US" sz="2000" dirty="0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F75D160-8D9C-42BD-8067-287EBB5346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379773"/>
            <a:ext cx="7886700" cy="3657364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altLang="en-US" b="1" u="sng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Initializer method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: </a:t>
            </a:r>
            <a:r>
              <a:rPr lang="en-US" altLang="en-US" sz="2000" dirty="0">
                <a:latin typeface="+mn-lt"/>
                <a:cs typeface="Courier New" panose="02070309020205020404" pitchFamily="49" charset="0"/>
              </a:rPr>
              <a:t>automatically executed when an instance of the class is created</a:t>
            </a:r>
            <a:endParaRPr lang="en-US" altLang="en-US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US" altLang="en-US" dirty="0">
                <a:latin typeface="+mn-lt"/>
                <a:cs typeface="Courier New" panose="02070309020205020404" pitchFamily="49" charset="0"/>
              </a:rPr>
              <a:t>Initializes object’s data attributes and assigns self parameter to the object that was just created</a:t>
            </a:r>
          </a:p>
          <a:p>
            <a:pPr lvl="1"/>
            <a:r>
              <a:rPr lang="en-US" altLang="en-US" dirty="0">
                <a:latin typeface="+mn-lt"/>
                <a:cs typeface="Courier New" panose="02070309020205020404" pitchFamily="49" charset="0"/>
              </a:rPr>
              <a:t>Format: 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def __</a:t>
            </a:r>
            <a:r>
              <a:rPr lang="en-US" altLang="en-US" sz="2000" b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init</a:t>
            </a:r>
            <a:r>
              <a:rPr lang="en-US" altLang="en-US" sz="20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__ (self):</a:t>
            </a:r>
          </a:p>
          <a:p>
            <a:pPr lvl="1"/>
            <a:r>
              <a:rPr lang="en-US" altLang="en-US" dirty="0">
                <a:latin typeface="+mn-lt"/>
                <a:cs typeface="Courier New" panose="02070309020205020404" pitchFamily="49" charset="0"/>
              </a:rPr>
              <a:t>Usually, the first method in a class definition</a:t>
            </a:r>
          </a:p>
          <a:p>
            <a:pPr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1E04E-E720-456D-93BE-4D74604B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DCFDF-8681-41FD-B9A5-39125537D9F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20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48A0E-5CA5-4E63-ACC9-B37C06D24731}"/>
              </a:ext>
            </a:extLst>
          </p:cNvPr>
          <p:cNvSpPr txBox="1"/>
          <p:nvPr/>
        </p:nvSpPr>
        <p:spPr>
          <a:xfrm>
            <a:off x="965688" y="4522922"/>
            <a:ext cx="754966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class Coin:</a:t>
            </a:r>
          </a:p>
          <a:p>
            <a:pPr algn="l"/>
            <a:r>
              <a:rPr lang="en-US" sz="1600" b="0" i="0" u="none" strike="noStrike" baseline="0" dirty="0">
                <a:solidFill>
                  <a:srgbClr val="000000"/>
                </a:solidFill>
                <a:latin typeface="ArialMonoMTPro"/>
              </a:rPr>
              <a:t>     # The _ _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ArialMonoMTPro"/>
              </a:rPr>
              <a:t>init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ArialMonoMTPro"/>
              </a:rPr>
              <a:t>_ _ method initializes the sideup data attribute with 'Heads’.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    def _ _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onoMTPro"/>
              </a:rPr>
              <a:t>init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_ _(self):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        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ArialMonoMTPro"/>
              </a:rPr>
              <a:t>self.sideup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ArialMonoMTPro"/>
              </a:rPr>
              <a:t> = 'Heads'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C9C533-EF2C-4495-96DD-D694BF433557}"/>
              </a:ext>
            </a:extLst>
          </p:cNvPr>
          <p:cNvSpPr txBox="1"/>
          <p:nvPr/>
        </p:nvSpPr>
        <p:spPr>
          <a:xfrm>
            <a:off x="965688" y="3340518"/>
            <a:ext cx="4149090" cy="99257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class Point:</a:t>
            </a:r>
          </a:p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	    def __</a:t>
            </a:r>
            <a:r>
              <a:rPr lang="en-US" altLang="en-US" dirty="0" err="1">
                <a:solidFill>
                  <a:srgbClr val="000000"/>
                </a:solidFill>
                <a:latin typeface="ArialMonoMTPro"/>
              </a:rPr>
              <a:t>init</a:t>
            </a: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__(self, ax, ay):</a:t>
            </a:r>
          </a:p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	        </a:t>
            </a:r>
            <a:r>
              <a:rPr lang="en-US" altLang="en-US" dirty="0" err="1">
                <a:solidFill>
                  <a:srgbClr val="000000"/>
                </a:solidFill>
                <a:latin typeface="ArialMonoMTPro"/>
              </a:rPr>
              <a:t>self.x</a:t>
            </a: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 = ax</a:t>
            </a:r>
          </a:p>
          <a:p>
            <a:pPr marL="0" lvl="1">
              <a:lnSpc>
                <a:spcPct val="80000"/>
              </a:lnSpc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	        </a:t>
            </a:r>
            <a:r>
              <a:rPr lang="en-US" altLang="en-US" dirty="0" err="1">
                <a:solidFill>
                  <a:srgbClr val="000000"/>
                </a:solidFill>
                <a:latin typeface="ArialMonoMTPro"/>
              </a:rPr>
              <a:t>self.y</a:t>
            </a:r>
            <a:r>
              <a:rPr lang="en-US" altLang="en-US" dirty="0">
                <a:solidFill>
                  <a:srgbClr val="000000"/>
                </a:solidFill>
                <a:latin typeface="ArialMonoMTPro"/>
              </a:rPr>
              <a:t> = ay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D7B7040-B644-49EA-9362-5954ED42E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891245"/>
          </a:xfrm>
        </p:spPr>
        <p:txBody>
          <a:bodyPr>
            <a:normAutofit/>
          </a:bodyPr>
          <a:lstStyle/>
          <a:p>
            <a:r>
              <a:rPr lang="en-US" altLang="en-US" dirty="0"/>
              <a:t>Class Definitions</a:t>
            </a:r>
            <a:endParaRPr lang="en-US" altLang="en-US" sz="2000" dirty="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93B353AE-9285-4C9A-8C41-87AFF82E98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609049"/>
            <a:ext cx="7886700" cy="365736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Tx/>
              <a:buChar char="•"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To create </a:t>
            </a:r>
            <a:r>
              <a:rPr lang="en-US" altLang="en-US" u="sng" dirty="0">
                <a:latin typeface="+mn-lt"/>
                <a:cs typeface="Courier New" panose="02070309020205020404" pitchFamily="49" charset="0"/>
              </a:rPr>
              <a:t>instances of a class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, you call the class using class name (and pass in whatever arguments its __</a:t>
            </a:r>
            <a:r>
              <a:rPr lang="en-US" altLang="en-US" dirty="0" err="1">
                <a:latin typeface="+mn-lt"/>
                <a:cs typeface="Courier New" panose="02070309020205020404" pitchFamily="49" charset="0"/>
              </a:rPr>
              <a:t>init</a:t>
            </a:r>
            <a:r>
              <a:rPr lang="en-US" altLang="en-US" dirty="0">
                <a:latin typeface="+mn-lt"/>
                <a:cs typeface="Courier New" panose="02070309020205020404" pitchFamily="49" charset="0"/>
              </a:rPr>
              <a:t>__ method accepts).</a:t>
            </a:r>
          </a:p>
          <a:p>
            <a:pPr lvl="1">
              <a:lnSpc>
                <a:spcPct val="100000"/>
              </a:lnSpc>
              <a:buFontTx/>
              <a:buChar char="•"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Format: 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My_instance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 = 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Class_Name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()</a:t>
            </a:r>
            <a:endParaRPr lang="en-US" altLang="en-US" b="1" dirty="0">
              <a:solidFill>
                <a:srgbClr val="C00000"/>
              </a:solidFill>
              <a:latin typeface="+mn-lt"/>
              <a:cs typeface="Courier New" panose="02070309020205020404" pitchFamily="49" charset="0"/>
            </a:endParaRPr>
          </a:p>
          <a:p>
            <a:pPr>
              <a:lnSpc>
                <a:spcPct val="100000"/>
              </a:lnSpc>
              <a:buFontTx/>
              <a:buChar char="•"/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To call any of the class methods using the created instance, use dot notation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Format: 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My_instance</a:t>
            </a:r>
            <a:r>
              <a:rPr lang="en-US" altLang="en-US" sz="2400" b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.</a:t>
            </a:r>
            <a:r>
              <a:rPr lang="en-US" altLang="en-US" sz="2400" b="1" i="1" dirty="0" err="1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method</a:t>
            </a:r>
            <a:r>
              <a:rPr lang="en-US" altLang="en-US" sz="2400" b="1" dirty="0">
                <a:solidFill>
                  <a:srgbClr val="C00000"/>
                </a:solidFill>
                <a:latin typeface="+mn-lt"/>
                <a:cs typeface="Courier New" panose="02070309020205020404" pitchFamily="49" charset="0"/>
              </a:rPr>
              <a:t>()</a:t>
            </a:r>
          </a:p>
          <a:p>
            <a:pPr lvl="1">
              <a:lnSpc>
                <a:spcPct val="100000"/>
              </a:lnSpc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Because the self parameter references the specific instance of the object, the method will affect this instance</a:t>
            </a:r>
          </a:p>
          <a:p>
            <a:pPr lvl="2">
              <a:lnSpc>
                <a:spcPct val="100000"/>
              </a:lnSpc>
            </a:pPr>
            <a:r>
              <a:rPr lang="en-US" altLang="en-US" dirty="0">
                <a:latin typeface="+mn-lt"/>
                <a:cs typeface="Courier New" panose="02070309020205020404" pitchFamily="49" charset="0"/>
              </a:rPr>
              <a:t>Reference to self is passed automatically</a:t>
            </a:r>
          </a:p>
          <a:p>
            <a:pPr>
              <a:lnSpc>
                <a:spcPct val="100000"/>
              </a:lnSpc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6C1E3E-98E3-4406-8D28-7A882A7C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7BB38-ED48-4021-962A-D4500B2EA9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F89EBBA6-8FC1-4D5B-94C0-D6D23C64F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Initializing The Attributes Of 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DCA3F-B50B-4F98-A1E3-A19808061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9048"/>
            <a:ext cx="7886700" cy="425835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Because the ‘</a:t>
            </a:r>
            <a:r>
              <a:rPr lang="en-US" altLang="ja-JP" sz="2000" b="1" dirty="0" err="1">
                <a:solidFill>
                  <a:srgbClr val="7030A0"/>
                </a:solidFill>
                <a:latin typeface="+mn-lt"/>
              </a:rPr>
              <a:t>init</a:t>
            </a:r>
            <a:r>
              <a:rPr lang="en-US" altLang="ja-JP" sz="2000" b="1" dirty="0">
                <a:solidFill>
                  <a:srgbClr val="7030A0"/>
                </a:solidFill>
                <a:latin typeface="+mn-lt"/>
              </a:rPr>
              <a:t>()</a:t>
            </a:r>
            <a:r>
              <a:rPr lang="en-US" altLang="en-US" sz="2000" dirty="0">
                <a:solidFill>
                  <a:srgbClr val="7030A0"/>
                </a:solidFill>
                <a:latin typeface="+mn-lt"/>
              </a:rPr>
              <a:t>’</a:t>
            </a:r>
            <a:r>
              <a:rPr lang="en-US" altLang="ja-JP" sz="2000" dirty="0">
                <a:solidFill>
                  <a:srgbClr val="7030A0"/>
                </a:solidFill>
                <a:latin typeface="+mn-lt"/>
              </a:rPr>
              <a:t> is a method, it can also be called with parameters which are then used to initialize the attributes.</a:t>
            </a:r>
          </a:p>
          <a:p>
            <a:pPr>
              <a:lnSpc>
                <a:spcPct val="110000"/>
              </a:lnSpc>
            </a:pPr>
            <a:r>
              <a:rPr lang="en-US" altLang="en-US" sz="2000" b="1" dirty="0">
                <a:latin typeface="+mn-lt"/>
              </a:rPr>
              <a:t>Example</a:t>
            </a:r>
            <a:r>
              <a:rPr lang="en-US" altLang="en-US" sz="2000" dirty="0">
                <a:latin typeface="+mn-lt"/>
              </a:rPr>
              <a:t>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Attribute is set to a default in the class definition and then the 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attribute can be set to a non-default value in the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init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() method. 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(Not standard Python but a common approach with many languages)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class Person: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name = "Default name" </a:t>
            </a:r>
            <a:r>
              <a:rPr lang="en-US" altLang="en-US" sz="17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Create attribute here 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def __</a:t>
            </a:r>
            <a:r>
              <a:rPr lang="en-US" altLang="en-US" sz="1700" b="1" dirty="0" err="1">
                <a:latin typeface="+mn-lt"/>
              </a:rPr>
              <a:t>init</a:t>
            </a:r>
            <a:r>
              <a:rPr lang="en-US" altLang="en-US" sz="1700" b="1" dirty="0">
                <a:latin typeface="+mn-lt"/>
              </a:rPr>
              <a:t>__(self, </a:t>
            </a:r>
            <a:r>
              <a:rPr lang="en-US" altLang="en-US" sz="1700" b="1" dirty="0" err="1">
                <a:latin typeface="+mn-lt"/>
              </a:rPr>
              <a:t>aName</a:t>
            </a:r>
            <a:r>
              <a:rPr lang="en-US" altLang="en-US" sz="1700" b="1" dirty="0">
                <a:latin typeface="+mn-lt"/>
              </a:rPr>
              <a:t>):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    self.name = </a:t>
            </a:r>
            <a:r>
              <a:rPr lang="en-US" altLang="en-US" sz="1700" b="1" dirty="0" err="1">
                <a:latin typeface="+mn-lt"/>
              </a:rPr>
              <a:t>aName</a:t>
            </a:r>
            <a:endParaRPr lang="en-US" altLang="en-US" sz="1700" b="1" dirty="0">
              <a:latin typeface="+mn-lt"/>
            </a:endParaRP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8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OR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Create the attribute in the </a:t>
            </a:r>
            <a:r>
              <a:rPr lang="en-US" altLang="en-US" sz="1600" b="1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init</a:t>
            </a:r>
            <a:r>
              <a:rPr lang="en-US" altLang="en-US" sz="16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() method. (Approach often used in Python).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class Person: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def __</a:t>
            </a:r>
            <a:r>
              <a:rPr lang="en-US" altLang="en-US" sz="1700" b="1" dirty="0" err="1">
                <a:latin typeface="+mn-lt"/>
              </a:rPr>
              <a:t>init</a:t>
            </a:r>
            <a:r>
              <a:rPr lang="en-US" altLang="en-US" sz="1700" b="1" dirty="0">
                <a:latin typeface="+mn-lt"/>
              </a:rPr>
              <a:t>___(self, </a:t>
            </a:r>
            <a:r>
              <a:rPr lang="en-US" altLang="en-US" sz="1700" b="1" dirty="0" err="1">
                <a:latin typeface="+mn-lt"/>
              </a:rPr>
              <a:t>aName</a:t>
            </a:r>
            <a:r>
              <a:rPr lang="en-US" altLang="en-US" sz="1700" b="1" dirty="0">
                <a:latin typeface="+mn-lt"/>
              </a:rPr>
              <a:t>):</a:t>
            </a:r>
          </a:p>
          <a:p>
            <a:pPr marL="342900" lvl="1" indent="0">
              <a:lnSpc>
                <a:spcPct val="110000"/>
              </a:lnSpc>
              <a:buNone/>
            </a:pPr>
            <a:r>
              <a:rPr lang="en-US" altLang="en-US" sz="1700" b="1" dirty="0">
                <a:latin typeface="+mn-lt"/>
              </a:rPr>
              <a:t>        self.name = </a:t>
            </a:r>
            <a:r>
              <a:rPr lang="en-US" altLang="en-US" sz="1700" b="1" dirty="0" err="1">
                <a:latin typeface="+mn-lt"/>
              </a:rPr>
              <a:t>aName</a:t>
            </a:r>
            <a:r>
              <a:rPr lang="en-US" altLang="en-US" sz="1700" b="1" dirty="0">
                <a:latin typeface="+mn-lt"/>
              </a:rPr>
              <a:t>  </a:t>
            </a:r>
            <a:r>
              <a:rPr lang="en-US" altLang="en-US" sz="1700" b="1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# Create attribute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D22CB-01B0-485D-AC3E-D57847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9799E-7330-4BDC-A026-EE252FF4614A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6B6387A9-F1BB-4E88-A8DB-6BFCD044B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Using The “</a:t>
            </a:r>
            <a:r>
              <a:rPr lang="en-US" altLang="ja-JP" sz="3200" dirty="0">
                <a:latin typeface="Consolas" panose="020B0609020204030204" pitchFamily="49" charset="0"/>
              </a:rPr>
              <a:t>Init()</a:t>
            </a:r>
            <a:r>
              <a:rPr lang="en-US" altLang="en-US" sz="3200" dirty="0"/>
              <a:t>”</a:t>
            </a:r>
            <a:r>
              <a:rPr lang="en-US" altLang="ja-JP" sz="3200" dirty="0"/>
              <a:t> Method-Example</a:t>
            </a:r>
            <a:endParaRPr lang="en-US" altLang="en-US" sz="3200" dirty="0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A967412D-B37E-440E-A868-13B253075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791377"/>
            <a:ext cx="7886700" cy="3657364"/>
          </a:xfrm>
        </p:spPr>
        <p:txBody>
          <a:bodyPr>
            <a:normAutofit/>
          </a:bodyPr>
          <a:lstStyle/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class Person: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name = “No name"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def __</a:t>
            </a:r>
            <a:r>
              <a:rPr lang="en-US" altLang="en-US" sz="1800" dirty="0" err="1">
                <a:latin typeface="Consolas" panose="020B0609020204030204" pitchFamily="49" charset="0"/>
              </a:rPr>
              <a:t>init</a:t>
            </a:r>
            <a:r>
              <a:rPr lang="en-US" altLang="en-US" sz="1800" dirty="0">
                <a:latin typeface="Consolas" panose="020B0609020204030204" pitchFamily="49" charset="0"/>
              </a:rPr>
              <a:t>__(self, </a:t>
            </a:r>
            <a:r>
              <a:rPr lang="en-US" altLang="en-US" sz="1800" dirty="0" err="1">
                <a:latin typeface="Consolas" panose="020B0609020204030204" pitchFamily="49" charset="0"/>
              </a:rPr>
              <a:t>aName</a:t>
            </a:r>
            <a:r>
              <a:rPr lang="en-US" altLang="en-US" sz="1800" dirty="0">
                <a:latin typeface="Consolas" panose="020B0609020204030204" pitchFamily="49" charset="0"/>
              </a:rPr>
              <a:t>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    self.name = </a:t>
            </a:r>
            <a:r>
              <a:rPr lang="en-US" altLang="en-US" sz="1800" dirty="0" err="1">
                <a:latin typeface="Consolas" panose="020B0609020204030204" pitchFamily="49" charset="0"/>
              </a:rPr>
              <a:t>aName</a:t>
            </a: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def main():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</a:t>
            </a:r>
            <a:r>
              <a:rPr lang="en-US" altLang="en-US" sz="1800" dirty="0" err="1">
                <a:latin typeface="Consolas" panose="020B0609020204030204" pitchFamily="49" charset="0"/>
              </a:rPr>
              <a:t>aPerson</a:t>
            </a:r>
            <a:r>
              <a:rPr lang="en-US" altLang="en-US" sz="1800" dirty="0">
                <a:latin typeface="Consolas" panose="020B0609020204030204" pitchFamily="49" charset="0"/>
              </a:rPr>
              <a:t> = Person(“Jamal Nader")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   print(aPerson.name)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800" dirty="0">
              <a:latin typeface="Consolas" panose="020B0609020204030204" pitchFamily="49" charset="0"/>
            </a:endParaRP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main()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BBF6DF-2E6B-4790-9BA7-9D2CD367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3FCA2-0D8E-44A9-9E19-D107F028D11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23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86091B8-A84A-475C-997A-C6EA7A0F2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388" y="1387825"/>
            <a:ext cx="3917299" cy="25858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E4F588C-A9A3-401C-BFF9-F27B28B9A273}"/>
              </a:ext>
            </a:extLst>
          </p:cNvPr>
          <p:cNvSpPr txBox="1"/>
          <p:nvPr/>
        </p:nvSpPr>
        <p:spPr>
          <a:xfrm>
            <a:off x="1867911" y="5279618"/>
            <a:ext cx="200722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Output:</a:t>
            </a:r>
          </a:p>
          <a:p>
            <a:r>
              <a:rPr lang="en-US" dirty="0"/>
              <a:t>Jamal Nader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133-76B1-EF83-CC2C-EBC01894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872195"/>
          </a:xfrm>
        </p:spPr>
        <p:txBody>
          <a:bodyPr/>
          <a:lstStyle/>
          <a:p>
            <a:r>
              <a:rPr lang="en-US" dirty="0"/>
              <a:t>Person Class </a:t>
            </a:r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67CE9-5BBC-37CF-56EE-6FE5D49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0900-6DA1-3CF3-3D72-391796C38A9A}"/>
              </a:ext>
            </a:extLst>
          </p:cNvPr>
          <p:cNvSpPr txBox="1"/>
          <p:nvPr/>
        </p:nvSpPr>
        <p:spPr>
          <a:xfrm>
            <a:off x="662517" y="1238250"/>
            <a:ext cx="788669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Python class Person that represents a person with the attributes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age</a:t>
            </a:r>
            <a:r>
              <a:rPr lang="en-US" dirty="0"/>
              <a:t>, and </a:t>
            </a:r>
            <a:r>
              <a:rPr lang="en-US" b="1" dirty="0"/>
              <a:t>profession</a:t>
            </a:r>
            <a:r>
              <a:rPr lang="en-US" dirty="0"/>
              <a:t>. The class should have an initializer method __</a:t>
            </a:r>
            <a:r>
              <a:rPr lang="en-US" dirty="0" err="1"/>
              <a:t>init</a:t>
            </a:r>
            <a:r>
              <a:rPr lang="en-US" dirty="0"/>
              <a:t>__() to initialize the instance variables. It should also have two instance methods: </a:t>
            </a:r>
            <a:r>
              <a:rPr lang="en-US" b="1" dirty="0"/>
              <a:t>show</a:t>
            </a:r>
            <a:r>
              <a:rPr lang="en-US" dirty="0"/>
              <a:t>() to display the name, age, and profession of the person, and </a:t>
            </a:r>
            <a:r>
              <a:rPr lang="en-US" b="1" dirty="0"/>
              <a:t>work</a:t>
            </a:r>
            <a:r>
              <a:rPr lang="en-US" dirty="0"/>
              <a:t>() to display the person's name and profession.</a:t>
            </a:r>
          </a:p>
          <a:p>
            <a:endParaRPr lang="en-US" dirty="0"/>
          </a:p>
          <a:p>
            <a:r>
              <a:rPr lang="en-US" dirty="0"/>
              <a:t>The program should also: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Prompt the user to enter their name, age, and profession.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Create an object of the Person class using the entered values.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Call the show() and work() methods on the object to display the person's details and profession, respectively.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2E6AFF8-8679-B38B-60C2-B086B235507D}"/>
              </a:ext>
            </a:extLst>
          </p:cNvPr>
          <p:cNvSpPr txBox="1">
            <a:spLocks/>
          </p:cNvSpPr>
          <p:nvPr/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450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3D133-76B1-EF83-CC2C-EBC018943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516" y="106249"/>
            <a:ext cx="7886700" cy="872195"/>
          </a:xfrm>
        </p:spPr>
        <p:txBody>
          <a:bodyPr/>
          <a:lstStyle/>
          <a:p>
            <a:r>
              <a:rPr lang="en-US" dirty="0"/>
              <a:t>Person Class-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E67CE9-5BBC-37CF-56EE-6FE5D491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710900-6DA1-3CF3-3D72-391796C38A9A}"/>
              </a:ext>
            </a:extLst>
          </p:cNvPr>
          <p:cNvSpPr txBox="1"/>
          <p:nvPr/>
        </p:nvSpPr>
        <p:spPr>
          <a:xfrm>
            <a:off x="1791230" y="829126"/>
            <a:ext cx="654367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class Person:</a:t>
            </a:r>
          </a:p>
          <a:p>
            <a:r>
              <a:rPr lang="en-US" sz="1600" dirty="0"/>
              <a:t>    def __</a:t>
            </a:r>
            <a:r>
              <a:rPr lang="en-US" sz="1600" dirty="0" err="1"/>
              <a:t>init</a:t>
            </a:r>
            <a:r>
              <a:rPr lang="en-US" sz="1600" dirty="0"/>
              <a:t>__(self, </a:t>
            </a:r>
            <a:r>
              <a:rPr lang="en-US" sz="1600" dirty="0" err="1"/>
              <a:t>aname</a:t>
            </a:r>
            <a:r>
              <a:rPr lang="en-US" sz="1600" dirty="0"/>
              <a:t>, </a:t>
            </a:r>
            <a:r>
              <a:rPr lang="en-US" sz="1600" dirty="0" err="1"/>
              <a:t>anage</a:t>
            </a:r>
            <a:r>
              <a:rPr lang="en-US" sz="1600" dirty="0"/>
              <a:t>, </a:t>
            </a:r>
            <a:r>
              <a:rPr lang="en-US" sz="1600" dirty="0" err="1"/>
              <a:t>aprofession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data members (instance variables)</a:t>
            </a:r>
          </a:p>
          <a:p>
            <a:r>
              <a:rPr lang="en-US" sz="1600" dirty="0"/>
              <a:t>        self.name = </a:t>
            </a:r>
            <a:r>
              <a:rPr lang="en-US" sz="1600" dirty="0" err="1"/>
              <a:t>aname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self.age</a:t>
            </a:r>
            <a:r>
              <a:rPr lang="en-US" sz="1600" dirty="0"/>
              <a:t> = </a:t>
            </a:r>
            <a:r>
              <a:rPr lang="en-US" sz="1600" dirty="0" err="1"/>
              <a:t>anage</a:t>
            </a:r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self.profession</a:t>
            </a:r>
            <a:r>
              <a:rPr lang="en-US" sz="1600" dirty="0"/>
              <a:t> = </a:t>
            </a:r>
            <a:r>
              <a:rPr lang="en-US" sz="1600" dirty="0" err="1"/>
              <a:t>aprofession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Behavior (instance methods)</a:t>
            </a:r>
          </a:p>
          <a:p>
            <a:r>
              <a:rPr lang="en-US" sz="1600" dirty="0"/>
              <a:t>    def </a:t>
            </a:r>
            <a:r>
              <a:rPr lang="en-US" sz="1600" b="1" dirty="0"/>
              <a:t>show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print('Name:', self.name, '\</a:t>
            </a:r>
            <a:r>
              <a:rPr lang="en-US" sz="1600" dirty="0" err="1"/>
              <a:t>tAge</a:t>
            </a:r>
            <a:r>
              <a:rPr lang="en-US" sz="1600" dirty="0"/>
              <a:t>:', </a:t>
            </a:r>
            <a:r>
              <a:rPr lang="en-US" sz="1600" dirty="0" err="1"/>
              <a:t>self.age</a:t>
            </a:r>
            <a:r>
              <a:rPr lang="en-US" sz="1600" dirty="0"/>
              <a:t>, '\</a:t>
            </a:r>
            <a:r>
              <a:rPr lang="en-US" sz="1600" dirty="0" err="1"/>
              <a:t>tProfession</a:t>
            </a:r>
            <a:r>
              <a:rPr lang="en-US" sz="1600" dirty="0"/>
              <a:t>:', </a:t>
            </a:r>
            <a:r>
              <a:rPr lang="en-US" sz="1600" dirty="0" err="1"/>
              <a:t>self.profession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# Behavior (instance methods)</a:t>
            </a:r>
          </a:p>
          <a:p>
            <a:r>
              <a:rPr lang="en-US" sz="1600" dirty="0"/>
              <a:t>    def </a:t>
            </a:r>
            <a:r>
              <a:rPr lang="en-US" sz="1600" b="1" dirty="0"/>
              <a:t>work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print(self.name, 'is working as a/an', </a:t>
            </a:r>
            <a:r>
              <a:rPr lang="en-US" sz="1600" dirty="0" err="1"/>
              <a:t>self.profession</a:t>
            </a:r>
            <a:r>
              <a:rPr lang="en-US" sz="1600" dirty="0"/>
              <a:t>)</a:t>
            </a:r>
          </a:p>
          <a:p>
            <a:endParaRPr lang="en-US" sz="1600" dirty="0"/>
          </a:p>
          <a:p>
            <a:r>
              <a:rPr lang="en-US" sz="1600" dirty="0" err="1"/>
              <a:t>myname</a:t>
            </a:r>
            <a:r>
              <a:rPr lang="en-US" sz="1600" dirty="0"/>
              <a:t> = input("Enter the name: ")</a:t>
            </a:r>
          </a:p>
          <a:p>
            <a:r>
              <a:rPr lang="en-US" sz="1600" dirty="0" err="1"/>
              <a:t>myAge</a:t>
            </a:r>
            <a:r>
              <a:rPr lang="en-US" sz="1600" dirty="0"/>
              <a:t> = input("Enter the Age: ")</a:t>
            </a:r>
          </a:p>
          <a:p>
            <a:r>
              <a:rPr lang="en-US" sz="1600" dirty="0" err="1"/>
              <a:t>myProfession</a:t>
            </a:r>
            <a:r>
              <a:rPr lang="en-US" sz="1600" dirty="0"/>
              <a:t> = input("Enter the profession: ")</a:t>
            </a:r>
          </a:p>
          <a:p>
            <a:endParaRPr lang="en-US" sz="1600" dirty="0"/>
          </a:p>
          <a:p>
            <a:r>
              <a:rPr lang="en-US" sz="1600" dirty="0"/>
              <a:t>p = Person(</a:t>
            </a:r>
            <a:r>
              <a:rPr lang="en-US" sz="1600" dirty="0" err="1"/>
              <a:t>myname</a:t>
            </a:r>
            <a:r>
              <a:rPr lang="en-US" sz="1600" dirty="0"/>
              <a:t>, </a:t>
            </a:r>
            <a:r>
              <a:rPr lang="en-US" sz="1600" dirty="0" err="1"/>
              <a:t>myAge</a:t>
            </a:r>
            <a:r>
              <a:rPr lang="en-US" sz="1600" dirty="0"/>
              <a:t>, </a:t>
            </a:r>
            <a:r>
              <a:rPr lang="en-US" sz="1600" dirty="0" err="1"/>
              <a:t>myProfession</a:t>
            </a:r>
            <a:r>
              <a:rPr lang="en-US" sz="1600" dirty="0"/>
              <a:t>)</a:t>
            </a:r>
          </a:p>
          <a:p>
            <a:r>
              <a:rPr lang="en-US" sz="1600" dirty="0" err="1"/>
              <a:t>p.show</a:t>
            </a:r>
            <a:r>
              <a:rPr lang="en-US" sz="1600" dirty="0"/>
              <a:t>()</a:t>
            </a:r>
          </a:p>
          <a:p>
            <a:r>
              <a:rPr lang="en-US" sz="1600" dirty="0" err="1"/>
              <a:t>p.work</a:t>
            </a:r>
            <a:r>
              <a:rPr lang="en-US" sz="1600" dirty="0"/>
              <a:t>()</a:t>
            </a:r>
          </a:p>
          <a:p>
            <a:endParaRPr lang="en-US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3ED9994-7860-54A3-02B0-DC2A7A268724}"/>
              </a:ext>
            </a:extLst>
          </p:cNvPr>
          <p:cNvSpPr txBox="1">
            <a:spLocks/>
          </p:cNvSpPr>
          <p:nvPr/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467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108D-00B4-620A-0EFC-FD432F0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42230"/>
            <a:ext cx="7886700" cy="748370"/>
          </a:xfrm>
        </p:spPr>
        <p:txBody>
          <a:bodyPr/>
          <a:lstStyle/>
          <a:p>
            <a:r>
              <a:rPr lang="en-US" dirty="0"/>
              <a:t>Computation class </a:t>
            </a:r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FBBD-F3C5-E762-23E9-9D471CAF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2ECD6-F941-041A-5BDA-BAFA7A484DE1}"/>
              </a:ext>
            </a:extLst>
          </p:cNvPr>
          <p:cNvSpPr txBox="1"/>
          <p:nvPr/>
        </p:nvSpPr>
        <p:spPr>
          <a:xfrm>
            <a:off x="276225" y="1177311"/>
            <a:ext cx="8401050" cy="3446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457200"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You are requested to write a python program that does the following: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Computation class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with a default constructor (without parameters) allowing to perform various calculations on integers numbers.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a method called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Factorial()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 in the above class which allows to calculate the factorial of an integer, n.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Create a method called </a:t>
            </a:r>
            <a:r>
              <a:rPr lang="en-US" b="1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Sum() </a:t>
            </a: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 the above class allowing to calculate the sum of the first n integers 1 + 2 + 3 + .. + n.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 algn="just" defTabSz="457200">
              <a:lnSpc>
                <a:spcPct val="115000"/>
              </a:lnSpc>
              <a:spcAft>
                <a:spcPts val="1000"/>
              </a:spcAft>
              <a:buFont typeface="+mj-lt"/>
              <a:buAutoNum type="alphaLcPeriod"/>
            </a:pPr>
            <a:r>
              <a:rPr lang="en-US" dirty="0">
                <a:solidFill>
                  <a:prstClr val="black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Instantiate the class, prompt the user to enter an integer, and write the necessary statements to test the above methods.   </a:t>
            </a:r>
            <a:endParaRPr lang="en-US" dirty="0">
              <a:solidFill>
                <a:prstClr val="black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55DEDFCE-E27C-B578-A634-4A4C4A4EE212}"/>
              </a:ext>
            </a:extLst>
          </p:cNvPr>
          <p:cNvSpPr txBox="1">
            <a:spLocks/>
          </p:cNvSpPr>
          <p:nvPr/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537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108D-00B4-620A-0EFC-FD432F0C5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242230"/>
            <a:ext cx="7886700" cy="748370"/>
          </a:xfrm>
        </p:spPr>
        <p:txBody>
          <a:bodyPr/>
          <a:lstStyle/>
          <a:p>
            <a:r>
              <a:rPr lang="en-US" dirty="0"/>
              <a:t>Computation class - </a:t>
            </a:r>
            <a:r>
              <a:rPr lang="en-US" dirty="0">
                <a:solidFill>
                  <a:srgbClr val="FF0000"/>
                </a:solidFill>
              </a:rPr>
              <a:t>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DFBBD-F3C5-E762-23E9-9D471CAF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r>
              <a:rPr lang="en-US">
                <a:solidFill>
                  <a:srgbClr val="002D58">
                    <a:tint val="75000"/>
                  </a:srgbClr>
                </a:solidFill>
              </a:rPr>
              <a:t>AOU- M110</a:t>
            </a:r>
            <a:endParaRPr lang="en-US" dirty="0">
              <a:solidFill>
                <a:srgbClr val="002D58">
                  <a:tint val="75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40163-57F7-8FC4-70E8-14936965D42F}"/>
              </a:ext>
            </a:extLst>
          </p:cNvPr>
          <p:cNvSpPr txBox="1"/>
          <p:nvPr/>
        </p:nvSpPr>
        <p:spPr>
          <a:xfrm>
            <a:off x="1828799" y="827119"/>
            <a:ext cx="606910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class Computation: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 (self):</a:t>
            </a:r>
          </a:p>
          <a:p>
            <a:r>
              <a:rPr lang="en-US" dirty="0"/>
              <a:t>        </a:t>
            </a:r>
            <a:r>
              <a:rPr lang="en-US" dirty="0" err="1"/>
              <a:t>self.n</a:t>
            </a:r>
            <a:r>
              <a:rPr lang="en-US" dirty="0"/>
              <a:t>=0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--- Factorial ------------</a:t>
            </a:r>
          </a:p>
          <a:p>
            <a:r>
              <a:rPr lang="en-US" dirty="0"/>
              <a:t>    def factorial(self, n):</a:t>
            </a:r>
          </a:p>
          <a:p>
            <a:r>
              <a:rPr lang="en-US" dirty="0"/>
              <a:t>        j = 1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 (1, n + 1):</a:t>
            </a:r>
          </a:p>
          <a:p>
            <a:r>
              <a:rPr lang="en-US" dirty="0"/>
              <a:t>            j = j *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return j   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# --- Sum of the first n numbers ----</a:t>
            </a:r>
          </a:p>
          <a:p>
            <a:r>
              <a:rPr lang="en-US" dirty="0"/>
              <a:t>    def sum (self, n):</a:t>
            </a:r>
          </a:p>
          <a:p>
            <a:r>
              <a:rPr lang="en-US" dirty="0"/>
              <a:t>        j = 0</a:t>
            </a:r>
          </a:p>
          <a:p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range (1, n + 1):</a:t>
            </a:r>
          </a:p>
          <a:p>
            <a:r>
              <a:rPr lang="en-US" dirty="0"/>
              <a:t>            j = j +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        return j</a:t>
            </a:r>
          </a:p>
          <a:p>
            <a:r>
              <a:rPr lang="en-US" dirty="0"/>
              <a:t>x= Computation()</a:t>
            </a:r>
          </a:p>
          <a:p>
            <a:r>
              <a:rPr lang="en-US" dirty="0"/>
              <a:t>n=int(input("Enter an integer: "))</a:t>
            </a:r>
          </a:p>
          <a:p>
            <a:r>
              <a:rPr lang="en-US" dirty="0"/>
              <a:t>print("The factorial of the </a:t>
            </a:r>
            <a:r>
              <a:rPr lang="en-US" dirty="0" err="1"/>
              <a:t>number",n</a:t>
            </a:r>
            <a:r>
              <a:rPr lang="en-US" dirty="0"/>
              <a:t>, "is:",</a:t>
            </a:r>
            <a:r>
              <a:rPr lang="en-US" dirty="0" err="1"/>
              <a:t>x.factorial</a:t>
            </a:r>
            <a:r>
              <a:rPr lang="en-US" dirty="0"/>
              <a:t>(n))</a:t>
            </a:r>
          </a:p>
          <a:p>
            <a:r>
              <a:rPr lang="en-US" dirty="0"/>
              <a:t>print("The sum from the </a:t>
            </a:r>
            <a:r>
              <a:rPr lang="en-US" dirty="0" err="1"/>
              <a:t>number",n</a:t>
            </a:r>
            <a:r>
              <a:rPr lang="en-US" dirty="0"/>
              <a:t>, " to 1 is:",</a:t>
            </a:r>
            <a:r>
              <a:rPr lang="en-US" dirty="0" err="1"/>
              <a:t>x.sum</a:t>
            </a:r>
            <a:r>
              <a:rPr lang="en-US" dirty="0"/>
              <a:t>(n))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CAEE646F-4698-3931-0199-975B60D60F06}"/>
              </a:ext>
            </a:extLst>
          </p:cNvPr>
          <p:cNvSpPr txBox="1">
            <a:spLocks/>
          </p:cNvSpPr>
          <p:nvPr/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02111984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5474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20F3F-56AF-4293-A524-7AC51B34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78549"/>
          </a:xfrm>
        </p:spPr>
        <p:txBody>
          <a:bodyPr>
            <a:noAutofit/>
          </a:bodyPr>
          <a:lstStyle/>
          <a:p>
            <a:r>
              <a:rPr lang="en-US" sz="2400" dirty="0"/>
              <a:t>Class Attributes </a:t>
            </a:r>
            <a:r>
              <a:rPr lang="en-US" sz="2400" dirty="0">
                <a:solidFill>
                  <a:srgbClr val="7030A0"/>
                </a:solidFill>
              </a:rPr>
              <a:t>vs</a:t>
            </a:r>
            <a:r>
              <a:rPr lang="en-US" sz="2400" dirty="0"/>
              <a:t> Instance Attributes in Python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A1447-B930-4909-9446-B471C5DF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1DC0B-67C3-4F53-A1C9-27926B8194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ED35D9-8AFE-4E36-995E-F9A0FC1212CA}"/>
              </a:ext>
            </a:extLst>
          </p:cNvPr>
          <p:cNvSpPr txBox="1"/>
          <p:nvPr/>
        </p:nvSpPr>
        <p:spPr>
          <a:xfrm>
            <a:off x="552451" y="1070313"/>
            <a:ext cx="83142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Class attributes </a:t>
            </a:r>
            <a:r>
              <a:rPr lang="en-US" dirty="0"/>
              <a:t>are the variables defined directly in the class that are shared by all objects of the class.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Instance attributes </a:t>
            </a:r>
            <a:r>
              <a:rPr lang="en-US" dirty="0"/>
              <a:t>are attributes or properties attached to an instance of a class. Instance attributes are defined in the constructor.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402245-8E03-4109-98E7-B7CF22B0D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60386"/>
              </p:ext>
            </p:extLst>
          </p:nvPr>
        </p:nvGraphicFramePr>
        <p:xfrm>
          <a:off x="1457325" y="2673350"/>
          <a:ext cx="6656546" cy="3365500"/>
        </p:xfrm>
        <a:graphic>
          <a:graphicData uri="http://schemas.openxmlformats.org/drawingml/2006/table">
            <a:tbl>
              <a:tblPr/>
              <a:tblGrid>
                <a:gridCol w="3409950">
                  <a:extLst>
                    <a:ext uri="{9D8B030D-6E8A-4147-A177-3AD203B41FA5}">
                      <a16:colId xmlns:a16="http://schemas.microsoft.com/office/drawing/2014/main" val="913607002"/>
                    </a:ext>
                  </a:extLst>
                </a:gridCol>
                <a:gridCol w="3246596">
                  <a:extLst>
                    <a:ext uri="{9D8B030D-6E8A-4147-A177-3AD203B41FA5}">
                      <a16:colId xmlns:a16="http://schemas.microsoft.com/office/drawing/2014/main" val="2758706592"/>
                    </a:ext>
                  </a:extLst>
                </a:gridCol>
              </a:tblGrid>
              <a:tr h="328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Class Attribute</a:t>
                      </a:r>
                    </a:p>
                  </a:txBody>
                  <a:tcPr marL="82085" marR="82085" marT="41043" marB="41043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>
                          <a:solidFill>
                            <a:srgbClr val="FFFFFF"/>
                          </a:solidFill>
                          <a:effectLst/>
                        </a:rPr>
                        <a:t>Instance Attribute</a:t>
                      </a:r>
                    </a:p>
                  </a:txBody>
                  <a:tcPr marL="82085" marR="82085" marT="41043" marB="41043" anchor="b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A9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3769319"/>
                  </a:ext>
                </a:extLst>
              </a:tr>
              <a:tr h="574598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Defined directly inside a class.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Defined inside a constructor using the self parameter.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5944662"/>
                  </a:ext>
                </a:extLst>
              </a:tr>
              <a:tr h="328341"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Shared across all objects.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solidFill>
                            <a:srgbClr val="414141"/>
                          </a:solidFill>
                          <a:effectLst/>
                        </a:rPr>
                        <a:t>Specific to object.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949779"/>
                  </a:ext>
                </a:extLst>
              </a:tr>
              <a:tr h="106711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Accessed using class name as well as using object with dot notation, e.g. 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classname.class_attribute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 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  or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   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object.class_attribute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Accessed using object dot notation e.g. 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object.instance_attribute</a:t>
                      </a:r>
                      <a:endParaRPr lang="en-US" sz="1600" dirty="0">
                        <a:solidFill>
                          <a:srgbClr val="7030A0"/>
                        </a:solidFill>
                        <a:effectLst/>
                      </a:endParaRP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3209956"/>
                  </a:ext>
                </a:extLst>
              </a:tr>
              <a:tr h="1067110"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Changing value by using: </a:t>
                      </a:r>
                      <a:r>
                        <a:rPr lang="en-US" sz="1600" dirty="0" err="1">
                          <a:solidFill>
                            <a:srgbClr val="7030A0"/>
                          </a:solidFill>
                          <a:effectLst/>
                        </a:rPr>
                        <a:t>classname.class_attribute</a:t>
                      </a:r>
                      <a:r>
                        <a:rPr lang="en-US" sz="1600" dirty="0">
                          <a:solidFill>
                            <a:srgbClr val="7030A0"/>
                          </a:solidFill>
                          <a:effectLst/>
                        </a:rPr>
                        <a:t> = value </a:t>
                      </a:r>
                    </a:p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will be reflected to all the objects.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solidFill>
                            <a:srgbClr val="414141"/>
                          </a:solidFill>
                          <a:effectLst/>
                        </a:rPr>
                        <a:t>Changing value of instance attribute will not be reflected to other objects.</a:t>
                      </a:r>
                    </a:p>
                  </a:txBody>
                  <a:tcPr marL="82085" marR="82085" marT="41043" marB="41043">
                    <a:lnL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DFD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72261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571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79BA8-3E94-4F8D-9EAB-D3DB6217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575276"/>
          </a:xfrm>
        </p:spPr>
        <p:txBody>
          <a:bodyPr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>
                <a:ln w="3175" cmpd="sng"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rbel" panose="020B0503020204020204"/>
                <a:ea typeface="+mj-ea"/>
                <a:cs typeface="+mj-cs"/>
              </a:rPr>
              <a:t>Class Attributes vs Instance Attributes in Python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23AE-C2B6-492B-96CA-E6444E20F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CD09-DB08-492B-B89D-E93D1EC84F5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ACACB-E56D-430B-88B2-583E811FF682}"/>
              </a:ext>
            </a:extLst>
          </p:cNvPr>
          <p:cNvSpPr txBox="1"/>
          <p:nvPr/>
        </p:nvSpPr>
        <p:spPr>
          <a:xfrm>
            <a:off x="972640" y="954394"/>
            <a:ext cx="7911075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following example demonstrates the use of </a:t>
            </a:r>
            <a:r>
              <a:rPr lang="en-US" sz="2000" u="sng" dirty="0"/>
              <a:t>class attribute </a:t>
            </a:r>
            <a:r>
              <a:rPr lang="en-US" i="1" dirty="0">
                <a:solidFill>
                  <a:srgbClr val="7030A0"/>
                </a:solidFill>
              </a:rPr>
              <a:t>count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05D7B-4357-4836-8C39-6012B59E0EF0}"/>
              </a:ext>
            </a:extLst>
          </p:cNvPr>
          <p:cNvSpPr txBox="1"/>
          <p:nvPr/>
        </p:nvSpPr>
        <p:spPr>
          <a:xfrm>
            <a:off x="1061476" y="1432729"/>
            <a:ext cx="2619375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class Student:</a:t>
            </a:r>
          </a:p>
          <a:p>
            <a:r>
              <a:rPr lang="en-US" dirty="0"/>
              <a:t>    count = 0</a:t>
            </a:r>
          </a:p>
          <a:p>
            <a:r>
              <a:rPr lang="en-US" dirty="0"/>
              <a:t>    def __</a:t>
            </a:r>
            <a:r>
              <a:rPr lang="en-US" dirty="0" err="1"/>
              <a:t>init</a:t>
            </a:r>
            <a:r>
              <a:rPr lang="en-US" dirty="0"/>
              <a:t>__(self):</a:t>
            </a:r>
          </a:p>
          <a:p>
            <a:r>
              <a:rPr lang="en-US" dirty="0"/>
              <a:t>        </a:t>
            </a:r>
            <a:r>
              <a:rPr lang="en-US" dirty="0" err="1"/>
              <a:t>Student.count</a:t>
            </a:r>
            <a:r>
              <a:rPr lang="en-US" dirty="0"/>
              <a:t> += 1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7951DA-2901-47AF-967B-644BFAF16597}"/>
              </a:ext>
            </a:extLst>
          </p:cNvPr>
          <p:cNvSpPr txBox="1"/>
          <p:nvPr/>
        </p:nvSpPr>
        <p:spPr>
          <a:xfrm>
            <a:off x="3887259" y="1496583"/>
            <a:ext cx="498051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 this example, </a:t>
            </a:r>
            <a:r>
              <a:rPr lang="en-US" sz="1600" i="1" dirty="0">
                <a:solidFill>
                  <a:srgbClr val="7030A0"/>
                </a:solidFill>
              </a:rPr>
              <a:t>count</a:t>
            </a:r>
            <a:r>
              <a:rPr lang="en-US" sz="1600" dirty="0"/>
              <a:t> is an attribute in the Student class. Whenever a new object is created, the value of count is incremented by 1.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70CD7C-4C46-44A0-A191-AA62D00F9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217" y="2785758"/>
            <a:ext cx="3390900" cy="35242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8BE058E-818A-4505-90D9-0F01211C83FF}"/>
              </a:ext>
            </a:extLst>
          </p:cNvPr>
          <p:cNvSpPr txBox="1"/>
          <p:nvPr/>
        </p:nvSpPr>
        <p:spPr>
          <a:xfrm>
            <a:off x="1143000" y="2818978"/>
            <a:ext cx="3235390" cy="203132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std1=Student()</a:t>
            </a:r>
          </a:p>
          <a:p>
            <a:r>
              <a:rPr lang="en-US" dirty="0"/>
              <a:t>print(std1.count)</a:t>
            </a:r>
          </a:p>
          <a:p>
            <a:r>
              <a:rPr lang="en-US" dirty="0"/>
              <a:t>std2=Student()</a:t>
            </a:r>
          </a:p>
          <a:p>
            <a:r>
              <a:rPr lang="en-US" dirty="0"/>
              <a:t>print(std2.count)</a:t>
            </a:r>
          </a:p>
          <a:p>
            <a:r>
              <a:rPr lang="en-US" dirty="0"/>
              <a:t>print(</a:t>
            </a:r>
            <a:r>
              <a:rPr lang="en-US" dirty="0" err="1"/>
              <a:t>Student.count</a:t>
            </a:r>
            <a:r>
              <a:rPr lang="en-US" dirty="0"/>
              <a:t>)</a:t>
            </a:r>
          </a:p>
          <a:p>
            <a:r>
              <a:rPr lang="en-US" dirty="0" err="1"/>
              <a:t>Student.count</a:t>
            </a:r>
            <a:r>
              <a:rPr lang="en-US" dirty="0"/>
              <a:t>=5</a:t>
            </a:r>
          </a:p>
          <a:p>
            <a:r>
              <a:rPr lang="en-US" dirty="0"/>
              <a:t>print(std1.count, std2.count)</a:t>
            </a:r>
          </a:p>
        </p:txBody>
      </p:sp>
    </p:spTree>
    <p:extLst>
      <p:ext uri="{BB962C8B-B14F-4D97-AF65-F5344CB8AC3E}">
        <p14:creationId xmlns:p14="http://schemas.microsoft.com/office/powerpoint/2010/main" val="1342023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27C1AD43-E898-4172-87FC-9AB48C04BB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Procedural Programming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078F6E30-BAA2-4A8F-8579-0A3AE97D3D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u="sng" dirty="0">
                <a:latin typeface="+mn-lt"/>
              </a:rPr>
              <a:t>Procedural programming</a:t>
            </a:r>
            <a:r>
              <a:rPr lang="en-US" altLang="en-US" dirty="0">
                <a:latin typeface="+mn-lt"/>
              </a:rPr>
              <a:t>: is a method of writing software. It is a programming practice centered on the procedures or actions that take place in a program.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Procedural programming  is in short writing programs made of functions that perform specific tasks</a:t>
            </a:r>
          </a:p>
          <a:p>
            <a:pPr lvl="1"/>
            <a:r>
              <a:rPr lang="en-US" altLang="en-US" dirty="0">
                <a:latin typeface="+mn-lt"/>
              </a:rPr>
              <a:t>Procedures typically operate on data items that are separate from the procedures</a:t>
            </a:r>
          </a:p>
          <a:p>
            <a:pPr lvl="1"/>
            <a:r>
              <a:rPr lang="en-US" altLang="en-US" dirty="0">
                <a:latin typeface="+mn-lt"/>
              </a:rPr>
              <a:t>Data items commonly passed from one procedure to another</a:t>
            </a:r>
          </a:p>
          <a:p>
            <a:pPr lvl="1"/>
            <a:r>
              <a:rPr lang="en-US" altLang="en-US" dirty="0">
                <a:latin typeface="+mn-lt"/>
              </a:rPr>
              <a:t>Focus: to create procedures that operate on the program’s data</a:t>
            </a:r>
          </a:p>
          <a:p>
            <a:pPr>
              <a:buFontTx/>
              <a:buChar char="•"/>
            </a:pPr>
            <a:endParaRPr lang="en-US" altLang="en-US" dirty="0">
              <a:latin typeface="+mn-lt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FD3C14-B14C-4344-A41B-9F6A3958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69E4FA-5650-4F37-B647-FAB35A85F64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51D08-CAC4-4B1B-B995-8E6730355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6055"/>
            <a:ext cx="7886700" cy="373471"/>
          </a:xfrm>
        </p:spPr>
        <p:txBody>
          <a:bodyPr>
            <a:normAutofit fontScale="90000"/>
          </a:bodyPr>
          <a:lstStyle/>
          <a:p>
            <a:r>
              <a:rPr lang="en-US" dirty="0"/>
              <a:t>Coin Class </a:t>
            </a:r>
            <a:r>
              <a:rPr lang="en-US" dirty="0">
                <a:solidFill>
                  <a:srgbClr val="00B050"/>
                </a:solidFill>
              </a:rPr>
              <a:t>Example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34EB5-7121-4D36-825A-2D77793C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897E-E216-45F2-9FC4-CEF5CE9471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D03020-C238-49C5-B076-B905C53D6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735" y="739526"/>
            <a:ext cx="5915025" cy="5086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8B2E77-114D-4B71-9C2F-372CB5037114}"/>
              </a:ext>
            </a:extLst>
          </p:cNvPr>
          <p:cNvSpPr txBox="1"/>
          <p:nvPr/>
        </p:nvSpPr>
        <p:spPr>
          <a:xfrm>
            <a:off x="1968771" y="5825876"/>
            <a:ext cx="57450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i="0" u="none" strike="noStrike" baseline="0" dirty="0">
                <a:latin typeface="SabonLTPro-Roman"/>
              </a:rPr>
              <a:t>N.B: </a:t>
            </a:r>
            <a:r>
              <a:rPr lang="en-US" sz="1400" b="0" i="0" u="none" strike="noStrike" baseline="0" dirty="0">
                <a:latin typeface="SabonLTPro-Roman"/>
              </a:rPr>
              <a:t>In line 1, we import the </a:t>
            </a:r>
            <a:r>
              <a:rPr lang="en-US" sz="1200" b="0" i="0" u="none" strike="noStrike" baseline="0" dirty="0">
                <a:latin typeface="ArialMonoMTPro"/>
              </a:rPr>
              <a:t>random </a:t>
            </a:r>
            <a:r>
              <a:rPr lang="en-US" sz="1400" b="0" i="0" u="none" strike="noStrike" baseline="0" dirty="0">
                <a:latin typeface="SabonLTPro-Roman"/>
              </a:rPr>
              <a:t>module. This is necessary because we use the </a:t>
            </a:r>
            <a:r>
              <a:rPr lang="en-US" sz="1200" b="0" i="0" u="none" strike="noStrike" baseline="0" dirty="0" err="1">
                <a:latin typeface="ArialMonoMTPro"/>
              </a:rPr>
              <a:t>randint</a:t>
            </a:r>
            <a:r>
              <a:rPr lang="en-US" sz="1200" b="0" i="0" u="none" strike="noStrike" baseline="0" dirty="0">
                <a:latin typeface="ArialMonoMTPro"/>
              </a:rPr>
              <a:t> </a:t>
            </a:r>
            <a:r>
              <a:rPr lang="en-US" sz="1400" b="0" i="0" u="none" strike="noStrike" baseline="0" dirty="0">
                <a:latin typeface="SabonLTPro-Roman"/>
              </a:rPr>
              <a:t>function to generate a random number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666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94285-5471-4311-8FBD-7B39AA10B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F59E6-3C8B-4C1F-B0C6-D65D54A69B3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CD7C0D-502B-41E4-88B6-3FBFDDFBE7BB}"/>
              </a:ext>
            </a:extLst>
          </p:cNvPr>
          <p:cNvSpPr txBox="1"/>
          <p:nvPr/>
        </p:nvSpPr>
        <p:spPr>
          <a:xfrm>
            <a:off x="1861635" y="106249"/>
            <a:ext cx="6095452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import random</a:t>
            </a:r>
          </a:p>
          <a:p>
            <a:r>
              <a:rPr lang="en-US" sz="1400" dirty="0"/>
              <a:t>class Coin:</a:t>
            </a:r>
          </a:p>
          <a:p>
            <a:r>
              <a:rPr lang="en-US" sz="1400" dirty="0"/>
              <a:t>     # The _ _</a:t>
            </a:r>
            <a:r>
              <a:rPr lang="en-US" sz="1400" dirty="0" err="1"/>
              <a:t>init</a:t>
            </a:r>
            <a:r>
              <a:rPr lang="en-US" sz="1400" dirty="0"/>
              <a:t>_ _ method initializes the sideup data attribute with 'Heads’.</a:t>
            </a:r>
          </a:p>
          <a:p>
            <a:r>
              <a:rPr lang="en-US" sz="1400" dirty="0"/>
              <a:t>    def __</a:t>
            </a:r>
            <a:r>
              <a:rPr lang="en-US" sz="1400" dirty="0" err="1"/>
              <a:t>init</a:t>
            </a:r>
            <a:r>
              <a:rPr lang="en-US" sz="1400" dirty="0"/>
              <a:t>__(self):</a:t>
            </a:r>
          </a:p>
          <a:p>
            <a:r>
              <a:rPr lang="en-US" sz="1400" dirty="0"/>
              <a:t>         </a:t>
            </a:r>
            <a:r>
              <a:rPr lang="en-US" sz="1400" dirty="0" err="1"/>
              <a:t>self.sideup</a:t>
            </a:r>
            <a:r>
              <a:rPr lang="en-US" sz="1400" dirty="0"/>
              <a:t> = 'Heads'</a:t>
            </a:r>
          </a:p>
          <a:p>
            <a:r>
              <a:rPr lang="en-US" sz="1400" dirty="0"/>
              <a:t>    # The toss method generates a random number in the range of 0 through 1.</a:t>
            </a:r>
          </a:p>
          <a:p>
            <a:r>
              <a:rPr lang="en-US" sz="1400" dirty="0"/>
              <a:t>    #If the number is 0, then sideup is set to 'Heads'.</a:t>
            </a:r>
          </a:p>
          <a:p>
            <a:r>
              <a:rPr lang="en-US" sz="1400" dirty="0"/>
              <a:t>    # Otherwise, sideup is set to 'Tails'.</a:t>
            </a:r>
          </a:p>
          <a:p>
            <a:r>
              <a:rPr lang="en-US" sz="1400" dirty="0"/>
              <a:t>    def toss(self):</a:t>
            </a:r>
          </a:p>
          <a:p>
            <a:r>
              <a:rPr lang="en-US" sz="1400" dirty="0"/>
              <a:t>        if </a:t>
            </a:r>
            <a:r>
              <a:rPr lang="en-US" sz="1400" dirty="0" err="1"/>
              <a:t>random.randint</a:t>
            </a:r>
            <a:r>
              <a:rPr lang="en-US" sz="1400" dirty="0"/>
              <a:t>(0,1) == 0: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self.sideup</a:t>
            </a:r>
            <a:r>
              <a:rPr lang="en-US" sz="1400" dirty="0"/>
              <a:t> = 'Heads'</a:t>
            </a:r>
          </a:p>
          <a:p>
            <a:r>
              <a:rPr lang="en-US" sz="1400" dirty="0"/>
              <a:t>        else: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self.sideup</a:t>
            </a:r>
            <a:r>
              <a:rPr lang="en-US" sz="1400" dirty="0"/>
              <a:t> = 'Tails'</a:t>
            </a:r>
          </a:p>
          <a:p>
            <a:r>
              <a:rPr lang="en-US" sz="1400" dirty="0"/>
              <a:t>    # The </a:t>
            </a:r>
            <a:r>
              <a:rPr lang="en-US" sz="1400" dirty="0" err="1"/>
              <a:t>get_sideup</a:t>
            </a:r>
            <a:r>
              <a:rPr lang="en-US" sz="1400" dirty="0"/>
              <a:t> method returns the value referenced by sideup.</a:t>
            </a:r>
          </a:p>
          <a:p>
            <a:r>
              <a:rPr lang="en-US" sz="1400" dirty="0"/>
              <a:t>    def </a:t>
            </a:r>
            <a:r>
              <a:rPr lang="en-US" sz="1400" dirty="0" err="1"/>
              <a:t>get_sideup</a:t>
            </a:r>
            <a:r>
              <a:rPr lang="en-US" sz="1400" dirty="0"/>
              <a:t>(self): 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self.sideup</a:t>
            </a:r>
            <a:endParaRPr lang="en-US" sz="1400" dirty="0"/>
          </a:p>
          <a:p>
            <a:r>
              <a:rPr lang="en-US" sz="1400" dirty="0"/>
              <a:t># The main function</a:t>
            </a:r>
          </a:p>
          <a:p>
            <a:r>
              <a:rPr lang="en-US" sz="1400" dirty="0"/>
              <a:t>def main():</a:t>
            </a:r>
          </a:p>
          <a:p>
            <a:r>
              <a:rPr lang="en-US" sz="1400" dirty="0"/>
              <a:t>    # Create an object from the Coin class.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my_coin</a:t>
            </a:r>
            <a:r>
              <a:rPr lang="en-US" sz="1400" dirty="0"/>
              <a:t> = Coin()</a:t>
            </a:r>
          </a:p>
          <a:p>
            <a:r>
              <a:rPr lang="en-US" sz="1400" dirty="0"/>
              <a:t>    # Display the side of the coin that is facing up.</a:t>
            </a:r>
          </a:p>
          <a:p>
            <a:r>
              <a:rPr lang="en-US" sz="1400" dirty="0"/>
              <a:t>    print('This side is up:', </a:t>
            </a:r>
            <a:r>
              <a:rPr lang="en-US" sz="1400" dirty="0" err="1"/>
              <a:t>my_coin.get_sideup</a:t>
            </a:r>
            <a:r>
              <a:rPr lang="en-US" sz="1400" dirty="0"/>
              <a:t>())</a:t>
            </a:r>
          </a:p>
          <a:p>
            <a:r>
              <a:rPr lang="en-US" sz="1400" dirty="0"/>
              <a:t>    # Toss the coin.</a:t>
            </a:r>
          </a:p>
          <a:p>
            <a:r>
              <a:rPr lang="en-US" sz="1400" dirty="0"/>
              <a:t>    print('I am tossing the coin ...')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my_coin.toss</a:t>
            </a:r>
            <a:r>
              <a:rPr lang="en-US" sz="1400" dirty="0"/>
              <a:t>()</a:t>
            </a:r>
          </a:p>
          <a:p>
            <a:r>
              <a:rPr lang="en-US" sz="1400" dirty="0"/>
              <a:t>    # Display the side of the coin that is facing up.</a:t>
            </a:r>
          </a:p>
          <a:p>
            <a:r>
              <a:rPr lang="en-US" sz="1400" dirty="0"/>
              <a:t>    print('This side is up:', </a:t>
            </a:r>
            <a:r>
              <a:rPr lang="en-US" sz="1400" dirty="0" err="1"/>
              <a:t>my_coin.get_sideup</a:t>
            </a:r>
            <a:r>
              <a:rPr lang="en-US" sz="1400" dirty="0"/>
              <a:t>())</a:t>
            </a:r>
          </a:p>
          <a:p>
            <a:r>
              <a:rPr lang="en-US" sz="1400" dirty="0"/>
              <a:t># Call the main function.</a:t>
            </a:r>
          </a:p>
          <a:p>
            <a:r>
              <a:rPr lang="en-US" sz="14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22843466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C6F3D6AB-2E5A-4287-9B5F-D0CD31A05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Summary</a:t>
            </a:r>
            <a:endParaRPr lang="he-IL" altLang="en-US" dirty="0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625F6BD8-52F6-41A6-BD94-68CBACA31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04825" y="1515949"/>
            <a:ext cx="7886700" cy="3657364"/>
          </a:xfrm>
        </p:spPr>
        <p:txBody>
          <a:bodyPr>
            <a:noAutofit/>
          </a:bodyPr>
          <a:lstStyle/>
          <a:p>
            <a:pPr eaLnBrk="1" hangingPunct="1">
              <a:lnSpc>
                <a:spcPct val="110000"/>
              </a:lnSpc>
              <a:buFontTx/>
              <a:buChar char="•"/>
            </a:pPr>
            <a:r>
              <a:rPr lang="en-US" altLang="en-US" sz="1800" dirty="0">
                <a:latin typeface="+mn-lt"/>
              </a:rPr>
              <a:t>This lecture covered: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Procedural vs. object-oriented programming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Classes and instances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Class definitions, including: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>
                <a:latin typeface="+mn-lt"/>
              </a:rPr>
              <a:t>The </a:t>
            </a:r>
            <a:r>
              <a:rPr lang="en-US" altLang="en-US" sz="1800" dirty="0">
                <a:latin typeface="+mn-lt"/>
                <a:cs typeface="Courier New" panose="02070309020205020404" pitchFamily="49" charset="0"/>
              </a:rPr>
              <a:t>self</a:t>
            </a:r>
            <a:r>
              <a:rPr lang="en-US" altLang="en-US" sz="1800" dirty="0">
                <a:latin typeface="+mn-lt"/>
              </a:rPr>
              <a:t> parameter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>
                <a:latin typeface="+mn-lt"/>
              </a:rPr>
              <a:t>Data attributes and methods</a:t>
            </a:r>
          </a:p>
          <a:p>
            <a:pPr lvl="2">
              <a:lnSpc>
                <a:spcPct val="110000"/>
              </a:lnSpc>
            </a:pPr>
            <a:r>
              <a:rPr lang="en-US" altLang="en-US" sz="1800" dirty="0">
                <a:latin typeface="+mn-lt"/>
              </a:rPr>
              <a:t>initializer</a:t>
            </a:r>
          </a:p>
          <a:p>
            <a:pPr marL="342900" lvl="1" indent="0" eaLnBrk="1" hangingPunct="1">
              <a:buNone/>
            </a:pPr>
            <a:endParaRPr lang="he-IL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995C83-3C53-43BC-B211-16A53C9B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5678CE-1A20-4C4A-AA9D-4E1FA34C07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D2D202EE-79F4-4DF5-B1E2-F7905E147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Object-Oriented Programming</a:t>
            </a:r>
            <a:r>
              <a:rPr lang="en-US" altLang="en-US" sz="2000" dirty="0"/>
              <a:t> (1 of 2)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662E5A6-BE50-435B-A266-A5076977C9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461247"/>
            <a:ext cx="7886700" cy="439270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en-US" u="sng" dirty="0">
                <a:latin typeface="+mn-lt"/>
              </a:rPr>
              <a:t>Object-oriented programming</a:t>
            </a:r>
            <a:r>
              <a:rPr lang="en-US" altLang="en-US" dirty="0">
                <a:latin typeface="+mn-lt"/>
              </a:rPr>
              <a:t>: Whereas procedural programming is centered on creating procedures (functions), object-oriented programming (OOP)is focused on creating objects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b="1" u="sng" dirty="0">
                <a:latin typeface="+mn-lt"/>
              </a:rPr>
              <a:t>Object</a:t>
            </a:r>
            <a:r>
              <a:rPr lang="en-US" altLang="en-US" b="1" dirty="0">
                <a:latin typeface="+mn-lt"/>
              </a:rPr>
              <a:t>:</a:t>
            </a:r>
            <a:r>
              <a:rPr lang="en-US" altLang="en-US" dirty="0">
                <a:latin typeface="+mn-lt"/>
              </a:rPr>
              <a:t> An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object</a:t>
            </a:r>
            <a:r>
              <a:rPr lang="en-US" altLang="en-US" dirty="0">
                <a:latin typeface="+mn-lt"/>
              </a:rPr>
              <a:t> is a software entity that contains data and procedures.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An object’s </a:t>
            </a:r>
            <a:r>
              <a:rPr lang="en-US" altLang="en-US" b="1" i="1" dirty="0">
                <a:latin typeface="+mn-lt"/>
              </a:rPr>
              <a:t>data attributes </a:t>
            </a:r>
            <a:r>
              <a:rPr lang="en-US" altLang="en-US" dirty="0">
                <a:latin typeface="+mn-lt"/>
              </a:rPr>
              <a:t>are simply variables that reference data.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The procedures that an object performs are known as </a:t>
            </a:r>
            <a:r>
              <a:rPr lang="en-US" altLang="en-US" dirty="0">
                <a:solidFill>
                  <a:srgbClr val="C00000"/>
                </a:solidFill>
                <a:latin typeface="+mn-lt"/>
              </a:rPr>
              <a:t>methods</a:t>
            </a:r>
            <a:r>
              <a:rPr lang="en-US" altLang="en-US" dirty="0">
                <a:latin typeface="+mn-lt"/>
              </a:rPr>
              <a:t>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dirty="0">
                <a:latin typeface="+mn-lt"/>
              </a:rPr>
              <a:t>An object’s </a:t>
            </a:r>
            <a:r>
              <a:rPr lang="en-US" altLang="en-US" b="1" dirty="0">
                <a:latin typeface="+mn-lt"/>
              </a:rPr>
              <a:t>methods</a:t>
            </a:r>
            <a:r>
              <a:rPr lang="en-US" altLang="en-US" dirty="0">
                <a:latin typeface="+mn-lt"/>
              </a:rPr>
              <a:t> are functions that perform operations on the object’s data attributes. 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en-US" u="sng" dirty="0">
              <a:latin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en-US" u="sng" dirty="0">
                <a:latin typeface="+mn-lt"/>
              </a:rPr>
              <a:t>The object is, conceptually, a self-contained unit that consists of data attributes and methods that operate on the data attributes.</a:t>
            </a:r>
          </a:p>
          <a:p>
            <a:pPr marL="457200" indent="-342900">
              <a:lnSpc>
                <a:spcPct val="120000"/>
              </a:lnSpc>
            </a:pPr>
            <a:r>
              <a:rPr lang="en-US" altLang="en-US" sz="2400" dirty="0">
                <a:latin typeface="+mn-lt"/>
              </a:rPr>
              <a:t>Data is known as </a:t>
            </a:r>
            <a:r>
              <a:rPr lang="en-US" altLang="en-US" sz="2400" i="1" dirty="0">
                <a:solidFill>
                  <a:srgbClr val="C00000"/>
                </a:solidFill>
                <a:latin typeface="+mn-lt"/>
              </a:rPr>
              <a:t>data attributes </a:t>
            </a:r>
            <a:r>
              <a:rPr lang="en-US" altLang="en-US" sz="2400" dirty="0">
                <a:latin typeface="+mn-lt"/>
              </a:rPr>
              <a:t>and procedures are known as </a:t>
            </a:r>
            <a:r>
              <a:rPr lang="en-US" altLang="en-US" sz="2400" i="1" dirty="0">
                <a:solidFill>
                  <a:srgbClr val="C00000"/>
                </a:solidFill>
                <a:latin typeface="+mn-lt"/>
              </a:rPr>
              <a:t>methods</a:t>
            </a:r>
            <a:r>
              <a:rPr lang="en-US" altLang="en-US" sz="2400" dirty="0">
                <a:latin typeface="+mn-lt"/>
              </a:rPr>
              <a:t>.</a:t>
            </a:r>
          </a:p>
          <a:p>
            <a:pPr marL="1257300" lvl="2" indent="-342900">
              <a:lnSpc>
                <a:spcPct val="120000"/>
              </a:lnSpc>
            </a:pPr>
            <a:r>
              <a:rPr lang="en-US" altLang="en-US" sz="2300" dirty="0">
                <a:latin typeface="+mn-lt"/>
              </a:rPr>
              <a:t>Methods perform operations on the data attributes.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42D74B-E354-49B6-B8BC-A6F1B1B5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589DBD-C27F-488F-82F1-E6F2E068B67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0DBF7441-DA0A-4B18-BCE1-AFAD06AEE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Object-Oriented Programming</a:t>
            </a:r>
            <a:r>
              <a:rPr lang="en-US" altLang="en-US" sz="2000" dirty="0"/>
              <a:t> (2 of 2)</a:t>
            </a:r>
          </a:p>
        </p:txBody>
      </p:sp>
      <p:pic>
        <p:nvPicPr>
          <p:cNvPr id="7171" name="Picture 3" descr="An illustration depicts the components of an object.">
            <a:extLst>
              <a:ext uri="{FF2B5EF4-FFF2-40B4-BE49-F238E27FC236}">
                <a16:creationId xmlns:a16="http://schemas.microsoft.com/office/drawing/2014/main" id="{84EE1143-5248-4F14-BC0F-D72FF33B4C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3420808" y="1449007"/>
            <a:ext cx="1779841" cy="3038004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A0D89-C17D-4462-A697-62ED0B832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50F6D5-89EE-4AE5-A1D1-A65B4440DFA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193131" y="4700588"/>
            <a:ext cx="4662487" cy="2428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200" b="1" dirty="0"/>
              <a:t>Figure 1: </a:t>
            </a:r>
            <a:r>
              <a:rPr lang="en-US" sz="1200" dirty="0"/>
              <a:t>An object contains data attributes and methods</a:t>
            </a:r>
            <a:endParaRPr lang="en-AU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B6255-AC1A-4463-B0C0-009B6D0DAB1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700745"/>
          </a:xfrm>
        </p:spPr>
        <p:txBody>
          <a:bodyPr/>
          <a:lstStyle/>
          <a:p>
            <a:r>
              <a:rPr lang="en-US" altLang="en-US" b="1" dirty="0">
                <a:solidFill>
                  <a:srgbClr val="C00000"/>
                </a:solidFill>
              </a:rPr>
              <a:t>Classes</a:t>
            </a:r>
            <a:endParaRPr lang="en-US" altLang="en-US" sz="2000" dirty="0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A5B93E27-4CFC-446F-B400-8F28AA8E79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066799"/>
            <a:ext cx="7886700" cy="4562475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en-US" sz="2000" dirty="0">
                <a:latin typeface="+mn-lt"/>
              </a:rPr>
              <a:t>Before an object can be created, it must be designed by a programmer. The programmer determines the </a:t>
            </a:r>
            <a:r>
              <a:rPr lang="en-US" altLang="en-US" sz="2000" b="1" dirty="0">
                <a:latin typeface="+mn-lt"/>
              </a:rPr>
              <a:t>data attributes </a:t>
            </a:r>
            <a:r>
              <a:rPr lang="en-US" altLang="en-US" sz="2000" dirty="0">
                <a:latin typeface="+mn-lt"/>
              </a:rPr>
              <a:t>and </a:t>
            </a:r>
            <a:r>
              <a:rPr lang="en-US" altLang="en-US" sz="2000" b="1" dirty="0">
                <a:latin typeface="+mn-lt"/>
              </a:rPr>
              <a:t>methods</a:t>
            </a:r>
            <a:r>
              <a:rPr lang="en-US" altLang="en-US" sz="2000" dirty="0">
                <a:latin typeface="+mn-lt"/>
              </a:rPr>
              <a:t> that are necessary, then creates a </a:t>
            </a:r>
            <a:r>
              <a:rPr lang="en-US" altLang="en-US" sz="2000" i="1" dirty="0">
                <a:latin typeface="+mn-lt"/>
              </a:rPr>
              <a:t>class</a:t>
            </a:r>
            <a:r>
              <a:rPr lang="en-US" altLang="en-US" sz="2000" dirty="0">
                <a:latin typeface="+mn-lt"/>
              </a:rPr>
              <a:t>.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Class</a:t>
            </a:r>
            <a:r>
              <a:rPr lang="en-US" altLang="en-US" dirty="0">
                <a:latin typeface="+mn-lt"/>
              </a:rPr>
              <a:t>: is a </a:t>
            </a:r>
            <a:r>
              <a:rPr lang="en-US" altLang="en-US" sz="2000" dirty="0">
                <a:latin typeface="+mn-lt"/>
              </a:rPr>
              <a:t>code that specifies the </a:t>
            </a:r>
            <a:r>
              <a:rPr lang="en-US" altLang="en-US" sz="2000" b="1" dirty="0">
                <a:latin typeface="+mn-lt"/>
              </a:rPr>
              <a:t>data attributes </a:t>
            </a:r>
            <a:r>
              <a:rPr lang="en-US" altLang="en-US" sz="2000" dirty="0">
                <a:latin typeface="+mn-lt"/>
              </a:rPr>
              <a:t>and </a:t>
            </a:r>
            <a:r>
              <a:rPr lang="en-US" altLang="en-US" sz="2000" b="1" dirty="0">
                <a:latin typeface="+mn-lt"/>
              </a:rPr>
              <a:t>methods</a:t>
            </a:r>
            <a:r>
              <a:rPr lang="en-US" altLang="en-US" sz="2000" dirty="0">
                <a:latin typeface="+mn-lt"/>
              </a:rPr>
              <a:t> of a particular type of object. </a:t>
            </a:r>
            <a:r>
              <a:rPr lang="en-US" altLang="en-US" sz="2000" u="sng" dirty="0">
                <a:solidFill>
                  <a:srgbClr val="C00000"/>
                </a:solidFill>
                <a:latin typeface="+mn-lt"/>
              </a:rPr>
              <a:t>A class is considered as a factory to create objects</a:t>
            </a:r>
            <a:r>
              <a:rPr lang="en-US" altLang="en-US" sz="2000" dirty="0">
                <a:latin typeface="+mn-lt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Like a blueprint</a:t>
            </a:r>
            <a:r>
              <a:rPr lang="en-US" altLang="en-US" baseline="30000" dirty="0">
                <a:latin typeface="+mn-lt"/>
              </a:rPr>
              <a:t>*</a:t>
            </a:r>
            <a:r>
              <a:rPr lang="en-US" altLang="en-US" dirty="0">
                <a:latin typeface="+mn-lt"/>
              </a:rPr>
              <a:t> of a house. The blueprint itself is not a house but is a detailed description of a house.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A Python class uses </a:t>
            </a:r>
            <a:r>
              <a:rPr lang="en-US" altLang="en-US" sz="2000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variables (attributes) 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to define data fields and </a:t>
            </a:r>
            <a:r>
              <a:rPr lang="en-US" altLang="en-US" sz="2000" dirty="0">
                <a:solidFill>
                  <a:srgbClr val="C00000"/>
                </a:solidFill>
                <a:latin typeface="+mn-lt"/>
                <a:cs typeface="Times New Roman" panose="02020603050405020304" pitchFamily="18" charset="0"/>
              </a:rPr>
              <a:t>methods</a:t>
            </a:r>
            <a:r>
              <a:rPr lang="en-US" altLang="en-US" sz="2000" dirty="0">
                <a:latin typeface="+mn-lt"/>
                <a:cs typeface="Times New Roman" panose="02020603050405020304" pitchFamily="18" charset="0"/>
              </a:rPr>
              <a:t> to define behaviors. </a:t>
            </a:r>
            <a:endParaRPr lang="en-US" altLang="en-US" dirty="0">
              <a:latin typeface="+mn-lt"/>
            </a:endParaRP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en-US" b="1" u="sng" dirty="0">
                <a:solidFill>
                  <a:srgbClr val="C00000"/>
                </a:solidFill>
                <a:latin typeface="+mn-lt"/>
              </a:rPr>
              <a:t>Instance</a:t>
            </a:r>
            <a:r>
              <a:rPr lang="en-US" altLang="en-US" dirty="0">
                <a:latin typeface="+mn-lt"/>
              </a:rPr>
              <a:t>: is </a:t>
            </a:r>
            <a:r>
              <a:rPr lang="en-US" altLang="en-US" sz="2000" dirty="0">
                <a:latin typeface="+mn-lt"/>
              </a:rPr>
              <a:t>an </a:t>
            </a:r>
            <a:r>
              <a:rPr lang="en-US" altLang="en-US" sz="2000" b="1" dirty="0">
                <a:latin typeface="+mn-lt"/>
              </a:rPr>
              <a:t>object</a:t>
            </a:r>
            <a:r>
              <a:rPr lang="en-US" altLang="en-US" sz="2000" dirty="0">
                <a:latin typeface="+mn-lt"/>
              </a:rPr>
              <a:t> created from a class</a:t>
            </a:r>
            <a:endParaRPr lang="en-US" altLang="en-US" dirty="0">
              <a:latin typeface="+mn-lt"/>
            </a:endParaRP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Like a specific house built according to the blueprint.</a:t>
            </a:r>
          </a:p>
          <a:p>
            <a:pPr lvl="1">
              <a:lnSpc>
                <a:spcPct val="110000"/>
              </a:lnSpc>
            </a:pPr>
            <a:r>
              <a:rPr lang="en-US" altLang="en-US" dirty="0">
                <a:latin typeface="+mn-lt"/>
              </a:rPr>
              <a:t>There can be many instances of one class. Each house is a separate instance of the house described by the blueprint.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990F0D-A14E-4BA5-BDB8-95756BA1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C89F0-A47F-4D9A-BC7E-5D0CD6E442D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94AE58-EDBF-42EE-A82E-12B998DF4DA2}"/>
              </a:ext>
            </a:extLst>
          </p:cNvPr>
          <p:cNvSpPr txBox="1"/>
          <p:nvPr/>
        </p:nvSpPr>
        <p:spPr>
          <a:xfrm>
            <a:off x="1800224" y="5653716"/>
            <a:ext cx="51625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Google Sans"/>
              </a:rPr>
              <a:t>* blueprint :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a design plan or other technical drawing</a:t>
            </a:r>
          </a:p>
        </p:txBody>
      </p:sp>
    </p:spTree>
    <p:extLst>
      <p:ext uri="{BB962C8B-B14F-4D97-AF65-F5344CB8AC3E}">
        <p14:creationId xmlns:p14="http://schemas.microsoft.com/office/powerpoint/2010/main" val="379018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472145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Classes</a:t>
            </a:r>
            <a:endParaRPr lang="en-US" alt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12E0-B0EF-4E71-A9BE-0D1349D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8A59-F97A-4D11-9373-21152159C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242A-1B48-48C1-8AD1-88A21BA809B5}"/>
              </a:ext>
            </a:extLst>
          </p:cNvPr>
          <p:cNvSpPr txBox="1"/>
          <p:nvPr/>
        </p:nvSpPr>
        <p:spPr>
          <a:xfrm>
            <a:off x="552450" y="857956"/>
            <a:ext cx="807156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A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way 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of thinking about the difference between a class and an object is to think of the difference between a </a:t>
            </a:r>
            <a:r>
              <a:rPr lang="en-US" altLang="en-US" sz="1800" u="sng" dirty="0">
                <a:solidFill>
                  <a:schemeClr val="accent6">
                    <a:lumMod val="50000"/>
                  </a:schemeClr>
                </a:solidFill>
              </a:rPr>
              <a:t>cookie cutter 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and a </a:t>
            </a:r>
            <a:r>
              <a:rPr lang="en-US" altLang="en-US" sz="1800" u="sng" dirty="0">
                <a:solidFill>
                  <a:schemeClr val="accent6">
                    <a:lumMod val="50000"/>
                  </a:schemeClr>
                </a:solidFill>
              </a:rPr>
              <a:t>cookie</a:t>
            </a:r>
            <a:r>
              <a:rPr lang="en-US" altLang="en-US" sz="1800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r>
              <a:rPr lang="en-US" altLang="en-US" sz="1800" dirty="0"/>
              <a:t>While a cookie cutter itself is not a cookie, it describes a cookie. The cookie cutter can be used to make several cookies, as shown in Figure 3. Think of a class as a cookie cutter, and the objects created from the class as cookies.</a:t>
            </a:r>
          </a:p>
          <a:p>
            <a:pPr marL="0" indent="0">
              <a:buNone/>
            </a:pPr>
            <a:endParaRPr lang="en-US" altLang="en-US" sz="1800" dirty="0"/>
          </a:p>
          <a:p>
            <a:pPr marL="0" indent="0">
              <a:buNone/>
            </a:pPr>
            <a:r>
              <a:rPr lang="en-US" altLang="en-US" sz="1800" dirty="0"/>
              <a:t>So, a class is a description of an object’s characteristics. When the program is running, it can use the class to create, in memory, as many objects of a specific type as needed. </a:t>
            </a:r>
          </a:p>
          <a:p>
            <a:pPr marL="0" indent="0">
              <a:buNone/>
            </a:pP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Each object that is created from a class is called an </a:t>
            </a:r>
            <a:r>
              <a:rPr lang="en-US" altLang="en-US" sz="2000" b="1" i="1" dirty="0">
                <a:solidFill>
                  <a:schemeClr val="accent6">
                    <a:lumMod val="50000"/>
                  </a:schemeClr>
                </a:solidFill>
              </a:rPr>
              <a:t>instance</a:t>
            </a:r>
            <a:r>
              <a:rPr lang="en-US" altLang="en-US" sz="20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altLang="en-US" sz="1800" b="1" dirty="0">
                <a:solidFill>
                  <a:schemeClr val="accent6">
                    <a:lumMod val="50000"/>
                  </a:schemeClr>
                </a:solidFill>
              </a:rPr>
              <a:t>of the class.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695C948-F28A-4AD7-B1CF-9A8B3E330C24}"/>
              </a:ext>
            </a:extLst>
          </p:cNvPr>
          <p:cNvSpPr txBox="1">
            <a:spLocks/>
          </p:cNvSpPr>
          <p:nvPr/>
        </p:nvSpPr>
        <p:spPr>
          <a:xfrm>
            <a:off x="3257714" y="6101417"/>
            <a:ext cx="3153506" cy="3660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/>
              <a:t>Figure 3 </a:t>
            </a:r>
            <a:r>
              <a:rPr lang="en-US" sz="1400" dirty="0"/>
              <a:t>the cookie cutter metaphor</a:t>
            </a:r>
            <a:endParaRPr lang="en-AU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28C6D5-9D72-460C-98A3-84B0E06D394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71194" y="3836204"/>
            <a:ext cx="3248575" cy="235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2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601361"/>
          </a:xfrm>
        </p:spPr>
        <p:txBody>
          <a:bodyPr/>
          <a:lstStyle/>
          <a:p>
            <a:r>
              <a:rPr lang="en-US" altLang="en-US" dirty="0"/>
              <a:t>Classes</a:t>
            </a:r>
            <a:endParaRPr lang="en-US" alt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12E0-B0EF-4E71-A9BE-0D1349D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8A59-F97A-4D11-9373-21152159C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242A-1B48-48C1-8AD1-88A21BA809B5}"/>
              </a:ext>
            </a:extLst>
          </p:cNvPr>
          <p:cNvSpPr txBox="1"/>
          <p:nvPr/>
        </p:nvSpPr>
        <p:spPr>
          <a:xfrm>
            <a:off x="615818" y="1134879"/>
            <a:ext cx="718515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b="1" i="0" dirty="0">
                <a:solidFill>
                  <a:srgbClr val="C00000"/>
                </a:solidFill>
                <a:effectLst/>
              </a:rPr>
              <a:t>Instances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have two characteristics: They have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states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behaviors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(an instance has </a:t>
            </a:r>
            <a:r>
              <a:rPr lang="en-US" sz="2000" b="0" i="0" dirty="0">
                <a:solidFill>
                  <a:srgbClr val="C00000"/>
                </a:solidFill>
                <a:effectLst/>
              </a:rPr>
              <a:t>attributes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and </a:t>
            </a:r>
            <a:r>
              <a:rPr lang="en-US" sz="20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methods</a:t>
            </a:r>
            <a:r>
              <a:rPr lang="en-US" sz="2000" b="0" i="0" dirty="0">
                <a:solidFill>
                  <a:srgbClr val="222222"/>
                </a:solidFill>
                <a:effectLst/>
              </a:rPr>
              <a:t> attached to it)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7030A0"/>
                </a:solidFill>
                <a:effectLst/>
              </a:rPr>
              <a:t>Attributes represent its state, and methods represent its behavior. 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22222"/>
                </a:solidFill>
                <a:effectLst/>
              </a:rPr>
              <a:t>Using its methods, we can modify its state.</a:t>
            </a:r>
            <a:endParaRPr lang="en-US" alt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8E30F-96E0-4E28-8B90-A294DD8C7194}"/>
              </a:ext>
            </a:extLst>
          </p:cNvPr>
          <p:cNvSpPr txBox="1"/>
          <p:nvPr/>
        </p:nvSpPr>
        <p:spPr>
          <a:xfrm>
            <a:off x="628650" y="2625781"/>
            <a:ext cx="717232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In short, Every instance has the following properties:</a:t>
            </a:r>
          </a:p>
          <a:p>
            <a:pPr algn="l"/>
            <a:endParaRPr lang="en-US" sz="2000" b="0" i="0" dirty="0">
              <a:solidFill>
                <a:srgbClr val="222222"/>
              </a:solidFill>
              <a:effectLst/>
              <a:latin typeface="Inter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 Identity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-Regular"/>
              </a:rPr>
              <a:t>: Every instance must be uniquely identified.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 State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-Regular"/>
              </a:rPr>
              <a:t>: An instance has an attribute that represents a state of an instance, and it also reflects the property of an instance.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222222"/>
                </a:solidFill>
                <a:effectLst/>
                <a:latin typeface="Inter-Regular"/>
              </a:rPr>
              <a:t> Behavior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Inter-Regular"/>
              </a:rPr>
              <a:t>: An instance has methods that represent its behavior.</a:t>
            </a:r>
          </a:p>
        </p:txBody>
      </p:sp>
    </p:spTree>
    <p:extLst>
      <p:ext uri="{BB962C8B-B14F-4D97-AF65-F5344CB8AC3E}">
        <p14:creationId xmlns:p14="http://schemas.microsoft.com/office/powerpoint/2010/main" val="3512113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C4D0164C-0113-4058-AB1A-1AC594696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6055"/>
            <a:ext cx="7886700" cy="745901"/>
          </a:xfrm>
        </p:spPr>
        <p:txBody>
          <a:bodyPr/>
          <a:lstStyle/>
          <a:p>
            <a:r>
              <a:rPr lang="en-US" altLang="en-US" dirty="0"/>
              <a:t>Classes</a:t>
            </a:r>
            <a:endParaRPr lang="en-US" altLang="en-US" sz="2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12E0-B0EF-4E71-A9BE-0D1349D20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AOU- M110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508A59-F97A-4D11-9373-21152159C78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15375" y="6376988"/>
            <a:ext cx="428625" cy="366712"/>
          </a:xfrm>
          <a:prstGeom prst="rect">
            <a:avLst/>
          </a:prstGeom>
        </p:spPr>
        <p:txBody>
          <a:bodyPr/>
          <a:lstStyle/>
          <a:p>
            <a:fld id="{D57F1E4F-1CFF-5643-939E-02111984F565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52242A-1B48-48C1-8AD1-88A21BA809B5}"/>
              </a:ext>
            </a:extLst>
          </p:cNvPr>
          <p:cNvSpPr txBox="1"/>
          <p:nvPr/>
        </p:nvSpPr>
        <p:spPr>
          <a:xfrm>
            <a:off x="428625" y="1111956"/>
            <a:ext cx="853808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For example, if we design a class based on the states and behaviors of a </a:t>
            </a:r>
            <a:r>
              <a:rPr lang="en-US" b="0" i="0" dirty="0">
                <a:solidFill>
                  <a:srgbClr val="0070C0"/>
                </a:solidFill>
                <a:effectLst/>
                <a:latin typeface="Inter-Regular"/>
              </a:rPr>
              <a:t>Person</a:t>
            </a: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, then </a:t>
            </a:r>
            <a:r>
              <a:rPr lang="en-US" b="0" i="0" u="sng" dirty="0">
                <a:solidFill>
                  <a:srgbClr val="222222"/>
                </a:solidFill>
                <a:effectLst/>
                <a:latin typeface="Inter-Regular"/>
              </a:rPr>
              <a:t>States</a:t>
            </a: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 can be represented as instance variables and </a:t>
            </a:r>
            <a:r>
              <a:rPr lang="en-US" b="0" i="0" u="sng" dirty="0">
                <a:effectLst/>
                <a:latin typeface="Inter-Regular"/>
              </a:rPr>
              <a:t>behaviors</a:t>
            </a:r>
            <a:r>
              <a:rPr lang="en-US" b="0" i="0" dirty="0">
                <a:solidFill>
                  <a:srgbClr val="222222"/>
                </a:solidFill>
                <a:effectLst/>
                <a:latin typeface="Inter-Regular"/>
              </a:rPr>
              <a:t> as class methods.</a:t>
            </a:r>
            <a:endParaRPr lang="en-US" altLang="en-US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2695C948-F28A-4AD7-B1CF-9A8B3E330C24}"/>
              </a:ext>
            </a:extLst>
          </p:cNvPr>
          <p:cNvSpPr txBox="1">
            <a:spLocks/>
          </p:cNvSpPr>
          <p:nvPr/>
        </p:nvSpPr>
        <p:spPr>
          <a:xfrm>
            <a:off x="2371164" y="5376293"/>
            <a:ext cx="3153506" cy="552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400" b="1" dirty="0"/>
              <a:t>Figure 4 </a:t>
            </a:r>
            <a:r>
              <a:rPr lang="en-US" sz="1400" dirty="0"/>
              <a:t>class and instances in Python</a:t>
            </a:r>
            <a:endParaRPr lang="en-AU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9F01C0-4932-46CF-A222-AED206E40AB7}"/>
              </a:ext>
            </a:extLst>
          </p:cNvPr>
          <p:cNvSpPr txBox="1"/>
          <p:nvPr/>
        </p:nvSpPr>
        <p:spPr>
          <a:xfrm>
            <a:off x="2034023" y="5885686"/>
            <a:ext cx="42524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0" dirty="0">
                <a:solidFill>
                  <a:srgbClr val="222222"/>
                </a:solidFill>
                <a:effectLst/>
                <a:latin typeface="Inter-Regular"/>
              </a:rPr>
              <a:t>Both instances (p1 and p2) are created from the same class, but they have different states and behaviors.</a:t>
            </a:r>
            <a:endParaRPr lang="en-US" sz="14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B58F2DA-3574-F34C-94D1-827CDDEEA0F6}"/>
              </a:ext>
            </a:extLst>
          </p:cNvPr>
          <p:cNvGrpSpPr/>
          <p:nvPr/>
        </p:nvGrpSpPr>
        <p:grpSpPr>
          <a:xfrm>
            <a:off x="1171575" y="1857857"/>
            <a:ext cx="7642735" cy="3648605"/>
            <a:chOff x="1323975" y="1890053"/>
            <a:chExt cx="7642735" cy="3648605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2C8CF6-B24C-44A9-8EA9-3C28B43AD8EB}"/>
                </a:ext>
              </a:extLst>
            </p:cNvPr>
            <p:cNvSpPr txBox="1"/>
            <p:nvPr/>
          </p:nvSpPr>
          <p:spPr>
            <a:xfrm>
              <a:off x="6926440" y="2491241"/>
              <a:ext cx="204027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b="0" i="0" dirty="0">
                  <a:solidFill>
                    <a:srgbClr val="C00000"/>
                  </a:solidFill>
                  <a:effectLst/>
                  <a:latin typeface="Inter-Regular"/>
                </a:rPr>
                <a:t>instance variables 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05EE0D-F5EA-4312-A25F-5F8E10B501A4}"/>
                </a:ext>
              </a:extLst>
            </p:cNvPr>
            <p:cNvGrpSpPr/>
            <p:nvPr/>
          </p:nvGrpSpPr>
          <p:grpSpPr>
            <a:xfrm>
              <a:off x="1323975" y="1890053"/>
              <a:ext cx="7515225" cy="3648605"/>
              <a:chOff x="1323975" y="1890053"/>
              <a:chExt cx="7515225" cy="364860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2C77918-6F2D-4281-B097-60662B1B85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23975" y="2446725"/>
                <a:ext cx="1809750" cy="28765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93D4AD4-E5BE-4365-A2D5-C4D7613A10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8070" y="2185858"/>
                <a:ext cx="2343150" cy="3352800"/>
              </a:xfrm>
              <a:prstGeom prst="rect">
                <a:avLst/>
              </a:prstGeom>
            </p:spPr>
          </p:pic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FFC76DB1-3551-4D73-A28A-5A3D322C7DF2}"/>
                  </a:ext>
                </a:extLst>
              </p:cNvPr>
              <p:cNvSpPr/>
              <p:nvPr/>
            </p:nvSpPr>
            <p:spPr>
              <a:xfrm>
                <a:off x="4509725" y="1890053"/>
                <a:ext cx="1459840" cy="321434"/>
              </a:xfrm>
              <a:prstGeom prst="roundRect">
                <a:avLst/>
              </a:prstGeom>
              <a:solidFill>
                <a:srgbClr val="A7D28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Instances</a:t>
                </a:r>
              </a:p>
            </p:txBody>
          </p:sp>
          <p:sp>
            <p:nvSpPr>
              <p:cNvPr id="13" name="Right Brace 12">
                <a:extLst>
                  <a:ext uri="{FF2B5EF4-FFF2-40B4-BE49-F238E27FC236}">
                    <a16:creationId xmlns:a16="http://schemas.microsoft.com/office/drawing/2014/main" id="{2AD1B582-D863-4BE3-BFDF-2D116C0B8038}"/>
                  </a:ext>
                </a:extLst>
              </p:cNvPr>
              <p:cNvSpPr/>
              <p:nvPr/>
            </p:nvSpPr>
            <p:spPr>
              <a:xfrm>
                <a:off x="6399930" y="2446725"/>
                <a:ext cx="526510" cy="539666"/>
              </a:xfrm>
              <a:prstGeom prst="rightBrace">
                <a:avLst>
                  <a:gd name="adj1" fmla="val 8333"/>
                  <a:gd name="adj2" fmla="val 4512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4E5C70-4918-4B2A-98A2-607CB2836BF8}"/>
                  </a:ext>
                </a:extLst>
              </p:cNvPr>
              <p:cNvSpPr txBox="1"/>
              <p:nvPr/>
            </p:nvSpPr>
            <p:spPr>
              <a:xfrm>
                <a:off x="7030202" y="3196764"/>
                <a:ext cx="180899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0" i="0" dirty="0">
                    <a:solidFill>
                      <a:srgbClr val="C00000"/>
                    </a:solidFill>
                    <a:effectLst/>
                    <a:latin typeface="Inter-Regular"/>
                  </a:rPr>
                  <a:t>instance methods </a:t>
                </a:r>
                <a:endParaRPr lang="en-US" sz="16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8" name="Right Brace 17">
                <a:extLst>
                  <a:ext uri="{FF2B5EF4-FFF2-40B4-BE49-F238E27FC236}">
                    <a16:creationId xmlns:a16="http://schemas.microsoft.com/office/drawing/2014/main" id="{ACDF12F6-56B5-427A-B404-E830B67AD33D}"/>
                  </a:ext>
                </a:extLst>
              </p:cNvPr>
              <p:cNvSpPr/>
              <p:nvPr/>
            </p:nvSpPr>
            <p:spPr>
              <a:xfrm>
                <a:off x="6412867" y="3118631"/>
                <a:ext cx="526510" cy="675155"/>
              </a:xfrm>
              <a:prstGeom prst="rightBrace">
                <a:avLst>
                  <a:gd name="adj1" fmla="val 8333"/>
                  <a:gd name="adj2" fmla="val 45122"/>
                </a:avLst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E509D171-FC76-4529-B324-D4D2322D1CD6}"/>
                </a:ext>
              </a:extLst>
            </p:cNvPr>
            <p:cNvSpPr/>
            <p:nvPr/>
          </p:nvSpPr>
          <p:spPr>
            <a:xfrm>
              <a:off x="3179138" y="3535318"/>
              <a:ext cx="843520" cy="258468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9E19BAB-3B18-33C3-9307-1BA0673B6CEB}"/>
                </a:ext>
              </a:extLst>
            </p:cNvPr>
            <p:cNvGrpSpPr/>
            <p:nvPr/>
          </p:nvGrpSpPr>
          <p:grpSpPr>
            <a:xfrm>
              <a:off x="5283915" y="3384370"/>
              <a:ext cx="996730" cy="2037901"/>
              <a:chOff x="5283915" y="3384370"/>
              <a:chExt cx="996730" cy="2037901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67D1EF0-F264-6C64-5899-97AEF9E43CA0}"/>
                  </a:ext>
                </a:extLst>
              </p:cNvPr>
              <p:cNvSpPr txBox="1"/>
              <p:nvPr/>
            </p:nvSpPr>
            <p:spPr>
              <a:xfrm>
                <a:off x="5328271" y="5176050"/>
                <a:ext cx="908019" cy="246221"/>
              </a:xfrm>
              <a:prstGeom prst="rect">
                <a:avLst/>
              </a:prstGeom>
              <a:solidFill>
                <a:srgbClr val="E2F0D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222222"/>
                    </a:solidFill>
                  </a:rPr>
                  <a:t>He studies 15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7109DFC-921B-6408-343C-8FF94F12277A}"/>
                  </a:ext>
                </a:extLst>
              </p:cNvPr>
              <p:cNvSpPr txBox="1"/>
              <p:nvPr/>
            </p:nvSpPr>
            <p:spPr>
              <a:xfrm>
                <a:off x="5283915" y="3384370"/>
                <a:ext cx="996730" cy="246221"/>
              </a:xfrm>
              <a:prstGeom prst="rect">
                <a:avLst/>
              </a:prstGeom>
              <a:solidFill>
                <a:srgbClr val="E2F0D9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222222"/>
                    </a:solidFill>
                  </a:rPr>
                  <a:t>She studies 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869208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KNOELEADERBOARD" val="707183734"/>
</p:tagLst>
</file>

<file path=ppt/theme/theme1.xml><?xml version="1.0" encoding="utf-8"?>
<a:theme xmlns:a="http://schemas.openxmlformats.org/drawingml/2006/main" name="1_Office Theme">
  <a:themeElements>
    <a:clrScheme name="AOU Color Palette">
      <a:dk1>
        <a:srgbClr val="002D58"/>
      </a:dk1>
      <a:lt1>
        <a:sysClr val="window" lastClr="FFFFFF"/>
      </a:lt1>
      <a:dk2>
        <a:srgbClr val="194C44"/>
      </a:dk2>
      <a:lt2>
        <a:srgbClr val="E8E6DF"/>
      </a:lt2>
      <a:accent1>
        <a:srgbClr val="002D58"/>
      </a:accent1>
      <a:accent2>
        <a:srgbClr val="194C44"/>
      </a:accent2>
      <a:accent3>
        <a:srgbClr val="A11A16"/>
      </a:accent3>
      <a:accent4>
        <a:srgbClr val="F3B200"/>
      </a:accent4>
      <a:accent5>
        <a:srgbClr val="6DB1E2"/>
      </a:accent5>
      <a:accent6>
        <a:srgbClr val="A64167"/>
      </a:accent6>
      <a:hlink>
        <a:srgbClr val="002D58"/>
      </a:hlink>
      <a:folHlink>
        <a:srgbClr val="A11A1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18725</TotalTime>
  <Words>3264</Words>
  <Application>Microsoft Office PowerPoint</Application>
  <PresentationFormat>Custom</PresentationFormat>
  <Paragraphs>459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9" baseType="lpstr">
      <vt:lpstr>Arial</vt:lpstr>
      <vt:lpstr>ArialMonoMTPro</vt:lpstr>
      <vt:lpstr>Calibri</vt:lpstr>
      <vt:lpstr>Calibri Light</vt:lpstr>
      <vt:lpstr>Consolas</vt:lpstr>
      <vt:lpstr>Corbel</vt:lpstr>
      <vt:lpstr>Courier New</vt:lpstr>
      <vt:lpstr>Google Sans</vt:lpstr>
      <vt:lpstr>Inter-Regular</vt:lpstr>
      <vt:lpstr>Poppins</vt:lpstr>
      <vt:lpstr>Poppins Medium</vt:lpstr>
      <vt:lpstr>SabonLTPro-Roman</vt:lpstr>
      <vt:lpstr>Symbol</vt:lpstr>
      <vt:lpstr>Tahoma</vt:lpstr>
      <vt:lpstr>Times New Roman</vt:lpstr>
      <vt:lpstr>Verdana</vt:lpstr>
      <vt:lpstr>1_Office Theme</vt:lpstr>
      <vt:lpstr>M110: Python Programming  Meeting #10  Classes and Object-Oriented Programming</vt:lpstr>
      <vt:lpstr>Topics</vt:lpstr>
      <vt:lpstr>Procedural Programming</vt:lpstr>
      <vt:lpstr>Object-Oriented Programming (1 of 2)</vt:lpstr>
      <vt:lpstr>Object-Oriented Programming (2 of 2)</vt:lpstr>
      <vt:lpstr>Classes</vt:lpstr>
      <vt:lpstr>Classes</vt:lpstr>
      <vt:lpstr>Classes</vt:lpstr>
      <vt:lpstr>Classes</vt:lpstr>
      <vt:lpstr>Class Definitions</vt:lpstr>
      <vt:lpstr>Class Definitions-  example</vt:lpstr>
      <vt:lpstr>Using a Class</vt:lpstr>
      <vt:lpstr>Object Methods</vt:lpstr>
      <vt:lpstr>Calling Methods</vt:lpstr>
      <vt:lpstr>Class Methods: Example</vt:lpstr>
      <vt:lpstr>What Is The ‘Self’ Parameter</vt:lpstr>
      <vt:lpstr>The Self Parameter: A Complete Example</vt:lpstr>
      <vt:lpstr>Recap: Accessing Attributes &amp; Methods</vt:lpstr>
      <vt:lpstr>Class Definitions: Initializing The Attributes</vt:lpstr>
      <vt:lpstr>Class Definitions</vt:lpstr>
      <vt:lpstr>Class Definitions</vt:lpstr>
      <vt:lpstr>Initializing The Attributes Of A Class</vt:lpstr>
      <vt:lpstr>Using The “Init()” Method-Example</vt:lpstr>
      <vt:lpstr>Person Class Example</vt:lpstr>
      <vt:lpstr>Person Class-Solution</vt:lpstr>
      <vt:lpstr>Computation class Example</vt:lpstr>
      <vt:lpstr>Computation class - Solution</vt:lpstr>
      <vt:lpstr>Class Attributes vs Instance Attributes in Python</vt:lpstr>
      <vt:lpstr>Class Attributes vs Instance Attributes in Python</vt:lpstr>
      <vt:lpstr>Coin Class Example</vt:lpstr>
      <vt:lpstr>PowerPoint Presentation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Computer</cp:lastModifiedBy>
  <cp:revision>155</cp:revision>
  <dcterms:created xsi:type="dcterms:W3CDTF">2018-09-14T23:33:58Z</dcterms:created>
  <dcterms:modified xsi:type="dcterms:W3CDTF">2023-11-26T22:08:54Z</dcterms:modified>
</cp:coreProperties>
</file>