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690" r:id="rId1"/>
    <p:sldMasterId id="2147483708" r:id="rId2"/>
  </p:sldMasterIdLst>
  <p:notesMasterIdLst>
    <p:notesMasterId r:id="rId42"/>
  </p:notesMasterIdLst>
  <p:sldIdLst>
    <p:sldId id="712" r:id="rId3"/>
    <p:sldId id="701" r:id="rId4"/>
    <p:sldId id="355" r:id="rId5"/>
    <p:sldId id="689" r:id="rId6"/>
    <p:sldId id="690" r:id="rId7"/>
    <p:sldId id="691" r:id="rId8"/>
    <p:sldId id="356" r:id="rId9"/>
    <p:sldId id="357" r:id="rId10"/>
    <p:sldId id="692" r:id="rId11"/>
    <p:sldId id="693" r:id="rId12"/>
    <p:sldId id="694" r:id="rId13"/>
    <p:sldId id="695" r:id="rId14"/>
    <p:sldId id="696" r:id="rId15"/>
    <p:sldId id="706" r:id="rId16"/>
    <p:sldId id="697" r:id="rId17"/>
    <p:sldId id="358" r:id="rId18"/>
    <p:sldId id="359" r:id="rId19"/>
    <p:sldId id="360" r:id="rId20"/>
    <p:sldId id="361" r:id="rId21"/>
    <p:sldId id="365" r:id="rId22"/>
    <p:sldId id="367" r:id="rId23"/>
    <p:sldId id="368" r:id="rId24"/>
    <p:sldId id="369" r:id="rId25"/>
    <p:sldId id="370" r:id="rId26"/>
    <p:sldId id="371" r:id="rId27"/>
    <p:sldId id="372" r:id="rId28"/>
    <p:sldId id="374" r:id="rId29"/>
    <p:sldId id="375" r:id="rId30"/>
    <p:sldId id="688" r:id="rId31"/>
    <p:sldId id="386" r:id="rId32"/>
    <p:sldId id="387" r:id="rId33"/>
    <p:sldId id="710" r:id="rId34"/>
    <p:sldId id="711" r:id="rId35"/>
    <p:sldId id="698" r:id="rId36"/>
    <p:sldId id="703" r:id="rId37"/>
    <p:sldId id="702" r:id="rId38"/>
    <p:sldId id="704" r:id="rId39"/>
    <p:sldId id="705" r:id="rId40"/>
    <p:sldId id="700" r:id="rId41"/>
  </p:sldIdLst>
  <p:sldSz cx="9144000" cy="68754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2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3T18:14:24.631"/>
    </inkml:context>
    <inkml:brush xml:id="br0">
      <inkml:brushProperty name="width" value="0.025" units="cm"/>
      <inkml:brushProperty name="height" value="0.025" units="cm"/>
      <inkml:brushProperty name="color" value="#E7122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3T18:14:25.313"/>
    </inkml:context>
    <inkml:brush xml:id="br0">
      <inkml:brushProperty name="width" value="0.025" units="cm"/>
      <inkml:brushProperty name="height" value="0.025" units="cm"/>
      <inkml:brushProperty name="color" value="#E71224"/>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3T18:14:52.572"/>
    </inkml:context>
    <inkml:brush xml:id="br0">
      <inkml:brushProperty name="width" value="0.025" units="cm"/>
      <inkml:brushProperty name="height" value="0.15" units="cm"/>
      <inkml:brushProperty name="color" value="#E71224"/>
      <inkml:brushProperty name="ignorePressure" value="1"/>
      <inkml:brushProperty name="inkEffects" value="pencil"/>
    </inkml:brush>
  </inkml:definitions>
  <inkml:trace contextRef="#ctx0" brushRef="#br0">0 1,'0'4,"0"7,0 6,0 4,0 4,0 1,0 2,0 0,0-4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3T18:17:19.2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1,'9'0,"8"0,1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2BBC7-23BC-46A7-81D3-7E7BA3702E22}" type="datetimeFigureOut">
              <a:rPr lang="en-US" smtClean="0"/>
              <a:t>1/31/2023</a:t>
            </a:fld>
            <a:endParaRPr lang="en-US"/>
          </a:p>
        </p:txBody>
      </p:sp>
      <p:sp>
        <p:nvSpPr>
          <p:cNvPr id="4" name="Slide Image Placeholder 3"/>
          <p:cNvSpPr>
            <a:spLocks noGrp="1" noRot="1" noChangeAspect="1"/>
          </p:cNvSpPr>
          <p:nvPr>
            <p:ph type="sldImg" idx="2"/>
          </p:nvPr>
        </p:nvSpPr>
        <p:spPr>
          <a:xfrm>
            <a:off x="1376363" y="1143000"/>
            <a:ext cx="4105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3BD2C-7FC2-4166-9A41-4D78B0A743A2}" type="slidenum">
              <a:rPr lang="en-US" smtClean="0"/>
              <a:t>‹#›</a:t>
            </a:fld>
            <a:endParaRPr lang="en-US"/>
          </a:p>
        </p:txBody>
      </p:sp>
    </p:spTree>
    <p:extLst>
      <p:ext uri="{BB962C8B-B14F-4D97-AF65-F5344CB8AC3E}">
        <p14:creationId xmlns:p14="http://schemas.microsoft.com/office/powerpoint/2010/main" val="43371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9747F5-57E0-4109-91CC-844D47F93E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47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E3BD2C-7FC2-4166-9A41-4D78B0A743A2}" type="slidenum">
              <a:rPr lang="en-US" smtClean="0"/>
              <a:t>28</a:t>
            </a:fld>
            <a:endParaRPr lang="en-US"/>
          </a:p>
        </p:txBody>
      </p:sp>
    </p:spTree>
    <p:extLst>
      <p:ext uri="{BB962C8B-B14F-4D97-AF65-F5344CB8AC3E}">
        <p14:creationId xmlns:p14="http://schemas.microsoft.com/office/powerpoint/2010/main" val="8975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E3BD2C-7FC2-4166-9A41-4D78B0A743A2}" type="slidenum">
              <a:rPr lang="en-US" smtClean="0"/>
              <a:t>29</a:t>
            </a:fld>
            <a:endParaRPr lang="en-US"/>
          </a:p>
        </p:txBody>
      </p:sp>
    </p:spTree>
    <p:extLst>
      <p:ext uri="{BB962C8B-B14F-4D97-AF65-F5344CB8AC3E}">
        <p14:creationId xmlns:p14="http://schemas.microsoft.com/office/powerpoint/2010/main" val="2851335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1"/>
            <a:ext cx="3778250" cy="6875464"/>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4" y="916730"/>
            <a:ext cx="6947127" cy="3497148"/>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9" y="4413877"/>
            <a:ext cx="5762563" cy="1368006"/>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4" y="6132913"/>
            <a:ext cx="857473" cy="366055"/>
          </a:xfrm>
        </p:spPr>
        <p:txBody>
          <a:bodyPr/>
          <a:lstStyle/>
          <a:p>
            <a:fld id="{D4C5B2AE-00A2-4570-B516-2772AC437687}" type="datetime3">
              <a:rPr lang="en-US" smtClean="0"/>
              <a:t>31 January 2023</a:t>
            </a:fld>
            <a:endParaRPr lang="en-US" dirty="0"/>
          </a:p>
        </p:txBody>
      </p:sp>
      <p:sp>
        <p:nvSpPr>
          <p:cNvPr id="5" name="Footer Placeholder 4"/>
          <p:cNvSpPr>
            <a:spLocks noGrp="1"/>
          </p:cNvSpPr>
          <p:nvPr>
            <p:ph type="ftr" sz="quarter" idx="11"/>
          </p:nvPr>
        </p:nvSpPr>
        <p:spPr>
          <a:xfrm>
            <a:off x="3623733" y="6132913"/>
            <a:ext cx="3609438" cy="366055"/>
          </a:xfrm>
        </p:spPr>
        <p:txBody>
          <a:bodyPr/>
          <a:lstStyle/>
          <a:p>
            <a:r>
              <a:rPr lang="en-US"/>
              <a:t>AOU-M110</a:t>
            </a:r>
            <a:endParaRPr lang="en-US" dirty="0"/>
          </a:p>
        </p:txBody>
      </p:sp>
      <p:sp>
        <p:nvSpPr>
          <p:cNvPr id="6" name="Slide Number Placeholder 5"/>
          <p:cNvSpPr>
            <a:spLocks noGrp="1"/>
          </p:cNvSpPr>
          <p:nvPr>
            <p:ph type="sldNum" sz="quarter" idx="12"/>
          </p:nvPr>
        </p:nvSpPr>
        <p:spPr>
          <a:xfrm>
            <a:off x="8275320" y="6132913"/>
            <a:ext cx="411480" cy="366055"/>
          </a:xfrm>
        </p:spPr>
        <p:txBody>
          <a:bodyPr/>
          <a:lstStyle/>
          <a:p>
            <a:fld id="{D57F1E4F-1CFF-5643-939E-02111984F565}" type="slidenum">
              <a:rPr lang="en-US" smtClean="0"/>
              <a:t>‹#›</a:t>
            </a:fld>
            <a:endParaRPr lang="en-US" dirty="0"/>
          </a:p>
        </p:txBody>
      </p:sp>
      <p:sp>
        <p:nvSpPr>
          <p:cNvPr id="23" name="Freeform 12"/>
          <p:cNvSpPr/>
          <p:nvPr/>
        </p:nvSpPr>
        <p:spPr bwMode="auto">
          <a:xfrm>
            <a:off x="203200" y="3781505"/>
            <a:ext cx="361950" cy="9071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9" y="3876998"/>
            <a:ext cx="61913" cy="81169"/>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57096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4744917"/>
            <a:ext cx="7515991" cy="568181"/>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6" y="934486"/>
            <a:ext cx="6171065" cy="317303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4" y="5313098"/>
            <a:ext cx="7515991" cy="494969"/>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E5FB3F-D50E-498E-B8A9-4858BD3D7991}" type="datetime3">
              <a:rPr lang="en-US" smtClean="0"/>
              <a:t>31 January 2023</a:t>
            </a:fld>
            <a:endParaRPr lang="en-US" dirty="0"/>
          </a:p>
        </p:txBody>
      </p:sp>
      <p:sp>
        <p:nvSpPr>
          <p:cNvPr id="6" name="Footer Placeholder 5"/>
          <p:cNvSpPr>
            <a:spLocks noGrp="1"/>
          </p:cNvSpPr>
          <p:nvPr>
            <p:ph type="ftr" sz="quarter" idx="11"/>
          </p:nvPr>
        </p:nvSpPr>
        <p:spPr/>
        <p:txBody>
          <a:bodyPr/>
          <a:lstStyle/>
          <a:p>
            <a:r>
              <a:rPr lang="en-US"/>
              <a:t>AOU-M110</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8115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5" y="687546"/>
            <a:ext cx="7515991" cy="3055761"/>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54460"/>
            <a:ext cx="7515992" cy="145148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AAC22-B0FD-40A4-AE3C-733D6B414C73}" type="datetime3">
              <a:rPr lang="en-US" smtClean="0"/>
              <a:t>31 January 2023</a:t>
            </a:fld>
            <a:endParaRPr lang="en-US" dirty="0"/>
          </a:p>
        </p:txBody>
      </p:sp>
      <p:sp>
        <p:nvSpPr>
          <p:cNvPr id="5" name="Footer Placeholder 4"/>
          <p:cNvSpPr>
            <a:spLocks noGrp="1"/>
          </p:cNvSpPr>
          <p:nvPr>
            <p:ph type="ftr" sz="quarter" idx="11"/>
          </p:nvPr>
        </p:nvSpPr>
        <p:spPr/>
        <p:txBody>
          <a:bodyPr/>
          <a:lstStyle/>
          <a:p>
            <a:r>
              <a:rPr lang="en-US"/>
              <a:t>AOU-M110</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6822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2" y="865221"/>
            <a:ext cx="457319" cy="586265"/>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8" y="2826578"/>
            <a:ext cx="457319" cy="586265"/>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2" y="687548"/>
            <a:ext cx="6974115" cy="2750184"/>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37731"/>
            <a:ext cx="6631128" cy="38197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4" y="4354460"/>
            <a:ext cx="7515991" cy="145148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2A61E8-BF5F-46FA-B4C7-BFB9A8322367}" type="datetime3">
              <a:rPr lang="en-US" smtClean="0"/>
              <a:t>31 January 2023</a:t>
            </a:fld>
            <a:endParaRPr lang="en-US" dirty="0"/>
          </a:p>
        </p:txBody>
      </p:sp>
      <p:sp>
        <p:nvSpPr>
          <p:cNvPr id="5" name="Footer Placeholder 4"/>
          <p:cNvSpPr>
            <a:spLocks noGrp="1"/>
          </p:cNvSpPr>
          <p:nvPr>
            <p:ph type="ftr" sz="quarter" idx="11"/>
          </p:nvPr>
        </p:nvSpPr>
        <p:spPr/>
        <p:txBody>
          <a:bodyPr/>
          <a:lstStyle/>
          <a:p>
            <a:r>
              <a:rPr lang="en-US"/>
              <a:t>AOU-M110</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0512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6" y="3317006"/>
            <a:ext cx="7515989" cy="147254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89546"/>
            <a:ext cx="7515990" cy="862591"/>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3E173-2CF2-47CC-BA6F-269E28994254}" type="datetime3">
              <a:rPr lang="en-US" smtClean="0"/>
              <a:t>31 January 2023</a:t>
            </a:fld>
            <a:endParaRPr lang="en-US" dirty="0"/>
          </a:p>
        </p:txBody>
      </p:sp>
      <p:sp>
        <p:nvSpPr>
          <p:cNvPr id="5" name="Footer Placeholder 4"/>
          <p:cNvSpPr>
            <a:spLocks noGrp="1"/>
          </p:cNvSpPr>
          <p:nvPr>
            <p:ph type="ftr" sz="quarter" idx="11"/>
          </p:nvPr>
        </p:nvSpPr>
        <p:spPr/>
        <p:txBody>
          <a:bodyPr/>
          <a:lstStyle/>
          <a:p>
            <a:r>
              <a:rPr lang="en-US"/>
              <a:t>AOU-M110</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9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2" y="865221"/>
            <a:ext cx="457319" cy="586265"/>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8" y="2826578"/>
            <a:ext cx="457319" cy="586265"/>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2" y="687548"/>
            <a:ext cx="6974115" cy="2750184"/>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96096"/>
            <a:ext cx="7515990" cy="891264"/>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87359"/>
            <a:ext cx="7515990" cy="1018587"/>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79A231-F1E1-4177-9F04-A4FE2E87F71B}" type="datetime3">
              <a:rPr lang="en-US" smtClean="0"/>
              <a:t>31 January 2023</a:t>
            </a:fld>
            <a:endParaRPr lang="en-US" dirty="0"/>
          </a:p>
        </p:txBody>
      </p:sp>
      <p:sp>
        <p:nvSpPr>
          <p:cNvPr id="5" name="Footer Placeholder 4"/>
          <p:cNvSpPr>
            <a:spLocks noGrp="1"/>
          </p:cNvSpPr>
          <p:nvPr>
            <p:ph type="ftr" sz="quarter" idx="11"/>
          </p:nvPr>
        </p:nvSpPr>
        <p:spPr/>
        <p:txBody>
          <a:bodyPr/>
          <a:lstStyle/>
          <a:p>
            <a:r>
              <a:rPr lang="en-US"/>
              <a:t>AOU-M110</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97013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6" y="687548"/>
            <a:ext cx="7515991" cy="273427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14126"/>
            <a:ext cx="7515992" cy="840334"/>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54460"/>
            <a:ext cx="7515992" cy="145148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F0A1B-6323-4B3C-821D-3CB1AA5BA3CC}" type="datetime3">
              <a:rPr lang="en-US" smtClean="0"/>
              <a:t>31 January 2023</a:t>
            </a:fld>
            <a:endParaRPr lang="en-US" dirty="0"/>
          </a:p>
        </p:txBody>
      </p:sp>
      <p:sp>
        <p:nvSpPr>
          <p:cNvPr id="5" name="Footer Placeholder 4"/>
          <p:cNvSpPr>
            <a:spLocks noGrp="1"/>
          </p:cNvSpPr>
          <p:nvPr>
            <p:ph type="ftr" sz="quarter" idx="11"/>
          </p:nvPr>
        </p:nvSpPr>
        <p:spPr/>
        <p:txBody>
          <a:bodyPr/>
          <a:lstStyle/>
          <a:p>
            <a:r>
              <a:rPr lang="en-US"/>
              <a:t>AOU-M110</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71290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67821-D89C-49D0-8AE0-DFEB289BA8AD}" type="datetime3">
              <a:rPr lang="en-US" smtClean="0"/>
              <a:t>31 January 2023</a:t>
            </a:fld>
            <a:endParaRPr lang="en-US" dirty="0"/>
          </a:p>
        </p:txBody>
      </p:sp>
      <p:sp>
        <p:nvSpPr>
          <p:cNvPr id="5" name="Footer Placeholder 4"/>
          <p:cNvSpPr>
            <a:spLocks noGrp="1"/>
          </p:cNvSpPr>
          <p:nvPr>
            <p:ph type="ftr" sz="quarter" idx="11"/>
          </p:nvPr>
        </p:nvSpPr>
        <p:spPr/>
        <p:txBody>
          <a:bodyPr/>
          <a:lstStyle/>
          <a:p>
            <a:r>
              <a:rPr lang="en-US"/>
              <a:t>AOU-M110</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32192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4" y="687546"/>
            <a:ext cx="1328123" cy="5118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5" y="687546"/>
            <a:ext cx="6016373" cy="5118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78748-D98F-4E5A-A338-209186DADA3D}" type="datetime3">
              <a:rPr lang="en-US" smtClean="0"/>
              <a:t>31 January 2023</a:t>
            </a:fld>
            <a:endParaRPr lang="en-US" dirty="0"/>
          </a:p>
        </p:txBody>
      </p:sp>
      <p:sp>
        <p:nvSpPr>
          <p:cNvPr id="5" name="Footer Placeholder 4"/>
          <p:cNvSpPr>
            <a:spLocks noGrp="1"/>
          </p:cNvSpPr>
          <p:nvPr>
            <p:ph type="ftr" sz="quarter" idx="11"/>
          </p:nvPr>
        </p:nvSpPr>
        <p:spPr/>
        <p:txBody>
          <a:bodyPr/>
          <a:lstStyle/>
          <a:p>
            <a:r>
              <a:rPr lang="en-US"/>
              <a:t>AOU-M110</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34990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1166516"/>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The Main Title </a:t>
            </a:r>
            <a:br>
              <a:rPr lang="en-US" dirty="0"/>
            </a:br>
            <a:r>
              <a:rPr lang="en-US" dirty="0"/>
              <a:t>Goes Here</a:t>
            </a:r>
          </a:p>
        </p:txBody>
      </p:sp>
      <p:sp>
        <p:nvSpPr>
          <p:cNvPr id="5" name="Footer Placeholder 4"/>
          <p:cNvSpPr>
            <a:spLocks noGrp="1"/>
          </p:cNvSpPr>
          <p:nvPr>
            <p:ph type="ftr" sz="quarter" idx="11"/>
          </p:nvPr>
        </p:nvSpPr>
        <p:spPr>
          <a:xfrm>
            <a:off x="5429250" y="6130622"/>
            <a:ext cx="3086100" cy="366055"/>
          </a:xfrm>
        </p:spPr>
        <p:txBody>
          <a:bodyPr/>
          <a:lstStyle/>
          <a:p>
            <a:pPr defTabSz="685800"/>
            <a:r>
              <a:rPr lang="en-US">
                <a:solidFill>
                  <a:prstClr val="white">
                    <a:tint val="75000"/>
                  </a:prstClr>
                </a:solidFill>
              </a:rPr>
              <a:t>AOU-M110</a:t>
            </a:r>
            <a:endParaRPr lang="en-US" dirty="0">
              <a:solidFill>
                <a:prstClr val="white">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8308" y="0"/>
            <a:ext cx="1995692" cy="50420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886920" y="-12007"/>
            <a:ext cx="3991546" cy="6875463"/>
          </a:xfrm>
          <a:prstGeom prst="rect">
            <a:avLst/>
          </a:prstGeom>
        </p:spPr>
      </p:pic>
    </p:spTree>
    <p:extLst>
      <p:ext uri="{BB962C8B-B14F-4D97-AF65-F5344CB8AC3E}">
        <p14:creationId xmlns:p14="http://schemas.microsoft.com/office/powerpoint/2010/main" val="2610750709"/>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Layout">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352675" y="2528877"/>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Statement Goes Here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8300" y="-872965"/>
            <a:ext cx="10782300" cy="8107317"/>
          </a:xfrm>
          <a:prstGeom prst="rect">
            <a:avLst/>
          </a:prstGeom>
        </p:spPr>
      </p:pic>
      <p:sp>
        <p:nvSpPr>
          <p:cNvPr id="2" name="Footer Placeholder 1">
            <a:extLst>
              <a:ext uri="{FF2B5EF4-FFF2-40B4-BE49-F238E27FC236}">
                <a16:creationId xmlns:a16="http://schemas.microsoft.com/office/drawing/2014/main" id="{6EDC2763-2F67-87F0-7623-FFB6C751318D}"/>
              </a:ext>
            </a:extLst>
          </p:cNvPr>
          <p:cNvSpPr>
            <a:spLocks noGrp="1"/>
          </p:cNvSpPr>
          <p:nvPr>
            <p:ph type="ftr" sz="quarter" idx="10"/>
          </p:nvPr>
        </p:nvSpPr>
        <p:spPr>
          <a:xfrm>
            <a:off x="409575" y="6250759"/>
            <a:ext cx="8515350" cy="366055"/>
          </a:xfrm>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160460074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4" y="458365"/>
            <a:ext cx="7704667" cy="1986245"/>
          </a:xfrm>
        </p:spPr>
        <p:txBody>
          <a:bodyPr/>
          <a:lstStyle/>
          <a:p>
            <a:r>
              <a:rPr lang="en-US"/>
              <a:t>Click to edit Master title style</a:t>
            </a:r>
            <a:endParaRPr lang="en-US" dirty="0"/>
          </a:p>
        </p:txBody>
      </p:sp>
      <p:sp>
        <p:nvSpPr>
          <p:cNvPr id="3" name="Content Placeholder 2"/>
          <p:cNvSpPr>
            <a:spLocks noGrp="1"/>
          </p:cNvSpPr>
          <p:nvPr>
            <p:ph idx="1"/>
          </p:nvPr>
        </p:nvSpPr>
        <p:spPr>
          <a:xfrm>
            <a:off x="982134" y="2673791"/>
            <a:ext cx="7704667" cy="334130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764792" y="6417097"/>
            <a:ext cx="1335024" cy="366055"/>
          </a:xfrm>
        </p:spPr>
        <p:txBody>
          <a:bodyPr/>
          <a:lstStyle>
            <a:lvl1pPr>
              <a:defRPr sz="1100"/>
            </a:lvl1pPr>
          </a:lstStyle>
          <a:p>
            <a:fld id="{C9010438-052D-421A-864F-A83FFC190121}" type="datetime3">
              <a:rPr lang="en-US" smtClean="0"/>
              <a:t>31 January 2023</a:t>
            </a:fld>
            <a:endParaRPr lang="en-US" dirty="0"/>
          </a:p>
        </p:txBody>
      </p:sp>
      <p:sp>
        <p:nvSpPr>
          <p:cNvPr id="5" name="Footer Placeholder 4"/>
          <p:cNvSpPr>
            <a:spLocks noGrp="1"/>
          </p:cNvSpPr>
          <p:nvPr>
            <p:ph type="ftr" sz="quarter" idx="11"/>
          </p:nvPr>
        </p:nvSpPr>
        <p:spPr>
          <a:xfrm>
            <a:off x="4081670" y="6405962"/>
            <a:ext cx="1021910" cy="366055"/>
          </a:xfrm>
        </p:spPr>
        <p:txBody>
          <a:bodyPr/>
          <a:lstStyle>
            <a:lvl1pPr>
              <a:defRPr sz="1100"/>
            </a:lvl1pPr>
          </a:lstStyle>
          <a:p>
            <a:r>
              <a:rPr lang="en-US"/>
              <a:t>AOU-M110</a:t>
            </a:r>
            <a:endParaRPr lang="en-US" dirty="0"/>
          </a:p>
        </p:txBody>
      </p:sp>
      <p:sp>
        <p:nvSpPr>
          <p:cNvPr id="6" name="Slide Number Placeholder 5"/>
          <p:cNvSpPr>
            <a:spLocks noGrp="1"/>
          </p:cNvSpPr>
          <p:nvPr>
            <p:ph type="sldNum" sz="quarter" idx="12"/>
          </p:nvPr>
        </p:nvSpPr>
        <p:spPr>
          <a:xfrm>
            <a:off x="8258968" y="6405961"/>
            <a:ext cx="427833" cy="366055"/>
          </a:xfrm>
        </p:spPr>
        <p:txBody>
          <a:bodyPr/>
          <a:lstStyle>
            <a:lvl1pPr>
              <a:defRPr sz="1100"/>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191554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Poppins Medium" panose="00000600000000000000" pitchFamily="2" charset="0"/>
                <a:cs typeface="Poppins Medium" panose="00000600000000000000" pitchFamily="2" charset="0"/>
              </a:defRPr>
            </a:lvl1pPr>
          </a:lstStyle>
          <a:p>
            <a:r>
              <a:rPr lang="en-US" dirty="0"/>
              <a:t>Click to edit Master title style</a:t>
            </a:r>
          </a:p>
        </p:txBody>
      </p:sp>
      <p:sp>
        <p:nvSpPr>
          <p:cNvPr id="3" name="Content Placeholder 2"/>
          <p:cNvSpPr>
            <a:spLocks noGrp="1"/>
          </p:cNvSpPr>
          <p:nvPr>
            <p:ph idx="1"/>
          </p:nvPr>
        </p:nvSpPr>
        <p:spPr>
          <a:xfrm>
            <a:off x="628650" y="1830274"/>
            <a:ext cx="7886700" cy="3657364"/>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691468" y="6403159"/>
            <a:ext cx="2743200" cy="366055"/>
          </a:xfrm>
        </p:spPr>
        <p:txBody>
          <a:bodyPr/>
          <a:lstStyle>
            <a:lvl1pPr>
              <a:defRPr sz="1400"/>
            </a:lvl1p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2101502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3145851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6055"/>
            <a:ext cx="7886700" cy="1328938"/>
          </a:xfrm>
        </p:spPr>
        <p:txBody>
          <a:bodyPr/>
          <a:lstStyle/>
          <a:p>
            <a:r>
              <a:rPr lang="en-US"/>
              <a:t>Click to edit Master title style</a:t>
            </a:r>
          </a:p>
        </p:txBody>
      </p:sp>
      <p:sp>
        <p:nvSpPr>
          <p:cNvPr id="3" name="Text Placeholder 2"/>
          <p:cNvSpPr>
            <a:spLocks noGrp="1"/>
          </p:cNvSpPr>
          <p:nvPr>
            <p:ph type="body" idx="1"/>
          </p:nvPr>
        </p:nvSpPr>
        <p:spPr>
          <a:xfrm>
            <a:off x="629842" y="1820724"/>
            <a:ext cx="3868340"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610129"/>
            <a:ext cx="3868340"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20724"/>
            <a:ext cx="3887391"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610129"/>
            <a:ext cx="3887391"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33980626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646780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9939"/>
            <a:ext cx="2949178" cy="10727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9940"/>
            <a:ext cx="4629150" cy="48860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5427"/>
            <a:ext cx="2949178" cy="36685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12421602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8364"/>
            <a:ext cx="2949178" cy="1604275"/>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9940"/>
            <a:ext cx="4629150" cy="48860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62639"/>
            <a:ext cx="2949178" cy="38212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8124054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inal Slid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2675" y="5491594"/>
            <a:ext cx="2581275" cy="699418"/>
          </a:xfrm>
          <a:prstGeom prst="rect">
            <a:avLst/>
          </a:prstGeom>
        </p:spPr>
      </p:pic>
      <p:sp>
        <p:nvSpPr>
          <p:cNvPr id="10" name="Title 1"/>
          <p:cNvSpPr>
            <a:spLocks noGrp="1"/>
          </p:cNvSpPr>
          <p:nvPr>
            <p:ph type="title" hasCustomPrompt="1"/>
          </p:nvPr>
        </p:nvSpPr>
        <p:spPr>
          <a:xfrm>
            <a:off x="3550844" y="3020403"/>
            <a:ext cx="1990725" cy="776673"/>
          </a:xfrm>
        </p:spPr>
        <p:txBody>
          <a:bodyPr>
            <a:normAutofit/>
          </a:bodyPr>
          <a:lstStyle>
            <a:lvl1pPr algn="ctr">
              <a:defRPr sz="2700" baseline="0"/>
            </a:lvl1pPr>
          </a:lstStyle>
          <a:p>
            <a:r>
              <a:rPr lang="en-US" dirty="0"/>
              <a:t>Thank You</a:t>
            </a:r>
          </a:p>
        </p:txBody>
      </p:sp>
    </p:spTree>
    <p:extLst>
      <p:ext uri="{BB962C8B-B14F-4D97-AF65-F5344CB8AC3E}">
        <p14:creationId xmlns:p14="http://schemas.microsoft.com/office/powerpoint/2010/main" val="158951584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6" y="2673789"/>
            <a:ext cx="6699805" cy="236608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39871"/>
            <a:ext cx="6699802" cy="862591"/>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A68FC-7840-4EC7-BE80-3F9C82AD20CA}" type="datetime3">
              <a:rPr lang="en-US" smtClean="0"/>
              <a:t>31 January 2023</a:t>
            </a:fld>
            <a:endParaRPr lang="en-US" dirty="0"/>
          </a:p>
        </p:txBody>
      </p:sp>
      <p:sp>
        <p:nvSpPr>
          <p:cNvPr id="5" name="Footer Placeholder 4"/>
          <p:cNvSpPr>
            <a:spLocks noGrp="1"/>
          </p:cNvSpPr>
          <p:nvPr>
            <p:ph type="ftr" sz="quarter" idx="11"/>
          </p:nvPr>
        </p:nvSpPr>
        <p:spPr/>
        <p:txBody>
          <a:bodyPr/>
          <a:lstStyle/>
          <a:p>
            <a:r>
              <a:rPr lang="en-US"/>
              <a:t>AOU-M110</a:t>
            </a:r>
            <a:endParaRPr lang="en-US" dirty="0"/>
          </a:p>
        </p:txBody>
      </p:sp>
      <p:sp>
        <p:nvSpPr>
          <p:cNvPr id="6" name="Slide Number Placeholder 5"/>
          <p:cNvSpPr>
            <a:spLocks noGrp="1"/>
          </p:cNvSpPr>
          <p:nvPr>
            <p:ph type="sldNum" sz="quarter" idx="12"/>
          </p:nvPr>
        </p:nvSpPr>
        <p:spPr>
          <a:xfrm>
            <a:off x="8273318" y="6131644"/>
            <a:ext cx="413483" cy="36605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2890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4" y="687548"/>
            <a:ext cx="7704667" cy="175706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73791"/>
            <a:ext cx="3739896" cy="337725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73791"/>
            <a:ext cx="3739896" cy="3355346"/>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F5EFDB-42A9-4C8F-927E-25281205C4E7}" type="datetime3">
              <a:rPr lang="en-US" smtClean="0"/>
              <a:t>31 January 2023</a:t>
            </a:fld>
            <a:endParaRPr lang="en-US" dirty="0"/>
          </a:p>
        </p:txBody>
      </p:sp>
      <p:sp>
        <p:nvSpPr>
          <p:cNvPr id="6" name="Footer Placeholder 5"/>
          <p:cNvSpPr>
            <a:spLocks noGrp="1"/>
          </p:cNvSpPr>
          <p:nvPr>
            <p:ph type="ftr" sz="quarter" idx="11"/>
          </p:nvPr>
        </p:nvSpPr>
        <p:spPr/>
        <p:txBody>
          <a:bodyPr/>
          <a:lstStyle/>
          <a:p>
            <a:r>
              <a:rPr lang="en-US"/>
              <a:t>AOU-M110</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1603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2" y="2665303"/>
            <a:ext cx="3456291" cy="577729"/>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43829"/>
            <a:ext cx="3672248" cy="2672046"/>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73791"/>
            <a:ext cx="3467806" cy="577729"/>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43829"/>
            <a:ext cx="3672248" cy="2672046"/>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E8640-7DC9-460F-B1DB-B834456AA5EB}" type="datetime3">
              <a:rPr lang="en-US" smtClean="0"/>
              <a:t>31 January 2023</a:t>
            </a:fld>
            <a:endParaRPr lang="en-US" dirty="0"/>
          </a:p>
        </p:txBody>
      </p:sp>
      <p:sp>
        <p:nvSpPr>
          <p:cNvPr id="8" name="Footer Placeholder 7"/>
          <p:cNvSpPr>
            <a:spLocks noGrp="1"/>
          </p:cNvSpPr>
          <p:nvPr>
            <p:ph type="ftr" sz="quarter" idx="11"/>
          </p:nvPr>
        </p:nvSpPr>
        <p:spPr/>
        <p:txBody>
          <a:bodyPr/>
          <a:lstStyle/>
          <a:p>
            <a:r>
              <a:rPr lang="en-US"/>
              <a:t>AOU-M110</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2226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E37B0A-C6CB-456C-AA29-D9EEC4620C14}" type="datetime3">
              <a:rPr lang="en-US" smtClean="0"/>
              <a:t>31 January 2023</a:t>
            </a:fld>
            <a:endParaRPr lang="en-US" dirty="0"/>
          </a:p>
        </p:txBody>
      </p:sp>
      <p:sp>
        <p:nvSpPr>
          <p:cNvPr id="4" name="Footer Placeholder 3"/>
          <p:cNvSpPr>
            <a:spLocks noGrp="1"/>
          </p:cNvSpPr>
          <p:nvPr>
            <p:ph type="ftr" sz="quarter" idx="11"/>
          </p:nvPr>
        </p:nvSpPr>
        <p:spPr/>
        <p:txBody>
          <a:bodyPr/>
          <a:lstStyle/>
          <a:p>
            <a:r>
              <a:rPr lang="en-US"/>
              <a:t>AOU-M110</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6071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0124A-B167-4573-80FE-0B35BF56C788}" type="datetime3">
              <a:rPr lang="en-US" smtClean="0"/>
              <a:t>31 January 2023</a:t>
            </a:fld>
            <a:endParaRPr lang="en-US" dirty="0"/>
          </a:p>
        </p:txBody>
      </p:sp>
      <p:sp>
        <p:nvSpPr>
          <p:cNvPr id="3" name="Footer Placeholder 2"/>
          <p:cNvSpPr>
            <a:spLocks noGrp="1"/>
          </p:cNvSpPr>
          <p:nvPr>
            <p:ph type="ftr" sz="quarter" idx="11"/>
          </p:nvPr>
        </p:nvSpPr>
        <p:spPr/>
        <p:txBody>
          <a:bodyPr/>
          <a:lstStyle/>
          <a:p>
            <a:r>
              <a:rPr lang="en-US"/>
              <a:t>AOU-M110</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9567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4275"/>
            <a:ext cx="2662534" cy="1375093"/>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7547"/>
            <a:ext cx="4681962" cy="5118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9367"/>
            <a:ext cx="2662534" cy="1833457"/>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3F7585-7F2F-4D1B-90F2-CF7349BB69A1}" type="datetime3">
              <a:rPr lang="en-US" smtClean="0"/>
              <a:t>31 January 2023</a:t>
            </a:fld>
            <a:endParaRPr lang="en-US" dirty="0"/>
          </a:p>
        </p:txBody>
      </p:sp>
      <p:sp>
        <p:nvSpPr>
          <p:cNvPr id="6" name="Footer Placeholder 5"/>
          <p:cNvSpPr>
            <a:spLocks noGrp="1"/>
          </p:cNvSpPr>
          <p:nvPr>
            <p:ph type="ftr" sz="quarter" idx="11"/>
          </p:nvPr>
        </p:nvSpPr>
        <p:spPr/>
        <p:txBody>
          <a:bodyPr/>
          <a:lstStyle/>
          <a:p>
            <a:r>
              <a:rPr lang="en-US"/>
              <a:t>AOU-M110</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44310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3" y="1757062"/>
            <a:ext cx="4070679" cy="1375093"/>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6" y="916728"/>
            <a:ext cx="2461371" cy="4583642"/>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3" y="3132154"/>
            <a:ext cx="4070679" cy="1833457"/>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D8352B-D46A-49F3-8F55-32483A097D74}" type="datetime3">
              <a:rPr lang="en-US" smtClean="0"/>
              <a:t>31 January 2023</a:t>
            </a:fld>
            <a:endParaRPr lang="en-US" dirty="0"/>
          </a:p>
        </p:txBody>
      </p:sp>
      <p:sp>
        <p:nvSpPr>
          <p:cNvPr id="6" name="Footer Placeholder 5"/>
          <p:cNvSpPr>
            <a:spLocks noGrp="1"/>
          </p:cNvSpPr>
          <p:nvPr>
            <p:ph type="ftr" sz="quarter" idx="11"/>
          </p:nvPr>
        </p:nvSpPr>
        <p:spPr/>
        <p:txBody>
          <a:bodyPr/>
          <a:lstStyle/>
          <a:p>
            <a:r>
              <a:rPr lang="en-US"/>
              <a:t>AOU-M110</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9507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2.png"/><Relationship Id="rId5" Type="http://schemas.openxmlformats.org/officeDocument/2006/relationships/slideLayout" Target="../slideLayouts/slideLayout22.xml"/><Relationship Id="rId10"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132013" cy="6875464"/>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4" y="458365"/>
            <a:ext cx="7704667" cy="1986245"/>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73792"/>
            <a:ext cx="7704666" cy="336554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80" y="6131644"/>
            <a:ext cx="857473" cy="36605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43DF84-AB57-4FDA-A325-E11A1D0EB449}" type="datetime3">
              <a:rPr lang="en-US" smtClean="0"/>
              <a:t>31 January 2023</a:t>
            </a:fld>
            <a:endParaRPr lang="en-US" dirty="0"/>
          </a:p>
        </p:txBody>
      </p:sp>
      <p:sp>
        <p:nvSpPr>
          <p:cNvPr id="5" name="Footer Placeholder 4"/>
          <p:cNvSpPr>
            <a:spLocks noGrp="1"/>
          </p:cNvSpPr>
          <p:nvPr>
            <p:ph type="ftr" sz="quarter" idx="3"/>
          </p:nvPr>
        </p:nvSpPr>
        <p:spPr>
          <a:xfrm>
            <a:off x="1986998" y="6131644"/>
            <a:ext cx="5314517" cy="36605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AOU-M110</a:t>
            </a:r>
            <a:endParaRPr lang="en-US" dirty="0"/>
          </a:p>
        </p:txBody>
      </p:sp>
      <p:sp>
        <p:nvSpPr>
          <p:cNvPr id="6" name="Slide Number Placeholder 5"/>
          <p:cNvSpPr>
            <a:spLocks noGrp="1"/>
          </p:cNvSpPr>
          <p:nvPr>
            <p:ph type="sldNum" sz="quarter" idx="4"/>
          </p:nvPr>
        </p:nvSpPr>
        <p:spPr>
          <a:xfrm>
            <a:off x="8273318" y="6131644"/>
            <a:ext cx="413483" cy="36605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48709504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055"/>
            <a:ext cx="7886700" cy="1328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30274"/>
            <a:ext cx="7886700" cy="36064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429250" y="5965009"/>
            <a:ext cx="3086100" cy="36605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r>
              <a:rPr lang="en-US">
                <a:solidFill>
                  <a:srgbClr val="002D58">
                    <a:tint val="75000"/>
                  </a:srgbClr>
                </a:solidFill>
              </a:rPr>
              <a:t>AOU-M110</a:t>
            </a: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47432" y="5785072"/>
            <a:ext cx="1090868" cy="725927"/>
          </a:xfrm>
          <a:prstGeom prst="rect">
            <a:avLst/>
          </a:prstGeom>
        </p:spPr>
      </p:pic>
    </p:spTree>
    <p:extLst>
      <p:ext uri="{BB962C8B-B14F-4D97-AF65-F5344CB8AC3E}">
        <p14:creationId xmlns:p14="http://schemas.microsoft.com/office/powerpoint/2010/main" val="9607569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hf hdr="0" dt="0"/>
  <p:txStyles>
    <p:titleStyle>
      <a:lvl1pPr algn="l" defTabSz="685800" rtl="0" eaLnBrk="1" latinLnBrk="0" hangingPunct="1">
        <a:lnSpc>
          <a:spcPct val="90000"/>
        </a:lnSpc>
        <a:spcBef>
          <a:spcPct val="0"/>
        </a:spcBef>
        <a:buNone/>
        <a:defRPr sz="3300" kern="1200">
          <a:solidFill>
            <a:schemeClr val="tx1"/>
          </a:solidFill>
          <a:latin typeface="Poppins Medium" panose="00000600000000000000" pitchFamily="2" charset="0"/>
          <a:ea typeface="+mj-ea"/>
          <a:cs typeface="Poppins Medium" panose="000006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Medium" panose="00000600000000000000" pitchFamily="2" charset="0"/>
          <a:ea typeface="+mn-ea"/>
          <a:cs typeface="Poppins Medium" panose="000006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Medium" panose="00000600000000000000" pitchFamily="2" charset="0"/>
          <a:ea typeface="+mn-ea"/>
          <a:cs typeface="Poppins Medium" panose="000006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image" Target="../media/image1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110.png"/><Relationship Id="rId9" Type="http://schemas.openxmlformats.org/officeDocument/2006/relationships/image" Target="../media/image130.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50" y="606689"/>
            <a:ext cx="6043705" cy="2619375"/>
          </a:xfrm>
        </p:spPr>
        <p:txBody>
          <a:bodyPr>
            <a:normAutofit/>
          </a:bodyPr>
          <a:lstStyle/>
          <a:p>
            <a:pPr algn="ctr"/>
            <a:r>
              <a:rPr lang="en-GB" sz="3200" b="1" dirty="0"/>
              <a:t>M110: </a:t>
            </a:r>
            <a:r>
              <a:rPr lang="en-GB" sz="3200" dirty="0"/>
              <a:t>Python Programming</a:t>
            </a:r>
            <a:br>
              <a:rPr lang="en-GB" sz="3200" dirty="0"/>
            </a:br>
            <a:br>
              <a:rPr lang="en-US" sz="3200" dirty="0"/>
            </a:br>
            <a:r>
              <a:rPr lang="en-GB" sz="3200" b="1" dirty="0">
                <a:solidFill>
                  <a:srgbClr val="0070C0"/>
                </a:solidFill>
              </a:rPr>
              <a:t>Self-Study#1</a:t>
            </a:r>
            <a:br>
              <a:rPr lang="en-GB" sz="3200" b="1" dirty="0">
                <a:solidFill>
                  <a:srgbClr val="0070C0"/>
                </a:solidFill>
              </a:rPr>
            </a:br>
            <a:br>
              <a:rPr lang="en-GB" sz="3200" b="1" dirty="0"/>
            </a:br>
            <a:r>
              <a:rPr lang="en-US" sz="3200" b="1" dirty="0"/>
              <a:t>Turtle Graphics</a:t>
            </a:r>
            <a:endParaRPr lang="en-US" sz="3200" dirty="0"/>
          </a:p>
        </p:txBody>
      </p:sp>
      <p:sp>
        <p:nvSpPr>
          <p:cNvPr id="4" name="Title 1"/>
          <p:cNvSpPr txBox="1">
            <a:spLocks/>
          </p:cNvSpPr>
          <p:nvPr/>
        </p:nvSpPr>
        <p:spPr>
          <a:xfrm>
            <a:off x="628650" y="431549"/>
            <a:ext cx="3467101" cy="198624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w="3175" cmpd="sng">
                <a:noFill/>
              </a:ln>
              <a:solidFill>
                <a:prstClr val="white"/>
              </a:solidFill>
              <a:effectLst/>
              <a:uLnTx/>
              <a:uFillTx/>
              <a:latin typeface="Calibri Light" panose="020F0302020204030204"/>
              <a:ea typeface="+mj-ea"/>
              <a:cs typeface="+mj-cs"/>
            </a:endParaRPr>
          </a:p>
        </p:txBody>
      </p:sp>
      <p:sp>
        <p:nvSpPr>
          <p:cNvPr id="5" name="TextBox 4"/>
          <p:cNvSpPr txBox="1"/>
          <p:nvPr/>
        </p:nvSpPr>
        <p:spPr>
          <a:xfrm>
            <a:off x="5303139" y="6185972"/>
            <a:ext cx="31742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Prepared by Dr. Ahmad Mikati</a:t>
            </a:r>
          </a:p>
        </p:txBody>
      </p:sp>
    </p:spTree>
    <p:extLst>
      <p:ext uri="{BB962C8B-B14F-4D97-AF65-F5344CB8AC3E}">
        <p14:creationId xmlns:p14="http://schemas.microsoft.com/office/powerpoint/2010/main" val="424333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223420"/>
            <a:ext cx="7987695" cy="614078"/>
          </a:xfrm>
        </p:spPr>
        <p:txBody>
          <a:bodyPr>
            <a:normAutofit/>
          </a:bodyPr>
          <a:lstStyle/>
          <a:p>
            <a:r>
              <a:rPr lang="en-GB" sz="3200" dirty="0"/>
              <a:t>Programming using turtle</a:t>
            </a:r>
            <a:endParaRPr lang="en-US" sz="3400" b="1" dirty="0"/>
          </a:p>
        </p:txBody>
      </p:sp>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sp>
        <p:nvSpPr>
          <p:cNvPr id="7" name="TextBox 6">
            <a:extLst>
              <a:ext uri="{FF2B5EF4-FFF2-40B4-BE49-F238E27FC236}">
                <a16:creationId xmlns:a16="http://schemas.microsoft.com/office/drawing/2014/main" id="{FEB5E09D-E51D-4615-B681-31113406187B}"/>
              </a:ext>
            </a:extLst>
          </p:cNvPr>
          <p:cNvSpPr txBox="1"/>
          <p:nvPr/>
        </p:nvSpPr>
        <p:spPr>
          <a:xfrm>
            <a:off x="982134" y="1099157"/>
            <a:ext cx="4572000" cy="400110"/>
          </a:xfrm>
          <a:prstGeom prst="rect">
            <a:avLst/>
          </a:prstGeom>
          <a:noFill/>
        </p:spPr>
        <p:txBody>
          <a:bodyPr wrap="square">
            <a:spAutoFit/>
          </a:bodyPr>
          <a:lstStyle/>
          <a:p>
            <a:r>
              <a:rPr lang="en-US" sz="2000" b="1" dirty="0">
                <a:solidFill>
                  <a:srgbClr val="0070C0"/>
                </a:solidFill>
              </a:rPr>
              <a:t>Moving the Pen Up and Down</a:t>
            </a:r>
          </a:p>
        </p:txBody>
      </p:sp>
      <p:sp>
        <p:nvSpPr>
          <p:cNvPr id="9" name="TextBox 8">
            <a:extLst>
              <a:ext uri="{FF2B5EF4-FFF2-40B4-BE49-F238E27FC236}">
                <a16:creationId xmlns:a16="http://schemas.microsoft.com/office/drawing/2014/main" id="{68AE822F-43D2-4712-A0F6-3EB29DB0D7A2}"/>
              </a:ext>
            </a:extLst>
          </p:cNvPr>
          <p:cNvSpPr txBox="1"/>
          <p:nvPr/>
        </p:nvSpPr>
        <p:spPr>
          <a:xfrm>
            <a:off x="982134" y="1499267"/>
            <a:ext cx="7479694" cy="1754326"/>
          </a:xfrm>
          <a:prstGeom prst="rect">
            <a:avLst/>
          </a:prstGeom>
          <a:noFill/>
        </p:spPr>
        <p:txBody>
          <a:bodyPr wrap="square">
            <a:spAutoFit/>
          </a:bodyPr>
          <a:lstStyle/>
          <a:p>
            <a:r>
              <a:rPr lang="en-US" dirty="0"/>
              <a:t>In Python, you can use the </a:t>
            </a:r>
            <a:r>
              <a:rPr lang="en-US" b="1" dirty="0" err="1">
                <a:solidFill>
                  <a:srgbClr val="C00000"/>
                </a:solidFill>
              </a:rPr>
              <a:t>penup</a:t>
            </a:r>
            <a:r>
              <a:rPr lang="en-US" b="1" dirty="0">
                <a:solidFill>
                  <a:srgbClr val="C00000"/>
                </a:solidFill>
              </a:rPr>
              <a:t>() </a:t>
            </a:r>
            <a:r>
              <a:rPr lang="en-US" dirty="0"/>
              <a:t>or </a:t>
            </a:r>
            <a:r>
              <a:rPr lang="en-US" b="1" dirty="0" err="1">
                <a:solidFill>
                  <a:srgbClr val="C00000"/>
                </a:solidFill>
              </a:rPr>
              <a:t>pu</a:t>
            </a:r>
            <a:r>
              <a:rPr lang="en-US" b="1" dirty="0">
                <a:solidFill>
                  <a:srgbClr val="C00000"/>
                </a:solidFill>
              </a:rPr>
              <a:t>() </a:t>
            </a:r>
            <a:r>
              <a:rPr lang="en-US" dirty="0"/>
              <a:t>command to raise the pen, and the</a:t>
            </a:r>
          </a:p>
          <a:p>
            <a:r>
              <a:rPr lang="en-US" b="1" dirty="0" err="1">
                <a:solidFill>
                  <a:srgbClr val="C00000"/>
                </a:solidFill>
              </a:rPr>
              <a:t>pendown</a:t>
            </a:r>
            <a:r>
              <a:rPr lang="en-US" b="1" dirty="0">
                <a:solidFill>
                  <a:srgbClr val="C00000"/>
                </a:solidFill>
              </a:rPr>
              <a:t>()  </a:t>
            </a:r>
            <a:r>
              <a:rPr lang="en-US" dirty="0"/>
              <a:t>or </a:t>
            </a:r>
            <a:r>
              <a:rPr lang="en-US" b="1" dirty="0">
                <a:solidFill>
                  <a:srgbClr val="C00000"/>
                </a:solidFill>
              </a:rPr>
              <a:t>pd() </a:t>
            </a:r>
            <a:r>
              <a:rPr lang="en-US" dirty="0"/>
              <a:t>command to lower the pen. </a:t>
            </a:r>
          </a:p>
          <a:p>
            <a:r>
              <a:rPr lang="en-US" dirty="0"/>
              <a:t>When the pen is up, you can move the turtle without drawing a line. </a:t>
            </a:r>
          </a:p>
          <a:p>
            <a:r>
              <a:rPr lang="en-US" dirty="0"/>
              <a:t>When the pen is down, the turtle leaves a line when it is moved. (By default, the pen is down.)</a:t>
            </a:r>
          </a:p>
          <a:p>
            <a:r>
              <a:rPr lang="en-US" dirty="0"/>
              <a:t>Consider the below program:</a:t>
            </a:r>
          </a:p>
        </p:txBody>
      </p:sp>
      <p:sp>
        <p:nvSpPr>
          <p:cNvPr id="13" name="TextBox 12">
            <a:extLst>
              <a:ext uri="{FF2B5EF4-FFF2-40B4-BE49-F238E27FC236}">
                <a16:creationId xmlns:a16="http://schemas.microsoft.com/office/drawing/2014/main" id="{89B91FAD-CB72-4762-9BF8-C2BEF0D2BED6}"/>
              </a:ext>
            </a:extLst>
          </p:cNvPr>
          <p:cNvSpPr txBox="1"/>
          <p:nvPr/>
        </p:nvSpPr>
        <p:spPr>
          <a:xfrm>
            <a:off x="1224844" y="3312723"/>
            <a:ext cx="2263423" cy="2616101"/>
          </a:xfrm>
          <a:prstGeom prst="rect">
            <a:avLst/>
          </a:prstGeom>
          <a:noFill/>
          <a:ln>
            <a:solidFill>
              <a:schemeClr val="accent1"/>
            </a:solidFill>
          </a:ln>
        </p:spPr>
        <p:txBody>
          <a:bodyPr wrap="square">
            <a:spAutoFit/>
          </a:bodyPr>
          <a:lstStyle/>
          <a:p>
            <a:r>
              <a:rPr lang="en-US" sz="1600" dirty="0"/>
              <a:t>from turtle import *</a:t>
            </a:r>
          </a:p>
          <a:p>
            <a:r>
              <a:rPr lang="en-US" sz="1600" dirty="0"/>
              <a:t>forward(50)</a:t>
            </a:r>
          </a:p>
          <a:p>
            <a:r>
              <a:rPr lang="en-US" sz="1600" dirty="0" err="1">
                <a:highlight>
                  <a:srgbClr val="FFFF00"/>
                </a:highlight>
              </a:rPr>
              <a:t>pu</a:t>
            </a:r>
            <a:r>
              <a:rPr lang="en-US" sz="1600" dirty="0">
                <a:highlight>
                  <a:srgbClr val="FFFF00"/>
                </a:highlight>
              </a:rPr>
              <a:t>()</a:t>
            </a:r>
          </a:p>
          <a:p>
            <a:r>
              <a:rPr lang="en-US" sz="1600" dirty="0">
                <a:highlight>
                  <a:srgbClr val="FFFF00"/>
                </a:highlight>
              </a:rPr>
              <a:t>forward(10)</a:t>
            </a:r>
          </a:p>
          <a:p>
            <a:r>
              <a:rPr lang="en-US" sz="1600" dirty="0">
                <a:highlight>
                  <a:srgbClr val="FFFF00"/>
                </a:highlight>
              </a:rPr>
              <a:t>pd()</a:t>
            </a:r>
          </a:p>
          <a:p>
            <a:r>
              <a:rPr lang="en-US" sz="1600" dirty="0"/>
              <a:t>forward(50)</a:t>
            </a:r>
          </a:p>
          <a:p>
            <a:r>
              <a:rPr lang="en-US" sz="1600" dirty="0" err="1"/>
              <a:t>pu</a:t>
            </a:r>
            <a:r>
              <a:rPr lang="en-US" sz="1600" dirty="0"/>
              <a:t>()</a:t>
            </a:r>
          </a:p>
          <a:p>
            <a:r>
              <a:rPr lang="en-US" sz="1600" dirty="0"/>
              <a:t>forward(10)</a:t>
            </a:r>
          </a:p>
          <a:p>
            <a:r>
              <a:rPr lang="en-US" sz="1600" dirty="0"/>
              <a:t>pd()</a:t>
            </a:r>
          </a:p>
          <a:p>
            <a:r>
              <a:rPr lang="en-US" sz="1600" dirty="0"/>
              <a:t>forward(50)</a:t>
            </a:r>
          </a:p>
        </p:txBody>
      </p:sp>
      <p:sp>
        <p:nvSpPr>
          <p:cNvPr id="5" name="Arrow: Right 4">
            <a:extLst>
              <a:ext uri="{FF2B5EF4-FFF2-40B4-BE49-F238E27FC236}">
                <a16:creationId xmlns:a16="http://schemas.microsoft.com/office/drawing/2014/main" id="{F0C5C516-EB25-4299-B02F-35830A7F67FB}"/>
              </a:ext>
            </a:extLst>
          </p:cNvPr>
          <p:cNvSpPr/>
          <p:nvPr/>
        </p:nvSpPr>
        <p:spPr>
          <a:xfrm>
            <a:off x="3488267" y="4248393"/>
            <a:ext cx="914400" cy="29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1E29961-A69C-44FE-A92A-37EC6AFF2E0B}"/>
              </a:ext>
            </a:extLst>
          </p:cNvPr>
          <p:cNvPicPr>
            <a:picLocks noChangeAspect="1"/>
          </p:cNvPicPr>
          <p:nvPr/>
        </p:nvPicPr>
        <p:blipFill>
          <a:blip r:embed="rId2"/>
          <a:stretch>
            <a:fillRect/>
          </a:stretch>
        </p:blipFill>
        <p:spPr>
          <a:xfrm>
            <a:off x="4402667" y="2767191"/>
            <a:ext cx="3962400" cy="3549425"/>
          </a:xfrm>
          <a:prstGeom prst="rect">
            <a:avLst/>
          </a:prstGeom>
        </p:spPr>
      </p:pic>
      <p:sp>
        <p:nvSpPr>
          <p:cNvPr id="3" name="Date Placeholder 2">
            <a:extLst>
              <a:ext uri="{FF2B5EF4-FFF2-40B4-BE49-F238E27FC236}">
                <a16:creationId xmlns:a16="http://schemas.microsoft.com/office/drawing/2014/main" id="{B4254499-C042-4F54-BA3E-0F5B514FBDCB}"/>
              </a:ext>
            </a:extLst>
          </p:cNvPr>
          <p:cNvSpPr>
            <a:spLocks noGrp="1"/>
          </p:cNvSpPr>
          <p:nvPr>
            <p:ph type="dt" sz="half" idx="10"/>
          </p:nvPr>
        </p:nvSpPr>
        <p:spPr/>
        <p:txBody>
          <a:bodyPr/>
          <a:lstStyle/>
          <a:p>
            <a:fld id="{1171364E-B01C-4FF6-841D-1672D189CEA4}" type="datetime3">
              <a:rPr lang="en-US" smtClean="0"/>
              <a:t>31 January 2023</a:t>
            </a:fld>
            <a:endParaRPr lang="en-US" dirty="0"/>
          </a:p>
        </p:txBody>
      </p:sp>
      <p:sp>
        <p:nvSpPr>
          <p:cNvPr id="6" name="Footer Placeholder 5">
            <a:extLst>
              <a:ext uri="{FF2B5EF4-FFF2-40B4-BE49-F238E27FC236}">
                <a16:creationId xmlns:a16="http://schemas.microsoft.com/office/drawing/2014/main" id="{3671159A-460F-4E55-86F1-B14741B750DF}"/>
              </a:ext>
            </a:extLst>
          </p:cNvPr>
          <p:cNvSpPr>
            <a:spLocks noGrp="1"/>
          </p:cNvSpPr>
          <p:nvPr>
            <p:ph type="ftr" sz="quarter" idx="11"/>
          </p:nvPr>
        </p:nvSpPr>
        <p:spPr/>
        <p:txBody>
          <a:bodyPr/>
          <a:lstStyle/>
          <a:p>
            <a:r>
              <a:rPr lang="en-US"/>
              <a:t>AOU-M110</a:t>
            </a:r>
            <a:endParaRPr lang="en-US" dirty="0"/>
          </a:p>
        </p:txBody>
      </p:sp>
      <p:grpSp>
        <p:nvGrpSpPr>
          <p:cNvPr id="28" name="Group 27">
            <a:extLst>
              <a:ext uri="{FF2B5EF4-FFF2-40B4-BE49-F238E27FC236}">
                <a16:creationId xmlns:a16="http://schemas.microsoft.com/office/drawing/2014/main" id="{0C43D84B-C8ED-4630-A2B4-3661D71B65E4}"/>
              </a:ext>
            </a:extLst>
          </p:cNvPr>
          <p:cNvGrpSpPr/>
          <p:nvPr/>
        </p:nvGrpSpPr>
        <p:grpSpPr>
          <a:xfrm>
            <a:off x="3472468" y="3919925"/>
            <a:ext cx="10440" cy="360"/>
            <a:chOff x="3472468" y="3919925"/>
            <a:chExt cx="10440" cy="360"/>
          </a:xfrm>
        </p:grpSpPr>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92082F83-F7AF-456D-8081-958BC029FD59}"/>
                    </a:ext>
                  </a:extLst>
                </p14:cNvPr>
                <p14:cNvContentPartPr/>
                <p14:nvPr/>
              </p14:nvContentPartPr>
              <p14:xfrm>
                <a:off x="3472468" y="3919925"/>
                <a:ext cx="360" cy="360"/>
              </p14:xfrm>
            </p:contentPart>
          </mc:Choice>
          <mc:Fallback xmlns="">
            <p:pic>
              <p:nvPicPr>
                <p:cNvPr id="26" name="Ink 25">
                  <a:extLst>
                    <a:ext uri="{FF2B5EF4-FFF2-40B4-BE49-F238E27FC236}">
                      <a16:creationId xmlns:a16="http://schemas.microsoft.com/office/drawing/2014/main" id="{92082F83-F7AF-456D-8081-958BC029FD59}"/>
                    </a:ext>
                  </a:extLst>
                </p:cNvPr>
                <p:cNvPicPr/>
                <p:nvPr/>
              </p:nvPicPr>
              <p:blipFill>
                <a:blip r:embed="rId4"/>
                <a:stretch>
                  <a:fillRect/>
                </a:stretch>
              </p:blipFill>
              <p:spPr>
                <a:xfrm>
                  <a:off x="3468148" y="3915605"/>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A523DA21-489C-4784-8664-4947E1E941B4}"/>
                    </a:ext>
                  </a:extLst>
                </p14:cNvPr>
                <p14:cNvContentPartPr/>
                <p14:nvPr/>
              </p14:nvContentPartPr>
              <p14:xfrm>
                <a:off x="3482548" y="3919925"/>
                <a:ext cx="360" cy="360"/>
              </p14:xfrm>
            </p:contentPart>
          </mc:Choice>
          <mc:Fallback xmlns="">
            <p:pic>
              <p:nvPicPr>
                <p:cNvPr id="27" name="Ink 26">
                  <a:extLst>
                    <a:ext uri="{FF2B5EF4-FFF2-40B4-BE49-F238E27FC236}">
                      <a16:creationId xmlns:a16="http://schemas.microsoft.com/office/drawing/2014/main" id="{A523DA21-489C-4784-8664-4947E1E941B4}"/>
                    </a:ext>
                  </a:extLst>
                </p:cNvPr>
                <p:cNvPicPr/>
                <p:nvPr/>
              </p:nvPicPr>
              <p:blipFill>
                <a:blip r:embed="rId4"/>
                <a:stretch>
                  <a:fillRect/>
                </a:stretch>
              </p:blipFill>
              <p:spPr>
                <a:xfrm>
                  <a:off x="3478228" y="3915605"/>
                  <a:ext cx="9000" cy="9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0" name="Ink 29">
                <a:extLst>
                  <a:ext uri="{FF2B5EF4-FFF2-40B4-BE49-F238E27FC236}">
                    <a16:creationId xmlns:a16="http://schemas.microsoft.com/office/drawing/2014/main" id="{ED1630A8-0A7A-4E7A-AD56-638379A34ECF}"/>
                  </a:ext>
                </a:extLst>
              </p14:cNvPr>
              <p14:cNvContentPartPr/>
              <p14:nvPr/>
            </p14:nvContentPartPr>
            <p14:xfrm>
              <a:off x="6731548" y="4503485"/>
              <a:ext cx="360" cy="66600"/>
            </p14:xfrm>
          </p:contentPart>
        </mc:Choice>
        <mc:Fallback xmlns="">
          <p:pic>
            <p:nvPicPr>
              <p:cNvPr id="30" name="Ink 29">
                <a:extLst>
                  <a:ext uri="{FF2B5EF4-FFF2-40B4-BE49-F238E27FC236}">
                    <a16:creationId xmlns:a16="http://schemas.microsoft.com/office/drawing/2014/main" id="{ED1630A8-0A7A-4E7A-AD56-638379A34ECF}"/>
                  </a:ext>
                </a:extLst>
              </p:cNvPr>
              <p:cNvPicPr/>
              <p:nvPr/>
            </p:nvPicPr>
            <p:blipFill>
              <a:blip r:embed="rId7"/>
              <a:stretch>
                <a:fillRect/>
              </a:stretch>
            </p:blipFill>
            <p:spPr>
              <a:xfrm>
                <a:off x="6727228" y="4476845"/>
                <a:ext cx="900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35">
                <a:extLst>
                  <a:ext uri="{FF2B5EF4-FFF2-40B4-BE49-F238E27FC236}">
                    <a16:creationId xmlns:a16="http://schemas.microsoft.com/office/drawing/2014/main" id="{513069D1-AF56-46DF-BE9F-190E6D932028}"/>
                  </a:ext>
                </a:extLst>
              </p14:cNvPr>
              <p14:cNvContentPartPr/>
              <p14:nvPr/>
            </p14:nvContentPartPr>
            <p14:xfrm>
              <a:off x="6702028" y="4610405"/>
              <a:ext cx="16200" cy="360"/>
            </p14:xfrm>
          </p:contentPart>
        </mc:Choice>
        <mc:Fallback xmlns="">
          <p:pic>
            <p:nvPicPr>
              <p:cNvPr id="36" name="Ink 35">
                <a:extLst>
                  <a:ext uri="{FF2B5EF4-FFF2-40B4-BE49-F238E27FC236}">
                    <a16:creationId xmlns:a16="http://schemas.microsoft.com/office/drawing/2014/main" id="{513069D1-AF56-46DF-BE9F-190E6D932028}"/>
                  </a:ext>
                </a:extLst>
              </p:cNvPr>
              <p:cNvPicPr/>
              <p:nvPr/>
            </p:nvPicPr>
            <p:blipFill>
              <a:blip r:embed="rId9"/>
              <a:stretch>
                <a:fillRect/>
              </a:stretch>
            </p:blipFill>
            <p:spPr>
              <a:xfrm>
                <a:off x="6648388" y="4502765"/>
                <a:ext cx="123840" cy="216000"/>
              </a:xfrm>
              <a:prstGeom prst="rect">
                <a:avLst/>
              </a:prstGeom>
            </p:spPr>
          </p:pic>
        </mc:Fallback>
      </mc:AlternateContent>
    </p:spTree>
    <p:extLst>
      <p:ext uri="{BB962C8B-B14F-4D97-AF65-F5344CB8AC3E}">
        <p14:creationId xmlns:p14="http://schemas.microsoft.com/office/powerpoint/2010/main" val="2113492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223420"/>
            <a:ext cx="7987695" cy="614078"/>
          </a:xfrm>
        </p:spPr>
        <p:txBody>
          <a:bodyPr>
            <a:normAutofit/>
          </a:bodyPr>
          <a:lstStyle/>
          <a:p>
            <a:r>
              <a:rPr lang="en-GB" sz="3200" dirty="0"/>
              <a:t>Programming using turtle</a:t>
            </a:r>
            <a:endParaRPr lang="en-US" sz="3400" b="1" dirty="0"/>
          </a:p>
        </p:txBody>
      </p:sp>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sp>
        <p:nvSpPr>
          <p:cNvPr id="7" name="TextBox 6">
            <a:extLst>
              <a:ext uri="{FF2B5EF4-FFF2-40B4-BE49-F238E27FC236}">
                <a16:creationId xmlns:a16="http://schemas.microsoft.com/office/drawing/2014/main" id="{FEB5E09D-E51D-4615-B681-31113406187B}"/>
              </a:ext>
            </a:extLst>
          </p:cNvPr>
          <p:cNvSpPr txBox="1"/>
          <p:nvPr/>
        </p:nvSpPr>
        <p:spPr>
          <a:xfrm>
            <a:off x="982134" y="917556"/>
            <a:ext cx="4572000" cy="400110"/>
          </a:xfrm>
          <a:prstGeom prst="rect">
            <a:avLst/>
          </a:prstGeom>
          <a:noFill/>
        </p:spPr>
        <p:txBody>
          <a:bodyPr wrap="square">
            <a:spAutoFit/>
          </a:bodyPr>
          <a:lstStyle/>
          <a:p>
            <a:r>
              <a:rPr lang="en-US" sz="2000" b="1" dirty="0">
                <a:solidFill>
                  <a:srgbClr val="0070C0"/>
                </a:solidFill>
              </a:rPr>
              <a:t>Drawing Circles and Dots</a:t>
            </a:r>
          </a:p>
        </p:txBody>
      </p:sp>
      <p:sp>
        <p:nvSpPr>
          <p:cNvPr id="9" name="TextBox 8">
            <a:extLst>
              <a:ext uri="{FF2B5EF4-FFF2-40B4-BE49-F238E27FC236}">
                <a16:creationId xmlns:a16="http://schemas.microsoft.com/office/drawing/2014/main" id="{68AE822F-43D2-4712-A0F6-3EB29DB0D7A2}"/>
              </a:ext>
            </a:extLst>
          </p:cNvPr>
          <p:cNvSpPr txBox="1"/>
          <p:nvPr/>
        </p:nvSpPr>
        <p:spPr>
          <a:xfrm>
            <a:off x="982134" y="1278806"/>
            <a:ext cx="7479694" cy="1200329"/>
          </a:xfrm>
          <a:prstGeom prst="rect">
            <a:avLst/>
          </a:prstGeom>
          <a:noFill/>
        </p:spPr>
        <p:txBody>
          <a:bodyPr wrap="square">
            <a:spAutoFit/>
          </a:bodyPr>
          <a:lstStyle/>
          <a:p>
            <a:r>
              <a:rPr lang="en-US" dirty="0"/>
              <a:t>In Python, you can use the </a:t>
            </a:r>
            <a:r>
              <a:rPr lang="en-US" b="1" dirty="0">
                <a:solidFill>
                  <a:srgbClr val="C00000"/>
                </a:solidFill>
              </a:rPr>
              <a:t>circle(</a:t>
            </a:r>
            <a:r>
              <a:rPr lang="en-US" i="1" dirty="0"/>
              <a:t>radius value</a:t>
            </a:r>
            <a:r>
              <a:rPr lang="en-US" b="1" dirty="0">
                <a:solidFill>
                  <a:srgbClr val="C00000"/>
                </a:solidFill>
              </a:rPr>
              <a:t>) </a:t>
            </a:r>
            <a:r>
              <a:rPr lang="en-US" dirty="0"/>
              <a:t>command to make the turtle draw a circle with a radius pixels.</a:t>
            </a:r>
          </a:p>
          <a:p>
            <a:r>
              <a:rPr lang="en-US" dirty="0"/>
              <a:t>You can use the </a:t>
            </a:r>
            <a:r>
              <a:rPr lang="en-US" b="1" dirty="0">
                <a:solidFill>
                  <a:srgbClr val="C00000"/>
                </a:solidFill>
              </a:rPr>
              <a:t>dot() </a:t>
            </a:r>
            <a:r>
              <a:rPr lang="en-US" dirty="0"/>
              <a:t>command to make the turtle draw a simple dot.</a:t>
            </a:r>
          </a:p>
          <a:p>
            <a:r>
              <a:rPr lang="en-US" dirty="0"/>
              <a:t>Consider the below programs:</a:t>
            </a:r>
          </a:p>
        </p:txBody>
      </p:sp>
      <p:sp>
        <p:nvSpPr>
          <p:cNvPr id="13" name="TextBox 12">
            <a:extLst>
              <a:ext uri="{FF2B5EF4-FFF2-40B4-BE49-F238E27FC236}">
                <a16:creationId xmlns:a16="http://schemas.microsoft.com/office/drawing/2014/main" id="{89B91FAD-CB72-4762-9BF8-C2BEF0D2BED6}"/>
              </a:ext>
            </a:extLst>
          </p:cNvPr>
          <p:cNvSpPr txBox="1"/>
          <p:nvPr/>
        </p:nvSpPr>
        <p:spPr>
          <a:xfrm>
            <a:off x="1531902" y="2654549"/>
            <a:ext cx="3307645" cy="1323439"/>
          </a:xfrm>
          <a:prstGeom prst="rect">
            <a:avLst/>
          </a:prstGeom>
          <a:noFill/>
          <a:ln>
            <a:solidFill>
              <a:schemeClr val="accent1"/>
            </a:solidFill>
          </a:ln>
        </p:spPr>
        <p:txBody>
          <a:bodyPr wrap="square">
            <a:spAutoFit/>
          </a:bodyPr>
          <a:lstStyle/>
          <a:p>
            <a:r>
              <a:rPr lang="en-US" sz="1600" dirty="0"/>
              <a:t>clear() </a:t>
            </a:r>
            <a:r>
              <a:rPr lang="en-US" sz="1600" dirty="0">
                <a:solidFill>
                  <a:schemeClr val="bg1">
                    <a:lumMod val="50000"/>
                  </a:schemeClr>
                </a:solidFill>
              </a:rPr>
              <a:t># to clear the canvas</a:t>
            </a:r>
          </a:p>
          <a:p>
            <a:r>
              <a:rPr lang="en-US" sz="1600" dirty="0" err="1"/>
              <a:t>pu</a:t>
            </a:r>
            <a:r>
              <a:rPr lang="en-US" sz="1600" dirty="0"/>
              <a:t>()</a:t>
            </a:r>
          </a:p>
          <a:p>
            <a:r>
              <a:rPr lang="en-US" sz="1600" dirty="0" err="1"/>
              <a:t>setpos</a:t>
            </a:r>
            <a:r>
              <a:rPr lang="en-US" sz="1600" dirty="0"/>
              <a:t>(0,0) </a:t>
            </a:r>
            <a:r>
              <a:rPr lang="en-US" sz="1600" dirty="0">
                <a:solidFill>
                  <a:schemeClr val="bg1">
                    <a:lumMod val="50000"/>
                  </a:schemeClr>
                </a:solidFill>
              </a:rPr>
              <a:t># to set the starting point</a:t>
            </a:r>
          </a:p>
          <a:p>
            <a:r>
              <a:rPr lang="en-US" sz="1600" dirty="0"/>
              <a:t>pd()</a:t>
            </a:r>
          </a:p>
          <a:p>
            <a:r>
              <a:rPr lang="en-US" sz="1600" dirty="0"/>
              <a:t>circle(100)</a:t>
            </a:r>
          </a:p>
        </p:txBody>
      </p:sp>
      <p:sp>
        <p:nvSpPr>
          <p:cNvPr id="5" name="Arrow: Right 4">
            <a:extLst>
              <a:ext uri="{FF2B5EF4-FFF2-40B4-BE49-F238E27FC236}">
                <a16:creationId xmlns:a16="http://schemas.microsoft.com/office/drawing/2014/main" id="{F0C5C516-EB25-4299-B02F-35830A7F67FB}"/>
              </a:ext>
            </a:extLst>
          </p:cNvPr>
          <p:cNvSpPr/>
          <p:nvPr/>
        </p:nvSpPr>
        <p:spPr>
          <a:xfrm>
            <a:off x="4975981" y="3107621"/>
            <a:ext cx="914400" cy="29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5C9FE31-C80B-4CF5-954D-D587177A3D8D}"/>
              </a:ext>
            </a:extLst>
          </p:cNvPr>
          <p:cNvPicPr>
            <a:picLocks noChangeAspect="1"/>
          </p:cNvPicPr>
          <p:nvPr/>
        </p:nvPicPr>
        <p:blipFill>
          <a:blip r:embed="rId2"/>
          <a:stretch>
            <a:fillRect/>
          </a:stretch>
        </p:blipFill>
        <p:spPr>
          <a:xfrm>
            <a:off x="6122703" y="2193852"/>
            <a:ext cx="1903790" cy="2094103"/>
          </a:xfrm>
          <a:prstGeom prst="rect">
            <a:avLst/>
          </a:prstGeom>
        </p:spPr>
      </p:pic>
      <p:sp>
        <p:nvSpPr>
          <p:cNvPr id="12" name="TextBox 11">
            <a:extLst>
              <a:ext uri="{FF2B5EF4-FFF2-40B4-BE49-F238E27FC236}">
                <a16:creationId xmlns:a16="http://schemas.microsoft.com/office/drawing/2014/main" id="{5BF48BB1-2EBA-4187-83FB-2ED9F992EE3D}"/>
              </a:ext>
            </a:extLst>
          </p:cNvPr>
          <p:cNvSpPr txBox="1"/>
          <p:nvPr/>
        </p:nvSpPr>
        <p:spPr>
          <a:xfrm>
            <a:off x="1571172" y="4296186"/>
            <a:ext cx="3307645" cy="2062103"/>
          </a:xfrm>
          <a:prstGeom prst="rect">
            <a:avLst/>
          </a:prstGeom>
          <a:noFill/>
          <a:ln>
            <a:solidFill>
              <a:schemeClr val="accent1"/>
            </a:solidFill>
          </a:ln>
        </p:spPr>
        <p:txBody>
          <a:bodyPr wrap="square">
            <a:spAutoFit/>
          </a:bodyPr>
          <a:lstStyle/>
          <a:p>
            <a:r>
              <a:rPr lang="en-US" sz="1600" dirty="0"/>
              <a:t>clear() </a:t>
            </a:r>
            <a:r>
              <a:rPr lang="en-US" sz="1600" dirty="0">
                <a:solidFill>
                  <a:schemeClr val="bg1">
                    <a:lumMod val="50000"/>
                  </a:schemeClr>
                </a:solidFill>
              </a:rPr>
              <a:t># to clear the canvas</a:t>
            </a:r>
          </a:p>
          <a:p>
            <a:r>
              <a:rPr lang="en-US" sz="1600" dirty="0" err="1"/>
              <a:t>pu</a:t>
            </a:r>
            <a:r>
              <a:rPr lang="en-US" sz="1600" dirty="0"/>
              <a:t>()</a:t>
            </a:r>
          </a:p>
          <a:p>
            <a:r>
              <a:rPr lang="en-US" sz="1600" dirty="0" err="1"/>
              <a:t>setpos</a:t>
            </a:r>
            <a:r>
              <a:rPr lang="en-US" sz="1600" dirty="0"/>
              <a:t>(0,0) </a:t>
            </a:r>
            <a:r>
              <a:rPr lang="en-US" sz="1600" dirty="0">
                <a:solidFill>
                  <a:schemeClr val="bg1">
                    <a:lumMod val="50000"/>
                  </a:schemeClr>
                </a:solidFill>
              </a:rPr>
              <a:t># to set the starting point</a:t>
            </a:r>
          </a:p>
          <a:p>
            <a:r>
              <a:rPr lang="en-US" sz="1600" dirty="0"/>
              <a:t>pd()</a:t>
            </a:r>
          </a:p>
          <a:p>
            <a:r>
              <a:rPr lang="en-US" sz="1600" dirty="0"/>
              <a:t>dot()</a:t>
            </a:r>
          </a:p>
          <a:p>
            <a:r>
              <a:rPr lang="en-US" sz="1600" dirty="0"/>
              <a:t>forward(50)</a:t>
            </a:r>
          </a:p>
          <a:p>
            <a:r>
              <a:rPr lang="en-US" sz="1600" dirty="0"/>
              <a:t>dot()</a:t>
            </a:r>
          </a:p>
          <a:p>
            <a:r>
              <a:rPr lang="en-US" sz="1600" dirty="0"/>
              <a:t>forward(50)</a:t>
            </a:r>
          </a:p>
        </p:txBody>
      </p:sp>
      <p:pic>
        <p:nvPicPr>
          <p:cNvPr id="14" name="Picture 13">
            <a:extLst>
              <a:ext uri="{FF2B5EF4-FFF2-40B4-BE49-F238E27FC236}">
                <a16:creationId xmlns:a16="http://schemas.microsoft.com/office/drawing/2014/main" id="{31816135-42A9-43F8-823D-A4163BB6D6EF}"/>
              </a:ext>
            </a:extLst>
          </p:cNvPr>
          <p:cNvPicPr>
            <a:picLocks noChangeAspect="1"/>
          </p:cNvPicPr>
          <p:nvPr/>
        </p:nvPicPr>
        <p:blipFill>
          <a:blip r:embed="rId3"/>
          <a:stretch>
            <a:fillRect/>
          </a:stretch>
        </p:blipFill>
        <p:spPr>
          <a:xfrm>
            <a:off x="5968193" y="4395679"/>
            <a:ext cx="2212811" cy="2366365"/>
          </a:xfrm>
          <a:prstGeom prst="rect">
            <a:avLst/>
          </a:prstGeom>
        </p:spPr>
      </p:pic>
      <p:sp>
        <p:nvSpPr>
          <p:cNvPr id="15" name="Arrow: Right 14">
            <a:extLst>
              <a:ext uri="{FF2B5EF4-FFF2-40B4-BE49-F238E27FC236}">
                <a16:creationId xmlns:a16="http://schemas.microsoft.com/office/drawing/2014/main" id="{865FDE59-0E3D-48EF-98DC-562F9828843E}"/>
              </a:ext>
            </a:extLst>
          </p:cNvPr>
          <p:cNvSpPr/>
          <p:nvPr/>
        </p:nvSpPr>
        <p:spPr>
          <a:xfrm>
            <a:off x="4927198" y="5185711"/>
            <a:ext cx="796269" cy="293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D2CB7935-C2B8-4932-B20B-05C0270BC006}"/>
              </a:ext>
            </a:extLst>
          </p:cNvPr>
          <p:cNvSpPr>
            <a:spLocks noGrp="1"/>
          </p:cNvSpPr>
          <p:nvPr>
            <p:ph type="dt" sz="half" idx="10"/>
          </p:nvPr>
        </p:nvSpPr>
        <p:spPr/>
        <p:txBody>
          <a:bodyPr/>
          <a:lstStyle/>
          <a:p>
            <a:fld id="{EA817508-067A-4A25-BAD2-AA1092B30C95}" type="datetime3">
              <a:rPr lang="en-US" smtClean="0"/>
              <a:t>31 January 2023</a:t>
            </a:fld>
            <a:endParaRPr lang="en-US" dirty="0"/>
          </a:p>
        </p:txBody>
      </p:sp>
      <p:sp>
        <p:nvSpPr>
          <p:cNvPr id="8" name="Footer Placeholder 7">
            <a:extLst>
              <a:ext uri="{FF2B5EF4-FFF2-40B4-BE49-F238E27FC236}">
                <a16:creationId xmlns:a16="http://schemas.microsoft.com/office/drawing/2014/main" id="{CCAE759A-60F7-4597-8CE6-B7C9BCA4F786}"/>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922203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223420"/>
            <a:ext cx="7987695" cy="614078"/>
          </a:xfrm>
        </p:spPr>
        <p:txBody>
          <a:bodyPr>
            <a:normAutofit/>
          </a:bodyPr>
          <a:lstStyle/>
          <a:p>
            <a:r>
              <a:rPr lang="en-GB" sz="3200" dirty="0"/>
              <a:t>Programming using turtle</a:t>
            </a:r>
            <a:endParaRPr lang="en-US" sz="3400" b="1" dirty="0"/>
          </a:p>
        </p:txBody>
      </p:sp>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sp>
        <p:nvSpPr>
          <p:cNvPr id="7" name="TextBox 6">
            <a:extLst>
              <a:ext uri="{FF2B5EF4-FFF2-40B4-BE49-F238E27FC236}">
                <a16:creationId xmlns:a16="http://schemas.microsoft.com/office/drawing/2014/main" id="{FEB5E09D-E51D-4615-B681-31113406187B}"/>
              </a:ext>
            </a:extLst>
          </p:cNvPr>
          <p:cNvSpPr txBox="1"/>
          <p:nvPr/>
        </p:nvSpPr>
        <p:spPr>
          <a:xfrm>
            <a:off x="982134" y="917556"/>
            <a:ext cx="4572000" cy="400110"/>
          </a:xfrm>
          <a:prstGeom prst="rect">
            <a:avLst/>
          </a:prstGeom>
          <a:noFill/>
        </p:spPr>
        <p:txBody>
          <a:bodyPr wrap="square">
            <a:spAutoFit/>
          </a:bodyPr>
          <a:lstStyle/>
          <a:p>
            <a:r>
              <a:rPr lang="en-US" sz="2000" b="1" dirty="0">
                <a:solidFill>
                  <a:srgbClr val="0070C0"/>
                </a:solidFill>
              </a:rPr>
              <a:t>Changing the Pen Size</a:t>
            </a:r>
          </a:p>
        </p:txBody>
      </p:sp>
      <p:sp>
        <p:nvSpPr>
          <p:cNvPr id="9" name="TextBox 8">
            <a:extLst>
              <a:ext uri="{FF2B5EF4-FFF2-40B4-BE49-F238E27FC236}">
                <a16:creationId xmlns:a16="http://schemas.microsoft.com/office/drawing/2014/main" id="{68AE822F-43D2-4712-A0F6-3EB29DB0D7A2}"/>
              </a:ext>
            </a:extLst>
          </p:cNvPr>
          <p:cNvSpPr txBox="1"/>
          <p:nvPr/>
        </p:nvSpPr>
        <p:spPr>
          <a:xfrm>
            <a:off x="982134" y="1370736"/>
            <a:ext cx="7479694" cy="923330"/>
          </a:xfrm>
          <a:prstGeom prst="rect">
            <a:avLst/>
          </a:prstGeom>
          <a:noFill/>
        </p:spPr>
        <p:txBody>
          <a:bodyPr wrap="square">
            <a:spAutoFit/>
          </a:bodyPr>
          <a:lstStyle/>
          <a:p>
            <a:r>
              <a:rPr lang="en-US" dirty="0"/>
              <a:t>In Python, you can use the </a:t>
            </a:r>
            <a:r>
              <a:rPr lang="en-US" b="1" dirty="0" err="1">
                <a:solidFill>
                  <a:srgbClr val="C00000"/>
                </a:solidFill>
              </a:rPr>
              <a:t>pensize</a:t>
            </a:r>
            <a:r>
              <a:rPr lang="en-US" b="1" dirty="0">
                <a:solidFill>
                  <a:srgbClr val="C00000"/>
                </a:solidFill>
              </a:rPr>
              <a:t>(</a:t>
            </a:r>
            <a:r>
              <a:rPr lang="en-US" i="1" dirty="0"/>
              <a:t>width</a:t>
            </a:r>
            <a:r>
              <a:rPr lang="en-US" b="1" dirty="0">
                <a:solidFill>
                  <a:srgbClr val="C00000"/>
                </a:solidFill>
              </a:rPr>
              <a:t>) </a:t>
            </a:r>
            <a:r>
              <a:rPr lang="en-US" dirty="0"/>
              <a:t>command to change the width of the turtle’s pen, in pixels. The width argument is an integer specifying the pen’s width.</a:t>
            </a:r>
          </a:p>
        </p:txBody>
      </p:sp>
      <p:sp>
        <p:nvSpPr>
          <p:cNvPr id="3" name="Date Placeholder 2">
            <a:extLst>
              <a:ext uri="{FF2B5EF4-FFF2-40B4-BE49-F238E27FC236}">
                <a16:creationId xmlns:a16="http://schemas.microsoft.com/office/drawing/2014/main" id="{A0807143-6B7C-40DE-88F3-DF8F86748F67}"/>
              </a:ext>
            </a:extLst>
          </p:cNvPr>
          <p:cNvSpPr>
            <a:spLocks noGrp="1"/>
          </p:cNvSpPr>
          <p:nvPr>
            <p:ph type="dt" sz="half" idx="10"/>
          </p:nvPr>
        </p:nvSpPr>
        <p:spPr/>
        <p:txBody>
          <a:bodyPr/>
          <a:lstStyle/>
          <a:p>
            <a:fld id="{57058CDF-2555-453D-A0DD-B9D75A9C018E}" type="datetime3">
              <a:rPr lang="en-US" smtClean="0"/>
              <a:t>31 January 2023</a:t>
            </a:fld>
            <a:endParaRPr lang="en-US" dirty="0"/>
          </a:p>
        </p:txBody>
      </p:sp>
      <p:sp>
        <p:nvSpPr>
          <p:cNvPr id="5" name="Footer Placeholder 4">
            <a:extLst>
              <a:ext uri="{FF2B5EF4-FFF2-40B4-BE49-F238E27FC236}">
                <a16:creationId xmlns:a16="http://schemas.microsoft.com/office/drawing/2014/main" id="{ECA5CFD4-98C2-4F5E-967E-9A01D3EEEB59}"/>
              </a:ext>
            </a:extLst>
          </p:cNvPr>
          <p:cNvSpPr>
            <a:spLocks noGrp="1"/>
          </p:cNvSpPr>
          <p:nvPr>
            <p:ph type="ftr" sz="quarter" idx="11"/>
          </p:nvPr>
        </p:nvSpPr>
        <p:spPr/>
        <p:txBody>
          <a:bodyPr/>
          <a:lstStyle/>
          <a:p>
            <a:r>
              <a:rPr lang="en-US"/>
              <a:t>AOU-M110</a:t>
            </a:r>
            <a:endParaRPr lang="en-US" dirty="0"/>
          </a:p>
        </p:txBody>
      </p:sp>
      <p:sp>
        <p:nvSpPr>
          <p:cNvPr id="15" name="TextBox 14">
            <a:extLst>
              <a:ext uri="{FF2B5EF4-FFF2-40B4-BE49-F238E27FC236}">
                <a16:creationId xmlns:a16="http://schemas.microsoft.com/office/drawing/2014/main" id="{5E372662-814A-48C7-A1E2-F983F00FF321}"/>
              </a:ext>
            </a:extLst>
          </p:cNvPr>
          <p:cNvSpPr txBox="1"/>
          <p:nvPr/>
        </p:nvSpPr>
        <p:spPr>
          <a:xfrm>
            <a:off x="982134" y="2493335"/>
            <a:ext cx="4572000" cy="400110"/>
          </a:xfrm>
          <a:prstGeom prst="rect">
            <a:avLst/>
          </a:prstGeom>
          <a:noFill/>
        </p:spPr>
        <p:txBody>
          <a:bodyPr wrap="square">
            <a:spAutoFit/>
          </a:bodyPr>
          <a:lstStyle/>
          <a:p>
            <a:r>
              <a:rPr lang="en-US" sz="2000" b="1" dirty="0">
                <a:solidFill>
                  <a:srgbClr val="0070C0"/>
                </a:solidFill>
              </a:rPr>
              <a:t>Changing the Drawing Color</a:t>
            </a:r>
          </a:p>
        </p:txBody>
      </p:sp>
      <p:sp>
        <p:nvSpPr>
          <p:cNvPr id="21" name="TextBox 20">
            <a:extLst>
              <a:ext uri="{FF2B5EF4-FFF2-40B4-BE49-F238E27FC236}">
                <a16:creationId xmlns:a16="http://schemas.microsoft.com/office/drawing/2014/main" id="{B3C1A732-EDD1-4F6C-B2F3-0FEC18ED91AF}"/>
              </a:ext>
            </a:extLst>
          </p:cNvPr>
          <p:cNvSpPr txBox="1"/>
          <p:nvPr/>
        </p:nvSpPr>
        <p:spPr>
          <a:xfrm>
            <a:off x="982134" y="2965018"/>
            <a:ext cx="7479694" cy="923330"/>
          </a:xfrm>
          <a:prstGeom prst="rect">
            <a:avLst/>
          </a:prstGeom>
          <a:noFill/>
        </p:spPr>
        <p:txBody>
          <a:bodyPr wrap="square">
            <a:spAutoFit/>
          </a:bodyPr>
          <a:lstStyle/>
          <a:p>
            <a:r>
              <a:rPr lang="en-US" dirty="0"/>
              <a:t>In Python, you can use the </a:t>
            </a:r>
            <a:r>
              <a:rPr lang="en-US" b="1" dirty="0">
                <a:solidFill>
                  <a:srgbClr val="C00000"/>
                </a:solidFill>
              </a:rPr>
              <a:t>pencolor(</a:t>
            </a:r>
            <a:r>
              <a:rPr lang="en-US" i="1" dirty="0"/>
              <a:t>color</a:t>
            </a:r>
            <a:r>
              <a:rPr lang="en-US" b="1" dirty="0">
                <a:solidFill>
                  <a:srgbClr val="C00000"/>
                </a:solidFill>
              </a:rPr>
              <a:t>) </a:t>
            </a:r>
            <a:r>
              <a:rPr lang="en-US" dirty="0"/>
              <a:t>command to change the turtle’s drawing color. The </a:t>
            </a:r>
            <a:r>
              <a:rPr lang="en-US" i="1" dirty="0"/>
              <a:t>color</a:t>
            </a:r>
            <a:r>
              <a:rPr lang="en-US" dirty="0"/>
              <a:t> argument is the name of a color, as a string.</a:t>
            </a:r>
          </a:p>
          <a:p>
            <a:r>
              <a:rPr lang="en-US" dirty="0"/>
              <a:t>For example, </a:t>
            </a:r>
            <a:r>
              <a:rPr lang="en-US" b="1" dirty="0" err="1">
                <a:solidFill>
                  <a:srgbClr val="C00000"/>
                </a:solidFill>
              </a:rPr>
              <a:t>pencolor</a:t>
            </a:r>
            <a:r>
              <a:rPr lang="en-US" b="1" dirty="0">
                <a:solidFill>
                  <a:srgbClr val="C00000"/>
                </a:solidFill>
              </a:rPr>
              <a:t>(</a:t>
            </a:r>
            <a:r>
              <a:rPr lang="en-US" i="1" dirty="0"/>
              <a:t>‘red’</a:t>
            </a:r>
            <a:r>
              <a:rPr lang="en-US" b="1" dirty="0">
                <a:solidFill>
                  <a:srgbClr val="C00000"/>
                </a:solidFill>
              </a:rPr>
              <a:t>) </a:t>
            </a:r>
            <a:endParaRPr lang="en-US" dirty="0"/>
          </a:p>
        </p:txBody>
      </p:sp>
      <p:sp>
        <p:nvSpPr>
          <p:cNvPr id="22" name="TextBox 3">
            <a:extLst>
              <a:ext uri="{FF2B5EF4-FFF2-40B4-BE49-F238E27FC236}">
                <a16:creationId xmlns:a16="http://schemas.microsoft.com/office/drawing/2014/main" id="{2A9841D8-B2F0-4847-9613-EF53F6B8D37C}"/>
              </a:ext>
            </a:extLst>
          </p:cNvPr>
          <p:cNvSpPr txBox="1">
            <a:spLocks noChangeArrowheads="1"/>
          </p:cNvSpPr>
          <p:nvPr/>
        </p:nvSpPr>
        <p:spPr bwMode="auto">
          <a:xfrm>
            <a:off x="1286934" y="4284055"/>
            <a:ext cx="348934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latin typeface="Courier New" panose="02070309020205020404" pitchFamily="49" charset="0"/>
                <a:cs typeface="Courier New" panose="02070309020205020404" pitchFamily="49" charset="0"/>
              </a:rPr>
              <a:t> import turtle as t</a:t>
            </a:r>
          </a:p>
          <a:p>
            <a:pPr eaLnBrk="1" hangingPunct="1"/>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t.pensize</a:t>
            </a:r>
            <a:r>
              <a:rPr lang="en-US" altLang="en-US" dirty="0">
                <a:latin typeface="Courier New" panose="02070309020205020404" pitchFamily="49" charset="0"/>
                <a:cs typeface="Courier New" panose="02070309020205020404" pitchFamily="49" charset="0"/>
              </a:rPr>
              <a:t>(5)</a:t>
            </a:r>
          </a:p>
          <a:p>
            <a:pPr eaLnBrk="1" hangingPunct="1"/>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t.pencolor</a:t>
            </a:r>
            <a:r>
              <a:rPr lang="en-US" altLang="en-US" dirty="0">
                <a:latin typeface="Courier New" panose="02070309020205020404" pitchFamily="49" charset="0"/>
                <a:cs typeface="Courier New" panose="02070309020205020404" pitchFamily="49" charset="0"/>
              </a:rPr>
              <a:t>('red')</a:t>
            </a:r>
          </a:p>
          <a:p>
            <a:pPr eaLnBrk="1" hangingPunct="1"/>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t.circle</a:t>
            </a:r>
            <a:r>
              <a:rPr lang="en-US" altLang="en-US" dirty="0">
                <a:latin typeface="Courier New" panose="02070309020205020404" pitchFamily="49" charset="0"/>
                <a:cs typeface="Courier New" panose="02070309020205020404" pitchFamily="49" charset="0"/>
              </a:rPr>
              <a:t>(120)</a:t>
            </a:r>
          </a:p>
          <a:p>
            <a:pPr eaLnBrk="1" hangingPunct="1"/>
            <a:endParaRPr lang="en-US" altLang="en-US" dirty="0">
              <a:latin typeface="Courier New" panose="02070309020205020404" pitchFamily="49" charset="0"/>
              <a:cs typeface="Courier New" panose="02070309020205020404" pitchFamily="49" charset="0"/>
            </a:endParaRPr>
          </a:p>
        </p:txBody>
      </p:sp>
      <p:pic>
        <p:nvPicPr>
          <p:cNvPr id="10" name="Picture 9">
            <a:extLst>
              <a:ext uri="{FF2B5EF4-FFF2-40B4-BE49-F238E27FC236}">
                <a16:creationId xmlns:a16="http://schemas.microsoft.com/office/drawing/2014/main" id="{61A1C0C6-52CA-4434-990E-540611731169}"/>
              </a:ext>
            </a:extLst>
          </p:cNvPr>
          <p:cNvPicPr>
            <a:picLocks noChangeAspect="1"/>
          </p:cNvPicPr>
          <p:nvPr/>
        </p:nvPicPr>
        <p:blipFill>
          <a:blip r:embed="rId2"/>
          <a:stretch>
            <a:fillRect/>
          </a:stretch>
        </p:blipFill>
        <p:spPr>
          <a:xfrm>
            <a:off x="4974901" y="3866943"/>
            <a:ext cx="2491028" cy="2277511"/>
          </a:xfrm>
          <a:prstGeom prst="rect">
            <a:avLst/>
          </a:prstGeom>
        </p:spPr>
      </p:pic>
    </p:spTree>
    <p:extLst>
      <p:ext uri="{BB962C8B-B14F-4D97-AF65-F5344CB8AC3E}">
        <p14:creationId xmlns:p14="http://schemas.microsoft.com/office/powerpoint/2010/main" val="407370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223420"/>
            <a:ext cx="7987695" cy="614078"/>
          </a:xfrm>
        </p:spPr>
        <p:txBody>
          <a:bodyPr>
            <a:normAutofit/>
          </a:bodyPr>
          <a:lstStyle/>
          <a:p>
            <a:r>
              <a:rPr lang="en-GB" sz="3200" dirty="0"/>
              <a:t>Programming using turtle</a:t>
            </a:r>
            <a:endParaRPr lang="en-US" sz="3400" b="1" dirty="0"/>
          </a:p>
        </p:txBody>
      </p:sp>
      <p:sp>
        <p:nvSpPr>
          <p:cNvPr id="4" name="Slide Number Placeholder 3"/>
          <p:cNvSpPr>
            <a:spLocks noGrp="1"/>
          </p:cNvSpPr>
          <p:nvPr>
            <p:ph type="sldNum" sz="quarter" idx="12"/>
          </p:nvPr>
        </p:nvSpPr>
        <p:spPr/>
        <p:txBody>
          <a:bodyPr/>
          <a:lstStyle/>
          <a:p>
            <a:fld id="{D57F1E4F-1CFF-5643-939E-02111984F565}" type="slidenum">
              <a:rPr lang="en-US" smtClean="0"/>
              <a:t>13</a:t>
            </a:fld>
            <a:endParaRPr lang="en-US" dirty="0"/>
          </a:p>
        </p:txBody>
      </p:sp>
      <p:sp>
        <p:nvSpPr>
          <p:cNvPr id="12" name="TextBox 11">
            <a:extLst>
              <a:ext uri="{FF2B5EF4-FFF2-40B4-BE49-F238E27FC236}">
                <a16:creationId xmlns:a16="http://schemas.microsoft.com/office/drawing/2014/main" id="{5BF48BB1-2EBA-4187-83FB-2ED9F992EE3D}"/>
              </a:ext>
            </a:extLst>
          </p:cNvPr>
          <p:cNvSpPr txBox="1"/>
          <p:nvPr/>
        </p:nvSpPr>
        <p:spPr>
          <a:xfrm>
            <a:off x="1201838" y="2729487"/>
            <a:ext cx="2169331" cy="1815882"/>
          </a:xfrm>
          <a:prstGeom prst="rect">
            <a:avLst/>
          </a:prstGeom>
          <a:noFill/>
          <a:ln>
            <a:solidFill>
              <a:schemeClr val="accent1"/>
            </a:solidFill>
          </a:ln>
        </p:spPr>
        <p:txBody>
          <a:bodyPr wrap="square">
            <a:spAutoFit/>
          </a:bodyPr>
          <a:lstStyle/>
          <a:p>
            <a:r>
              <a:rPr lang="en-US" sz="1600" dirty="0"/>
              <a:t>from turtle import *</a:t>
            </a:r>
          </a:p>
          <a:p>
            <a:r>
              <a:rPr lang="en-US" sz="1600" dirty="0"/>
              <a:t>reset()</a:t>
            </a:r>
          </a:p>
          <a:p>
            <a:r>
              <a:rPr lang="en-US" sz="1600" dirty="0" err="1"/>
              <a:t>ht</a:t>
            </a:r>
            <a:r>
              <a:rPr lang="en-US" sz="1600" dirty="0"/>
              <a:t>()</a:t>
            </a:r>
          </a:p>
          <a:p>
            <a:r>
              <a:rPr lang="en-US" sz="1600" dirty="0" err="1">
                <a:highlight>
                  <a:srgbClr val="FFFF00"/>
                </a:highlight>
              </a:rPr>
              <a:t>fillcolor</a:t>
            </a:r>
            <a:r>
              <a:rPr lang="en-US" sz="1600" dirty="0">
                <a:highlight>
                  <a:srgbClr val="FFFF00"/>
                </a:highlight>
              </a:rPr>
              <a:t>('blue')</a:t>
            </a:r>
          </a:p>
          <a:p>
            <a:r>
              <a:rPr lang="en-US" sz="1600" dirty="0" err="1"/>
              <a:t>begin_fill</a:t>
            </a:r>
            <a:r>
              <a:rPr lang="en-US" sz="1600" dirty="0"/>
              <a:t>()</a:t>
            </a:r>
          </a:p>
          <a:p>
            <a:r>
              <a:rPr lang="en-US" sz="1600" dirty="0"/>
              <a:t>circle(150)</a:t>
            </a:r>
          </a:p>
          <a:p>
            <a:r>
              <a:rPr lang="en-US" sz="1600" dirty="0" err="1">
                <a:highlight>
                  <a:srgbClr val="FFFF00"/>
                </a:highlight>
              </a:rPr>
              <a:t>end_fill</a:t>
            </a:r>
            <a:r>
              <a:rPr lang="en-US" sz="1600" dirty="0">
                <a:highlight>
                  <a:srgbClr val="FFFF00"/>
                </a:highlight>
              </a:rPr>
              <a:t>()</a:t>
            </a:r>
          </a:p>
        </p:txBody>
      </p:sp>
      <p:sp>
        <p:nvSpPr>
          <p:cNvPr id="16" name="TextBox 15">
            <a:extLst>
              <a:ext uri="{FF2B5EF4-FFF2-40B4-BE49-F238E27FC236}">
                <a16:creationId xmlns:a16="http://schemas.microsoft.com/office/drawing/2014/main" id="{C392B751-6AFC-41A3-AFAF-F75EA2D6EC33}"/>
              </a:ext>
            </a:extLst>
          </p:cNvPr>
          <p:cNvSpPr txBox="1"/>
          <p:nvPr/>
        </p:nvSpPr>
        <p:spPr>
          <a:xfrm>
            <a:off x="1107319" y="1047973"/>
            <a:ext cx="2358370" cy="400110"/>
          </a:xfrm>
          <a:prstGeom prst="rect">
            <a:avLst/>
          </a:prstGeom>
          <a:noFill/>
        </p:spPr>
        <p:txBody>
          <a:bodyPr wrap="square">
            <a:spAutoFit/>
          </a:bodyPr>
          <a:lstStyle/>
          <a:p>
            <a:r>
              <a:rPr lang="en-US" sz="2000" b="1" dirty="0">
                <a:solidFill>
                  <a:srgbClr val="0070C0"/>
                </a:solidFill>
              </a:rPr>
              <a:t>Filling Shapes</a:t>
            </a:r>
          </a:p>
        </p:txBody>
      </p:sp>
      <p:sp>
        <p:nvSpPr>
          <p:cNvPr id="17" name="TextBox 16">
            <a:extLst>
              <a:ext uri="{FF2B5EF4-FFF2-40B4-BE49-F238E27FC236}">
                <a16:creationId xmlns:a16="http://schemas.microsoft.com/office/drawing/2014/main" id="{31DF8550-B756-412A-B947-459D7513CAFA}"/>
              </a:ext>
            </a:extLst>
          </p:cNvPr>
          <p:cNvSpPr txBox="1"/>
          <p:nvPr/>
        </p:nvSpPr>
        <p:spPr>
          <a:xfrm>
            <a:off x="1138970" y="1448083"/>
            <a:ext cx="7479694" cy="1200329"/>
          </a:xfrm>
          <a:prstGeom prst="rect">
            <a:avLst/>
          </a:prstGeom>
          <a:noFill/>
        </p:spPr>
        <p:txBody>
          <a:bodyPr wrap="square">
            <a:spAutoFit/>
          </a:bodyPr>
          <a:lstStyle/>
          <a:p>
            <a:r>
              <a:rPr lang="en-US" dirty="0"/>
              <a:t>In Python, if you want to fill a shape with a color, you use the </a:t>
            </a:r>
            <a:r>
              <a:rPr lang="en-US" b="1" dirty="0" err="1">
                <a:solidFill>
                  <a:srgbClr val="C00000"/>
                </a:solidFill>
              </a:rPr>
              <a:t>begin_fill</a:t>
            </a:r>
            <a:r>
              <a:rPr lang="en-US" b="1" dirty="0">
                <a:solidFill>
                  <a:srgbClr val="C00000"/>
                </a:solidFill>
              </a:rPr>
              <a:t>() </a:t>
            </a:r>
            <a:r>
              <a:rPr lang="en-US" dirty="0"/>
              <a:t>command before drawing the shape, then you use the </a:t>
            </a:r>
            <a:r>
              <a:rPr lang="en-US" b="1" dirty="0" err="1">
                <a:solidFill>
                  <a:srgbClr val="C00000"/>
                </a:solidFill>
              </a:rPr>
              <a:t>end_fill</a:t>
            </a:r>
            <a:r>
              <a:rPr lang="en-US" b="1" dirty="0">
                <a:solidFill>
                  <a:srgbClr val="C00000"/>
                </a:solidFill>
              </a:rPr>
              <a:t>()</a:t>
            </a:r>
            <a:r>
              <a:rPr lang="en-US" dirty="0"/>
              <a:t> command after the shape is drawn. You can change the fill color with the </a:t>
            </a:r>
            <a:r>
              <a:rPr lang="en-US" b="1" dirty="0" err="1">
                <a:solidFill>
                  <a:srgbClr val="C00000"/>
                </a:solidFill>
              </a:rPr>
              <a:t>fillcolor</a:t>
            </a:r>
            <a:r>
              <a:rPr lang="en-US" b="1" dirty="0">
                <a:solidFill>
                  <a:srgbClr val="C00000"/>
                </a:solidFill>
              </a:rPr>
              <a:t>(</a:t>
            </a:r>
            <a:r>
              <a:rPr lang="en-US" i="1" dirty="0"/>
              <a:t>color</a:t>
            </a:r>
            <a:r>
              <a:rPr lang="en-US" b="1" dirty="0">
                <a:solidFill>
                  <a:srgbClr val="C00000"/>
                </a:solidFill>
              </a:rPr>
              <a:t>) </a:t>
            </a:r>
            <a:r>
              <a:rPr lang="en-US" dirty="0"/>
              <a:t>command. </a:t>
            </a:r>
          </a:p>
        </p:txBody>
      </p:sp>
      <p:sp>
        <p:nvSpPr>
          <p:cNvPr id="6" name="Arrow: Right 5">
            <a:extLst>
              <a:ext uri="{FF2B5EF4-FFF2-40B4-BE49-F238E27FC236}">
                <a16:creationId xmlns:a16="http://schemas.microsoft.com/office/drawing/2014/main" id="{6768728E-EA90-433A-BAED-8EE41F814C36}"/>
              </a:ext>
            </a:extLst>
          </p:cNvPr>
          <p:cNvSpPr/>
          <p:nvPr/>
        </p:nvSpPr>
        <p:spPr>
          <a:xfrm>
            <a:off x="3654190" y="3378779"/>
            <a:ext cx="1106311" cy="258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4DDA7F26-F21A-4C35-8F5B-62CE86E4B3B6}"/>
              </a:ext>
            </a:extLst>
          </p:cNvPr>
          <p:cNvSpPr>
            <a:spLocks noGrp="1"/>
          </p:cNvSpPr>
          <p:nvPr>
            <p:ph type="dt" sz="half" idx="10"/>
          </p:nvPr>
        </p:nvSpPr>
        <p:spPr/>
        <p:txBody>
          <a:bodyPr/>
          <a:lstStyle/>
          <a:p>
            <a:fld id="{8F7F764C-563A-428E-B4A1-504E8DB84469}" type="datetime3">
              <a:rPr lang="en-US" smtClean="0"/>
              <a:t>31 January 2023</a:t>
            </a:fld>
            <a:endParaRPr lang="en-US" dirty="0"/>
          </a:p>
        </p:txBody>
      </p:sp>
      <p:sp>
        <p:nvSpPr>
          <p:cNvPr id="8" name="Footer Placeholder 7">
            <a:extLst>
              <a:ext uri="{FF2B5EF4-FFF2-40B4-BE49-F238E27FC236}">
                <a16:creationId xmlns:a16="http://schemas.microsoft.com/office/drawing/2014/main" id="{6CECB0F4-1984-4E8F-8FC9-9AC36E5DDFC2}"/>
              </a:ext>
            </a:extLst>
          </p:cNvPr>
          <p:cNvSpPr>
            <a:spLocks noGrp="1"/>
          </p:cNvSpPr>
          <p:nvPr>
            <p:ph type="ftr" sz="quarter" idx="11"/>
          </p:nvPr>
        </p:nvSpPr>
        <p:spPr/>
        <p:txBody>
          <a:bodyPr/>
          <a:lstStyle/>
          <a:p>
            <a:r>
              <a:rPr lang="en-US"/>
              <a:t>AOU-M110</a:t>
            </a:r>
            <a:endParaRPr lang="en-US" dirty="0"/>
          </a:p>
        </p:txBody>
      </p:sp>
      <p:pic>
        <p:nvPicPr>
          <p:cNvPr id="11" name="Picture 10">
            <a:extLst>
              <a:ext uri="{FF2B5EF4-FFF2-40B4-BE49-F238E27FC236}">
                <a16:creationId xmlns:a16="http://schemas.microsoft.com/office/drawing/2014/main" id="{3C6971FF-94BE-4C40-BD0A-E5D50B29BC58}"/>
              </a:ext>
            </a:extLst>
          </p:cNvPr>
          <p:cNvPicPr>
            <a:picLocks noChangeAspect="1"/>
          </p:cNvPicPr>
          <p:nvPr/>
        </p:nvPicPr>
        <p:blipFill>
          <a:blip r:embed="rId2"/>
          <a:stretch>
            <a:fillRect/>
          </a:stretch>
        </p:blipFill>
        <p:spPr>
          <a:xfrm>
            <a:off x="5103580" y="2522403"/>
            <a:ext cx="2618850" cy="2288743"/>
          </a:xfrm>
          <a:prstGeom prst="rect">
            <a:avLst/>
          </a:prstGeom>
        </p:spPr>
      </p:pic>
      <p:sp>
        <p:nvSpPr>
          <p:cNvPr id="18" name="TextBox 17">
            <a:extLst>
              <a:ext uri="{FF2B5EF4-FFF2-40B4-BE49-F238E27FC236}">
                <a16:creationId xmlns:a16="http://schemas.microsoft.com/office/drawing/2014/main" id="{E7137551-3968-4B7B-BC97-A755F71DB3AB}"/>
              </a:ext>
            </a:extLst>
          </p:cNvPr>
          <p:cNvSpPr txBox="1"/>
          <p:nvPr/>
        </p:nvSpPr>
        <p:spPr>
          <a:xfrm>
            <a:off x="1138970" y="4961548"/>
            <a:ext cx="4572000" cy="400110"/>
          </a:xfrm>
          <a:prstGeom prst="rect">
            <a:avLst/>
          </a:prstGeom>
          <a:noFill/>
        </p:spPr>
        <p:txBody>
          <a:bodyPr wrap="square">
            <a:spAutoFit/>
          </a:bodyPr>
          <a:lstStyle>
            <a:defPPr>
              <a:defRPr lang="en-US"/>
            </a:defPPr>
            <a:lvl1pPr>
              <a:defRPr sz="2000" b="1">
                <a:solidFill>
                  <a:srgbClr val="0070C0"/>
                </a:solidFill>
              </a:defRPr>
            </a:lvl1pPr>
          </a:lstStyle>
          <a:p>
            <a:r>
              <a:rPr lang="en-US" altLang="en-US" dirty="0"/>
              <a:t>Setting the window's background color.</a:t>
            </a:r>
            <a:endParaRPr lang="en-US" dirty="0"/>
          </a:p>
        </p:txBody>
      </p:sp>
      <p:sp>
        <p:nvSpPr>
          <p:cNvPr id="19" name="TextBox 18">
            <a:extLst>
              <a:ext uri="{FF2B5EF4-FFF2-40B4-BE49-F238E27FC236}">
                <a16:creationId xmlns:a16="http://schemas.microsoft.com/office/drawing/2014/main" id="{2F6FE98D-12DA-4BB9-B0A8-1B09AAB71E9B}"/>
              </a:ext>
            </a:extLst>
          </p:cNvPr>
          <p:cNvSpPr txBox="1"/>
          <p:nvPr/>
        </p:nvSpPr>
        <p:spPr>
          <a:xfrm>
            <a:off x="1201838" y="5361658"/>
            <a:ext cx="7315129" cy="646331"/>
          </a:xfrm>
          <a:prstGeom prst="rect">
            <a:avLst/>
          </a:prstGeom>
          <a:noFill/>
        </p:spPr>
        <p:txBody>
          <a:bodyPr wrap="square">
            <a:spAutoFit/>
          </a:bodyPr>
          <a:lstStyle/>
          <a:p>
            <a:r>
              <a:rPr lang="en-US" altLang="en-US" dirty="0"/>
              <a:t>To set the window's background color, you use </a:t>
            </a:r>
            <a:r>
              <a:rPr lang="en-US" altLang="en-US" sz="1800" dirty="0"/>
              <a:t>the </a:t>
            </a:r>
            <a:r>
              <a:rPr lang="en-US" altLang="en-US" b="1" dirty="0" err="1">
                <a:solidFill>
                  <a:srgbClr val="C00000"/>
                </a:solidFill>
              </a:rPr>
              <a:t>turtle.bgcolor</a:t>
            </a:r>
            <a:r>
              <a:rPr lang="en-US" altLang="en-US" b="1" dirty="0">
                <a:solidFill>
                  <a:srgbClr val="C00000"/>
                </a:solidFill>
              </a:rPr>
              <a:t>(color) </a:t>
            </a:r>
            <a:r>
              <a:rPr lang="en-US" altLang="en-US" sz="1800" dirty="0"/>
              <a:t>command.</a:t>
            </a:r>
          </a:p>
        </p:txBody>
      </p:sp>
    </p:spTree>
    <p:extLst>
      <p:ext uri="{BB962C8B-B14F-4D97-AF65-F5344CB8AC3E}">
        <p14:creationId xmlns:p14="http://schemas.microsoft.com/office/powerpoint/2010/main" val="3383877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223420"/>
            <a:ext cx="7987695" cy="614078"/>
          </a:xfrm>
        </p:spPr>
        <p:txBody>
          <a:bodyPr>
            <a:normAutofit/>
          </a:bodyPr>
          <a:lstStyle/>
          <a:p>
            <a:r>
              <a:rPr lang="en-GB" sz="3200" dirty="0"/>
              <a:t>Programming using turtle</a:t>
            </a:r>
            <a:endParaRPr lang="en-US" sz="3400" b="1" dirty="0"/>
          </a:p>
        </p:txBody>
      </p:sp>
      <p:sp>
        <p:nvSpPr>
          <p:cNvPr id="4" name="Slide Number Placeholder 3"/>
          <p:cNvSpPr>
            <a:spLocks noGrp="1"/>
          </p:cNvSpPr>
          <p:nvPr>
            <p:ph type="sldNum" sz="quarter" idx="12"/>
          </p:nvPr>
        </p:nvSpPr>
        <p:spPr/>
        <p:txBody>
          <a:bodyPr/>
          <a:lstStyle/>
          <a:p>
            <a:fld id="{D57F1E4F-1CFF-5643-939E-02111984F565}" type="slidenum">
              <a:rPr lang="en-US" smtClean="0"/>
              <a:t>14</a:t>
            </a:fld>
            <a:endParaRPr lang="en-US" dirty="0"/>
          </a:p>
        </p:txBody>
      </p:sp>
      <p:sp>
        <p:nvSpPr>
          <p:cNvPr id="12" name="TextBox 11">
            <a:extLst>
              <a:ext uri="{FF2B5EF4-FFF2-40B4-BE49-F238E27FC236}">
                <a16:creationId xmlns:a16="http://schemas.microsoft.com/office/drawing/2014/main" id="{5BF48BB1-2EBA-4187-83FB-2ED9F992EE3D}"/>
              </a:ext>
            </a:extLst>
          </p:cNvPr>
          <p:cNvSpPr txBox="1"/>
          <p:nvPr/>
        </p:nvSpPr>
        <p:spPr>
          <a:xfrm>
            <a:off x="993190" y="3740658"/>
            <a:ext cx="3307645" cy="1077218"/>
          </a:xfrm>
          <a:prstGeom prst="rect">
            <a:avLst/>
          </a:prstGeom>
          <a:noFill/>
          <a:ln>
            <a:solidFill>
              <a:schemeClr val="accent1"/>
            </a:solidFill>
          </a:ln>
        </p:spPr>
        <p:txBody>
          <a:bodyPr wrap="square">
            <a:spAutoFit/>
          </a:bodyPr>
          <a:lstStyle/>
          <a:p>
            <a:r>
              <a:rPr lang="en-US" sz="1600" dirty="0"/>
              <a:t>clear() </a:t>
            </a:r>
            <a:r>
              <a:rPr lang="en-US" sz="1600" dirty="0">
                <a:solidFill>
                  <a:schemeClr val="bg1">
                    <a:lumMod val="50000"/>
                  </a:schemeClr>
                </a:solidFill>
              </a:rPr>
              <a:t># to clear the canvas</a:t>
            </a:r>
          </a:p>
          <a:p>
            <a:r>
              <a:rPr lang="en-US" sz="1600" dirty="0" err="1"/>
              <a:t>pu</a:t>
            </a:r>
            <a:r>
              <a:rPr lang="en-US" sz="1600" dirty="0"/>
              <a:t>()</a:t>
            </a:r>
          </a:p>
          <a:p>
            <a:r>
              <a:rPr lang="en-US" sz="1600" dirty="0" err="1"/>
              <a:t>setpos</a:t>
            </a:r>
            <a:r>
              <a:rPr lang="en-US" sz="1600" dirty="0"/>
              <a:t>(0,0) </a:t>
            </a:r>
            <a:r>
              <a:rPr lang="en-US" sz="1600" dirty="0">
                <a:solidFill>
                  <a:schemeClr val="bg1">
                    <a:lumMod val="50000"/>
                  </a:schemeClr>
                </a:solidFill>
              </a:rPr>
              <a:t># to set the starting point</a:t>
            </a:r>
          </a:p>
          <a:p>
            <a:r>
              <a:rPr lang="en-US" sz="1600" dirty="0"/>
              <a:t>pd()</a:t>
            </a:r>
          </a:p>
        </p:txBody>
      </p:sp>
      <p:sp>
        <p:nvSpPr>
          <p:cNvPr id="16" name="TextBox 15">
            <a:extLst>
              <a:ext uri="{FF2B5EF4-FFF2-40B4-BE49-F238E27FC236}">
                <a16:creationId xmlns:a16="http://schemas.microsoft.com/office/drawing/2014/main" id="{C392B751-6AFC-41A3-AFAF-F75EA2D6EC33}"/>
              </a:ext>
            </a:extLst>
          </p:cNvPr>
          <p:cNvSpPr txBox="1"/>
          <p:nvPr/>
        </p:nvSpPr>
        <p:spPr>
          <a:xfrm>
            <a:off x="982134" y="845836"/>
            <a:ext cx="2628295" cy="400110"/>
          </a:xfrm>
          <a:prstGeom prst="rect">
            <a:avLst/>
          </a:prstGeom>
          <a:noFill/>
        </p:spPr>
        <p:txBody>
          <a:bodyPr wrap="square">
            <a:spAutoFit/>
          </a:bodyPr>
          <a:lstStyle/>
          <a:p>
            <a:r>
              <a:rPr lang="en-US" sz="2000" b="1" dirty="0">
                <a:solidFill>
                  <a:srgbClr val="0070C0"/>
                </a:solidFill>
              </a:rPr>
              <a:t>Clearing the Screen</a:t>
            </a:r>
          </a:p>
        </p:txBody>
      </p:sp>
      <p:sp>
        <p:nvSpPr>
          <p:cNvPr id="17" name="TextBox 16">
            <a:extLst>
              <a:ext uri="{FF2B5EF4-FFF2-40B4-BE49-F238E27FC236}">
                <a16:creationId xmlns:a16="http://schemas.microsoft.com/office/drawing/2014/main" id="{31DF8550-B756-412A-B947-459D7513CAFA}"/>
              </a:ext>
            </a:extLst>
          </p:cNvPr>
          <p:cNvSpPr txBox="1"/>
          <p:nvPr/>
        </p:nvSpPr>
        <p:spPr>
          <a:xfrm>
            <a:off x="982134" y="1265421"/>
            <a:ext cx="7479694" cy="923330"/>
          </a:xfrm>
          <a:prstGeom prst="rect">
            <a:avLst/>
          </a:prstGeom>
          <a:noFill/>
        </p:spPr>
        <p:txBody>
          <a:bodyPr wrap="square">
            <a:spAutoFit/>
          </a:bodyPr>
          <a:lstStyle/>
          <a:p>
            <a:r>
              <a:rPr lang="en-US" dirty="0"/>
              <a:t>In Python, you can use the </a:t>
            </a:r>
            <a:r>
              <a:rPr lang="en-US" b="1" dirty="0">
                <a:solidFill>
                  <a:srgbClr val="C00000"/>
                </a:solidFill>
              </a:rPr>
              <a:t>clear() </a:t>
            </a:r>
            <a:r>
              <a:rPr lang="en-US" dirty="0"/>
              <a:t>command to erase all drawings that currently appear in the graphics window but neither change the drawing color nor change the turtle position in the center of the screen. </a:t>
            </a:r>
          </a:p>
        </p:txBody>
      </p:sp>
      <p:sp>
        <p:nvSpPr>
          <p:cNvPr id="8" name="Equals 7">
            <a:extLst>
              <a:ext uri="{FF2B5EF4-FFF2-40B4-BE49-F238E27FC236}">
                <a16:creationId xmlns:a16="http://schemas.microsoft.com/office/drawing/2014/main" id="{B596E401-5709-4141-8409-F7C84462DCFE}"/>
              </a:ext>
            </a:extLst>
          </p:cNvPr>
          <p:cNvSpPr/>
          <p:nvPr/>
        </p:nvSpPr>
        <p:spPr>
          <a:xfrm>
            <a:off x="4364406" y="4015560"/>
            <a:ext cx="847725" cy="51435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60BA6EC6-240E-41B5-BF68-574A3711A439}"/>
              </a:ext>
            </a:extLst>
          </p:cNvPr>
          <p:cNvSpPr txBox="1"/>
          <p:nvPr/>
        </p:nvSpPr>
        <p:spPr>
          <a:xfrm>
            <a:off x="5275702" y="3972825"/>
            <a:ext cx="3694127" cy="615553"/>
          </a:xfrm>
          <a:prstGeom prst="rect">
            <a:avLst/>
          </a:prstGeom>
          <a:noFill/>
          <a:ln>
            <a:solidFill>
              <a:schemeClr val="accent1"/>
            </a:solidFill>
          </a:ln>
        </p:spPr>
        <p:txBody>
          <a:bodyPr wrap="square">
            <a:spAutoFit/>
          </a:bodyPr>
          <a:lstStyle/>
          <a:p>
            <a:r>
              <a:rPr lang="en-US" dirty="0"/>
              <a:t>reset() </a:t>
            </a:r>
            <a:r>
              <a:rPr lang="en-US" sz="1600" dirty="0">
                <a:solidFill>
                  <a:schemeClr val="bg1">
                    <a:lumMod val="50000"/>
                  </a:schemeClr>
                </a:solidFill>
              </a:rPr>
              <a:t># to clear the canvas, and</a:t>
            </a:r>
          </a:p>
          <a:p>
            <a:r>
              <a:rPr lang="en-US" sz="1600" dirty="0">
                <a:solidFill>
                  <a:schemeClr val="bg1">
                    <a:lumMod val="50000"/>
                  </a:schemeClr>
                </a:solidFill>
              </a:rPr>
              <a:t>                # to reset to the original position</a:t>
            </a:r>
            <a:endParaRPr lang="en-US" dirty="0"/>
          </a:p>
        </p:txBody>
      </p:sp>
      <p:sp>
        <p:nvSpPr>
          <p:cNvPr id="3" name="Date Placeholder 2">
            <a:extLst>
              <a:ext uri="{FF2B5EF4-FFF2-40B4-BE49-F238E27FC236}">
                <a16:creationId xmlns:a16="http://schemas.microsoft.com/office/drawing/2014/main" id="{A0807143-6B7C-40DE-88F3-DF8F86748F67}"/>
              </a:ext>
            </a:extLst>
          </p:cNvPr>
          <p:cNvSpPr>
            <a:spLocks noGrp="1"/>
          </p:cNvSpPr>
          <p:nvPr>
            <p:ph type="dt" sz="half" idx="10"/>
          </p:nvPr>
        </p:nvSpPr>
        <p:spPr/>
        <p:txBody>
          <a:bodyPr/>
          <a:lstStyle/>
          <a:p>
            <a:fld id="{CDFC0601-3455-4ACC-9A95-B030EFAF0082}" type="datetime3">
              <a:rPr lang="en-US" smtClean="0"/>
              <a:t>31 January 2023</a:t>
            </a:fld>
            <a:endParaRPr lang="en-US" dirty="0"/>
          </a:p>
        </p:txBody>
      </p:sp>
      <p:sp>
        <p:nvSpPr>
          <p:cNvPr id="5" name="Footer Placeholder 4">
            <a:extLst>
              <a:ext uri="{FF2B5EF4-FFF2-40B4-BE49-F238E27FC236}">
                <a16:creationId xmlns:a16="http://schemas.microsoft.com/office/drawing/2014/main" id="{ECA5CFD4-98C2-4F5E-967E-9A01D3EEEB59}"/>
              </a:ext>
            </a:extLst>
          </p:cNvPr>
          <p:cNvSpPr>
            <a:spLocks noGrp="1"/>
          </p:cNvSpPr>
          <p:nvPr>
            <p:ph type="ftr" sz="quarter" idx="11"/>
          </p:nvPr>
        </p:nvSpPr>
        <p:spPr/>
        <p:txBody>
          <a:bodyPr/>
          <a:lstStyle/>
          <a:p>
            <a:r>
              <a:rPr lang="en-US"/>
              <a:t>AOU-M110</a:t>
            </a:r>
            <a:endParaRPr lang="en-US" dirty="0"/>
          </a:p>
        </p:txBody>
      </p:sp>
      <p:sp>
        <p:nvSpPr>
          <p:cNvPr id="15" name="TextBox 14">
            <a:extLst>
              <a:ext uri="{FF2B5EF4-FFF2-40B4-BE49-F238E27FC236}">
                <a16:creationId xmlns:a16="http://schemas.microsoft.com/office/drawing/2014/main" id="{D60BE326-970E-4DCF-A9E8-AF4635FDCFB3}"/>
              </a:ext>
            </a:extLst>
          </p:cNvPr>
          <p:cNvSpPr txBox="1"/>
          <p:nvPr/>
        </p:nvSpPr>
        <p:spPr>
          <a:xfrm>
            <a:off x="982133" y="2293247"/>
            <a:ext cx="2628295" cy="400110"/>
          </a:xfrm>
          <a:prstGeom prst="rect">
            <a:avLst/>
          </a:prstGeom>
          <a:noFill/>
        </p:spPr>
        <p:txBody>
          <a:bodyPr wrap="square">
            <a:spAutoFit/>
          </a:bodyPr>
          <a:lstStyle/>
          <a:p>
            <a:r>
              <a:rPr lang="en-US" sz="2000" b="1" dirty="0">
                <a:solidFill>
                  <a:srgbClr val="0070C0"/>
                </a:solidFill>
              </a:rPr>
              <a:t>Resetting the Screen</a:t>
            </a:r>
          </a:p>
        </p:txBody>
      </p:sp>
      <p:sp>
        <p:nvSpPr>
          <p:cNvPr id="21" name="TextBox 20">
            <a:extLst>
              <a:ext uri="{FF2B5EF4-FFF2-40B4-BE49-F238E27FC236}">
                <a16:creationId xmlns:a16="http://schemas.microsoft.com/office/drawing/2014/main" id="{84784EDD-BEAD-452C-B6FF-10AC479EDDBA}"/>
              </a:ext>
            </a:extLst>
          </p:cNvPr>
          <p:cNvSpPr txBox="1"/>
          <p:nvPr/>
        </p:nvSpPr>
        <p:spPr>
          <a:xfrm>
            <a:off x="993190" y="2671371"/>
            <a:ext cx="7479694" cy="923330"/>
          </a:xfrm>
          <a:prstGeom prst="rect">
            <a:avLst/>
          </a:prstGeom>
          <a:noFill/>
        </p:spPr>
        <p:txBody>
          <a:bodyPr wrap="square">
            <a:spAutoFit/>
          </a:bodyPr>
          <a:lstStyle/>
          <a:p>
            <a:r>
              <a:rPr lang="en-US" dirty="0"/>
              <a:t>In Python, you can use the </a:t>
            </a:r>
            <a:r>
              <a:rPr lang="en-US" b="1" dirty="0">
                <a:solidFill>
                  <a:srgbClr val="C00000"/>
                </a:solidFill>
              </a:rPr>
              <a:t>reset() </a:t>
            </a:r>
            <a:r>
              <a:rPr lang="en-US" dirty="0"/>
              <a:t>command to erase all drawings that currently appear in the graphics window, and reset the drawing color to black, and </a:t>
            </a:r>
            <a:r>
              <a:rPr lang="en-US" u="sng" dirty="0"/>
              <a:t>reset the turtle to its original position </a:t>
            </a:r>
            <a:r>
              <a:rPr lang="en-US" dirty="0"/>
              <a:t>in the center of the screen. </a:t>
            </a:r>
          </a:p>
        </p:txBody>
      </p:sp>
      <p:sp>
        <p:nvSpPr>
          <p:cNvPr id="22" name="TextBox 21">
            <a:extLst>
              <a:ext uri="{FF2B5EF4-FFF2-40B4-BE49-F238E27FC236}">
                <a16:creationId xmlns:a16="http://schemas.microsoft.com/office/drawing/2014/main" id="{1FC79A9C-F3E8-4990-B039-5FCF73A7ED6E}"/>
              </a:ext>
            </a:extLst>
          </p:cNvPr>
          <p:cNvSpPr txBox="1"/>
          <p:nvPr/>
        </p:nvSpPr>
        <p:spPr>
          <a:xfrm>
            <a:off x="982133" y="5061773"/>
            <a:ext cx="7479694" cy="923330"/>
          </a:xfrm>
          <a:prstGeom prst="rect">
            <a:avLst/>
          </a:prstGeom>
          <a:noFill/>
        </p:spPr>
        <p:txBody>
          <a:bodyPr wrap="square">
            <a:spAutoFit/>
          </a:bodyPr>
          <a:lstStyle/>
          <a:p>
            <a:r>
              <a:rPr lang="en-US" dirty="0"/>
              <a:t>Note that both commands will not reset the graphics window’s background color to white. To do that, you should use </a:t>
            </a:r>
            <a:r>
              <a:rPr lang="en-US" b="1" dirty="0" err="1">
                <a:solidFill>
                  <a:srgbClr val="C00000"/>
                </a:solidFill>
              </a:rPr>
              <a:t>clearscreen</a:t>
            </a:r>
            <a:r>
              <a:rPr lang="en-US" b="1" dirty="0">
                <a:solidFill>
                  <a:srgbClr val="C00000"/>
                </a:solidFill>
              </a:rPr>
              <a:t>()</a:t>
            </a:r>
            <a:r>
              <a:rPr lang="en-US" dirty="0"/>
              <a:t>, which does the same  as </a:t>
            </a:r>
            <a:r>
              <a:rPr kumimoji="0" lang="en-US" sz="1800" b="1" i="0" u="none" strike="noStrike" kern="1200" cap="none" spc="0" normalizeH="0" baseline="0" noProof="0" dirty="0">
                <a:ln>
                  <a:noFill/>
                </a:ln>
                <a:solidFill>
                  <a:srgbClr val="C00000"/>
                </a:solidFill>
                <a:effectLst/>
                <a:uLnTx/>
                <a:uFillTx/>
                <a:latin typeface="Corbel" panose="020B0503020204020204"/>
                <a:ea typeface="+mn-ea"/>
                <a:cs typeface="+mn-cs"/>
              </a:rPr>
              <a:t>reset()</a:t>
            </a:r>
            <a:r>
              <a:rPr lang="en-US" dirty="0"/>
              <a:t> plus clearing </a:t>
            </a:r>
            <a:r>
              <a:rPr lang="en-US"/>
              <a:t>the window’s </a:t>
            </a:r>
            <a:r>
              <a:rPr lang="en-US" dirty="0"/>
              <a:t>background.</a:t>
            </a:r>
            <a:endParaRPr lang="en-US" b="1" dirty="0">
              <a:solidFill>
                <a:srgbClr val="C00000"/>
              </a:solidFill>
            </a:endParaRPr>
          </a:p>
        </p:txBody>
      </p:sp>
    </p:spTree>
    <p:extLst>
      <p:ext uri="{BB962C8B-B14F-4D97-AF65-F5344CB8AC3E}">
        <p14:creationId xmlns:p14="http://schemas.microsoft.com/office/powerpoint/2010/main" val="719300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223420"/>
            <a:ext cx="7987695" cy="614078"/>
          </a:xfrm>
        </p:spPr>
        <p:txBody>
          <a:bodyPr>
            <a:normAutofit/>
          </a:bodyPr>
          <a:lstStyle/>
          <a:p>
            <a:r>
              <a:rPr lang="en-GB" sz="3200" dirty="0"/>
              <a:t>Programming using turtle</a:t>
            </a:r>
            <a:endParaRPr lang="en-US" sz="3400" b="1" dirty="0"/>
          </a:p>
        </p:txBody>
      </p:sp>
      <p:sp>
        <p:nvSpPr>
          <p:cNvPr id="4" name="Slide Number Placeholder 3"/>
          <p:cNvSpPr>
            <a:spLocks noGrp="1"/>
          </p:cNvSpPr>
          <p:nvPr>
            <p:ph type="sldNum" sz="quarter" idx="12"/>
          </p:nvPr>
        </p:nvSpPr>
        <p:spPr/>
        <p:txBody>
          <a:bodyPr/>
          <a:lstStyle/>
          <a:p>
            <a:fld id="{D57F1E4F-1CFF-5643-939E-02111984F565}" type="slidenum">
              <a:rPr lang="en-US" smtClean="0"/>
              <a:t>15</a:t>
            </a:fld>
            <a:endParaRPr lang="en-US" dirty="0"/>
          </a:p>
        </p:txBody>
      </p:sp>
      <p:sp>
        <p:nvSpPr>
          <p:cNvPr id="7" name="TextBox 6">
            <a:extLst>
              <a:ext uri="{FF2B5EF4-FFF2-40B4-BE49-F238E27FC236}">
                <a16:creationId xmlns:a16="http://schemas.microsoft.com/office/drawing/2014/main" id="{FEB5E09D-E51D-4615-B681-31113406187B}"/>
              </a:ext>
            </a:extLst>
          </p:cNvPr>
          <p:cNvSpPr txBox="1"/>
          <p:nvPr/>
        </p:nvSpPr>
        <p:spPr>
          <a:xfrm>
            <a:off x="982134" y="917556"/>
            <a:ext cx="5418666" cy="400110"/>
          </a:xfrm>
          <a:prstGeom prst="rect">
            <a:avLst/>
          </a:prstGeom>
          <a:noFill/>
        </p:spPr>
        <p:txBody>
          <a:bodyPr wrap="square">
            <a:spAutoFit/>
          </a:bodyPr>
          <a:lstStyle/>
          <a:p>
            <a:r>
              <a:rPr lang="en-US" sz="2000" b="1" dirty="0">
                <a:solidFill>
                  <a:srgbClr val="0070C0"/>
                </a:solidFill>
              </a:rPr>
              <a:t>Specifying the Size of the Graphics Window</a:t>
            </a:r>
          </a:p>
        </p:txBody>
      </p:sp>
      <p:sp>
        <p:nvSpPr>
          <p:cNvPr id="9" name="TextBox 8">
            <a:extLst>
              <a:ext uri="{FF2B5EF4-FFF2-40B4-BE49-F238E27FC236}">
                <a16:creationId xmlns:a16="http://schemas.microsoft.com/office/drawing/2014/main" id="{68AE822F-43D2-4712-A0F6-3EB29DB0D7A2}"/>
              </a:ext>
            </a:extLst>
          </p:cNvPr>
          <p:cNvSpPr txBox="1"/>
          <p:nvPr/>
        </p:nvSpPr>
        <p:spPr>
          <a:xfrm>
            <a:off x="982134" y="1278806"/>
            <a:ext cx="7479694" cy="923330"/>
          </a:xfrm>
          <a:prstGeom prst="rect">
            <a:avLst/>
          </a:prstGeom>
          <a:noFill/>
        </p:spPr>
        <p:txBody>
          <a:bodyPr wrap="square">
            <a:spAutoFit/>
          </a:bodyPr>
          <a:lstStyle/>
          <a:p>
            <a:r>
              <a:rPr lang="en-US" dirty="0"/>
              <a:t>In Python, you can use the </a:t>
            </a:r>
            <a:r>
              <a:rPr lang="en-US" b="1" dirty="0">
                <a:solidFill>
                  <a:srgbClr val="C00000"/>
                </a:solidFill>
              </a:rPr>
              <a:t>setup(</a:t>
            </a:r>
            <a:r>
              <a:rPr lang="en-US" i="1" dirty="0"/>
              <a:t>width, height</a:t>
            </a:r>
            <a:r>
              <a:rPr lang="en-US" b="1" dirty="0">
                <a:solidFill>
                  <a:srgbClr val="C00000"/>
                </a:solidFill>
              </a:rPr>
              <a:t>) </a:t>
            </a:r>
            <a:r>
              <a:rPr lang="en-US" dirty="0"/>
              <a:t>command to specify a size for the graphics window. The </a:t>
            </a:r>
            <a:r>
              <a:rPr lang="en-US" i="1" dirty="0"/>
              <a:t>width </a:t>
            </a:r>
            <a:r>
              <a:rPr lang="en-US" dirty="0"/>
              <a:t>and </a:t>
            </a:r>
            <a:r>
              <a:rPr lang="en-US" i="1" dirty="0"/>
              <a:t>height</a:t>
            </a:r>
            <a:r>
              <a:rPr lang="en-US" dirty="0"/>
              <a:t> arguments are the width and height, in pixels.</a:t>
            </a:r>
          </a:p>
        </p:txBody>
      </p:sp>
      <p:sp>
        <p:nvSpPr>
          <p:cNvPr id="16" name="TextBox 15">
            <a:extLst>
              <a:ext uri="{FF2B5EF4-FFF2-40B4-BE49-F238E27FC236}">
                <a16:creationId xmlns:a16="http://schemas.microsoft.com/office/drawing/2014/main" id="{C392B751-6AFC-41A3-AFAF-F75EA2D6EC33}"/>
              </a:ext>
            </a:extLst>
          </p:cNvPr>
          <p:cNvSpPr txBox="1"/>
          <p:nvPr/>
        </p:nvSpPr>
        <p:spPr>
          <a:xfrm>
            <a:off x="938993" y="2395164"/>
            <a:ext cx="4716739" cy="400110"/>
          </a:xfrm>
          <a:prstGeom prst="rect">
            <a:avLst/>
          </a:prstGeom>
          <a:noFill/>
        </p:spPr>
        <p:txBody>
          <a:bodyPr wrap="square">
            <a:spAutoFit/>
          </a:bodyPr>
          <a:lstStyle/>
          <a:p>
            <a:r>
              <a:rPr lang="en-US" sz="2000" b="1" dirty="0">
                <a:solidFill>
                  <a:srgbClr val="0070C0"/>
                </a:solidFill>
              </a:rPr>
              <a:t>Displaying Text in the Graphics Window</a:t>
            </a:r>
          </a:p>
        </p:txBody>
      </p:sp>
      <p:sp>
        <p:nvSpPr>
          <p:cNvPr id="17" name="TextBox 16">
            <a:extLst>
              <a:ext uri="{FF2B5EF4-FFF2-40B4-BE49-F238E27FC236}">
                <a16:creationId xmlns:a16="http://schemas.microsoft.com/office/drawing/2014/main" id="{31DF8550-B756-412A-B947-459D7513CAFA}"/>
              </a:ext>
            </a:extLst>
          </p:cNvPr>
          <p:cNvSpPr txBox="1"/>
          <p:nvPr/>
        </p:nvSpPr>
        <p:spPr>
          <a:xfrm>
            <a:off x="1138970" y="2811470"/>
            <a:ext cx="7479694" cy="1200329"/>
          </a:xfrm>
          <a:prstGeom prst="rect">
            <a:avLst/>
          </a:prstGeom>
          <a:noFill/>
        </p:spPr>
        <p:txBody>
          <a:bodyPr wrap="square">
            <a:spAutoFit/>
          </a:bodyPr>
          <a:lstStyle/>
          <a:p>
            <a:r>
              <a:rPr lang="en-US" dirty="0"/>
              <a:t>In Python, you can use the </a:t>
            </a:r>
            <a:r>
              <a:rPr lang="en-US" b="1" dirty="0">
                <a:solidFill>
                  <a:srgbClr val="C00000"/>
                </a:solidFill>
              </a:rPr>
              <a:t>write(</a:t>
            </a:r>
            <a:r>
              <a:rPr lang="en-US" dirty="0">
                <a:solidFill>
                  <a:srgbClr val="C00000"/>
                </a:solidFill>
              </a:rPr>
              <a:t>text</a:t>
            </a:r>
            <a:r>
              <a:rPr lang="en-US" b="1" dirty="0">
                <a:solidFill>
                  <a:srgbClr val="C00000"/>
                </a:solidFill>
              </a:rPr>
              <a:t>) </a:t>
            </a:r>
            <a:r>
              <a:rPr lang="en-US" dirty="0"/>
              <a:t>command to display text in the graphics window. The text argument is a string that you want to display. When the string is displayed, the lower-left corner of the first character will be positioned at the turtle’s X and Y coordinates.</a:t>
            </a:r>
          </a:p>
        </p:txBody>
      </p:sp>
      <p:sp>
        <p:nvSpPr>
          <p:cNvPr id="11" name="TextBox 10">
            <a:extLst>
              <a:ext uri="{FF2B5EF4-FFF2-40B4-BE49-F238E27FC236}">
                <a16:creationId xmlns:a16="http://schemas.microsoft.com/office/drawing/2014/main" id="{A4558D33-6321-4DA9-8376-7CED42AF90A1}"/>
              </a:ext>
            </a:extLst>
          </p:cNvPr>
          <p:cNvSpPr txBox="1"/>
          <p:nvPr/>
        </p:nvSpPr>
        <p:spPr>
          <a:xfrm>
            <a:off x="1425965" y="5538099"/>
            <a:ext cx="6833003" cy="646331"/>
          </a:xfrm>
          <a:prstGeom prst="rect">
            <a:avLst/>
          </a:prstGeom>
          <a:solidFill>
            <a:srgbClr val="FFFF00"/>
          </a:solidFill>
        </p:spPr>
        <p:txBody>
          <a:bodyPr wrap="square">
            <a:spAutoFit/>
          </a:bodyPr>
          <a:lstStyle/>
          <a:p>
            <a:r>
              <a:rPr lang="en-US" dirty="0"/>
              <a:t>To know more about the previously explained turtle commands and many others, you can refer to the pdf file posted on your Moodle page. </a:t>
            </a:r>
          </a:p>
        </p:txBody>
      </p:sp>
      <p:sp>
        <p:nvSpPr>
          <p:cNvPr id="3" name="Date Placeholder 2">
            <a:extLst>
              <a:ext uri="{FF2B5EF4-FFF2-40B4-BE49-F238E27FC236}">
                <a16:creationId xmlns:a16="http://schemas.microsoft.com/office/drawing/2014/main" id="{DE1B791E-A697-4B94-B400-12C03F33B776}"/>
              </a:ext>
            </a:extLst>
          </p:cNvPr>
          <p:cNvSpPr>
            <a:spLocks noGrp="1"/>
          </p:cNvSpPr>
          <p:nvPr>
            <p:ph type="dt" sz="half" idx="10"/>
          </p:nvPr>
        </p:nvSpPr>
        <p:spPr/>
        <p:txBody>
          <a:bodyPr/>
          <a:lstStyle/>
          <a:p>
            <a:fld id="{E08795F3-6E3F-45C7-AEDF-2789513D0370}" type="datetime3">
              <a:rPr lang="en-US" smtClean="0"/>
              <a:t>31 January 2023</a:t>
            </a:fld>
            <a:endParaRPr lang="en-US" dirty="0"/>
          </a:p>
        </p:txBody>
      </p:sp>
      <p:sp>
        <p:nvSpPr>
          <p:cNvPr id="5" name="Footer Placeholder 4">
            <a:extLst>
              <a:ext uri="{FF2B5EF4-FFF2-40B4-BE49-F238E27FC236}">
                <a16:creationId xmlns:a16="http://schemas.microsoft.com/office/drawing/2014/main" id="{3365D2DD-5C17-466E-8BD7-30D95AC25ADE}"/>
              </a:ext>
            </a:extLst>
          </p:cNvPr>
          <p:cNvSpPr>
            <a:spLocks noGrp="1"/>
          </p:cNvSpPr>
          <p:nvPr>
            <p:ph type="ftr" sz="quarter" idx="11"/>
          </p:nvPr>
        </p:nvSpPr>
        <p:spPr/>
        <p:txBody>
          <a:bodyPr/>
          <a:lstStyle/>
          <a:p>
            <a:r>
              <a:rPr lang="en-US"/>
              <a:t>AOU-M110</a:t>
            </a:r>
            <a:endParaRPr lang="en-US" dirty="0"/>
          </a:p>
        </p:txBody>
      </p:sp>
      <p:sp>
        <p:nvSpPr>
          <p:cNvPr id="12" name="TextBox 11">
            <a:extLst>
              <a:ext uri="{FF2B5EF4-FFF2-40B4-BE49-F238E27FC236}">
                <a16:creationId xmlns:a16="http://schemas.microsoft.com/office/drawing/2014/main" id="{EA126B38-046F-4603-808F-8C4DAF3D4127}"/>
              </a:ext>
            </a:extLst>
          </p:cNvPr>
          <p:cNvSpPr txBox="1"/>
          <p:nvPr/>
        </p:nvSpPr>
        <p:spPr>
          <a:xfrm>
            <a:off x="1011363" y="4159912"/>
            <a:ext cx="4572000" cy="369332"/>
          </a:xfrm>
          <a:prstGeom prst="rect">
            <a:avLst/>
          </a:prstGeom>
          <a:noFill/>
        </p:spPr>
        <p:txBody>
          <a:bodyPr wrap="square">
            <a:spAutoFit/>
          </a:bodyPr>
          <a:lstStyle>
            <a:defPPr>
              <a:defRPr lang="en-US"/>
            </a:defPPr>
            <a:lvl1pPr>
              <a:defRPr sz="2000" b="1">
                <a:solidFill>
                  <a:srgbClr val="0070C0"/>
                </a:solidFill>
              </a:defRPr>
            </a:lvl1pPr>
          </a:lstStyle>
          <a:p>
            <a:r>
              <a:rPr lang="en-US" dirty="0"/>
              <a:t>Animation Speed</a:t>
            </a:r>
          </a:p>
        </p:txBody>
      </p:sp>
      <p:sp>
        <p:nvSpPr>
          <p:cNvPr id="14" name="TextBox 13">
            <a:extLst>
              <a:ext uri="{FF2B5EF4-FFF2-40B4-BE49-F238E27FC236}">
                <a16:creationId xmlns:a16="http://schemas.microsoft.com/office/drawing/2014/main" id="{A04F9E98-F53F-4D9A-9913-90A79AD7DC40}"/>
              </a:ext>
            </a:extLst>
          </p:cNvPr>
          <p:cNvSpPr txBox="1"/>
          <p:nvPr/>
        </p:nvSpPr>
        <p:spPr>
          <a:xfrm>
            <a:off x="1138969" y="4499406"/>
            <a:ext cx="7547831" cy="923330"/>
          </a:xfrm>
          <a:prstGeom prst="rect">
            <a:avLst/>
          </a:prstGeom>
          <a:noFill/>
        </p:spPr>
        <p:txBody>
          <a:bodyPr wrap="square">
            <a:spAutoFit/>
          </a:bodyPr>
          <a:lstStyle/>
          <a:p>
            <a:pPr eaLnBrk="1" hangingPunct="1"/>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In Python, you can </a:t>
            </a:r>
            <a:r>
              <a:rPr lang="en-US" altLang="en-US" dirty="0"/>
              <a:t>use </a:t>
            </a:r>
            <a:r>
              <a:rPr lang="en-US" altLang="en-US" dirty="0">
                <a:solidFill>
                  <a:prstClr val="black"/>
                </a:solidFill>
                <a:latin typeface="Corbel" panose="020B0503020204020204"/>
              </a:rPr>
              <a:t>the </a:t>
            </a:r>
            <a:r>
              <a:rPr lang="en-US" altLang="en-US" b="1" dirty="0">
                <a:solidFill>
                  <a:srgbClr val="C00000"/>
                </a:solidFill>
                <a:latin typeface="Corbel" panose="020B0503020204020204"/>
              </a:rPr>
              <a:t>speed</a:t>
            </a:r>
            <a:r>
              <a:rPr lang="en-US" altLang="en-US" dirty="0">
                <a:solidFill>
                  <a:srgbClr val="C00000"/>
                </a:solidFill>
                <a:latin typeface="Corbel" panose="020B0503020204020204"/>
              </a:rPr>
              <a:t>(</a:t>
            </a:r>
            <a:r>
              <a:rPr lang="en-US" altLang="en-US" i="1" dirty="0" err="1">
                <a:solidFill>
                  <a:srgbClr val="C00000"/>
                </a:solidFill>
                <a:latin typeface="Corbel" panose="020B0503020204020204"/>
              </a:rPr>
              <a:t>val</a:t>
            </a:r>
            <a:r>
              <a:rPr lang="en-US" altLang="en-US" dirty="0">
                <a:solidFill>
                  <a:srgbClr val="C00000"/>
                </a:solidFill>
                <a:latin typeface="Corbel" panose="020B0503020204020204"/>
              </a:rPr>
              <a:t>) </a:t>
            </a:r>
            <a:r>
              <a:rPr lang="en-US" altLang="en-US" dirty="0">
                <a:solidFill>
                  <a:prstClr val="black"/>
                </a:solidFill>
                <a:latin typeface="Corbel" panose="020B0503020204020204"/>
              </a:rPr>
              <a:t>command to change the speed at which the turtle moves. The </a:t>
            </a:r>
            <a:r>
              <a:rPr lang="en-US" altLang="en-US" i="1" dirty="0" err="1">
                <a:solidFill>
                  <a:prstClr val="black"/>
                </a:solidFill>
                <a:latin typeface="Corbel" panose="020B0503020204020204"/>
              </a:rPr>
              <a:t>val</a:t>
            </a:r>
            <a:r>
              <a:rPr lang="en-US" altLang="en-US" dirty="0">
                <a:solidFill>
                  <a:prstClr val="black"/>
                </a:solidFill>
                <a:latin typeface="Corbel" panose="020B0503020204020204"/>
              </a:rPr>
              <a:t> argument is a number in the range of 0 through 10. 10 is the fastest, 1 is the slowest, 0 means that the animation is disabled.</a:t>
            </a:r>
          </a:p>
        </p:txBody>
      </p:sp>
    </p:spTree>
    <p:extLst>
      <p:ext uri="{BB962C8B-B14F-4D97-AF65-F5344CB8AC3E}">
        <p14:creationId xmlns:p14="http://schemas.microsoft.com/office/powerpoint/2010/main" val="3733511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458366"/>
            <a:ext cx="7987695" cy="1007578"/>
          </a:xfrm>
        </p:spPr>
        <p:txBody>
          <a:bodyPr>
            <a:normAutofit fontScale="90000"/>
          </a:bodyPr>
          <a:lstStyle/>
          <a:p>
            <a:r>
              <a:rPr lang="en-GB" b="1" dirty="0"/>
              <a:t>Problem solving using decomposition</a:t>
            </a:r>
            <a:br>
              <a:rPr lang="en-GB" b="1" dirty="0"/>
            </a:br>
            <a:r>
              <a:rPr lang="en-GB" sz="3200" dirty="0"/>
              <a:t>Programming using turtle</a:t>
            </a:r>
            <a:endParaRPr lang="en-US" sz="3400" b="1" dirty="0"/>
          </a:p>
        </p:txBody>
      </p:sp>
      <p:sp>
        <p:nvSpPr>
          <p:cNvPr id="3" name="Content Placeholder 2"/>
          <p:cNvSpPr>
            <a:spLocks noGrp="1"/>
          </p:cNvSpPr>
          <p:nvPr>
            <p:ph idx="1"/>
          </p:nvPr>
        </p:nvSpPr>
        <p:spPr>
          <a:xfrm>
            <a:off x="982134" y="1508184"/>
            <a:ext cx="7704667" cy="4615543"/>
          </a:xfrm>
        </p:spPr>
        <p:txBody>
          <a:bodyPr>
            <a:normAutofit/>
          </a:bodyPr>
          <a:lstStyle/>
          <a:p>
            <a:r>
              <a:rPr lang="en-GB" sz="2000" dirty="0"/>
              <a:t>If we had written the solution to the previous staircase problem in natural language (English, in our case), we might have had something like:</a:t>
            </a:r>
            <a:endParaRPr lang="en-US" sz="2000" dirty="0"/>
          </a:p>
          <a:p>
            <a:pPr marL="457200" lvl="1" indent="0">
              <a:buNone/>
            </a:pPr>
            <a:r>
              <a:rPr lang="en-GB" sz="1800" dirty="0">
                <a:solidFill>
                  <a:schemeClr val="tx1">
                    <a:lumMod val="65000"/>
                    <a:lumOff val="35000"/>
                  </a:schemeClr>
                </a:solidFill>
              </a:rPr>
              <a:t>&gt; Draw start of staircase</a:t>
            </a:r>
            <a:endParaRPr lang="en-US" sz="1800" dirty="0">
              <a:solidFill>
                <a:schemeClr val="tx1">
                  <a:lumMod val="65000"/>
                  <a:lumOff val="35000"/>
                </a:schemeClr>
              </a:solidFill>
            </a:endParaRPr>
          </a:p>
          <a:p>
            <a:pPr marL="457200" lvl="1" indent="0">
              <a:buNone/>
            </a:pPr>
            <a:r>
              <a:rPr lang="en-GB" sz="1800" dirty="0">
                <a:solidFill>
                  <a:schemeClr val="tx1">
                    <a:lumMod val="65000"/>
                    <a:lumOff val="35000"/>
                  </a:schemeClr>
                </a:solidFill>
              </a:rPr>
              <a:t>move forward by 40 units</a:t>
            </a:r>
            <a:endParaRPr lang="en-US" sz="1800" dirty="0">
              <a:solidFill>
                <a:schemeClr val="tx1">
                  <a:lumMod val="65000"/>
                  <a:lumOff val="35000"/>
                </a:schemeClr>
              </a:solidFill>
            </a:endParaRPr>
          </a:p>
          <a:p>
            <a:pPr marL="457200" lvl="1" indent="0">
              <a:buNone/>
            </a:pPr>
            <a:r>
              <a:rPr lang="en-GB" sz="1800" dirty="0">
                <a:solidFill>
                  <a:schemeClr val="tx1">
                    <a:lumMod val="65000"/>
                    <a:lumOff val="35000"/>
                  </a:schemeClr>
                </a:solidFill>
              </a:rPr>
              <a:t>turn left by 90 degrees </a:t>
            </a:r>
            <a:endParaRPr lang="en-US" sz="1800" dirty="0">
              <a:solidFill>
                <a:schemeClr val="tx1">
                  <a:lumMod val="65000"/>
                  <a:lumOff val="35000"/>
                </a:schemeClr>
              </a:solidFill>
            </a:endParaRPr>
          </a:p>
          <a:p>
            <a:pPr marL="457200" lvl="1" indent="0">
              <a:buNone/>
            </a:pPr>
            <a:r>
              <a:rPr lang="en-GB" sz="1800" dirty="0">
                <a:solidFill>
                  <a:schemeClr val="tx1">
                    <a:lumMod val="65000"/>
                    <a:lumOff val="35000"/>
                  </a:schemeClr>
                </a:solidFill>
              </a:rPr>
              <a:t>…</a:t>
            </a:r>
            <a:endParaRPr lang="en-US" sz="1800" dirty="0">
              <a:solidFill>
                <a:schemeClr val="tx1">
                  <a:lumMod val="65000"/>
                  <a:lumOff val="35000"/>
                </a:schemeClr>
              </a:solidFill>
            </a:endParaRPr>
          </a:p>
          <a:p>
            <a:r>
              <a:rPr lang="en-GB" sz="2000" u="sng" dirty="0"/>
              <a:t>Our first line uses a ‘&gt;’ symbol, which shows that the first line is a heading</a:t>
            </a:r>
            <a:r>
              <a:rPr lang="en-GB" sz="2000" dirty="0"/>
              <a:t>: ‘&gt; Draw start of staircase’, which tells us what we want to do. It describes the problem we are solving.</a:t>
            </a:r>
          </a:p>
          <a:p>
            <a:r>
              <a:rPr lang="en-GB" sz="2000" dirty="0"/>
              <a:t>The next two lines are a decomposition of the heading line above. These two lines achieve the task set out in the heading.</a:t>
            </a:r>
          </a:p>
        </p:txBody>
      </p:sp>
      <p:sp>
        <p:nvSpPr>
          <p:cNvPr id="4" name="Slide Number Placeholder 3"/>
          <p:cNvSpPr>
            <a:spLocks noGrp="1"/>
          </p:cNvSpPr>
          <p:nvPr>
            <p:ph type="sldNum" sz="quarter" idx="12"/>
          </p:nvPr>
        </p:nvSpPr>
        <p:spPr/>
        <p:txBody>
          <a:bodyPr/>
          <a:lstStyle/>
          <a:p>
            <a:fld id="{D57F1E4F-1CFF-5643-939E-02111984F565}" type="slidenum">
              <a:rPr lang="en-US" smtClean="0"/>
              <a:t>16</a:t>
            </a:fld>
            <a:endParaRPr lang="en-US" dirty="0"/>
          </a:p>
        </p:txBody>
      </p:sp>
      <p:sp>
        <p:nvSpPr>
          <p:cNvPr id="5" name="Date Placeholder 4">
            <a:extLst>
              <a:ext uri="{FF2B5EF4-FFF2-40B4-BE49-F238E27FC236}">
                <a16:creationId xmlns:a16="http://schemas.microsoft.com/office/drawing/2014/main" id="{56CDF63D-0162-453B-9468-D581C09E9276}"/>
              </a:ext>
            </a:extLst>
          </p:cNvPr>
          <p:cNvSpPr>
            <a:spLocks noGrp="1"/>
          </p:cNvSpPr>
          <p:nvPr>
            <p:ph type="dt" sz="half" idx="10"/>
          </p:nvPr>
        </p:nvSpPr>
        <p:spPr/>
        <p:txBody>
          <a:bodyPr/>
          <a:lstStyle/>
          <a:p>
            <a:fld id="{AA3851FC-CEC9-4070-B19E-6C7FA1067365}" type="datetime3">
              <a:rPr lang="en-US" smtClean="0"/>
              <a:t>31 January 2023</a:t>
            </a:fld>
            <a:endParaRPr lang="en-US" dirty="0"/>
          </a:p>
        </p:txBody>
      </p:sp>
      <p:sp>
        <p:nvSpPr>
          <p:cNvPr id="6" name="Footer Placeholder 5">
            <a:extLst>
              <a:ext uri="{FF2B5EF4-FFF2-40B4-BE49-F238E27FC236}">
                <a16:creationId xmlns:a16="http://schemas.microsoft.com/office/drawing/2014/main" id="{E0FD8E7C-9BAD-458E-B78D-C955DC9442AE}"/>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103741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458366"/>
            <a:ext cx="7987695" cy="1007578"/>
          </a:xfrm>
        </p:spPr>
        <p:txBody>
          <a:bodyPr>
            <a:normAutofit fontScale="90000"/>
          </a:bodyPr>
          <a:lstStyle/>
          <a:p>
            <a:r>
              <a:rPr lang="en-GB" b="1" dirty="0"/>
              <a:t>Problem solving using decomposition</a:t>
            </a:r>
            <a:br>
              <a:rPr lang="en-GB" b="1" dirty="0"/>
            </a:br>
            <a:r>
              <a:rPr lang="en-GB" sz="2800" dirty="0"/>
              <a:t>Drawing some simple shapes through decomposition</a:t>
            </a:r>
            <a:endParaRPr lang="en-US" sz="3400" b="1" dirty="0"/>
          </a:p>
        </p:txBody>
      </p:sp>
      <p:pic>
        <p:nvPicPr>
          <p:cNvPr id="5" name="Picture 4"/>
          <p:cNvPicPr>
            <a:picLocks noChangeAspect="1"/>
          </p:cNvPicPr>
          <p:nvPr/>
        </p:nvPicPr>
        <p:blipFill>
          <a:blip r:embed="rId2"/>
          <a:stretch>
            <a:fillRect/>
          </a:stretch>
        </p:blipFill>
        <p:spPr>
          <a:xfrm>
            <a:off x="805543" y="2780053"/>
            <a:ext cx="3592786" cy="2445090"/>
          </a:xfrm>
          <a:prstGeom prst="rect">
            <a:avLst/>
          </a:prstGeom>
        </p:spPr>
      </p:pic>
      <p:pic>
        <p:nvPicPr>
          <p:cNvPr id="6" name="Picture 5"/>
          <p:cNvPicPr>
            <a:picLocks noChangeAspect="1"/>
          </p:cNvPicPr>
          <p:nvPr/>
        </p:nvPicPr>
        <p:blipFill>
          <a:blip r:embed="rId3"/>
          <a:stretch>
            <a:fillRect/>
          </a:stretch>
        </p:blipFill>
        <p:spPr>
          <a:xfrm>
            <a:off x="5150984" y="2906145"/>
            <a:ext cx="3680948" cy="2192905"/>
          </a:xfrm>
          <a:prstGeom prst="rect">
            <a:avLst/>
          </a:prstGeom>
        </p:spPr>
      </p:pic>
      <p:sp>
        <p:nvSpPr>
          <p:cNvPr id="7" name="Right Arrow 6"/>
          <p:cNvSpPr/>
          <p:nvPr/>
        </p:nvSpPr>
        <p:spPr>
          <a:xfrm>
            <a:off x="4398329" y="3715657"/>
            <a:ext cx="752655" cy="478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52797" y="2410721"/>
            <a:ext cx="1898277" cy="369332"/>
          </a:xfrm>
          <a:prstGeom prst="rect">
            <a:avLst/>
          </a:prstGeom>
          <a:noFill/>
        </p:spPr>
        <p:txBody>
          <a:bodyPr wrap="none" rtlCol="0">
            <a:spAutoFit/>
          </a:bodyPr>
          <a:lstStyle/>
          <a:p>
            <a:r>
              <a:rPr lang="en-US" dirty="0"/>
              <a:t>Natural Language</a:t>
            </a:r>
          </a:p>
        </p:txBody>
      </p:sp>
      <p:sp>
        <p:nvSpPr>
          <p:cNvPr id="9" name="TextBox 8"/>
          <p:cNvSpPr txBox="1"/>
          <p:nvPr/>
        </p:nvSpPr>
        <p:spPr>
          <a:xfrm>
            <a:off x="6042319" y="2410721"/>
            <a:ext cx="915635" cy="369332"/>
          </a:xfrm>
          <a:prstGeom prst="rect">
            <a:avLst/>
          </a:prstGeom>
          <a:noFill/>
        </p:spPr>
        <p:txBody>
          <a:bodyPr wrap="none" rtlCol="0">
            <a:spAutoFit/>
          </a:bodyPr>
          <a:lstStyle/>
          <a:p>
            <a:r>
              <a:rPr lang="en-US" b="1" dirty="0">
                <a:solidFill>
                  <a:srgbClr val="7030A0"/>
                </a:solidFill>
              </a:rPr>
              <a:t>Python</a:t>
            </a:r>
          </a:p>
        </p:txBody>
      </p:sp>
      <p:sp>
        <p:nvSpPr>
          <p:cNvPr id="3" name="Slide Number Placeholder 2"/>
          <p:cNvSpPr>
            <a:spLocks noGrp="1"/>
          </p:cNvSpPr>
          <p:nvPr>
            <p:ph type="sldNum" sz="quarter" idx="12"/>
          </p:nvPr>
        </p:nvSpPr>
        <p:spPr/>
        <p:txBody>
          <a:bodyPr/>
          <a:lstStyle/>
          <a:p>
            <a:fld id="{D57F1E4F-1CFF-5643-939E-02111984F565}" type="slidenum">
              <a:rPr lang="en-US" smtClean="0"/>
              <a:t>17</a:t>
            </a:fld>
            <a:endParaRPr lang="en-US" dirty="0"/>
          </a:p>
        </p:txBody>
      </p:sp>
      <p:sp>
        <p:nvSpPr>
          <p:cNvPr id="4" name="Date Placeholder 3">
            <a:extLst>
              <a:ext uri="{FF2B5EF4-FFF2-40B4-BE49-F238E27FC236}">
                <a16:creationId xmlns:a16="http://schemas.microsoft.com/office/drawing/2014/main" id="{801D4016-DD74-4D29-B4E2-C15A3B85768B}"/>
              </a:ext>
            </a:extLst>
          </p:cNvPr>
          <p:cNvSpPr>
            <a:spLocks noGrp="1"/>
          </p:cNvSpPr>
          <p:nvPr>
            <p:ph type="dt" sz="half" idx="10"/>
          </p:nvPr>
        </p:nvSpPr>
        <p:spPr/>
        <p:txBody>
          <a:bodyPr/>
          <a:lstStyle/>
          <a:p>
            <a:fld id="{47307D19-E6DA-42D9-8FE3-4E862FCB8DFB}" type="datetime3">
              <a:rPr lang="en-US" smtClean="0"/>
              <a:t>31 January 2023</a:t>
            </a:fld>
            <a:endParaRPr lang="en-US" dirty="0"/>
          </a:p>
        </p:txBody>
      </p:sp>
      <p:sp>
        <p:nvSpPr>
          <p:cNvPr id="10" name="Footer Placeholder 9">
            <a:extLst>
              <a:ext uri="{FF2B5EF4-FFF2-40B4-BE49-F238E27FC236}">
                <a16:creationId xmlns:a16="http://schemas.microsoft.com/office/drawing/2014/main" id="{85189040-2254-4E7E-972B-3842BFCFE54D}"/>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1295788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211692"/>
            <a:ext cx="7987695" cy="1007578"/>
          </a:xfrm>
        </p:spPr>
        <p:txBody>
          <a:bodyPr>
            <a:normAutofit/>
          </a:bodyPr>
          <a:lstStyle/>
          <a:p>
            <a:r>
              <a:rPr lang="en-US" sz="3600" dirty="0"/>
              <a:t>Using Loops to Draw Designs</a:t>
            </a:r>
          </a:p>
        </p:txBody>
      </p:sp>
      <p:pic>
        <p:nvPicPr>
          <p:cNvPr id="4" name="Picture 3"/>
          <p:cNvPicPr>
            <a:picLocks noChangeAspect="1"/>
          </p:cNvPicPr>
          <p:nvPr/>
        </p:nvPicPr>
        <p:blipFill>
          <a:blip r:embed="rId2"/>
          <a:stretch>
            <a:fillRect/>
          </a:stretch>
        </p:blipFill>
        <p:spPr>
          <a:xfrm>
            <a:off x="3642481" y="2219160"/>
            <a:ext cx="2667000" cy="2066925"/>
          </a:xfrm>
          <a:prstGeom prst="rect">
            <a:avLst/>
          </a:prstGeom>
        </p:spPr>
      </p:pic>
      <p:sp>
        <p:nvSpPr>
          <p:cNvPr id="6" name="Line Callout 2 5"/>
          <p:cNvSpPr/>
          <p:nvPr/>
        </p:nvSpPr>
        <p:spPr>
          <a:xfrm rot="16200000">
            <a:off x="2007100" y="3558826"/>
            <a:ext cx="1758031" cy="3371770"/>
          </a:xfrm>
          <a:prstGeom prst="borderCallout2">
            <a:avLst>
              <a:gd name="adj1" fmla="val 108538"/>
              <a:gd name="adj2" fmla="val 105057"/>
              <a:gd name="adj3" fmla="val 109125"/>
              <a:gd name="adj4" fmla="val 43407"/>
              <a:gd name="adj5" fmla="val 100619"/>
              <a:gd name="adj6" fmla="val 43421"/>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t>Having realized that writing the algorithm out this way is going to be very tedious, we want a way of writing down something that repeats a number of times.</a:t>
            </a:r>
          </a:p>
        </p:txBody>
      </p:sp>
      <p:sp>
        <p:nvSpPr>
          <p:cNvPr id="5" name="Slide Number Placeholder 4"/>
          <p:cNvSpPr>
            <a:spLocks noGrp="1"/>
          </p:cNvSpPr>
          <p:nvPr>
            <p:ph type="sldNum" sz="quarter" idx="12"/>
          </p:nvPr>
        </p:nvSpPr>
        <p:spPr/>
        <p:txBody>
          <a:bodyPr/>
          <a:lstStyle/>
          <a:p>
            <a:fld id="{D57F1E4F-1CFF-5643-939E-02111984F565}" type="slidenum">
              <a:rPr lang="en-US" smtClean="0"/>
              <a:t>18</a:t>
            </a:fld>
            <a:endParaRPr lang="en-US" dirty="0"/>
          </a:p>
        </p:txBody>
      </p:sp>
      <p:sp>
        <p:nvSpPr>
          <p:cNvPr id="8" name="TextBox 7">
            <a:extLst>
              <a:ext uri="{FF2B5EF4-FFF2-40B4-BE49-F238E27FC236}">
                <a16:creationId xmlns:a16="http://schemas.microsoft.com/office/drawing/2014/main" id="{884133ED-30E3-4A7E-9BDD-E987DF970FEA}"/>
              </a:ext>
            </a:extLst>
          </p:cNvPr>
          <p:cNvSpPr txBox="1"/>
          <p:nvPr/>
        </p:nvSpPr>
        <p:spPr>
          <a:xfrm>
            <a:off x="1078088" y="1696257"/>
            <a:ext cx="7608713" cy="707886"/>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Imagine you have decided that you need to walk 10 000 steps per day to stay fit. We start to write the algorithm:</a:t>
            </a:r>
            <a:endPar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3" name="Date Placeholder 2">
            <a:extLst>
              <a:ext uri="{FF2B5EF4-FFF2-40B4-BE49-F238E27FC236}">
                <a16:creationId xmlns:a16="http://schemas.microsoft.com/office/drawing/2014/main" id="{D70936F5-1C06-4C44-8F85-F03702C79596}"/>
              </a:ext>
            </a:extLst>
          </p:cNvPr>
          <p:cNvSpPr>
            <a:spLocks noGrp="1"/>
          </p:cNvSpPr>
          <p:nvPr>
            <p:ph type="dt" sz="half" idx="10"/>
          </p:nvPr>
        </p:nvSpPr>
        <p:spPr/>
        <p:txBody>
          <a:bodyPr/>
          <a:lstStyle/>
          <a:p>
            <a:fld id="{117335F9-0B6C-4028-8744-6D91880847D9}" type="datetime3">
              <a:rPr lang="en-US" smtClean="0"/>
              <a:t>31 January 2023</a:t>
            </a:fld>
            <a:endParaRPr lang="en-US" dirty="0"/>
          </a:p>
        </p:txBody>
      </p:sp>
      <p:sp>
        <p:nvSpPr>
          <p:cNvPr id="7" name="Footer Placeholder 6">
            <a:extLst>
              <a:ext uri="{FF2B5EF4-FFF2-40B4-BE49-F238E27FC236}">
                <a16:creationId xmlns:a16="http://schemas.microsoft.com/office/drawing/2014/main" id="{8E3BD513-9198-447B-873F-6B00131ACDDF}"/>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3590603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458366"/>
            <a:ext cx="7987695" cy="631132"/>
          </a:xfrm>
        </p:spPr>
        <p:txBody>
          <a:bodyPr>
            <a:normAutofit fontScale="90000"/>
          </a:bodyPr>
          <a:lstStyle/>
          <a:p>
            <a:r>
              <a:rPr lang="en-US" sz="3600" dirty="0"/>
              <a:t>Using Loops to Draw Designs</a:t>
            </a:r>
          </a:p>
        </p:txBody>
      </p:sp>
      <p:pic>
        <p:nvPicPr>
          <p:cNvPr id="5" name="Picture 4"/>
          <p:cNvPicPr>
            <a:picLocks noChangeAspect="1"/>
          </p:cNvPicPr>
          <p:nvPr/>
        </p:nvPicPr>
        <p:blipFill>
          <a:blip r:embed="rId2"/>
          <a:stretch>
            <a:fillRect/>
          </a:stretch>
        </p:blipFill>
        <p:spPr>
          <a:xfrm>
            <a:off x="1880356" y="4296484"/>
            <a:ext cx="3600450" cy="1676400"/>
          </a:xfrm>
          <a:prstGeom prst="rect">
            <a:avLst/>
          </a:prstGeom>
        </p:spPr>
      </p:pic>
      <p:sp>
        <p:nvSpPr>
          <p:cNvPr id="4" name="Slide Number Placeholder 3"/>
          <p:cNvSpPr>
            <a:spLocks noGrp="1"/>
          </p:cNvSpPr>
          <p:nvPr>
            <p:ph type="sldNum" sz="quarter" idx="12"/>
          </p:nvPr>
        </p:nvSpPr>
        <p:spPr/>
        <p:txBody>
          <a:bodyPr/>
          <a:lstStyle/>
          <a:p>
            <a:fld id="{D57F1E4F-1CFF-5643-939E-02111984F565}" type="slidenum">
              <a:rPr lang="en-US" smtClean="0"/>
              <a:t>19</a:t>
            </a:fld>
            <a:endParaRPr lang="en-US" dirty="0"/>
          </a:p>
        </p:txBody>
      </p:sp>
      <p:sp>
        <p:nvSpPr>
          <p:cNvPr id="6" name="TextBox 5">
            <a:extLst>
              <a:ext uri="{FF2B5EF4-FFF2-40B4-BE49-F238E27FC236}">
                <a16:creationId xmlns:a16="http://schemas.microsoft.com/office/drawing/2014/main" id="{918EFBA5-4163-4FFB-AED1-54339304A9D9}"/>
              </a:ext>
            </a:extLst>
          </p:cNvPr>
          <p:cNvSpPr txBox="1"/>
          <p:nvPr/>
        </p:nvSpPr>
        <p:spPr>
          <a:xfrm>
            <a:off x="5695450" y="4358646"/>
            <a:ext cx="3531554" cy="1754326"/>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7030A0"/>
                </a:solidFill>
              </a:rPr>
              <a:t>This is an example of </a:t>
            </a:r>
            <a:r>
              <a:rPr lang="en-GB" b="1" dirty="0">
                <a:solidFill>
                  <a:srgbClr val="7030A0"/>
                </a:solidFill>
              </a:rPr>
              <a:t>iteration</a:t>
            </a:r>
            <a:r>
              <a:rPr lang="en-GB" dirty="0">
                <a:solidFill>
                  <a:srgbClr val="7030A0"/>
                </a:solidFill>
              </a:rPr>
              <a:t>: something gets carried out a number of times (Loop). </a:t>
            </a:r>
          </a:p>
          <a:p>
            <a:pPr marL="285750" indent="-285750">
              <a:buFont typeface="Arial" panose="020B0604020202020204" pitchFamily="34" charset="0"/>
              <a:buChar char="•"/>
            </a:pPr>
            <a:r>
              <a:rPr lang="en-GB" dirty="0"/>
              <a:t> The idea is that we do something repeating it a number of times.</a:t>
            </a:r>
            <a:endParaRPr lang="en-US" dirty="0"/>
          </a:p>
        </p:txBody>
      </p:sp>
      <p:sp>
        <p:nvSpPr>
          <p:cNvPr id="8" name="TextBox 7">
            <a:extLst>
              <a:ext uri="{FF2B5EF4-FFF2-40B4-BE49-F238E27FC236}">
                <a16:creationId xmlns:a16="http://schemas.microsoft.com/office/drawing/2014/main" id="{B1FAD00A-1E72-4571-BA96-FDEACF0CEAD6}"/>
              </a:ext>
            </a:extLst>
          </p:cNvPr>
          <p:cNvSpPr txBox="1"/>
          <p:nvPr/>
        </p:nvSpPr>
        <p:spPr>
          <a:xfrm>
            <a:off x="988959" y="1698696"/>
            <a:ext cx="7579307" cy="1769715"/>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We will have a </a:t>
            </a:r>
            <a:r>
              <a:rPr kumimoji="0" lang="en-GB" sz="2000" b="1" i="0" u="none" strike="noStrike" kern="1200" cap="none" spc="0" normalizeH="0" baseline="0" noProof="0" dirty="0">
                <a:ln>
                  <a:noFill/>
                </a:ln>
                <a:solidFill>
                  <a:prstClr val="black"/>
                </a:solidFill>
                <a:effectLst/>
                <a:uLnTx/>
                <a:uFillTx/>
                <a:latin typeface="Corbel" panose="020B0503020204020204"/>
                <a:ea typeface="+mn-ea"/>
                <a:cs typeface="+mn-cs"/>
              </a:rPr>
              <a:t>variable</a:t>
            </a: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 called ‘step-counter’, and we need a way of giving it a value, doing something, and increasing the value. We also need to stop after 10 000.</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We will use the keyword ‘</a:t>
            </a:r>
            <a:r>
              <a:rPr kumimoji="0" lang="en-GB" sz="2000" b="1" i="0" u="none" strike="noStrike" kern="1200" cap="none" spc="0" normalizeH="0" baseline="0" noProof="0" dirty="0">
                <a:ln>
                  <a:noFill/>
                </a:ln>
                <a:solidFill>
                  <a:srgbClr val="7030A0"/>
                </a:solidFill>
                <a:effectLst/>
                <a:uLnTx/>
                <a:uFillTx/>
                <a:latin typeface="Corbel" panose="020B0503020204020204"/>
                <a:ea typeface="+mn-ea"/>
                <a:cs typeface="+mn-cs"/>
              </a:rPr>
              <a:t>for</a:t>
            </a: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 to show that we want to do something for a number of times. We will use it as follows:</a:t>
            </a:r>
          </a:p>
        </p:txBody>
      </p:sp>
      <p:sp>
        <p:nvSpPr>
          <p:cNvPr id="3" name="Date Placeholder 2">
            <a:extLst>
              <a:ext uri="{FF2B5EF4-FFF2-40B4-BE49-F238E27FC236}">
                <a16:creationId xmlns:a16="http://schemas.microsoft.com/office/drawing/2014/main" id="{865FAB91-85B9-4174-9D3B-87EF677E05BE}"/>
              </a:ext>
            </a:extLst>
          </p:cNvPr>
          <p:cNvSpPr>
            <a:spLocks noGrp="1"/>
          </p:cNvSpPr>
          <p:nvPr>
            <p:ph type="dt" sz="half" idx="10"/>
          </p:nvPr>
        </p:nvSpPr>
        <p:spPr/>
        <p:txBody>
          <a:bodyPr/>
          <a:lstStyle/>
          <a:p>
            <a:fld id="{71B899F6-ADED-4DCC-991D-3FD4E8F1CFB5}" type="datetime3">
              <a:rPr lang="en-US" smtClean="0"/>
              <a:t>31 January 2023</a:t>
            </a:fld>
            <a:endParaRPr lang="en-US" dirty="0"/>
          </a:p>
        </p:txBody>
      </p:sp>
      <p:sp>
        <p:nvSpPr>
          <p:cNvPr id="7" name="Footer Placeholder 6">
            <a:extLst>
              <a:ext uri="{FF2B5EF4-FFF2-40B4-BE49-F238E27FC236}">
                <a16:creationId xmlns:a16="http://schemas.microsoft.com/office/drawing/2014/main" id="{16BF4F5A-5CC0-4E8B-B44A-5F2CEB7E7C5B}"/>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147192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F4E3-E7CD-4F4F-8DD5-A8A39979BFAC}"/>
              </a:ext>
            </a:extLst>
          </p:cNvPr>
          <p:cNvSpPr>
            <a:spLocks noGrp="1"/>
          </p:cNvSpPr>
          <p:nvPr>
            <p:ph type="title"/>
          </p:nvPr>
        </p:nvSpPr>
        <p:spPr>
          <a:xfrm>
            <a:off x="982134" y="458366"/>
            <a:ext cx="7704667" cy="702220"/>
          </a:xfrm>
        </p:spPr>
        <p:txBody>
          <a:bodyPr/>
          <a:lstStyle/>
          <a:p>
            <a:r>
              <a:rPr lang="en-US" dirty="0"/>
              <a:t>Content</a:t>
            </a:r>
          </a:p>
        </p:txBody>
      </p:sp>
      <p:sp>
        <p:nvSpPr>
          <p:cNvPr id="4" name="Date Placeholder 3">
            <a:extLst>
              <a:ext uri="{FF2B5EF4-FFF2-40B4-BE49-F238E27FC236}">
                <a16:creationId xmlns:a16="http://schemas.microsoft.com/office/drawing/2014/main" id="{DEE6B43E-E43F-4122-8F8E-79AE14DD8502}"/>
              </a:ext>
            </a:extLst>
          </p:cNvPr>
          <p:cNvSpPr>
            <a:spLocks noGrp="1"/>
          </p:cNvSpPr>
          <p:nvPr>
            <p:ph type="dt" sz="half" idx="10"/>
          </p:nvPr>
        </p:nvSpPr>
        <p:spPr/>
        <p:txBody>
          <a:bodyPr/>
          <a:lstStyle/>
          <a:p>
            <a:fld id="{2C8BCCAF-1D95-44F4-B17F-4C440A72E1F3}" type="datetime3">
              <a:rPr lang="en-US" smtClean="0"/>
              <a:t>31 January 2023</a:t>
            </a:fld>
            <a:endParaRPr lang="en-US" dirty="0"/>
          </a:p>
        </p:txBody>
      </p:sp>
      <p:sp>
        <p:nvSpPr>
          <p:cNvPr id="5" name="Footer Placeholder 4">
            <a:extLst>
              <a:ext uri="{FF2B5EF4-FFF2-40B4-BE49-F238E27FC236}">
                <a16:creationId xmlns:a16="http://schemas.microsoft.com/office/drawing/2014/main" id="{A5C5B3E8-34BD-4CF0-8201-88B70005EC0D}"/>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F279E7CF-B50F-4F6C-8AE4-4A7030D166FA}"/>
              </a:ext>
            </a:extLst>
          </p:cNvPr>
          <p:cNvSpPr>
            <a:spLocks noGrp="1"/>
          </p:cNvSpPr>
          <p:nvPr>
            <p:ph type="sldNum" sz="quarter" idx="12"/>
          </p:nvPr>
        </p:nvSpPr>
        <p:spPr/>
        <p:txBody>
          <a:bodyPr/>
          <a:lstStyle/>
          <a:p>
            <a:fld id="{D57F1E4F-1CFF-5643-939E-02111984F565}" type="slidenum">
              <a:rPr lang="en-US" smtClean="0"/>
              <a:pPr/>
              <a:t>2</a:t>
            </a:fld>
            <a:endParaRPr lang="en-US" dirty="0"/>
          </a:p>
        </p:txBody>
      </p:sp>
      <p:sp>
        <p:nvSpPr>
          <p:cNvPr id="8" name="TextBox 7">
            <a:extLst>
              <a:ext uri="{FF2B5EF4-FFF2-40B4-BE49-F238E27FC236}">
                <a16:creationId xmlns:a16="http://schemas.microsoft.com/office/drawing/2014/main" id="{8ADCBC81-A8C6-43AB-84D3-4F06DA8C113D}"/>
              </a:ext>
            </a:extLst>
          </p:cNvPr>
          <p:cNvSpPr txBox="1"/>
          <p:nvPr/>
        </p:nvSpPr>
        <p:spPr>
          <a:xfrm>
            <a:off x="1430215" y="1903953"/>
            <a:ext cx="5563971" cy="2351478"/>
          </a:xfrm>
          <a:prstGeom prst="rect">
            <a:avLst/>
          </a:prstGeom>
          <a:noFill/>
        </p:spPr>
        <p:txBody>
          <a:bodyPr wrap="square">
            <a:spAutoFit/>
          </a:bodyPr>
          <a:lstStyle/>
          <a:p>
            <a:pPr marL="742950" marR="0" lvl="1" indent="-285750" rtl="0">
              <a:lnSpc>
                <a:spcPct val="107000"/>
              </a:lnSpc>
              <a:spcBef>
                <a:spcPts val="0"/>
              </a:spcBef>
              <a:spcAft>
                <a:spcPts val="0"/>
              </a:spcAft>
              <a:buFont typeface="Arial" panose="020B0604020202020204" pitchFamily="34" charset="0"/>
              <a:buChar char="•"/>
              <a:tabLst>
                <a:tab pos="664210" algn="l"/>
                <a:tab pos="685800" algn="l"/>
              </a:tabLst>
            </a:pPr>
            <a:r>
              <a:rPr lang="en-US" sz="2000" dirty="0">
                <a:effectLst/>
                <a:latin typeface="Calibri Light" panose="020F0302020204030204" pitchFamily="34" charset="0"/>
                <a:ea typeface="Calibri" panose="020F0502020204030204" pitchFamily="34" charset="0"/>
                <a:cs typeface="Times New Roman" panose="02020603050405020304" pitchFamily="18" charset="0"/>
              </a:rPr>
              <a:t>Introduction to Turtle Graphics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000" dirty="0">
                <a:effectLst/>
                <a:latin typeface="Calibri Light" panose="020F0302020204030204" pitchFamily="34" charset="0"/>
                <a:ea typeface="Calibri" panose="020F0502020204030204" pitchFamily="34" charset="0"/>
                <a:cs typeface="Times New Roman" panose="02020603050405020304" pitchFamily="18" charset="0"/>
              </a:rPr>
              <a:t>Determining the State of the Turtle</a:t>
            </a: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000" dirty="0">
                <a:latin typeface="Calibri Light" panose="020F0302020204030204" pitchFamily="34" charset="0"/>
                <a:cs typeface="Times New Roman" panose="02020603050405020304" pitchFamily="18" charset="0"/>
              </a:rPr>
              <a:t>Problem solving using decomposition</a:t>
            </a: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000" dirty="0">
                <a:effectLst/>
                <a:latin typeface="Calibri Light" panose="020F0302020204030204" pitchFamily="34" charset="0"/>
                <a:ea typeface="Calibri" panose="020F0502020204030204" pitchFamily="34" charset="0"/>
                <a:cs typeface="Times New Roman" panose="02020603050405020304" pitchFamily="18" charset="0"/>
              </a:rPr>
              <a:t>Using Loops to Draw Designs</a:t>
            </a:r>
          </a:p>
          <a:p>
            <a:pPr marL="742950" lvl="1" indent="-285750">
              <a:lnSpc>
                <a:spcPct val="107000"/>
              </a:lnSpc>
              <a:buFont typeface="Arial" panose="020B0604020202020204" pitchFamily="34" charset="0"/>
              <a:buChar char="•"/>
              <a:tabLst>
                <a:tab pos="664210" algn="l"/>
                <a:tab pos="685800" algn="l"/>
              </a:tabLst>
            </a:pPr>
            <a:r>
              <a:rPr lang="en-US" sz="2000" dirty="0">
                <a:latin typeface="Calibri Light" panose="020F0302020204030204" pitchFamily="34" charset="0"/>
                <a:cs typeface="Times New Roman" panose="02020603050405020304" pitchFamily="18" charset="0"/>
              </a:rPr>
              <a:t>Drawing a line graph</a:t>
            </a:r>
          </a:p>
          <a:p>
            <a:pPr marL="742950" lvl="1" indent="-285750">
              <a:lnSpc>
                <a:spcPct val="107000"/>
              </a:lnSpc>
              <a:buFont typeface="Arial" panose="020B0604020202020204" pitchFamily="34" charset="0"/>
              <a:buChar char="•"/>
              <a:tabLst>
                <a:tab pos="664210" algn="l"/>
                <a:tab pos="685800" algn="l"/>
              </a:tabLst>
            </a:pPr>
            <a:r>
              <a:rPr lang="en-GB" sz="2000" dirty="0">
                <a:latin typeface="Calibri Light" panose="020F0302020204030204" pitchFamily="34" charset="0"/>
                <a:cs typeface="Times New Roman" panose="02020603050405020304" pitchFamily="18" charset="0"/>
              </a:rPr>
              <a:t>Programming the turtle using nested loops</a:t>
            </a:r>
            <a:endParaRPr lang="en-US" sz="2000" dirty="0">
              <a:latin typeface="Calibri Light" panose="020F03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424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294454"/>
            <a:ext cx="7987695" cy="1007578"/>
          </a:xfrm>
        </p:spPr>
        <p:txBody>
          <a:bodyPr>
            <a:normAutofit fontScale="90000"/>
          </a:bodyPr>
          <a:lstStyle/>
          <a:p>
            <a:r>
              <a:rPr lang="en-US" dirty="0"/>
              <a:t>Using Loops to Draw Designs</a:t>
            </a:r>
            <a:br>
              <a:rPr lang="en-GB" dirty="0"/>
            </a:br>
            <a:r>
              <a:rPr lang="en-GB" dirty="0"/>
              <a:t>(</a:t>
            </a:r>
            <a:r>
              <a:rPr lang="en-GB" sz="3600" dirty="0"/>
              <a:t>Making choices)</a:t>
            </a:r>
            <a:endParaRPr lang="en-US" sz="3400" dirty="0"/>
          </a:p>
        </p:txBody>
      </p:sp>
      <p:sp>
        <p:nvSpPr>
          <p:cNvPr id="5" name="Content Placeholder 4"/>
          <p:cNvSpPr>
            <a:spLocks noGrp="1"/>
          </p:cNvSpPr>
          <p:nvPr>
            <p:ph idx="1"/>
          </p:nvPr>
        </p:nvSpPr>
        <p:spPr>
          <a:xfrm>
            <a:off x="1265162" y="4577479"/>
            <a:ext cx="7704667" cy="2135694"/>
          </a:xfrm>
        </p:spPr>
        <p:txBody>
          <a:bodyPr>
            <a:normAutofit/>
          </a:bodyPr>
          <a:lstStyle/>
          <a:p>
            <a:r>
              <a:rPr lang="en-GB" sz="2000" dirty="0"/>
              <a:t>Notice that the </a:t>
            </a:r>
            <a:r>
              <a:rPr lang="en-GB" sz="2000" b="1" dirty="0">
                <a:solidFill>
                  <a:srgbClr val="7030A0"/>
                </a:solidFill>
              </a:rPr>
              <a:t>if</a:t>
            </a:r>
            <a:r>
              <a:rPr lang="en-GB" sz="2000" dirty="0"/>
              <a:t> keyword is indented at the same level as ‘Walk a step’ – since they are two parts of the same sequence. The click step is indented further, to show it is conditional on the condition expressed by the if statement.</a:t>
            </a:r>
            <a:endParaRPr lang="en-US" sz="2000" dirty="0"/>
          </a:p>
        </p:txBody>
      </p:sp>
      <p:sp>
        <p:nvSpPr>
          <p:cNvPr id="4" name="Slide Number Placeholder 3"/>
          <p:cNvSpPr>
            <a:spLocks noGrp="1"/>
          </p:cNvSpPr>
          <p:nvPr>
            <p:ph type="sldNum" sz="quarter" idx="12"/>
          </p:nvPr>
        </p:nvSpPr>
        <p:spPr/>
        <p:txBody>
          <a:bodyPr/>
          <a:lstStyle/>
          <a:p>
            <a:fld id="{D57F1E4F-1CFF-5643-939E-02111984F565}" type="slidenum">
              <a:rPr lang="en-US" smtClean="0"/>
              <a:t>20</a:t>
            </a:fld>
            <a:endParaRPr lang="en-US" dirty="0"/>
          </a:p>
        </p:txBody>
      </p:sp>
      <p:grpSp>
        <p:nvGrpSpPr>
          <p:cNvPr id="6" name="Group 5">
            <a:extLst>
              <a:ext uri="{FF2B5EF4-FFF2-40B4-BE49-F238E27FC236}">
                <a16:creationId xmlns:a16="http://schemas.microsoft.com/office/drawing/2014/main" id="{F36F505F-41EC-4BB4-90E9-BAA3EC9E2372}"/>
              </a:ext>
            </a:extLst>
          </p:cNvPr>
          <p:cNvGrpSpPr/>
          <p:nvPr/>
        </p:nvGrpSpPr>
        <p:grpSpPr>
          <a:xfrm>
            <a:off x="2630904" y="2515829"/>
            <a:ext cx="3788945" cy="2061650"/>
            <a:chOff x="2649955" y="1907965"/>
            <a:chExt cx="4280234" cy="2669514"/>
          </a:xfrm>
        </p:grpSpPr>
        <p:pic>
          <p:nvPicPr>
            <p:cNvPr id="3" name="Picture 2"/>
            <p:cNvPicPr>
              <a:picLocks noChangeAspect="1"/>
            </p:cNvPicPr>
            <p:nvPr/>
          </p:nvPicPr>
          <p:blipFill>
            <a:blip r:embed="rId2"/>
            <a:stretch>
              <a:fillRect/>
            </a:stretch>
          </p:blipFill>
          <p:spPr>
            <a:xfrm>
              <a:off x="2649955" y="1907965"/>
              <a:ext cx="4280234" cy="2669514"/>
            </a:xfrm>
            <a:prstGeom prst="rect">
              <a:avLst/>
            </a:prstGeom>
          </p:spPr>
        </p:pic>
        <p:cxnSp>
          <p:nvCxnSpPr>
            <p:cNvPr id="7" name="Straight Arrow Connector 6">
              <a:extLst>
                <a:ext uri="{FF2B5EF4-FFF2-40B4-BE49-F238E27FC236}">
                  <a16:creationId xmlns:a16="http://schemas.microsoft.com/office/drawing/2014/main" id="{E99D56D6-552E-45A2-93F8-B5511F9CA7B0}"/>
                </a:ext>
              </a:extLst>
            </p:cNvPr>
            <p:cNvCxnSpPr>
              <a:cxnSpLocks/>
            </p:cNvCxnSpPr>
            <p:nvPr/>
          </p:nvCxnSpPr>
          <p:spPr>
            <a:xfrm>
              <a:off x="3028950" y="3152775"/>
              <a:ext cx="304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91BD083-F297-4068-86AB-03AF8DDC1279}"/>
                </a:ext>
              </a:extLst>
            </p:cNvPr>
            <p:cNvCxnSpPr>
              <a:cxnSpLocks/>
            </p:cNvCxnSpPr>
            <p:nvPr/>
          </p:nvCxnSpPr>
          <p:spPr>
            <a:xfrm>
              <a:off x="3028950" y="4038600"/>
              <a:ext cx="457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349CD36-7B9E-4F9C-B279-D655FDE9277F}"/>
                </a:ext>
              </a:extLst>
            </p:cNvPr>
            <p:cNvCxnSpPr>
              <a:cxnSpLocks/>
            </p:cNvCxnSpPr>
            <p:nvPr/>
          </p:nvCxnSpPr>
          <p:spPr>
            <a:xfrm>
              <a:off x="3028950" y="3590925"/>
              <a:ext cx="304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9F8780FC-554F-4A68-A5CD-95BB1477AB55}"/>
              </a:ext>
            </a:extLst>
          </p:cNvPr>
          <p:cNvSpPr/>
          <p:nvPr/>
        </p:nvSpPr>
        <p:spPr>
          <a:xfrm>
            <a:off x="1362366" y="1547180"/>
            <a:ext cx="7000585" cy="1015663"/>
          </a:xfrm>
          <a:prstGeom prst="rect">
            <a:avLst/>
          </a:prstGeom>
        </p:spPr>
        <p:txBody>
          <a:bodyPr wrap="square">
            <a:spAutoFit/>
          </a:bodyPr>
          <a:lstStyle/>
          <a:p>
            <a:r>
              <a:rPr lang="en-GB" sz="2000" dirty="0">
                <a:solidFill>
                  <a:prstClr val="black"/>
                </a:solidFill>
              </a:rPr>
              <a:t>Now, suppose that I want to click my fingers only when a multiple of 10 is reached. Then, I can modify my algorithm as follows:</a:t>
            </a:r>
            <a:endParaRPr lang="en-US" sz="1600" dirty="0"/>
          </a:p>
        </p:txBody>
      </p:sp>
      <p:sp>
        <p:nvSpPr>
          <p:cNvPr id="10" name="Date Placeholder 9">
            <a:extLst>
              <a:ext uri="{FF2B5EF4-FFF2-40B4-BE49-F238E27FC236}">
                <a16:creationId xmlns:a16="http://schemas.microsoft.com/office/drawing/2014/main" id="{93BB91CB-0ED2-4EA3-AD9F-DD6FD418C087}"/>
              </a:ext>
            </a:extLst>
          </p:cNvPr>
          <p:cNvSpPr>
            <a:spLocks noGrp="1"/>
          </p:cNvSpPr>
          <p:nvPr>
            <p:ph type="dt" sz="half" idx="10"/>
          </p:nvPr>
        </p:nvSpPr>
        <p:spPr/>
        <p:txBody>
          <a:bodyPr/>
          <a:lstStyle/>
          <a:p>
            <a:fld id="{4052DD3D-F334-43D1-B94E-6DCE4BC769CB}" type="datetime3">
              <a:rPr lang="en-US" smtClean="0"/>
              <a:t>31 January 2023</a:t>
            </a:fld>
            <a:endParaRPr lang="en-US" dirty="0"/>
          </a:p>
        </p:txBody>
      </p:sp>
      <p:sp>
        <p:nvSpPr>
          <p:cNvPr id="11" name="Footer Placeholder 10">
            <a:extLst>
              <a:ext uri="{FF2B5EF4-FFF2-40B4-BE49-F238E27FC236}">
                <a16:creationId xmlns:a16="http://schemas.microsoft.com/office/drawing/2014/main" id="{E2D41248-A7D6-42F7-BFFF-C96D99FAD422}"/>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722253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59143"/>
            <a:ext cx="7987695" cy="1007578"/>
          </a:xfrm>
        </p:spPr>
        <p:txBody>
          <a:bodyPr>
            <a:normAutofit/>
          </a:bodyPr>
          <a:lstStyle/>
          <a:p>
            <a:r>
              <a:rPr lang="en-US" sz="3600" dirty="0"/>
              <a:t>Using Loops to Draw Designs</a:t>
            </a:r>
          </a:p>
        </p:txBody>
      </p:sp>
      <p:sp>
        <p:nvSpPr>
          <p:cNvPr id="5" name="Content Placeholder 4"/>
          <p:cNvSpPr>
            <a:spLocks noGrp="1"/>
          </p:cNvSpPr>
          <p:nvPr>
            <p:ph idx="1"/>
          </p:nvPr>
        </p:nvSpPr>
        <p:spPr>
          <a:xfrm>
            <a:off x="982134" y="4074398"/>
            <a:ext cx="7704667" cy="1856874"/>
          </a:xfrm>
        </p:spPr>
        <p:txBody>
          <a:bodyPr>
            <a:normAutofit/>
          </a:bodyPr>
          <a:lstStyle/>
          <a:p>
            <a:r>
              <a:rPr lang="en-GB" sz="2000" dirty="0"/>
              <a:t>The program will move the turtle forward by 100 units. It does this by moving forward 10 units and repeating this movement ten times.</a:t>
            </a:r>
          </a:p>
          <a:p>
            <a:r>
              <a:rPr lang="en-US" sz="2000" b="1" dirty="0">
                <a:solidFill>
                  <a:srgbClr val="00B050"/>
                </a:solidFill>
              </a:rPr>
              <a:t>range(1, 11) </a:t>
            </a:r>
            <a:r>
              <a:rPr lang="en-US" sz="2000" dirty="0"/>
              <a:t>means that the range of numbers starts at 1, counts upwards by 1 and stops just before 11.</a:t>
            </a:r>
          </a:p>
        </p:txBody>
      </p:sp>
      <p:pic>
        <p:nvPicPr>
          <p:cNvPr id="3" name="Picture 2"/>
          <p:cNvPicPr>
            <a:picLocks noChangeAspect="1"/>
          </p:cNvPicPr>
          <p:nvPr/>
        </p:nvPicPr>
        <p:blipFill>
          <a:blip r:embed="rId2"/>
          <a:stretch>
            <a:fillRect/>
          </a:stretch>
        </p:blipFill>
        <p:spPr>
          <a:xfrm>
            <a:off x="982134" y="2582779"/>
            <a:ext cx="3745391" cy="1427747"/>
          </a:xfrm>
          <a:prstGeom prst="rect">
            <a:avLst/>
          </a:prstGeom>
        </p:spPr>
      </p:pic>
      <p:pic>
        <p:nvPicPr>
          <p:cNvPr id="4" name="Picture 3"/>
          <p:cNvPicPr>
            <a:picLocks noChangeAspect="1"/>
          </p:cNvPicPr>
          <p:nvPr/>
        </p:nvPicPr>
        <p:blipFill>
          <a:blip r:embed="rId3"/>
          <a:stretch>
            <a:fillRect/>
          </a:stretch>
        </p:blipFill>
        <p:spPr>
          <a:xfrm>
            <a:off x="5123799" y="2582779"/>
            <a:ext cx="3923949" cy="1341521"/>
          </a:xfrm>
          <a:prstGeom prst="rect">
            <a:avLst/>
          </a:prstGeom>
        </p:spPr>
      </p:pic>
      <p:sp>
        <p:nvSpPr>
          <p:cNvPr id="6" name="Curved Down Arrow 5"/>
          <p:cNvSpPr/>
          <p:nvPr/>
        </p:nvSpPr>
        <p:spPr>
          <a:xfrm>
            <a:off x="3481137" y="2133599"/>
            <a:ext cx="2807368" cy="449179"/>
          </a:xfrm>
          <a:prstGeom prst="curvedDownArrow">
            <a:avLst>
              <a:gd name="adj1" fmla="val 25000"/>
              <a:gd name="adj2" fmla="val 6209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Oval 7"/>
          <p:cNvSpPr/>
          <p:nvPr/>
        </p:nvSpPr>
        <p:spPr>
          <a:xfrm>
            <a:off x="8258968" y="3219450"/>
            <a:ext cx="123032" cy="2182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21</a:t>
            </a:fld>
            <a:endParaRPr lang="en-US" dirty="0"/>
          </a:p>
        </p:txBody>
      </p:sp>
      <p:sp>
        <p:nvSpPr>
          <p:cNvPr id="9" name="Rectangle 8">
            <a:extLst>
              <a:ext uri="{FF2B5EF4-FFF2-40B4-BE49-F238E27FC236}">
                <a16:creationId xmlns:a16="http://schemas.microsoft.com/office/drawing/2014/main" id="{5AEB305A-9568-4CD7-96C3-B61203EFBBB6}"/>
              </a:ext>
            </a:extLst>
          </p:cNvPr>
          <p:cNvSpPr/>
          <p:nvPr/>
        </p:nvSpPr>
        <p:spPr>
          <a:xfrm>
            <a:off x="982134" y="1541411"/>
            <a:ext cx="7616434" cy="769441"/>
          </a:xfrm>
          <a:prstGeom prst="rect">
            <a:avLst/>
          </a:prstGeom>
        </p:spPr>
        <p:txBody>
          <a:bodyPr wrap="square">
            <a:spAutoFit/>
          </a:bodyPr>
          <a:lstStyle/>
          <a:p>
            <a:r>
              <a:rPr lang="en-GB" sz="2000" dirty="0"/>
              <a:t>In this case, </a:t>
            </a:r>
            <a:r>
              <a:rPr lang="en-GB" sz="2400" b="1" dirty="0">
                <a:solidFill>
                  <a:srgbClr val="7030A0"/>
                </a:solidFill>
              </a:rPr>
              <a:t>for</a:t>
            </a:r>
            <a:r>
              <a:rPr lang="en-GB" sz="2000" b="1" dirty="0"/>
              <a:t> </a:t>
            </a:r>
            <a:r>
              <a:rPr lang="en-GB" sz="2000" dirty="0"/>
              <a:t>denotes iterating (looping) around a statement or sequence of statements.</a:t>
            </a:r>
            <a:endParaRPr lang="en-US" sz="2000" dirty="0"/>
          </a:p>
        </p:txBody>
      </p:sp>
      <p:sp>
        <p:nvSpPr>
          <p:cNvPr id="10" name="Oval 9">
            <a:extLst>
              <a:ext uri="{FF2B5EF4-FFF2-40B4-BE49-F238E27FC236}">
                <a16:creationId xmlns:a16="http://schemas.microsoft.com/office/drawing/2014/main" id="{A5F072AC-07E0-4225-9D72-F123B95AC48E}"/>
              </a:ext>
            </a:extLst>
          </p:cNvPr>
          <p:cNvSpPr/>
          <p:nvPr/>
        </p:nvSpPr>
        <p:spPr>
          <a:xfrm>
            <a:off x="5224438" y="3219449"/>
            <a:ext cx="442937" cy="21828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27A3404-25D5-4273-91B9-60B60C2772A1}"/>
              </a:ext>
            </a:extLst>
          </p:cNvPr>
          <p:cNvSpPr/>
          <p:nvPr/>
        </p:nvSpPr>
        <p:spPr>
          <a:xfrm>
            <a:off x="6886575" y="3219448"/>
            <a:ext cx="1372393" cy="21828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D43C24C-3FB0-484B-A3C3-A65CDBB8FD50}"/>
              </a:ext>
            </a:extLst>
          </p:cNvPr>
          <p:cNvSpPr txBox="1"/>
          <p:nvPr/>
        </p:nvSpPr>
        <p:spPr>
          <a:xfrm>
            <a:off x="6527901" y="2323064"/>
            <a:ext cx="915635" cy="369332"/>
          </a:xfrm>
          <a:prstGeom prst="rect">
            <a:avLst/>
          </a:prstGeom>
          <a:noFill/>
        </p:spPr>
        <p:txBody>
          <a:bodyPr wrap="none" rtlCol="0">
            <a:spAutoFit/>
          </a:bodyPr>
          <a:lstStyle/>
          <a:p>
            <a:r>
              <a:rPr lang="en-US" b="1" dirty="0">
                <a:solidFill>
                  <a:srgbClr val="7030A0"/>
                </a:solidFill>
              </a:rPr>
              <a:t>Python</a:t>
            </a:r>
          </a:p>
        </p:txBody>
      </p:sp>
      <p:sp>
        <p:nvSpPr>
          <p:cNvPr id="13" name="Date Placeholder 12">
            <a:extLst>
              <a:ext uri="{FF2B5EF4-FFF2-40B4-BE49-F238E27FC236}">
                <a16:creationId xmlns:a16="http://schemas.microsoft.com/office/drawing/2014/main" id="{17A3A982-A577-47CF-ACE2-6D594F12C110}"/>
              </a:ext>
            </a:extLst>
          </p:cNvPr>
          <p:cNvSpPr>
            <a:spLocks noGrp="1"/>
          </p:cNvSpPr>
          <p:nvPr>
            <p:ph type="dt" sz="half" idx="10"/>
          </p:nvPr>
        </p:nvSpPr>
        <p:spPr/>
        <p:txBody>
          <a:bodyPr/>
          <a:lstStyle/>
          <a:p>
            <a:fld id="{03A07D63-8D98-4510-AF2A-F85CC7226063}" type="datetime3">
              <a:rPr lang="en-US" smtClean="0"/>
              <a:t>31 January 2023</a:t>
            </a:fld>
            <a:endParaRPr lang="en-US" dirty="0"/>
          </a:p>
        </p:txBody>
      </p:sp>
      <p:sp>
        <p:nvSpPr>
          <p:cNvPr id="14" name="Footer Placeholder 13">
            <a:extLst>
              <a:ext uri="{FF2B5EF4-FFF2-40B4-BE49-F238E27FC236}">
                <a16:creationId xmlns:a16="http://schemas.microsoft.com/office/drawing/2014/main" id="{2ECF5FB0-5EA5-4BBE-95D5-2C3AB0DD9973}"/>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1722992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184408"/>
            <a:ext cx="7987695" cy="1007578"/>
          </a:xfrm>
        </p:spPr>
        <p:txBody>
          <a:bodyPr>
            <a:normAutofit/>
          </a:bodyPr>
          <a:lstStyle/>
          <a:p>
            <a:r>
              <a:rPr lang="en-US" sz="3600" dirty="0"/>
              <a:t>Using Loops to Draw Designs</a:t>
            </a:r>
          </a:p>
        </p:txBody>
      </p:sp>
      <p:sp>
        <p:nvSpPr>
          <p:cNvPr id="5" name="Content Placeholder 4"/>
          <p:cNvSpPr>
            <a:spLocks noGrp="1"/>
          </p:cNvSpPr>
          <p:nvPr>
            <p:ph idx="1"/>
          </p:nvPr>
        </p:nvSpPr>
        <p:spPr>
          <a:xfrm>
            <a:off x="1265162" y="4203032"/>
            <a:ext cx="7704667" cy="1578644"/>
          </a:xfrm>
        </p:spPr>
        <p:txBody>
          <a:bodyPr>
            <a:normAutofit/>
          </a:bodyPr>
          <a:lstStyle/>
          <a:p>
            <a:r>
              <a:rPr lang="en-US" sz="2000" dirty="0"/>
              <a:t>Recall that In Python, when we specify a range using just one number, then the range starts at 0. </a:t>
            </a:r>
          </a:p>
          <a:p>
            <a:r>
              <a:rPr lang="en-US" sz="2000" dirty="0"/>
              <a:t>In this case, when using range(10), we get a range of whole numbers from 0 to 9. </a:t>
            </a:r>
          </a:p>
        </p:txBody>
      </p:sp>
      <p:pic>
        <p:nvPicPr>
          <p:cNvPr id="4" name="Picture 3"/>
          <p:cNvPicPr>
            <a:picLocks noChangeAspect="1"/>
          </p:cNvPicPr>
          <p:nvPr/>
        </p:nvPicPr>
        <p:blipFill>
          <a:blip r:embed="rId2"/>
          <a:stretch>
            <a:fillRect/>
          </a:stretch>
        </p:blipFill>
        <p:spPr>
          <a:xfrm>
            <a:off x="664094" y="2770270"/>
            <a:ext cx="3923949" cy="1341521"/>
          </a:xfrm>
          <a:prstGeom prst="rect">
            <a:avLst/>
          </a:prstGeom>
        </p:spPr>
      </p:pic>
      <p:sp>
        <p:nvSpPr>
          <p:cNvPr id="6" name="Curved Down Arrow 5"/>
          <p:cNvSpPr/>
          <p:nvPr/>
        </p:nvSpPr>
        <p:spPr>
          <a:xfrm>
            <a:off x="3481137" y="1925053"/>
            <a:ext cx="2807368" cy="657726"/>
          </a:xfrm>
          <a:prstGeom prst="curvedDownArrow">
            <a:avLst>
              <a:gd name="adj1" fmla="val 25000"/>
              <a:gd name="adj2" fmla="val 6209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839919" y="2213447"/>
            <a:ext cx="2089803" cy="369332"/>
          </a:xfrm>
          <a:prstGeom prst="rect">
            <a:avLst/>
          </a:prstGeom>
          <a:noFill/>
        </p:spPr>
        <p:txBody>
          <a:bodyPr wrap="none" rtlCol="0">
            <a:spAutoFit/>
          </a:bodyPr>
          <a:lstStyle/>
          <a:p>
            <a:r>
              <a:rPr lang="en-US" dirty="0"/>
              <a:t>Alternative Solution</a:t>
            </a:r>
          </a:p>
        </p:txBody>
      </p:sp>
      <p:pic>
        <p:nvPicPr>
          <p:cNvPr id="9" name="Picture 8"/>
          <p:cNvPicPr>
            <a:picLocks noChangeAspect="1"/>
          </p:cNvPicPr>
          <p:nvPr/>
        </p:nvPicPr>
        <p:blipFill>
          <a:blip r:embed="rId3"/>
          <a:stretch>
            <a:fillRect/>
          </a:stretch>
        </p:blipFill>
        <p:spPr>
          <a:xfrm>
            <a:off x="4588043" y="2879113"/>
            <a:ext cx="4216779" cy="1125299"/>
          </a:xfrm>
          <a:prstGeom prst="rect">
            <a:avLst/>
          </a:prstGeom>
        </p:spPr>
      </p:pic>
      <p:sp>
        <p:nvSpPr>
          <p:cNvPr id="8" name="Oval 7"/>
          <p:cNvSpPr/>
          <p:nvPr/>
        </p:nvSpPr>
        <p:spPr>
          <a:xfrm>
            <a:off x="7170819" y="3337669"/>
            <a:ext cx="449179" cy="41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954040" y="3337668"/>
            <a:ext cx="885879" cy="41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57F1E4F-1CFF-5643-939E-02111984F565}" type="slidenum">
              <a:rPr lang="en-US" smtClean="0"/>
              <a:t>22</a:t>
            </a:fld>
            <a:endParaRPr lang="en-US" dirty="0"/>
          </a:p>
        </p:txBody>
      </p:sp>
      <p:sp>
        <p:nvSpPr>
          <p:cNvPr id="11" name="TextBox 10">
            <a:extLst>
              <a:ext uri="{FF2B5EF4-FFF2-40B4-BE49-F238E27FC236}">
                <a16:creationId xmlns:a16="http://schemas.microsoft.com/office/drawing/2014/main" id="{9998C4F9-A371-4FCF-84D1-2A051189879B}"/>
              </a:ext>
            </a:extLst>
          </p:cNvPr>
          <p:cNvSpPr txBox="1"/>
          <p:nvPr/>
        </p:nvSpPr>
        <p:spPr>
          <a:xfrm>
            <a:off x="4427002" y="1925053"/>
            <a:ext cx="915635" cy="369332"/>
          </a:xfrm>
          <a:prstGeom prst="rect">
            <a:avLst/>
          </a:prstGeom>
          <a:noFill/>
        </p:spPr>
        <p:txBody>
          <a:bodyPr wrap="none" rtlCol="0">
            <a:spAutoFit/>
          </a:bodyPr>
          <a:lstStyle/>
          <a:p>
            <a:r>
              <a:rPr lang="en-US" b="1" dirty="0">
                <a:solidFill>
                  <a:srgbClr val="7030A0"/>
                </a:solidFill>
              </a:rPr>
              <a:t>Python</a:t>
            </a:r>
          </a:p>
        </p:txBody>
      </p:sp>
      <p:sp>
        <p:nvSpPr>
          <p:cNvPr id="12" name="Date Placeholder 11">
            <a:extLst>
              <a:ext uri="{FF2B5EF4-FFF2-40B4-BE49-F238E27FC236}">
                <a16:creationId xmlns:a16="http://schemas.microsoft.com/office/drawing/2014/main" id="{2F4EDFAB-8B3E-4DAA-9A0E-C51AF4CEE83B}"/>
              </a:ext>
            </a:extLst>
          </p:cNvPr>
          <p:cNvSpPr>
            <a:spLocks noGrp="1"/>
          </p:cNvSpPr>
          <p:nvPr>
            <p:ph type="dt" sz="half" idx="10"/>
          </p:nvPr>
        </p:nvSpPr>
        <p:spPr/>
        <p:txBody>
          <a:bodyPr/>
          <a:lstStyle/>
          <a:p>
            <a:fld id="{000C7326-A10D-4A59-B66B-265C1AD16E72}" type="datetime3">
              <a:rPr lang="en-US" smtClean="0"/>
              <a:t>31 January 2023</a:t>
            </a:fld>
            <a:endParaRPr lang="en-US" dirty="0"/>
          </a:p>
        </p:txBody>
      </p:sp>
      <p:sp>
        <p:nvSpPr>
          <p:cNvPr id="13" name="Footer Placeholder 12">
            <a:extLst>
              <a:ext uri="{FF2B5EF4-FFF2-40B4-BE49-F238E27FC236}">
                <a16:creationId xmlns:a16="http://schemas.microsoft.com/office/drawing/2014/main" id="{88B17783-2856-4EE6-B7A4-B168C9ECCC30}"/>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566537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172268"/>
            <a:ext cx="7987695" cy="1007578"/>
          </a:xfrm>
        </p:spPr>
        <p:txBody>
          <a:bodyPr>
            <a:normAutofit/>
          </a:bodyPr>
          <a:lstStyle/>
          <a:p>
            <a:r>
              <a:rPr lang="en-US" sz="3600" dirty="0"/>
              <a:t>Using Loops to Draw Designs</a:t>
            </a:r>
          </a:p>
        </p:txBody>
      </p:sp>
      <p:sp>
        <p:nvSpPr>
          <p:cNvPr id="5" name="Content Placeholder 4"/>
          <p:cNvSpPr>
            <a:spLocks noGrp="1"/>
          </p:cNvSpPr>
          <p:nvPr>
            <p:ph idx="1"/>
          </p:nvPr>
        </p:nvSpPr>
        <p:spPr>
          <a:xfrm>
            <a:off x="982134" y="1465944"/>
            <a:ext cx="7704667" cy="1636295"/>
          </a:xfrm>
        </p:spPr>
        <p:txBody>
          <a:bodyPr>
            <a:normAutofit/>
          </a:bodyPr>
          <a:lstStyle/>
          <a:p>
            <a:r>
              <a:rPr lang="en-US" dirty="0"/>
              <a:t>Let’s think about a slightly more complicated problem. We will design and implement a program to draw two squares, one below the other, with a gap in between.</a:t>
            </a:r>
          </a:p>
        </p:txBody>
      </p:sp>
      <p:pic>
        <p:nvPicPr>
          <p:cNvPr id="3" name="Picture 2"/>
          <p:cNvPicPr>
            <a:picLocks noChangeAspect="1"/>
          </p:cNvPicPr>
          <p:nvPr/>
        </p:nvPicPr>
        <p:blipFill>
          <a:blip r:embed="rId2"/>
          <a:stretch>
            <a:fillRect/>
          </a:stretch>
        </p:blipFill>
        <p:spPr>
          <a:xfrm>
            <a:off x="2975365" y="3260419"/>
            <a:ext cx="3718204" cy="2260306"/>
          </a:xfrm>
          <a:prstGeom prst="rect">
            <a:avLst/>
          </a:prstGeom>
        </p:spPr>
      </p:pic>
      <p:sp>
        <p:nvSpPr>
          <p:cNvPr id="11" name="Content Placeholder 4"/>
          <p:cNvSpPr txBox="1">
            <a:spLocks/>
          </p:cNvSpPr>
          <p:nvPr/>
        </p:nvSpPr>
        <p:spPr>
          <a:xfrm>
            <a:off x="2904025" y="5678906"/>
            <a:ext cx="3718204" cy="81814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dirty="0"/>
              <a:t>Problem decomposition</a:t>
            </a:r>
          </a:p>
        </p:txBody>
      </p:sp>
      <p:sp>
        <p:nvSpPr>
          <p:cNvPr id="4" name="Slide Number Placeholder 3"/>
          <p:cNvSpPr>
            <a:spLocks noGrp="1"/>
          </p:cNvSpPr>
          <p:nvPr>
            <p:ph type="sldNum" sz="quarter" idx="12"/>
          </p:nvPr>
        </p:nvSpPr>
        <p:spPr/>
        <p:txBody>
          <a:bodyPr/>
          <a:lstStyle/>
          <a:p>
            <a:fld id="{D57F1E4F-1CFF-5643-939E-02111984F565}" type="slidenum">
              <a:rPr lang="en-US" smtClean="0"/>
              <a:t>23</a:t>
            </a:fld>
            <a:endParaRPr lang="en-US" dirty="0"/>
          </a:p>
        </p:txBody>
      </p:sp>
      <p:sp>
        <p:nvSpPr>
          <p:cNvPr id="6" name="Date Placeholder 5">
            <a:extLst>
              <a:ext uri="{FF2B5EF4-FFF2-40B4-BE49-F238E27FC236}">
                <a16:creationId xmlns:a16="http://schemas.microsoft.com/office/drawing/2014/main" id="{D5A9D410-BAED-427C-BD39-AED422F0FB94}"/>
              </a:ext>
            </a:extLst>
          </p:cNvPr>
          <p:cNvSpPr>
            <a:spLocks noGrp="1"/>
          </p:cNvSpPr>
          <p:nvPr>
            <p:ph type="dt" sz="half" idx="10"/>
          </p:nvPr>
        </p:nvSpPr>
        <p:spPr/>
        <p:txBody>
          <a:bodyPr/>
          <a:lstStyle/>
          <a:p>
            <a:fld id="{56280016-C414-4F3E-A80C-51D631C9D70B}" type="datetime3">
              <a:rPr lang="en-US" smtClean="0"/>
              <a:t>31 January 2023</a:t>
            </a:fld>
            <a:endParaRPr lang="en-US" dirty="0"/>
          </a:p>
        </p:txBody>
      </p:sp>
      <p:sp>
        <p:nvSpPr>
          <p:cNvPr id="7" name="Footer Placeholder 6">
            <a:extLst>
              <a:ext uri="{FF2B5EF4-FFF2-40B4-BE49-F238E27FC236}">
                <a16:creationId xmlns:a16="http://schemas.microsoft.com/office/drawing/2014/main" id="{58609483-8C63-4300-A14F-1CDA05CCEB29}"/>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3299977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240" y="129195"/>
            <a:ext cx="7987695" cy="1007578"/>
          </a:xfrm>
        </p:spPr>
        <p:txBody>
          <a:bodyPr>
            <a:normAutofit/>
          </a:bodyPr>
          <a:lstStyle/>
          <a:p>
            <a:r>
              <a:rPr lang="en-US" sz="3600" dirty="0"/>
              <a:t>Using Loops to Draw Designs</a:t>
            </a:r>
          </a:p>
        </p:txBody>
      </p:sp>
      <p:sp>
        <p:nvSpPr>
          <p:cNvPr id="5" name="Content Placeholder 4"/>
          <p:cNvSpPr>
            <a:spLocks noGrp="1"/>
          </p:cNvSpPr>
          <p:nvPr>
            <p:ph idx="1"/>
          </p:nvPr>
        </p:nvSpPr>
        <p:spPr>
          <a:xfrm>
            <a:off x="982134" y="1676400"/>
            <a:ext cx="7876116" cy="1128185"/>
          </a:xfrm>
        </p:spPr>
        <p:txBody>
          <a:bodyPr>
            <a:normAutofit/>
          </a:bodyPr>
          <a:lstStyle/>
          <a:p>
            <a:r>
              <a:rPr lang="en-GB" dirty="0"/>
              <a:t>We have now decomposed the problem into sub-problems, rather than steps.</a:t>
            </a:r>
            <a:endParaRPr lang="en-US" dirty="0"/>
          </a:p>
        </p:txBody>
      </p:sp>
      <p:pic>
        <p:nvPicPr>
          <p:cNvPr id="3" name="Picture 2"/>
          <p:cNvPicPr>
            <a:picLocks noChangeAspect="1"/>
          </p:cNvPicPr>
          <p:nvPr/>
        </p:nvPicPr>
        <p:blipFill>
          <a:blip r:embed="rId2"/>
          <a:stretch>
            <a:fillRect/>
          </a:stretch>
        </p:blipFill>
        <p:spPr>
          <a:xfrm>
            <a:off x="1257777" y="3102239"/>
            <a:ext cx="3718204" cy="2260306"/>
          </a:xfrm>
          <a:prstGeom prst="rect">
            <a:avLst/>
          </a:prstGeom>
        </p:spPr>
      </p:pic>
      <p:sp>
        <p:nvSpPr>
          <p:cNvPr id="11" name="Content Placeholder 4"/>
          <p:cNvSpPr txBox="1">
            <a:spLocks/>
          </p:cNvSpPr>
          <p:nvPr/>
        </p:nvSpPr>
        <p:spPr>
          <a:xfrm>
            <a:off x="2647350" y="5441711"/>
            <a:ext cx="5309533" cy="81814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u="sng" dirty="0"/>
              <a:t>The symbol &gt;&gt; refers to sub-problems</a:t>
            </a:r>
          </a:p>
        </p:txBody>
      </p:sp>
      <p:pic>
        <p:nvPicPr>
          <p:cNvPr id="4" name="Picture 3"/>
          <p:cNvPicPr>
            <a:picLocks noChangeAspect="1"/>
          </p:cNvPicPr>
          <p:nvPr/>
        </p:nvPicPr>
        <p:blipFill>
          <a:blip r:embed="rId3"/>
          <a:stretch>
            <a:fillRect/>
          </a:stretch>
        </p:blipFill>
        <p:spPr>
          <a:xfrm>
            <a:off x="5103416" y="3181405"/>
            <a:ext cx="3906519" cy="2181140"/>
          </a:xfrm>
          <a:prstGeom prst="rect">
            <a:avLst/>
          </a:prstGeom>
        </p:spPr>
      </p:pic>
      <p:sp>
        <p:nvSpPr>
          <p:cNvPr id="6" name="Curved Down Arrow 5"/>
          <p:cNvSpPr/>
          <p:nvPr/>
        </p:nvSpPr>
        <p:spPr>
          <a:xfrm>
            <a:off x="4098822" y="2562224"/>
            <a:ext cx="2037347" cy="57959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Left Bracket 7"/>
          <p:cNvSpPr/>
          <p:nvPr/>
        </p:nvSpPr>
        <p:spPr>
          <a:xfrm>
            <a:off x="5438166" y="3870694"/>
            <a:ext cx="45719" cy="1166528"/>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24</a:t>
            </a:fld>
            <a:endParaRPr lang="en-US" dirty="0"/>
          </a:p>
        </p:txBody>
      </p:sp>
      <p:sp>
        <p:nvSpPr>
          <p:cNvPr id="9" name="Date Placeholder 8">
            <a:extLst>
              <a:ext uri="{FF2B5EF4-FFF2-40B4-BE49-F238E27FC236}">
                <a16:creationId xmlns:a16="http://schemas.microsoft.com/office/drawing/2014/main" id="{AE680E0B-D2A8-4C34-AC95-07D405AB0070}"/>
              </a:ext>
            </a:extLst>
          </p:cNvPr>
          <p:cNvSpPr>
            <a:spLocks noGrp="1"/>
          </p:cNvSpPr>
          <p:nvPr>
            <p:ph type="dt" sz="half" idx="10"/>
          </p:nvPr>
        </p:nvSpPr>
        <p:spPr/>
        <p:txBody>
          <a:bodyPr/>
          <a:lstStyle/>
          <a:p>
            <a:fld id="{7EA61FB5-E080-4E6C-B548-1F2B836DE76E}" type="datetime3">
              <a:rPr lang="en-US" smtClean="0"/>
              <a:t>31 January 2023</a:t>
            </a:fld>
            <a:endParaRPr lang="en-US" dirty="0"/>
          </a:p>
        </p:txBody>
      </p:sp>
      <p:sp>
        <p:nvSpPr>
          <p:cNvPr id="10" name="Footer Placeholder 9">
            <a:extLst>
              <a:ext uri="{FF2B5EF4-FFF2-40B4-BE49-F238E27FC236}">
                <a16:creationId xmlns:a16="http://schemas.microsoft.com/office/drawing/2014/main" id="{34E07CC5-70B7-4657-A1D2-86E5F35D32EE}"/>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3580504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5" y="79651"/>
            <a:ext cx="7987695" cy="1007578"/>
          </a:xfrm>
        </p:spPr>
        <p:txBody>
          <a:bodyPr>
            <a:normAutofit/>
          </a:bodyPr>
          <a:lstStyle/>
          <a:p>
            <a:r>
              <a:rPr lang="en-US" sz="3600" dirty="0"/>
              <a:t>Using Loops to Draw Designs</a:t>
            </a:r>
          </a:p>
        </p:txBody>
      </p:sp>
      <p:sp>
        <p:nvSpPr>
          <p:cNvPr id="5" name="Content Placeholder 4"/>
          <p:cNvSpPr>
            <a:spLocks noGrp="1"/>
          </p:cNvSpPr>
          <p:nvPr>
            <p:ph idx="1"/>
          </p:nvPr>
        </p:nvSpPr>
        <p:spPr>
          <a:xfrm>
            <a:off x="982135" y="1465944"/>
            <a:ext cx="3942792" cy="4950898"/>
          </a:xfrm>
        </p:spPr>
        <p:txBody>
          <a:bodyPr>
            <a:normAutofit/>
          </a:bodyPr>
          <a:lstStyle/>
          <a:p>
            <a:r>
              <a:rPr lang="en-GB" sz="2000" dirty="0"/>
              <a:t>Now we can decompose the</a:t>
            </a:r>
          </a:p>
          <a:p>
            <a:pPr marL="0" indent="0">
              <a:buNone/>
            </a:pPr>
            <a:r>
              <a:rPr lang="en-GB" sz="2000" dirty="0"/>
              <a:t>sub-problems into steps.</a:t>
            </a:r>
          </a:p>
          <a:p>
            <a:r>
              <a:rPr lang="en-GB" sz="2000" dirty="0"/>
              <a:t>We did copy and paste from the original square algorithm! This is known as  reusing solutions.</a:t>
            </a:r>
          </a:p>
          <a:p>
            <a:r>
              <a:rPr lang="en-GB" sz="2000" dirty="0"/>
              <a:t>Reuse is a mature approach to program design for saving time, and avoid introducing errors </a:t>
            </a:r>
            <a:endParaRPr lang="en-US" sz="2000" dirty="0"/>
          </a:p>
        </p:txBody>
      </p:sp>
      <p:pic>
        <p:nvPicPr>
          <p:cNvPr id="7" name="Picture 6"/>
          <p:cNvPicPr>
            <a:picLocks noChangeAspect="1"/>
          </p:cNvPicPr>
          <p:nvPr/>
        </p:nvPicPr>
        <p:blipFill>
          <a:blip r:embed="rId2"/>
          <a:stretch>
            <a:fillRect/>
          </a:stretch>
        </p:blipFill>
        <p:spPr>
          <a:xfrm>
            <a:off x="5094346" y="1771391"/>
            <a:ext cx="3343275" cy="5000625"/>
          </a:xfrm>
          <a:prstGeom prst="rect">
            <a:avLst/>
          </a:prstGeom>
        </p:spPr>
      </p:pic>
      <p:sp>
        <p:nvSpPr>
          <p:cNvPr id="3" name="Slide Number Placeholder 2"/>
          <p:cNvSpPr>
            <a:spLocks noGrp="1"/>
          </p:cNvSpPr>
          <p:nvPr>
            <p:ph type="sldNum" sz="quarter" idx="12"/>
          </p:nvPr>
        </p:nvSpPr>
        <p:spPr/>
        <p:txBody>
          <a:bodyPr/>
          <a:lstStyle/>
          <a:p>
            <a:fld id="{D57F1E4F-1CFF-5643-939E-02111984F565}" type="slidenum">
              <a:rPr lang="en-US" smtClean="0"/>
              <a:t>25</a:t>
            </a:fld>
            <a:endParaRPr lang="en-US" dirty="0"/>
          </a:p>
        </p:txBody>
      </p:sp>
      <p:sp>
        <p:nvSpPr>
          <p:cNvPr id="4" name="Oval 3">
            <a:extLst>
              <a:ext uri="{FF2B5EF4-FFF2-40B4-BE49-F238E27FC236}">
                <a16:creationId xmlns:a16="http://schemas.microsoft.com/office/drawing/2014/main" id="{5E7635DD-E001-47F3-8642-315622CD9258}"/>
              </a:ext>
            </a:extLst>
          </p:cNvPr>
          <p:cNvSpPr/>
          <p:nvPr/>
        </p:nvSpPr>
        <p:spPr>
          <a:xfrm>
            <a:off x="5350934" y="2280355"/>
            <a:ext cx="352927" cy="27093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169EEB0-7780-4ED0-BDCA-8D91891F6AA4}"/>
              </a:ext>
            </a:extLst>
          </p:cNvPr>
          <p:cNvSpPr/>
          <p:nvPr/>
        </p:nvSpPr>
        <p:spPr>
          <a:xfrm>
            <a:off x="5356878" y="5120517"/>
            <a:ext cx="352927" cy="37873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267CA9C-5A4E-4B8F-B7E2-4E6354408E22}"/>
              </a:ext>
            </a:extLst>
          </p:cNvPr>
          <p:cNvSpPr/>
          <p:nvPr/>
        </p:nvSpPr>
        <p:spPr>
          <a:xfrm>
            <a:off x="5353906" y="3700436"/>
            <a:ext cx="352927" cy="33473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D7B133E9-1ACB-41A0-8479-39CC80B8CE57}"/>
              </a:ext>
            </a:extLst>
          </p:cNvPr>
          <p:cNvSpPr>
            <a:spLocks noGrp="1"/>
          </p:cNvSpPr>
          <p:nvPr>
            <p:ph type="dt" sz="half" idx="10"/>
          </p:nvPr>
        </p:nvSpPr>
        <p:spPr/>
        <p:txBody>
          <a:bodyPr/>
          <a:lstStyle/>
          <a:p>
            <a:fld id="{C388694A-4505-4847-A2B6-B30AB022D80F}" type="datetime3">
              <a:rPr lang="en-US" smtClean="0"/>
              <a:t>31 January 2023</a:t>
            </a:fld>
            <a:endParaRPr lang="en-US" dirty="0"/>
          </a:p>
        </p:txBody>
      </p:sp>
      <p:sp>
        <p:nvSpPr>
          <p:cNvPr id="10" name="Footer Placeholder 9">
            <a:extLst>
              <a:ext uri="{FF2B5EF4-FFF2-40B4-BE49-F238E27FC236}">
                <a16:creationId xmlns:a16="http://schemas.microsoft.com/office/drawing/2014/main" id="{0B319061-7A10-46D1-AF02-F1478810DE28}"/>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3174278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862" y="103446"/>
            <a:ext cx="7987695" cy="1007578"/>
          </a:xfrm>
        </p:spPr>
        <p:txBody>
          <a:bodyPr>
            <a:normAutofit/>
          </a:bodyPr>
          <a:lstStyle/>
          <a:p>
            <a:r>
              <a:rPr lang="en-GB" sz="3200" dirty="0"/>
              <a:t>Drawing a graph of a fixed number of points</a:t>
            </a:r>
            <a:endParaRPr lang="en-US" sz="3200" dirty="0"/>
          </a:p>
        </p:txBody>
      </p:sp>
      <p:sp>
        <p:nvSpPr>
          <p:cNvPr id="3" name="Slide Number Placeholder 2"/>
          <p:cNvSpPr>
            <a:spLocks noGrp="1"/>
          </p:cNvSpPr>
          <p:nvPr>
            <p:ph type="sldNum" sz="quarter" idx="12"/>
          </p:nvPr>
        </p:nvSpPr>
        <p:spPr/>
        <p:txBody>
          <a:bodyPr/>
          <a:lstStyle/>
          <a:p>
            <a:fld id="{D57F1E4F-1CFF-5643-939E-02111984F565}" type="slidenum">
              <a:rPr lang="en-US" smtClean="0"/>
              <a:t>26</a:t>
            </a:fld>
            <a:endParaRPr lang="en-US" dirty="0"/>
          </a:p>
        </p:txBody>
      </p:sp>
      <p:sp>
        <p:nvSpPr>
          <p:cNvPr id="6" name="TextBox 5">
            <a:extLst>
              <a:ext uri="{FF2B5EF4-FFF2-40B4-BE49-F238E27FC236}">
                <a16:creationId xmlns:a16="http://schemas.microsoft.com/office/drawing/2014/main" id="{E07A8A9C-BABA-4D96-9DD1-01FCC132C6E3}"/>
              </a:ext>
            </a:extLst>
          </p:cNvPr>
          <p:cNvSpPr txBox="1"/>
          <p:nvPr/>
        </p:nvSpPr>
        <p:spPr>
          <a:xfrm>
            <a:off x="1394178" y="1725588"/>
            <a:ext cx="6959600" cy="3724096"/>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In this subsection, we will consider how to draw a line graph. </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We will assume we are plotting the sales of gloves, by a given company, over the four quarters of the year.</a:t>
            </a:r>
            <a:endPar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Now, we have seen how a variable could be used to control a loop, and that it is essentially a named box that can hold a value. </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Here we will use variables to hold the sales of gloves for each quarter. </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Variables g1, g2, g3 and g4 to hold the number, in millions, of gloves sold in the first, second, third and fourth quarters. </a:t>
            </a:r>
          </a:p>
        </p:txBody>
      </p:sp>
      <p:sp>
        <p:nvSpPr>
          <p:cNvPr id="4" name="Date Placeholder 3">
            <a:extLst>
              <a:ext uri="{FF2B5EF4-FFF2-40B4-BE49-F238E27FC236}">
                <a16:creationId xmlns:a16="http://schemas.microsoft.com/office/drawing/2014/main" id="{21A48BD9-734C-47A8-8267-037DD931B06D}"/>
              </a:ext>
            </a:extLst>
          </p:cNvPr>
          <p:cNvSpPr>
            <a:spLocks noGrp="1"/>
          </p:cNvSpPr>
          <p:nvPr>
            <p:ph type="dt" sz="half" idx="10"/>
          </p:nvPr>
        </p:nvSpPr>
        <p:spPr/>
        <p:txBody>
          <a:bodyPr/>
          <a:lstStyle/>
          <a:p>
            <a:fld id="{173A2D9F-B667-4753-A61B-F89EA8418E46}" type="datetime3">
              <a:rPr lang="en-US" smtClean="0"/>
              <a:t>31 January 2023</a:t>
            </a:fld>
            <a:endParaRPr lang="en-US" dirty="0"/>
          </a:p>
        </p:txBody>
      </p:sp>
      <p:sp>
        <p:nvSpPr>
          <p:cNvPr id="5" name="Footer Placeholder 4">
            <a:extLst>
              <a:ext uri="{FF2B5EF4-FFF2-40B4-BE49-F238E27FC236}">
                <a16:creationId xmlns:a16="http://schemas.microsoft.com/office/drawing/2014/main" id="{35FBFEFA-C3C1-4E1F-B40F-1748C7AC80DE}"/>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4093722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458366"/>
            <a:ext cx="7987695" cy="647945"/>
          </a:xfrm>
        </p:spPr>
        <p:txBody>
          <a:bodyPr>
            <a:normAutofit/>
          </a:bodyPr>
          <a:lstStyle/>
          <a:p>
            <a:r>
              <a:rPr kumimoji="0" lang="en-GB" sz="3200" b="0" i="0" u="none" strike="noStrike" kern="1200" cap="none" spc="0" normalizeH="0" baseline="0" noProof="0" dirty="0">
                <a:ln w="3175" cmpd="sng">
                  <a:noFill/>
                </a:ln>
                <a:solidFill>
                  <a:prstClr val="black"/>
                </a:solidFill>
                <a:effectLst/>
                <a:uLnTx/>
                <a:uFillTx/>
                <a:latin typeface="Corbel" panose="020B0503020204020204"/>
                <a:ea typeface="+mj-ea"/>
                <a:cs typeface="+mj-cs"/>
              </a:rPr>
              <a:t>Drawing a graph of a fixed number of points</a:t>
            </a:r>
            <a:endParaRPr lang="en-US" sz="2400" b="1" dirty="0"/>
          </a:p>
        </p:txBody>
      </p:sp>
      <p:sp>
        <p:nvSpPr>
          <p:cNvPr id="5" name="Content Placeholder 4"/>
          <p:cNvSpPr>
            <a:spLocks noGrp="1"/>
          </p:cNvSpPr>
          <p:nvPr>
            <p:ph idx="1"/>
          </p:nvPr>
        </p:nvSpPr>
        <p:spPr>
          <a:xfrm>
            <a:off x="1247975" y="1722617"/>
            <a:ext cx="7456012" cy="4950898"/>
          </a:xfrm>
        </p:spPr>
        <p:txBody>
          <a:bodyPr>
            <a:normAutofit/>
          </a:bodyPr>
          <a:lstStyle/>
          <a:p>
            <a:r>
              <a:rPr lang="en-US" dirty="0"/>
              <a:t>The turtle has considerably more operations than we have seen so far. </a:t>
            </a:r>
          </a:p>
          <a:p>
            <a:pPr marL="457200" lvl="1" indent="0">
              <a:buNone/>
            </a:pPr>
            <a:r>
              <a:rPr lang="en-US" dirty="0"/>
              <a:t>In particular, it has an operation </a:t>
            </a:r>
            <a:r>
              <a:rPr lang="en-US" b="1" i="1" dirty="0">
                <a:solidFill>
                  <a:srgbClr val="7030A0"/>
                </a:solidFill>
              </a:rPr>
              <a:t>goto</a:t>
            </a:r>
            <a:r>
              <a:rPr lang="en-US" dirty="0"/>
              <a:t> </a:t>
            </a:r>
            <a:r>
              <a:rPr lang="en-US" u="sng" dirty="0"/>
              <a:t>that allows us to move the pen to a position, drawing a line as we go</a:t>
            </a:r>
            <a:r>
              <a:rPr lang="en-US" dirty="0"/>
              <a:t>.</a:t>
            </a:r>
          </a:p>
          <a:p>
            <a:pPr marL="457200" lvl="1" indent="0">
              <a:buNone/>
            </a:pPr>
            <a:endParaRPr lang="en-US" dirty="0"/>
          </a:p>
          <a:p>
            <a:r>
              <a:rPr lang="en-US" dirty="0"/>
              <a:t>Assume we are starting at position (0,0), the python code </a:t>
            </a:r>
            <a:r>
              <a:rPr lang="en-US" b="1" dirty="0" err="1">
                <a:solidFill>
                  <a:srgbClr val="7030A0"/>
                </a:solidFill>
              </a:rPr>
              <a:t>goto</a:t>
            </a:r>
            <a:r>
              <a:rPr lang="en-US" b="1" dirty="0">
                <a:solidFill>
                  <a:srgbClr val="7030A0"/>
                </a:solidFill>
              </a:rPr>
              <a:t>(40,0) </a:t>
            </a:r>
            <a:r>
              <a:rPr lang="en-US" dirty="0"/>
              <a:t>moves the turtle horizontally to position (40,0), drawing a line if the pen is down. The first value in the brackets represents the horizontal displacement (from 0) and the second value represents the vertical displacement.</a:t>
            </a:r>
          </a:p>
          <a:p>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t>27</a:t>
            </a:fld>
            <a:endParaRPr lang="en-US" dirty="0"/>
          </a:p>
        </p:txBody>
      </p:sp>
      <p:sp>
        <p:nvSpPr>
          <p:cNvPr id="4" name="Date Placeholder 3">
            <a:extLst>
              <a:ext uri="{FF2B5EF4-FFF2-40B4-BE49-F238E27FC236}">
                <a16:creationId xmlns:a16="http://schemas.microsoft.com/office/drawing/2014/main" id="{98BC6377-7E88-4CA9-AD80-BC3FE580DC77}"/>
              </a:ext>
            </a:extLst>
          </p:cNvPr>
          <p:cNvSpPr>
            <a:spLocks noGrp="1"/>
          </p:cNvSpPr>
          <p:nvPr>
            <p:ph type="dt" sz="half" idx="10"/>
          </p:nvPr>
        </p:nvSpPr>
        <p:spPr/>
        <p:txBody>
          <a:bodyPr/>
          <a:lstStyle/>
          <a:p>
            <a:fld id="{A1A9C7AC-0A9B-424F-858B-BD2EE2BC2C7F}" type="datetime3">
              <a:rPr lang="en-US" smtClean="0"/>
              <a:t>31 January 2023</a:t>
            </a:fld>
            <a:endParaRPr lang="en-US" dirty="0"/>
          </a:p>
        </p:txBody>
      </p:sp>
      <p:sp>
        <p:nvSpPr>
          <p:cNvPr id="6" name="Footer Placeholder 5">
            <a:extLst>
              <a:ext uri="{FF2B5EF4-FFF2-40B4-BE49-F238E27FC236}">
                <a16:creationId xmlns:a16="http://schemas.microsoft.com/office/drawing/2014/main" id="{5F59EEDA-DCF4-4C92-BA93-D015B41A7C09}"/>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2932182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458366"/>
            <a:ext cx="7987695" cy="602508"/>
          </a:xfrm>
        </p:spPr>
        <p:txBody>
          <a:bodyPr>
            <a:normAutofit/>
          </a:bodyPr>
          <a:lstStyle/>
          <a:p>
            <a:r>
              <a:rPr kumimoji="0" lang="en-GB" sz="3200" b="0" i="0" u="none" strike="noStrike" kern="1200" cap="none" spc="0" normalizeH="0" baseline="0" noProof="0" dirty="0">
                <a:ln w="3175" cmpd="sng">
                  <a:noFill/>
                </a:ln>
                <a:solidFill>
                  <a:prstClr val="black"/>
                </a:solidFill>
                <a:effectLst/>
                <a:uLnTx/>
                <a:uFillTx/>
                <a:latin typeface="Corbel" panose="020B0503020204020204"/>
                <a:ea typeface="+mj-ea"/>
                <a:cs typeface="+mj-cs"/>
              </a:rPr>
              <a:t>Drawing a graph of a fixed number of points</a:t>
            </a:r>
            <a:endParaRPr lang="en-US" sz="3400" b="1" dirty="0"/>
          </a:p>
        </p:txBody>
      </p:sp>
      <p:pic>
        <p:nvPicPr>
          <p:cNvPr id="4" name="Picture 3"/>
          <p:cNvPicPr>
            <a:picLocks noChangeAspect="1"/>
          </p:cNvPicPr>
          <p:nvPr/>
        </p:nvPicPr>
        <p:blipFill>
          <a:blip r:embed="rId3"/>
          <a:stretch>
            <a:fillRect/>
          </a:stretch>
        </p:blipFill>
        <p:spPr>
          <a:xfrm>
            <a:off x="0" y="2591199"/>
            <a:ext cx="4279238" cy="2715670"/>
          </a:xfrm>
          <a:prstGeom prst="rect">
            <a:avLst/>
          </a:prstGeom>
        </p:spPr>
      </p:pic>
      <p:sp>
        <p:nvSpPr>
          <p:cNvPr id="7" name="Curved Down Arrow 6"/>
          <p:cNvSpPr/>
          <p:nvPr/>
        </p:nvSpPr>
        <p:spPr>
          <a:xfrm>
            <a:off x="3352800" y="1748589"/>
            <a:ext cx="2502568" cy="72189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lide Number Placeholder 2"/>
          <p:cNvSpPr>
            <a:spLocks noGrp="1"/>
          </p:cNvSpPr>
          <p:nvPr>
            <p:ph type="sldNum" sz="quarter" idx="12"/>
          </p:nvPr>
        </p:nvSpPr>
        <p:spPr/>
        <p:txBody>
          <a:bodyPr/>
          <a:lstStyle/>
          <a:p>
            <a:fld id="{D57F1E4F-1CFF-5643-939E-02111984F565}" type="slidenum">
              <a:rPr lang="en-US" smtClean="0"/>
              <a:t>28</a:t>
            </a:fld>
            <a:endParaRPr lang="en-US" dirty="0"/>
          </a:p>
        </p:txBody>
      </p:sp>
      <p:sp>
        <p:nvSpPr>
          <p:cNvPr id="5" name="Rectangle 4"/>
          <p:cNvSpPr/>
          <p:nvPr/>
        </p:nvSpPr>
        <p:spPr>
          <a:xfrm>
            <a:off x="4572000" y="2470484"/>
            <a:ext cx="3048000" cy="3785652"/>
          </a:xfrm>
          <a:prstGeom prst="rect">
            <a:avLst/>
          </a:prstGeom>
          <a:solidFill>
            <a:schemeClr val="bg1"/>
          </a:solidFill>
        </p:spPr>
        <p:txBody>
          <a:bodyPr wrap="square">
            <a:spAutoFit/>
          </a:bodyPr>
          <a:lstStyle/>
          <a:p>
            <a:r>
              <a:rPr lang="en-US" sz="1600" dirty="0"/>
              <a:t># Produce graph  for gloves sales</a:t>
            </a:r>
          </a:p>
          <a:p>
            <a:r>
              <a:rPr lang="en-US" sz="1600" dirty="0"/>
              <a:t>from turtle import *</a:t>
            </a:r>
          </a:p>
          <a:p>
            <a:r>
              <a:rPr lang="en-US" sz="1600" dirty="0"/>
              <a:t># set up the variables</a:t>
            </a:r>
          </a:p>
          <a:p>
            <a:r>
              <a:rPr lang="en-US" sz="1600" dirty="0"/>
              <a:t>g1=10</a:t>
            </a:r>
          </a:p>
          <a:p>
            <a:r>
              <a:rPr lang="en-US" sz="1600" dirty="0"/>
              <a:t>g2=8</a:t>
            </a:r>
          </a:p>
          <a:p>
            <a:r>
              <a:rPr lang="en-US" sz="1600" dirty="0"/>
              <a:t># produce the x axis</a:t>
            </a:r>
          </a:p>
          <a:p>
            <a:r>
              <a:rPr lang="en-US" sz="1600" dirty="0" err="1"/>
              <a:t>goto</a:t>
            </a:r>
            <a:r>
              <a:rPr lang="en-US" sz="1600" dirty="0"/>
              <a:t>(40,0)</a:t>
            </a:r>
          </a:p>
          <a:p>
            <a:r>
              <a:rPr lang="en-US" sz="1600" dirty="0" err="1"/>
              <a:t>goto</a:t>
            </a:r>
            <a:r>
              <a:rPr lang="en-US" sz="1600" dirty="0"/>
              <a:t>(0,0)</a:t>
            </a:r>
          </a:p>
          <a:p>
            <a:r>
              <a:rPr lang="en-US" sz="1600" dirty="0"/>
              <a:t># produce the y axis</a:t>
            </a:r>
          </a:p>
          <a:p>
            <a:r>
              <a:rPr lang="en-US" sz="1600" dirty="0" err="1"/>
              <a:t>goto</a:t>
            </a:r>
            <a:r>
              <a:rPr lang="en-US" sz="1600" dirty="0"/>
              <a:t>(0,100)</a:t>
            </a:r>
          </a:p>
          <a:p>
            <a:r>
              <a:rPr lang="en-US" sz="1600" dirty="0" err="1"/>
              <a:t>goto</a:t>
            </a:r>
            <a:r>
              <a:rPr lang="en-US" sz="1600" dirty="0"/>
              <a:t>(0,0)</a:t>
            </a:r>
          </a:p>
          <a:p>
            <a:r>
              <a:rPr lang="en-US" sz="1600" dirty="0"/>
              <a:t># Plot data</a:t>
            </a:r>
          </a:p>
          <a:p>
            <a:r>
              <a:rPr lang="en-US" sz="1600" dirty="0" err="1"/>
              <a:t>goto</a:t>
            </a:r>
            <a:r>
              <a:rPr lang="en-US" sz="1600" dirty="0"/>
              <a:t>(20, g1*10)</a:t>
            </a:r>
          </a:p>
          <a:p>
            <a:r>
              <a:rPr lang="en-US" sz="1600" dirty="0" err="1"/>
              <a:t>goto</a:t>
            </a:r>
            <a:r>
              <a:rPr lang="en-US" sz="1600" dirty="0"/>
              <a:t>(40, g2*10)</a:t>
            </a:r>
          </a:p>
          <a:p>
            <a:r>
              <a:rPr lang="en-US" sz="1600" dirty="0" err="1"/>
              <a:t>ht</a:t>
            </a:r>
            <a:r>
              <a:rPr lang="en-US" sz="1600" dirty="0"/>
              <a:t>()  # to hide the turtle prompt</a:t>
            </a:r>
          </a:p>
        </p:txBody>
      </p:sp>
      <p:pic>
        <p:nvPicPr>
          <p:cNvPr id="6" name="Picture 5">
            <a:extLst>
              <a:ext uri="{FF2B5EF4-FFF2-40B4-BE49-F238E27FC236}">
                <a16:creationId xmlns:a16="http://schemas.microsoft.com/office/drawing/2014/main" id="{8CF67E1E-FB59-4643-8BCB-B45B53D727C7}"/>
              </a:ext>
            </a:extLst>
          </p:cNvPr>
          <p:cNvPicPr>
            <a:picLocks noChangeAspect="1"/>
          </p:cNvPicPr>
          <p:nvPr/>
        </p:nvPicPr>
        <p:blipFill>
          <a:blip r:embed="rId4"/>
          <a:stretch>
            <a:fillRect/>
          </a:stretch>
        </p:blipFill>
        <p:spPr>
          <a:xfrm>
            <a:off x="7744112" y="2857500"/>
            <a:ext cx="1225717" cy="2037556"/>
          </a:xfrm>
          <a:prstGeom prst="rect">
            <a:avLst/>
          </a:prstGeom>
        </p:spPr>
      </p:pic>
      <p:cxnSp>
        <p:nvCxnSpPr>
          <p:cNvPr id="9" name="Straight Arrow Connector 8">
            <a:extLst>
              <a:ext uri="{FF2B5EF4-FFF2-40B4-BE49-F238E27FC236}">
                <a16:creationId xmlns:a16="http://schemas.microsoft.com/office/drawing/2014/main" id="{FB20544B-7134-4C82-AFF9-14B306065497}"/>
              </a:ext>
            </a:extLst>
          </p:cNvPr>
          <p:cNvCxnSpPr/>
          <p:nvPr/>
        </p:nvCxnSpPr>
        <p:spPr>
          <a:xfrm>
            <a:off x="5553075" y="4086225"/>
            <a:ext cx="3133726" cy="552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60793C7-6F6D-46AE-83B6-6C419D5DF0C6}"/>
              </a:ext>
            </a:extLst>
          </p:cNvPr>
          <p:cNvCxnSpPr>
            <a:cxnSpLocks/>
          </p:cNvCxnSpPr>
          <p:nvPr/>
        </p:nvCxnSpPr>
        <p:spPr>
          <a:xfrm>
            <a:off x="5498438" y="4362450"/>
            <a:ext cx="2531137" cy="3024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E5EF7A-F483-4A7F-9F32-DE5165098569}"/>
              </a:ext>
            </a:extLst>
          </p:cNvPr>
          <p:cNvCxnSpPr/>
          <p:nvPr/>
        </p:nvCxnSpPr>
        <p:spPr>
          <a:xfrm flipV="1">
            <a:off x="5610512" y="3096546"/>
            <a:ext cx="2419063" cy="170497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158AA1-602B-4C7A-A018-28CE1C33F044}"/>
              </a:ext>
            </a:extLst>
          </p:cNvPr>
          <p:cNvCxnSpPr>
            <a:cxnSpLocks/>
          </p:cNvCxnSpPr>
          <p:nvPr/>
        </p:nvCxnSpPr>
        <p:spPr>
          <a:xfrm flipV="1">
            <a:off x="5493699" y="4724323"/>
            <a:ext cx="2535876" cy="41866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D10980C-2EC2-45D0-A83D-9F15ECED7D4B}"/>
              </a:ext>
            </a:extLst>
          </p:cNvPr>
          <p:cNvCxnSpPr/>
          <p:nvPr/>
        </p:nvCxnSpPr>
        <p:spPr>
          <a:xfrm flipV="1">
            <a:off x="5967442" y="3096546"/>
            <a:ext cx="2389528" cy="240890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0E956C-F379-45FB-B165-9AD972981B8B}"/>
              </a:ext>
            </a:extLst>
          </p:cNvPr>
          <p:cNvCxnSpPr>
            <a:cxnSpLocks/>
          </p:cNvCxnSpPr>
          <p:nvPr/>
        </p:nvCxnSpPr>
        <p:spPr>
          <a:xfrm flipV="1">
            <a:off x="6026104" y="3437731"/>
            <a:ext cx="2687796" cy="237685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03FE7B7-9044-44D0-B037-40825716442F}"/>
              </a:ext>
            </a:extLst>
          </p:cNvPr>
          <p:cNvSpPr txBox="1"/>
          <p:nvPr/>
        </p:nvSpPr>
        <p:spPr>
          <a:xfrm>
            <a:off x="5944500" y="2139917"/>
            <a:ext cx="915635" cy="369332"/>
          </a:xfrm>
          <a:prstGeom prst="rect">
            <a:avLst/>
          </a:prstGeom>
          <a:noFill/>
        </p:spPr>
        <p:txBody>
          <a:bodyPr wrap="none" rtlCol="0">
            <a:spAutoFit/>
          </a:bodyPr>
          <a:lstStyle/>
          <a:p>
            <a:r>
              <a:rPr lang="en-US" b="1" dirty="0">
                <a:solidFill>
                  <a:srgbClr val="7030A0"/>
                </a:solidFill>
              </a:rPr>
              <a:t>Python</a:t>
            </a:r>
          </a:p>
        </p:txBody>
      </p:sp>
      <p:sp>
        <p:nvSpPr>
          <p:cNvPr id="8" name="Date Placeholder 7">
            <a:extLst>
              <a:ext uri="{FF2B5EF4-FFF2-40B4-BE49-F238E27FC236}">
                <a16:creationId xmlns:a16="http://schemas.microsoft.com/office/drawing/2014/main" id="{0BBBC56E-BD7E-4CE7-800C-1744CB8D6976}"/>
              </a:ext>
            </a:extLst>
          </p:cNvPr>
          <p:cNvSpPr>
            <a:spLocks noGrp="1"/>
          </p:cNvSpPr>
          <p:nvPr>
            <p:ph type="dt" sz="half" idx="10"/>
          </p:nvPr>
        </p:nvSpPr>
        <p:spPr/>
        <p:txBody>
          <a:bodyPr/>
          <a:lstStyle/>
          <a:p>
            <a:fld id="{48B09D5D-AFD9-4F8C-9A77-14368FE430AF}" type="datetime3">
              <a:rPr lang="en-US" smtClean="0"/>
              <a:t>31 January 2023</a:t>
            </a:fld>
            <a:endParaRPr lang="en-US" dirty="0"/>
          </a:p>
        </p:txBody>
      </p:sp>
      <p:sp>
        <p:nvSpPr>
          <p:cNvPr id="11" name="Footer Placeholder 10">
            <a:extLst>
              <a:ext uri="{FF2B5EF4-FFF2-40B4-BE49-F238E27FC236}">
                <a16:creationId xmlns:a16="http://schemas.microsoft.com/office/drawing/2014/main" id="{32BB90E4-E043-4191-9B34-0BAF744EDAC4}"/>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325025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ppt_x"/>
                                          </p:val>
                                        </p:tav>
                                        <p:tav tm="100000">
                                          <p:val>
                                            <p:strVal val="#ppt_x"/>
                                          </p:val>
                                        </p:tav>
                                      </p:tavLst>
                                    </p:anim>
                                    <p:anim calcmode="lin" valueType="num">
                                      <p:cBhvr additive="base">
                                        <p:cTn id="3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249" y="232813"/>
            <a:ext cx="7987695" cy="738664"/>
          </a:xfrm>
        </p:spPr>
        <p:txBody>
          <a:bodyPr>
            <a:normAutofit/>
          </a:bodyPr>
          <a:lstStyle/>
          <a:p>
            <a:r>
              <a:rPr kumimoji="0" lang="en-GB" sz="3200" b="0" i="0" u="none" strike="noStrike" kern="1200" cap="none" spc="0" normalizeH="0" baseline="0" noProof="0" dirty="0">
                <a:ln w="3175" cmpd="sng">
                  <a:noFill/>
                </a:ln>
                <a:solidFill>
                  <a:prstClr val="black"/>
                </a:solidFill>
                <a:effectLst/>
                <a:uLnTx/>
                <a:uFillTx/>
                <a:latin typeface="Corbel" panose="020B0503020204020204"/>
                <a:ea typeface="+mj-ea"/>
                <a:cs typeface="+mj-cs"/>
              </a:rPr>
              <a:t>Drawing a graph of a fixed number of points</a:t>
            </a:r>
            <a:endParaRPr lang="en-US" sz="2200" b="1" dirty="0"/>
          </a:p>
        </p:txBody>
      </p:sp>
      <p:sp>
        <p:nvSpPr>
          <p:cNvPr id="3" name="Slide Number Placeholder 2"/>
          <p:cNvSpPr>
            <a:spLocks noGrp="1"/>
          </p:cNvSpPr>
          <p:nvPr>
            <p:ph type="sldNum" sz="quarter" idx="12"/>
          </p:nvPr>
        </p:nvSpPr>
        <p:spPr/>
        <p:txBody>
          <a:bodyPr/>
          <a:lstStyle/>
          <a:p>
            <a:fld id="{D57F1E4F-1CFF-5643-939E-02111984F565}" type="slidenum">
              <a:rPr lang="en-US" smtClean="0"/>
              <a:t>29</a:t>
            </a:fld>
            <a:endParaRPr lang="en-US" dirty="0"/>
          </a:p>
        </p:txBody>
      </p:sp>
      <p:sp>
        <p:nvSpPr>
          <p:cNvPr id="5" name="Rectangle 4"/>
          <p:cNvSpPr/>
          <p:nvPr/>
        </p:nvSpPr>
        <p:spPr>
          <a:xfrm>
            <a:off x="1449451" y="1285157"/>
            <a:ext cx="3449162" cy="5016758"/>
          </a:xfrm>
          <a:prstGeom prst="rect">
            <a:avLst/>
          </a:prstGeom>
          <a:solidFill>
            <a:schemeClr val="bg1"/>
          </a:solidFill>
        </p:spPr>
        <p:txBody>
          <a:bodyPr wrap="square">
            <a:spAutoFit/>
          </a:bodyPr>
          <a:lstStyle/>
          <a:p>
            <a:r>
              <a:rPr lang="en-US" sz="1600" dirty="0"/>
              <a:t># Produce graph  for gloves sales</a:t>
            </a:r>
          </a:p>
          <a:p>
            <a:r>
              <a:rPr lang="en-US" sz="1600" dirty="0"/>
              <a:t>from turtle import *</a:t>
            </a:r>
          </a:p>
          <a:p>
            <a:r>
              <a:rPr lang="en-US" sz="1600" dirty="0"/>
              <a:t># set up the variables</a:t>
            </a:r>
          </a:p>
          <a:p>
            <a:r>
              <a:rPr lang="en-US" sz="1600" b="1" dirty="0"/>
              <a:t>reset()</a:t>
            </a:r>
          </a:p>
          <a:p>
            <a:r>
              <a:rPr lang="en-US" sz="1600" dirty="0"/>
              <a:t>g1=10</a:t>
            </a:r>
          </a:p>
          <a:p>
            <a:r>
              <a:rPr lang="en-US" sz="1600" dirty="0"/>
              <a:t>g2=8</a:t>
            </a:r>
          </a:p>
          <a:p>
            <a:r>
              <a:rPr lang="en-US" sz="1600" dirty="0"/>
              <a:t># produce the x axis</a:t>
            </a:r>
          </a:p>
          <a:p>
            <a:r>
              <a:rPr lang="en-US" sz="1600" dirty="0" err="1"/>
              <a:t>goto</a:t>
            </a:r>
            <a:r>
              <a:rPr lang="en-US" sz="1600" dirty="0"/>
              <a:t>(40,0)</a:t>
            </a:r>
          </a:p>
          <a:p>
            <a:r>
              <a:rPr lang="en-US" sz="1600" dirty="0" err="1"/>
              <a:t>goto</a:t>
            </a:r>
            <a:r>
              <a:rPr lang="en-US" sz="1600" dirty="0"/>
              <a:t>(0,0)</a:t>
            </a:r>
          </a:p>
          <a:p>
            <a:r>
              <a:rPr lang="en-US" sz="1600" dirty="0"/>
              <a:t># produce the y axis</a:t>
            </a:r>
          </a:p>
          <a:p>
            <a:r>
              <a:rPr lang="en-US" sz="1600" dirty="0" err="1"/>
              <a:t>goto</a:t>
            </a:r>
            <a:r>
              <a:rPr lang="en-US" sz="1600" dirty="0"/>
              <a:t>(0,120)</a:t>
            </a:r>
          </a:p>
          <a:p>
            <a:r>
              <a:rPr lang="en-US" sz="1600" dirty="0" err="1"/>
              <a:t>goto</a:t>
            </a:r>
            <a:r>
              <a:rPr lang="en-US" sz="1600" dirty="0"/>
              <a:t>(0,0)</a:t>
            </a:r>
          </a:p>
          <a:p>
            <a:r>
              <a:rPr lang="en-US" sz="1600" dirty="0"/>
              <a:t># Plot data for 2 values</a:t>
            </a:r>
          </a:p>
          <a:p>
            <a:r>
              <a:rPr lang="en-US" sz="1600" dirty="0" err="1"/>
              <a:t>goto</a:t>
            </a:r>
            <a:r>
              <a:rPr lang="en-US" sz="1600" dirty="0"/>
              <a:t>(20, g1*10)</a:t>
            </a:r>
          </a:p>
          <a:p>
            <a:r>
              <a:rPr lang="en-US" sz="1600" b="1" dirty="0"/>
              <a:t>dot( 5, "blue")</a:t>
            </a:r>
          </a:p>
          <a:p>
            <a:r>
              <a:rPr lang="en-US" sz="1600" b="1" dirty="0"/>
              <a:t>write("g1", </a:t>
            </a:r>
            <a:r>
              <a:rPr lang="en-US" sz="1600" b="1" dirty="0" err="1"/>
              <a:t>False,"center","bold</a:t>
            </a:r>
            <a:r>
              <a:rPr lang="en-US" sz="1600" b="1" dirty="0"/>
              <a:t>")</a:t>
            </a:r>
          </a:p>
          <a:p>
            <a:r>
              <a:rPr lang="en-US" sz="1600" dirty="0" err="1"/>
              <a:t>goto</a:t>
            </a:r>
            <a:r>
              <a:rPr lang="en-US" sz="1600" dirty="0"/>
              <a:t>(40, g2*10)</a:t>
            </a:r>
          </a:p>
          <a:p>
            <a:r>
              <a:rPr lang="en-US" sz="1600" b="1" dirty="0"/>
              <a:t>dot( 5, "red")</a:t>
            </a:r>
          </a:p>
          <a:p>
            <a:r>
              <a:rPr lang="en-US" sz="1600" b="1" dirty="0"/>
              <a:t>write("g2", </a:t>
            </a:r>
            <a:r>
              <a:rPr lang="en-US" sz="1600" b="1" dirty="0" err="1"/>
              <a:t>False,”left","bold</a:t>
            </a:r>
            <a:r>
              <a:rPr lang="en-US" sz="1600" b="1" dirty="0"/>
              <a:t>")</a:t>
            </a:r>
          </a:p>
          <a:p>
            <a:r>
              <a:rPr lang="en-US" sz="1600" dirty="0" err="1"/>
              <a:t>ht</a:t>
            </a:r>
            <a:r>
              <a:rPr lang="en-US" sz="1600" dirty="0"/>
              <a:t>()  # to hide the turtle prompt</a:t>
            </a:r>
          </a:p>
        </p:txBody>
      </p:sp>
      <p:sp>
        <p:nvSpPr>
          <p:cNvPr id="12" name="Arrow: Right 11">
            <a:extLst>
              <a:ext uri="{FF2B5EF4-FFF2-40B4-BE49-F238E27FC236}">
                <a16:creationId xmlns:a16="http://schemas.microsoft.com/office/drawing/2014/main" id="{C89A6288-514E-4302-9FA6-8BD4FBE65989}"/>
              </a:ext>
            </a:extLst>
          </p:cNvPr>
          <p:cNvSpPr/>
          <p:nvPr/>
        </p:nvSpPr>
        <p:spPr>
          <a:xfrm>
            <a:off x="5103580" y="3437270"/>
            <a:ext cx="979714" cy="502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FB25998-5ABE-4D54-9FE7-92BF4454E511}"/>
              </a:ext>
            </a:extLst>
          </p:cNvPr>
          <p:cNvPicPr>
            <a:picLocks noChangeAspect="1"/>
          </p:cNvPicPr>
          <p:nvPr/>
        </p:nvPicPr>
        <p:blipFill>
          <a:blip r:embed="rId3"/>
          <a:stretch>
            <a:fillRect/>
          </a:stretch>
        </p:blipFill>
        <p:spPr>
          <a:xfrm>
            <a:off x="6316145" y="2606832"/>
            <a:ext cx="1378404" cy="2163774"/>
          </a:xfrm>
          <a:prstGeom prst="rect">
            <a:avLst/>
          </a:prstGeom>
        </p:spPr>
      </p:pic>
      <p:sp>
        <p:nvSpPr>
          <p:cNvPr id="7" name="TextBox 6">
            <a:extLst>
              <a:ext uri="{FF2B5EF4-FFF2-40B4-BE49-F238E27FC236}">
                <a16:creationId xmlns:a16="http://schemas.microsoft.com/office/drawing/2014/main" id="{983B762D-1940-4261-A23E-91328529062F}"/>
              </a:ext>
            </a:extLst>
          </p:cNvPr>
          <p:cNvSpPr txBox="1"/>
          <p:nvPr/>
        </p:nvSpPr>
        <p:spPr>
          <a:xfrm>
            <a:off x="2537402" y="915825"/>
            <a:ext cx="915635" cy="369332"/>
          </a:xfrm>
          <a:prstGeom prst="rect">
            <a:avLst/>
          </a:prstGeom>
          <a:noFill/>
        </p:spPr>
        <p:txBody>
          <a:bodyPr wrap="none" rtlCol="0">
            <a:spAutoFit/>
          </a:bodyPr>
          <a:lstStyle/>
          <a:p>
            <a:r>
              <a:rPr lang="en-US" b="1" dirty="0">
                <a:solidFill>
                  <a:srgbClr val="7030A0"/>
                </a:solidFill>
              </a:rPr>
              <a:t>Python</a:t>
            </a:r>
          </a:p>
        </p:txBody>
      </p:sp>
      <p:sp>
        <p:nvSpPr>
          <p:cNvPr id="4" name="Date Placeholder 3">
            <a:extLst>
              <a:ext uri="{FF2B5EF4-FFF2-40B4-BE49-F238E27FC236}">
                <a16:creationId xmlns:a16="http://schemas.microsoft.com/office/drawing/2014/main" id="{5A88D847-B364-40CB-AFA4-DF767E525299}"/>
              </a:ext>
            </a:extLst>
          </p:cNvPr>
          <p:cNvSpPr>
            <a:spLocks noGrp="1"/>
          </p:cNvSpPr>
          <p:nvPr>
            <p:ph type="dt" sz="half" idx="10"/>
          </p:nvPr>
        </p:nvSpPr>
        <p:spPr/>
        <p:txBody>
          <a:bodyPr/>
          <a:lstStyle/>
          <a:p>
            <a:fld id="{9F4A6AD4-0D4E-4E77-AB0D-BAAB4A9A46D7}" type="datetime3">
              <a:rPr lang="en-US" smtClean="0"/>
              <a:t>31 January 2023</a:t>
            </a:fld>
            <a:endParaRPr lang="en-US" dirty="0"/>
          </a:p>
        </p:txBody>
      </p:sp>
      <p:sp>
        <p:nvSpPr>
          <p:cNvPr id="6" name="Footer Placeholder 5">
            <a:extLst>
              <a:ext uri="{FF2B5EF4-FFF2-40B4-BE49-F238E27FC236}">
                <a16:creationId xmlns:a16="http://schemas.microsoft.com/office/drawing/2014/main" id="{DF86B58A-138C-49B9-B842-647C4A5ADFEE}"/>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14921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293312"/>
            <a:ext cx="7987695" cy="402003"/>
          </a:xfrm>
        </p:spPr>
        <p:txBody>
          <a:bodyPr>
            <a:noAutofit/>
          </a:bodyPr>
          <a:lstStyle/>
          <a:p>
            <a:r>
              <a:rPr lang="en-GB" sz="3600" b="1" dirty="0"/>
              <a:t>Introduction</a:t>
            </a:r>
            <a:endParaRPr lang="en-US" sz="3600" b="1" dirty="0"/>
          </a:p>
        </p:txBody>
      </p:sp>
      <p:sp>
        <p:nvSpPr>
          <p:cNvPr id="3" name="Content Placeholder 2"/>
          <p:cNvSpPr>
            <a:spLocks noGrp="1"/>
          </p:cNvSpPr>
          <p:nvPr>
            <p:ph idx="1"/>
          </p:nvPr>
        </p:nvSpPr>
        <p:spPr>
          <a:xfrm>
            <a:off x="1123647" y="1056821"/>
            <a:ext cx="7704667" cy="4215323"/>
          </a:xfrm>
        </p:spPr>
        <p:txBody>
          <a:bodyPr>
            <a:normAutofit/>
          </a:bodyPr>
          <a:lstStyle/>
          <a:p>
            <a:r>
              <a:rPr lang="en-US" dirty="0"/>
              <a:t>Turtle graphics is an interesting and easy way to learn basic programming concepts. The Python turtle graphics system simulates a “turtle” that obeys commands to draw simple graphics.</a:t>
            </a:r>
            <a:endParaRPr lang="en-GB" dirty="0"/>
          </a:p>
          <a:p>
            <a:r>
              <a:rPr lang="en-GB" dirty="0"/>
              <a:t>This turtle can be instructed to move around a two-dimensional space, leaving a trace of its movement using a coloured pen. </a:t>
            </a:r>
          </a:p>
          <a:p>
            <a:r>
              <a:rPr lang="en-GB" dirty="0"/>
              <a:t>This provides a lot of opportunities for drawing interesting shapes, diagrams and indeed pictures. </a:t>
            </a:r>
          </a:p>
        </p:txBody>
      </p:sp>
      <p:sp>
        <p:nvSpPr>
          <p:cNvPr id="4" name="Slide Number Placeholder 3"/>
          <p:cNvSpPr>
            <a:spLocks noGrp="1"/>
          </p:cNvSpPr>
          <p:nvPr>
            <p:ph type="sldNum" sz="quarter" idx="12"/>
          </p:nvPr>
        </p:nvSpPr>
        <p:spPr/>
        <p:txBody>
          <a:bodyPr/>
          <a:lstStyle/>
          <a:p>
            <a:fld id="{D57F1E4F-1CFF-5643-939E-02111984F565}" type="slidenum">
              <a:rPr lang="en-US" smtClean="0"/>
              <a:t>3</a:t>
            </a:fld>
            <a:endParaRPr lang="en-US" dirty="0"/>
          </a:p>
        </p:txBody>
      </p:sp>
      <p:sp>
        <p:nvSpPr>
          <p:cNvPr id="5" name="Date Placeholder 4">
            <a:extLst>
              <a:ext uri="{FF2B5EF4-FFF2-40B4-BE49-F238E27FC236}">
                <a16:creationId xmlns:a16="http://schemas.microsoft.com/office/drawing/2014/main" id="{F1E10306-3240-490C-84E0-E8339AC1145B}"/>
              </a:ext>
            </a:extLst>
          </p:cNvPr>
          <p:cNvSpPr>
            <a:spLocks noGrp="1"/>
          </p:cNvSpPr>
          <p:nvPr>
            <p:ph type="dt" sz="half" idx="10"/>
          </p:nvPr>
        </p:nvSpPr>
        <p:spPr/>
        <p:txBody>
          <a:bodyPr/>
          <a:lstStyle/>
          <a:p>
            <a:fld id="{31CF5970-CA54-4225-89A0-648B91C8C45C}" type="datetime3">
              <a:rPr lang="en-US" smtClean="0"/>
              <a:t>31 January 2023</a:t>
            </a:fld>
            <a:endParaRPr lang="en-US" dirty="0"/>
          </a:p>
        </p:txBody>
      </p:sp>
      <p:sp>
        <p:nvSpPr>
          <p:cNvPr id="6" name="Footer Placeholder 5">
            <a:extLst>
              <a:ext uri="{FF2B5EF4-FFF2-40B4-BE49-F238E27FC236}">
                <a16:creationId xmlns:a16="http://schemas.microsoft.com/office/drawing/2014/main" id="{A7F0C83A-08FC-418C-909F-BC100D81F22D}"/>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626197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273550"/>
            <a:ext cx="7987695" cy="1007578"/>
          </a:xfrm>
        </p:spPr>
        <p:txBody>
          <a:bodyPr>
            <a:noAutofit/>
          </a:bodyPr>
          <a:lstStyle/>
          <a:p>
            <a:r>
              <a:rPr lang="en-GB" sz="3600" dirty="0"/>
              <a:t>Nested iteration</a:t>
            </a:r>
            <a:br>
              <a:rPr lang="en-GB" sz="3200" dirty="0"/>
            </a:br>
            <a:r>
              <a:rPr lang="en-GB" dirty="0"/>
              <a:t>(</a:t>
            </a:r>
            <a:r>
              <a:rPr lang="en-GB" sz="2400" dirty="0"/>
              <a:t>Programming the turtle using nested loops</a:t>
            </a:r>
            <a:r>
              <a:rPr lang="en-GB" sz="2800" dirty="0"/>
              <a:t>)</a:t>
            </a:r>
            <a:endParaRPr lang="en-US" sz="2800" dirty="0"/>
          </a:p>
        </p:txBody>
      </p:sp>
      <p:sp>
        <p:nvSpPr>
          <p:cNvPr id="9" name="TextBox 8"/>
          <p:cNvSpPr txBox="1"/>
          <p:nvPr/>
        </p:nvSpPr>
        <p:spPr>
          <a:xfrm>
            <a:off x="982133" y="1516286"/>
            <a:ext cx="7987695" cy="830997"/>
          </a:xfrm>
          <a:prstGeom prst="rect">
            <a:avLst/>
          </a:prstGeom>
          <a:noFill/>
        </p:spPr>
        <p:txBody>
          <a:bodyPr wrap="square" rtlCol="0">
            <a:spAutoFit/>
          </a:bodyPr>
          <a:lstStyle/>
          <a:p>
            <a:pPr marL="342900" indent="-342900" algn="just">
              <a:buFont typeface="Arial" panose="020B0604020202020204" pitchFamily="34" charset="0"/>
              <a:buChar char="•"/>
            </a:pPr>
            <a:r>
              <a:rPr lang="en-GB" sz="2400" dirty="0"/>
              <a:t>Consider a program to produce a number of squares across the page. A decomposition of this problem is as follows:</a:t>
            </a:r>
            <a:endParaRPr lang="en-US" sz="2100" dirty="0"/>
          </a:p>
        </p:txBody>
      </p:sp>
      <p:pic>
        <p:nvPicPr>
          <p:cNvPr id="3" name="Picture 2"/>
          <p:cNvPicPr>
            <a:picLocks noChangeAspect="1"/>
          </p:cNvPicPr>
          <p:nvPr/>
        </p:nvPicPr>
        <p:blipFill>
          <a:blip r:embed="rId2"/>
          <a:stretch>
            <a:fillRect/>
          </a:stretch>
        </p:blipFill>
        <p:spPr>
          <a:xfrm>
            <a:off x="3061164" y="2457626"/>
            <a:ext cx="3829632" cy="1603923"/>
          </a:xfrm>
          <a:prstGeom prst="rect">
            <a:avLst/>
          </a:prstGeom>
        </p:spPr>
      </p:pic>
      <p:sp>
        <p:nvSpPr>
          <p:cNvPr id="5" name="TextBox 4"/>
          <p:cNvSpPr txBox="1"/>
          <p:nvPr/>
        </p:nvSpPr>
        <p:spPr>
          <a:xfrm>
            <a:off x="1101691" y="4543569"/>
            <a:ext cx="3066330" cy="1631216"/>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t>If we now copy the decomposition from subsection for ‘Draw a square’ into the above decomposition, we get:</a:t>
            </a:r>
            <a:endParaRPr lang="en-US" sz="2000" dirty="0"/>
          </a:p>
        </p:txBody>
      </p:sp>
      <p:pic>
        <p:nvPicPr>
          <p:cNvPr id="4" name="Picture 3"/>
          <p:cNvPicPr>
            <a:picLocks noChangeAspect="1"/>
          </p:cNvPicPr>
          <p:nvPr/>
        </p:nvPicPr>
        <p:blipFill>
          <a:blip r:embed="rId3"/>
          <a:stretch>
            <a:fillRect/>
          </a:stretch>
        </p:blipFill>
        <p:spPr>
          <a:xfrm>
            <a:off x="4975980" y="4120048"/>
            <a:ext cx="4156910" cy="2629091"/>
          </a:xfrm>
          <a:prstGeom prst="rect">
            <a:avLst/>
          </a:prstGeom>
        </p:spPr>
      </p:pic>
      <p:sp>
        <p:nvSpPr>
          <p:cNvPr id="6" name="Slide Number Placeholder 5"/>
          <p:cNvSpPr>
            <a:spLocks noGrp="1"/>
          </p:cNvSpPr>
          <p:nvPr>
            <p:ph type="sldNum" sz="quarter" idx="12"/>
          </p:nvPr>
        </p:nvSpPr>
        <p:spPr/>
        <p:txBody>
          <a:bodyPr/>
          <a:lstStyle/>
          <a:p>
            <a:fld id="{D57F1E4F-1CFF-5643-939E-02111984F565}" type="slidenum">
              <a:rPr lang="en-US" smtClean="0"/>
              <a:t>30</a:t>
            </a:fld>
            <a:endParaRPr lang="en-US" dirty="0"/>
          </a:p>
        </p:txBody>
      </p:sp>
      <p:sp>
        <p:nvSpPr>
          <p:cNvPr id="7" name="Date Placeholder 6">
            <a:extLst>
              <a:ext uri="{FF2B5EF4-FFF2-40B4-BE49-F238E27FC236}">
                <a16:creationId xmlns:a16="http://schemas.microsoft.com/office/drawing/2014/main" id="{E7D76EC7-B512-4EA8-92EE-1D132C63CAB3}"/>
              </a:ext>
            </a:extLst>
          </p:cNvPr>
          <p:cNvSpPr>
            <a:spLocks noGrp="1"/>
          </p:cNvSpPr>
          <p:nvPr>
            <p:ph type="dt" sz="half" idx="10"/>
          </p:nvPr>
        </p:nvSpPr>
        <p:spPr/>
        <p:txBody>
          <a:bodyPr/>
          <a:lstStyle/>
          <a:p>
            <a:fld id="{A262754F-EE5D-45F2-AAE0-94E5B994A043}" type="datetime3">
              <a:rPr lang="en-US" smtClean="0"/>
              <a:t>31 January 2023</a:t>
            </a:fld>
            <a:endParaRPr lang="en-US" dirty="0"/>
          </a:p>
        </p:txBody>
      </p:sp>
      <p:sp>
        <p:nvSpPr>
          <p:cNvPr id="8" name="Footer Placeholder 7">
            <a:extLst>
              <a:ext uri="{FF2B5EF4-FFF2-40B4-BE49-F238E27FC236}">
                <a16:creationId xmlns:a16="http://schemas.microsoft.com/office/drawing/2014/main" id="{936AEC6D-B478-487E-A696-24166FC32075}"/>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2644379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028" y="30752"/>
            <a:ext cx="7987695" cy="1007578"/>
          </a:xfrm>
        </p:spPr>
        <p:txBody>
          <a:bodyPr>
            <a:noAutofit/>
          </a:bodyPr>
          <a:lstStyle/>
          <a:p>
            <a:r>
              <a:rPr lang="en-GB" sz="4400" dirty="0"/>
              <a:t>Nested iteration</a:t>
            </a:r>
            <a:br>
              <a:rPr lang="en-GB" dirty="0"/>
            </a:br>
            <a:r>
              <a:rPr lang="en-GB" sz="3600" dirty="0"/>
              <a:t>(</a:t>
            </a:r>
            <a:r>
              <a:rPr lang="en-GB" sz="3200" dirty="0"/>
              <a:t>nested loops</a:t>
            </a:r>
            <a:r>
              <a:rPr lang="en-GB" sz="3600" dirty="0"/>
              <a:t>)</a:t>
            </a:r>
            <a:endParaRPr lang="en-US" sz="3200" dirty="0"/>
          </a:p>
        </p:txBody>
      </p:sp>
      <p:sp>
        <p:nvSpPr>
          <p:cNvPr id="9" name="TextBox 8"/>
          <p:cNvSpPr txBox="1"/>
          <p:nvPr/>
        </p:nvSpPr>
        <p:spPr>
          <a:xfrm>
            <a:off x="4648121" y="1959431"/>
            <a:ext cx="2042331" cy="738664"/>
          </a:xfrm>
          <a:prstGeom prst="rect">
            <a:avLst/>
          </a:prstGeom>
          <a:noFill/>
        </p:spPr>
        <p:txBody>
          <a:bodyPr wrap="square" rtlCol="0">
            <a:spAutoFit/>
          </a:bodyPr>
          <a:lstStyle/>
          <a:p>
            <a:pPr algn="just"/>
            <a:r>
              <a:rPr lang="en-GB" sz="2100" dirty="0"/>
              <a:t>Problem Decomposition</a:t>
            </a:r>
          </a:p>
        </p:txBody>
      </p:sp>
      <p:sp>
        <p:nvSpPr>
          <p:cNvPr id="5" name="Down Arrow 4"/>
          <p:cNvSpPr/>
          <p:nvPr/>
        </p:nvSpPr>
        <p:spPr>
          <a:xfrm>
            <a:off x="2371194" y="3336541"/>
            <a:ext cx="256673" cy="606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88334" y="6123727"/>
            <a:ext cx="2106499" cy="738664"/>
          </a:xfrm>
          <a:prstGeom prst="rect">
            <a:avLst/>
          </a:prstGeom>
          <a:noFill/>
        </p:spPr>
        <p:txBody>
          <a:bodyPr wrap="square" rtlCol="0">
            <a:spAutoFit/>
          </a:bodyPr>
          <a:lstStyle/>
          <a:p>
            <a:pPr algn="just"/>
            <a:r>
              <a:rPr lang="en-GB" sz="2100" dirty="0"/>
              <a:t>Translated Python Code</a:t>
            </a:r>
          </a:p>
        </p:txBody>
      </p:sp>
      <p:pic>
        <p:nvPicPr>
          <p:cNvPr id="8" name="Picture 7"/>
          <p:cNvPicPr>
            <a:picLocks noChangeAspect="1"/>
          </p:cNvPicPr>
          <p:nvPr/>
        </p:nvPicPr>
        <p:blipFill>
          <a:blip r:embed="rId2"/>
          <a:stretch>
            <a:fillRect/>
          </a:stretch>
        </p:blipFill>
        <p:spPr>
          <a:xfrm>
            <a:off x="631517" y="1228241"/>
            <a:ext cx="3992700" cy="2525234"/>
          </a:xfrm>
          <a:prstGeom prst="rect">
            <a:avLst/>
          </a:prstGeom>
        </p:spPr>
      </p:pic>
      <p:sp>
        <p:nvSpPr>
          <p:cNvPr id="3" name="Slide Number Placeholder 2"/>
          <p:cNvSpPr>
            <a:spLocks noGrp="1"/>
          </p:cNvSpPr>
          <p:nvPr>
            <p:ph type="sldNum" sz="quarter" idx="12"/>
          </p:nvPr>
        </p:nvSpPr>
        <p:spPr/>
        <p:txBody>
          <a:bodyPr/>
          <a:lstStyle/>
          <a:p>
            <a:fld id="{D57F1E4F-1CFF-5643-939E-02111984F565}" type="slidenum">
              <a:rPr lang="en-US" smtClean="0"/>
              <a:t>31</a:t>
            </a:fld>
            <a:endParaRPr lang="en-US" dirty="0"/>
          </a:p>
        </p:txBody>
      </p:sp>
      <p:pic>
        <p:nvPicPr>
          <p:cNvPr id="6" name="Picture 5">
            <a:extLst>
              <a:ext uri="{FF2B5EF4-FFF2-40B4-BE49-F238E27FC236}">
                <a16:creationId xmlns:a16="http://schemas.microsoft.com/office/drawing/2014/main" id="{996AEB37-39F2-4EB1-AD86-CB888E18C694}"/>
              </a:ext>
            </a:extLst>
          </p:cNvPr>
          <p:cNvPicPr>
            <a:picLocks noChangeAspect="1"/>
          </p:cNvPicPr>
          <p:nvPr/>
        </p:nvPicPr>
        <p:blipFill>
          <a:blip r:embed="rId3"/>
          <a:stretch>
            <a:fillRect/>
          </a:stretch>
        </p:blipFill>
        <p:spPr>
          <a:xfrm>
            <a:off x="6906459" y="3680784"/>
            <a:ext cx="1980868" cy="1914839"/>
          </a:xfrm>
          <a:prstGeom prst="rect">
            <a:avLst/>
          </a:prstGeom>
        </p:spPr>
      </p:pic>
      <p:sp>
        <p:nvSpPr>
          <p:cNvPr id="10" name="Arrow: Right 9">
            <a:extLst>
              <a:ext uri="{FF2B5EF4-FFF2-40B4-BE49-F238E27FC236}">
                <a16:creationId xmlns:a16="http://schemas.microsoft.com/office/drawing/2014/main" id="{5FB5E6F8-0A17-4E92-A54B-7055D2627F12}"/>
              </a:ext>
            </a:extLst>
          </p:cNvPr>
          <p:cNvSpPr/>
          <p:nvPr/>
        </p:nvSpPr>
        <p:spPr>
          <a:xfrm>
            <a:off x="5846534" y="4527374"/>
            <a:ext cx="886133" cy="262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a:extLst>
              <a:ext uri="{FF2B5EF4-FFF2-40B4-BE49-F238E27FC236}">
                <a16:creationId xmlns:a16="http://schemas.microsoft.com/office/drawing/2014/main" id="{D07580CD-7210-422C-B142-E12400B31CFA}"/>
              </a:ext>
            </a:extLst>
          </p:cNvPr>
          <p:cNvSpPr>
            <a:spLocks noGrp="1"/>
          </p:cNvSpPr>
          <p:nvPr>
            <p:ph type="dt" sz="half" idx="10"/>
          </p:nvPr>
        </p:nvSpPr>
        <p:spPr/>
        <p:txBody>
          <a:bodyPr/>
          <a:lstStyle/>
          <a:p>
            <a:fld id="{6936C97A-2DF5-45A4-A8C0-BC87FED756FA}" type="datetime3">
              <a:rPr lang="en-US" smtClean="0"/>
              <a:t>31 January 2023</a:t>
            </a:fld>
            <a:endParaRPr lang="en-US" dirty="0"/>
          </a:p>
        </p:txBody>
      </p:sp>
      <p:sp>
        <p:nvSpPr>
          <p:cNvPr id="12" name="Footer Placeholder 11">
            <a:extLst>
              <a:ext uri="{FF2B5EF4-FFF2-40B4-BE49-F238E27FC236}">
                <a16:creationId xmlns:a16="http://schemas.microsoft.com/office/drawing/2014/main" id="{F6453168-2001-446F-8266-D287ECD70375}"/>
              </a:ext>
            </a:extLst>
          </p:cNvPr>
          <p:cNvSpPr>
            <a:spLocks noGrp="1"/>
          </p:cNvSpPr>
          <p:nvPr>
            <p:ph type="ftr" sz="quarter" idx="11"/>
          </p:nvPr>
        </p:nvSpPr>
        <p:spPr/>
        <p:txBody>
          <a:bodyPr/>
          <a:lstStyle/>
          <a:p>
            <a:r>
              <a:rPr lang="en-US"/>
              <a:t>AOU-M110</a:t>
            </a:r>
            <a:endParaRPr lang="en-US" dirty="0"/>
          </a:p>
        </p:txBody>
      </p:sp>
      <p:sp>
        <p:nvSpPr>
          <p:cNvPr id="4" name="Rectangle 3"/>
          <p:cNvSpPr/>
          <p:nvPr/>
        </p:nvSpPr>
        <p:spPr>
          <a:xfrm>
            <a:off x="346687" y="3943386"/>
            <a:ext cx="5499847" cy="2893100"/>
          </a:xfrm>
          <a:prstGeom prst="rect">
            <a:avLst/>
          </a:prstGeom>
          <a:solidFill>
            <a:schemeClr val="bg1"/>
          </a:solidFill>
        </p:spPr>
        <p:txBody>
          <a:bodyPr wrap="square">
            <a:spAutoFit/>
          </a:bodyPr>
          <a:lstStyle/>
          <a:p>
            <a:r>
              <a:rPr lang="en-US" sz="1600" dirty="0"/>
              <a:t># Draw squares across page</a:t>
            </a:r>
          </a:p>
          <a:p>
            <a:r>
              <a:rPr lang="en-US" sz="1600" dirty="0"/>
              <a:t>from turtle import *</a:t>
            </a:r>
          </a:p>
          <a:p>
            <a:r>
              <a:rPr lang="en-US" sz="1600" dirty="0" err="1"/>
              <a:t>number_of_shapes</a:t>
            </a:r>
            <a:r>
              <a:rPr lang="en-US" sz="1600" dirty="0"/>
              <a:t>=4</a:t>
            </a:r>
          </a:p>
          <a:p>
            <a:r>
              <a:rPr lang="en-US" sz="1600" dirty="0"/>
              <a:t>for shape in range (1, </a:t>
            </a:r>
            <a:r>
              <a:rPr lang="en-US" sz="1600" dirty="0" err="1"/>
              <a:t>number_of_shapes</a:t>
            </a:r>
            <a:r>
              <a:rPr lang="en-US" sz="1600" dirty="0"/>
              <a:t> +1):</a:t>
            </a:r>
          </a:p>
          <a:p>
            <a:r>
              <a:rPr lang="en-US" sz="1600" dirty="0"/>
              <a:t>     for shapes in range(1,5):</a:t>
            </a:r>
          </a:p>
          <a:p>
            <a:r>
              <a:rPr lang="en-US" sz="1600" dirty="0"/>
              <a:t>         forward(40)</a:t>
            </a:r>
          </a:p>
          <a:p>
            <a:r>
              <a:rPr lang="en-US" sz="1600" dirty="0"/>
              <a:t>         right(90)</a:t>
            </a:r>
          </a:p>
          <a:p>
            <a:r>
              <a:rPr lang="en-US" sz="1600" dirty="0"/>
              <a:t>      # Move forward to start position of next square</a:t>
            </a:r>
          </a:p>
          <a:p>
            <a:r>
              <a:rPr lang="en-US" sz="1600" dirty="0"/>
              <a:t>     </a:t>
            </a:r>
            <a:r>
              <a:rPr lang="en-US" sz="1600" dirty="0" err="1"/>
              <a:t>pu</a:t>
            </a:r>
            <a:r>
              <a:rPr lang="en-US" sz="1600" dirty="0"/>
              <a:t>()</a:t>
            </a:r>
          </a:p>
          <a:p>
            <a:r>
              <a:rPr lang="en-US" sz="1600" dirty="0"/>
              <a:t>     forward(50)</a:t>
            </a:r>
          </a:p>
          <a:p>
            <a:r>
              <a:rPr lang="en-US" sz="1600" dirty="0"/>
              <a:t>     </a:t>
            </a:r>
            <a:r>
              <a:rPr lang="en-US" sz="1600" dirty="0" err="1"/>
              <a:t>pd</a:t>
            </a:r>
            <a:r>
              <a:rPr lang="en-US" sz="1600" dirty="0"/>
              <a:t>()</a:t>
            </a:r>
          </a:p>
        </p:txBody>
      </p:sp>
    </p:spTree>
    <p:extLst>
      <p:ext uri="{BB962C8B-B14F-4D97-AF65-F5344CB8AC3E}">
        <p14:creationId xmlns:p14="http://schemas.microsoft.com/office/powerpoint/2010/main" val="2839865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D79F-5057-4515-AB8B-CBDA087302C2}"/>
              </a:ext>
            </a:extLst>
          </p:cNvPr>
          <p:cNvSpPr>
            <a:spLocks noGrp="1"/>
          </p:cNvSpPr>
          <p:nvPr>
            <p:ph type="title"/>
          </p:nvPr>
        </p:nvSpPr>
        <p:spPr>
          <a:xfrm>
            <a:off x="661482" y="458365"/>
            <a:ext cx="8326876" cy="864597"/>
          </a:xfrm>
        </p:spPr>
        <p:txBody>
          <a:bodyPr>
            <a:normAutofit fontScale="90000"/>
          </a:bodyPr>
          <a:lstStyle/>
          <a:p>
            <a:r>
              <a:rPr lang="en-US" b="1" dirty="0"/>
              <a:t> </a:t>
            </a:r>
            <a:r>
              <a:rPr lang="en-US" sz="3200" b="1" dirty="0"/>
              <a:t>Modularizing Turtle Graphics Code with Functions</a:t>
            </a:r>
            <a:endParaRPr lang="en-US" b="1" dirty="0"/>
          </a:p>
        </p:txBody>
      </p:sp>
      <p:sp>
        <p:nvSpPr>
          <p:cNvPr id="4" name="Date Placeholder 3">
            <a:extLst>
              <a:ext uri="{FF2B5EF4-FFF2-40B4-BE49-F238E27FC236}">
                <a16:creationId xmlns:a16="http://schemas.microsoft.com/office/drawing/2014/main" id="{32628231-CBCF-4813-96A8-6F93ADC9EF9B}"/>
              </a:ext>
            </a:extLst>
          </p:cNvPr>
          <p:cNvSpPr>
            <a:spLocks noGrp="1"/>
          </p:cNvSpPr>
          <p:nvPr>
            <p:ph type="dt" sz="half" idx="10"/>
          </p:nvPr>
        </p:nvSpPr>
        <p:spPr/>
        <p:txBody>
          <a:bodyPr/>
          <a:lstStyle/>
          <a:p>
            <a:fld id="{17DE5691-A460-463C-8F71-A39AC7B9E88F}" type="datetime3">
              <a:rPr lang="en-US" smtClean="0"/>
              <a:t>31 January 2023</a:t>
            </a:fld>
            <a:endParaRPr lang="en-US" dirty="0"/>
          </a:p>
        </p:txBody>
      </p:sp>
      <p:sp>
        <p:nvSpPr>
          <p:cNvPr id="5" name="Footer Placeholder 4">
            <a:extLst>
              <a:ext uri="{FF2B5EF4-FFF2-40B4-BE49-F238E27FC236}">
                <a16:creationId xmlns:a16="http://schemas.microsoft.com/office/drawing/2014/main" id="{4E12B49A-3E1E-47B0-B3E9-528F06D7B202}"/>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D6E4D60-A201-435F-8209-2239CDA2D5A7}"/>
              </a:ext>
            </a:extLst>
          </p:cNvPr>
          <p:cNvSpPr>
            <a:spLocks noGrp="1"/>
          </p:cNvSpPr>
          <p:nvPr>
            <p:ph type="sldNum" sz="quarter" idx="12"/>
          </p:nvPr>
        </p:nvSpPr>
        <p:spPr/>
        <p:txBody>
          <a:bodyPr/>
          <a:lstStyle/>
          <a:p>
            <a:fld id="{D57F1E4F-1CFF-5643-939E-02111984F565}" type="slidenum">
              <a:rPr lang="en-US" smtClean="0"/>
              <a:pPr/>
              <a:t>32</a:t>
            </a:fld>
            <a:endParaRPr lang="en-US" dirty="0"/>
          </a:p>
        </p:txBody>
      </p:sp>
      <p:sp>
        <p:nvSpPr>
          <p:cNvPr id="8" name="TextBox 7">
            <a:extLst>
              <a:ext uri="{FF2B5EF4-FFF2-40B4-BE49-F238E27FC236}">
                <a16:creationId xmlns:a16="http://schemas.microsoft.com/office/drawing/2014/main" id="{298C427B-F8A4-4BE9-B5A5-010A7B3D79D1}"/>
              </a:ext>
            </a:extLst>
          </p:cNvPr>
          <p:cNvSpPr txBox="1"/>
          <p:nvPr/>
        </p:nvSpPr>
        <p:spPr>
          <a:xfrm>
            <a:off x="1125206" y="1469275"/>
            <a:ext cx="7208195" cy="2862322"/>
          </a:xfrm>
          <a:prstGeom prst="rect">
            <a:avLst/>
          </a:prstGeom>
          <a:noFill/>
        </p:spPr>
        <p:txBody>
          <a:bodyPr wrap="square">
            <a:spAutoFit/>
          </a:bodyPr>
          <a:lstStyle/>
          <a:p>
            <a:r>
              <a:rPr lang="en-US" dirty="0"/>
              <a:t>Commonly needed turtle graphics operations can be stored in functions</a:t>
            </a:r>
          </a:p>
          <a:p>
            <a:r>
              <a:rPr lang="en-US" dirty="0"/>
              <a:t>and then called whenever needed.</a:t>
            </a:r>
          </a:p>
          <a:p>
            <a:r>
              <a:rPr lang="en-US" dirty="0"/>
              <a:t>For example, if we need to draw a lot of blue squares, in different locations on the screen? Suddenly, we find ourselves writing similar lines of code, over and over. </a:t>
            </a:r>
          </a:p>
          <a:p>
            <a:r>
              <a:rPr lang="en-US" dirty="0"/>
              <a:t>We can simplify our program by writing a function that draws a square at a specified location, and then calling that function anytime we need it.</a:t>
            </a:r>
          </a:p>
          <a:p>
            <a:endParaRPr lang="en-US" dirty="0"/>
          </a:p>
          <a:p>
            <a:r>
              <a:rPr lang="en-US" dirty="0"/>
              <a:t>The following program demonstrates modularizing turtle graphics code with functions</a:t>
            </a:r>
          </a:p>
        </p:txBody>
      </p:sp>
    </p:spTree>
    <p:extLst>
      <p:ext uri="{BB962C8B-B14F-4D97-AF65-F5344CB8AC3E}">
        <p14:creationId xmlns:p14="http://schemas.microsoft.com/office/powerpoint/2010/main" val="1940025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D79F-5057-4515-AB8B-CBDA087302C2}"/>
              </a:ext>
            </a:extLst>
          </p:cNvPr>
          <p:cNvSpPr>
            <a:spLocks noGrp="1"/>
          </p:cNvSpPr>
          <p:nvPr>
            <p:ph type="title"/>
          </p:nvPr>
        </p:nvSpPr>
        <p:spPr>
          <a:xfrm>
            <a:off x="933952" y="0"/>
            <a:ext cx="8114784" cy="864597"/>
          </a:xfrm>
        </p:spPr>
        <p:txBody>
          <a:bodyPr>
            <a:normAutofit fontScale="90000"/>
          </a:bodyPr>
          <a:lstStyle/>
          <a:p>
            <a:r>
              <a:rPr lang="en-US" b="1" dirty="0"/>
              <a:t> </a:t>
            </a:r>
            <a:r>
              <a:rPr lang="en-US" sz="3200" b="1" dirty="0"/>
              <a:t>Modularizing Turtle Graphics Code with Functions</a:t>
            </a:r>
            <a:endParaRPr lang="en-US" b="1" dirty="0"/>
          </a:p>
        </p:txBody>
      </p:sp>
      <p:sp>
        <p:nvSpPr>
          <p:cNvPr id="4" name="Date Placeholder 3">
            <a:extLst>
              <a:ext uri="{FF2B5EF4-FFF2-40B4-BE49-F238E27FC236}">
                <a16:creationId xmlns:a16="http://schemas.microsoft.com/office/drawing/2014/main" id="{32628231-CBCF-4813-96A8-6F93ADC9EF9B}"/>
              </a:ext>
            </a:extLst>
          </p:cNvPr>
          <p:cNvSpPr>
            <a:spLocks noGrp="1"/>
          </p:cNvSpPr>
          <p:nvPr>
            <p:ph type="dt" sz="half" idx="10"/>
          </p:nvPr>
        </p:nvSpPr>
        <p:spPr/>
        <p:txBody>
          <a:bodyPr/>
          <a:lstStyle/>
          <a:p>
            <a:fld id="{C8B4AEA0-4C63-4373-916D-BBDDACD4BF5C}" type="datetime3">
              <a:rPr lang="en-US" smtClean="0"/>
              <a:t>31 January 2023</a:t>
            </a:fld>
            <a:endParaRPr lang="en-US" dirty="0"/>
          </a:p>
        </p:txBody>
      </p:sp>
      <p:sp>
        <p:nvSpPr>
          <p:cNvPr id="5" name="Footer Placeholder 4">
            <a:extLst>
              <a:ext uri="{FF2B5EF4-FFF2-40B4-BE49-F238E27FC236}">
                <a16:creationId xmlns:a16="http://schemas.microsoft.com/office/drawing/2014/main" id="{4E12B49A-3E1E-47B0-B3E9-528F06D7B202}"/>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D6E4D60-A201-435F-8209-2239CDA2D5A7}"/>
              </a:ext>
            </a:extLst>
          </p:cNvPr>
          <p:cNvSpPr>
            <a:spLocks noGrp="1"/>
          </p:cNvSpPr>
          <p:nvPr>
            <p:ph type="sldNum" sz="quarter" idx="12"/>
          </p:nvPr>
        </p:nvSpPr>
        <p:spPr/>
        <p:txBody>
          <a:bodyPr/>
          <a:lstStyle/>
          <a:p>
            <a:fld id="{D57F1E4F-1CFF-5643-939E-02111984F565}" type="slidenum">
              <a:rPr lang="en-US" smtClean="0"/>
              <a:pPr/>
              <a:t>33</a:t>
            </a:fld>
            <a:endParaRPr lang="en-US" dirty="0"/>
          </a:p>
        </p:txBody>
      </p:sp>
      <p:sp>
        <p:nvSpPr>
          <p:cNvPr id="8" name="TextBox 7">
            <a:extLst>
              <a:ext uri="{FF2B5EF4-FFF2-40B4-BE49-F238E27FC236}">
                <a16:creationId xmlns:a16="http://schemas.microsoft.com/office/drawing/2014/main" id="{298C427B-F8A4-4BE9-B5A5-010A7B3D79D1}"/>
              </a:ext>
            </a:extLst>
          </p:cNvPr>
          <p:cNvSpPr txBox="1"/>
          <p:nvPr/>
        </p:nvSpPr>
        <p:spPr>
          <a:xfrm>
            <a:off x="933952" y="913963"/>
            <a:ext cx="4897877" cy="5047536"/>
          </a:xfrm>
          <a:prstGeom prst="rect">
            <a:avLst/>
          </a:prstGeom>
          <a:noFill/>
        </p:spPr>
        <p:txBody>
          <a:bodyPr wrap="square">
            <a:spAutoFit/>
          </a:bodyPr>
          <a:lstStyle/>
          <a:p>
            <a:r>
              <a:rPr lang="en-US" sz="1400" dirty="0"/>
              <a:t>from turtle import *</a:t>
            </a:r>
          </a:p>
          <a:p>
            <a:r>
              <a:rPr lang="en-US" sz="1400" dirty="0"/>
              <a:t>def main():</a:t>
            </a:r>
          </a:p>
          <a:p>
            <a:r>
              <a:rPr lang="en-US" sz="1400" dirty="0"/>
              <a:t>    reset()</a:t>
            </a:r>
          </a:p>
          <a:p>
            <a:r>
              <a:rPr lang="en-US" sz="1400" dirty="0"/>
              <a:t>    </a:t>
            </a:r>
            <a:r>
              <a:rPr lang="en-US" sz="1400" dirty="0" err="1"/>
              <a:t>ht</a:t>
            </a:r>
            <a:r>
              <a:rPr lang="en-US" sz="1400" dirty="0"/>
              <a:t>()</a:t>
            </a:r>
          </a:p>
          <a:p>
            <a:r>
              <a:rPr lang="en-US" sz="1400" dirty="0"/>
              <a:t>    square(100, 0, 50, 'red')</a:t>
            </a:r>
          </a:p>
          <a:p>
            <a:r>
              <a:rPr lang="en-US" sz="1400" dirty="0"/>
              <a:t>    square(-150,-100, 200, 'blue')</a:t>
            </a:r>
          </a:p>
          <a:p>
            <a:r>
              <a:rPr lang="en-US" sz="1400" dirty="0"/>
              <a:t>    square(-200,150, 75, 'green')</a:t>
            </a:r>
          </a:p>
          <a:p>
            <a:r>
              <a:rPr lang="en-US" sz="1400" dirty="0"/>
              <a:t>    # The square function draws a square. The x and y parameters</a:t>
            </a:r>
          </a:p>
          <a:p>
            <a:r>
              <a:rPr lang="en-US" sz="1400" dirty="0"/>
              <a:t>    # are the coordinates of the lower-left corner. The width</a:t>
            </a:r>
          </a:p>
          <a:p>
            <a:r>
              <a:rPr lang="en-US" sz="1400" dirty="0"/>
              <a:t>    # parameter is the width of each side. The color parameter</a:t>
            </a:r>
          </a:p>
          <a:p>
            <a:r>
              <a:rPr lang="en-US" sz="1400" dirty="0"/>
              <a:t>    # is the fill color, as a string.</a:t>
            </a:r>
          </a:p>
          <a:p>
            <a:r>
              <a:rPr lang="en-US" sz="1400" dirty="0"/>
              <a:t>def square(x, y, width, color):</a:t>
            </a:r>
          </a:p>
          <a:p>
            <a:r>
              <a:rPr lang="en-US" sz="1400" dirty="0"/>
              <a:t>    </a:t>
            </a:r>
            <a:r>
              <a:rPr lang="en-US" sz="1400" dirty="0" err="1"/>
              <a:t>pu</a:t>
            </a:r>
            <a:r>
              <a:rPr lang="en-US" sz="1400" dirty="0"/>
              <a:t>() # Raise the pen</a:t>
            </a:r>
          </a:p>
          <a:p>
            <a:r>
              <a:rPr lang="en-US" sz="1400" dirty="0"/>
              <a:t>    </a:t>
            </a:r>
            <a:r>
              <a:rPr lang="en-US" sz="1400" dirty="0" err="1"/>
              <a:t>goto</a:t>
            </a:r>
            <a:r>
              <a:rPr lang="en-US" sz="1400" dirty="0"/>
              <a:t>(x, y) # Move to the specified location</a:t>
            </a:r>
          </a:p>
          <a:p>
            <a:r>
              <a:rPr lang="en-US" sz="1400" dirty="0"/>
              <a:t>    </a:t>
            </a:r>
            <a:r>
              <a:rPr lang="en-US" sz="1400" dirty="0" err="1"/>
              <a:t>fillcolor</a:t>
            </a:r>
            <a:r>
              <a:rPr lang="en-US" sz="1400" dirty="0"/>
              <a:t>(color) # Set the fill color</a:t>
            </a:r>
          </a:p>
          <a:p>
            <a:r>
              <a:rPr lang="en-US" sz="1400" dirty="0"/>
              <a:t>    pd() # Lower the pen</a:t>
            </a:r>
          </a:p>
          <a:p>
            <a:r>
              <a:rPr lang="en-US" sz="1400" dirty="0"/>
              <a:t>    </a:t>
            </a:r>
            <a:r>
              <a:rPr lang="en-US" sz="1400" dirty="0" err="1"/>
              <a:t>begin_fill</a:t>
            </a:r>
            <a:r>
              <a:rPr lang="en-US" sz="1400" dirty="0"/>
              <a:t>()</a:t>
            </a:r>
          </a:p>
          <a:p>
            <a:r>
              <a:rPr lang="en-US" sz="1400" dirty="0"/>
              <a:t>    for count in range(4): # Draw a square</a:t>
            </a:r>
          </a:p>
          <a:p>
            <a:r>
              <a:rPr lang="en-US" sz="1400" dirty="0"/>
              <a:t>        forward(width)</a:t>
            </a:r>
          </a:p>
          <a:p>
            <a:r>
              <a:rPr lang="en-US" sz="1400" dirty="0"/>
              <a:t>        left(90)</a:t>
            </a:r>
          </a:p>
          <a:p>
            <a:r>
              <a:rPr lang="en-US" sz="1400" dirty="0"/>
              <a:t>    </a:t>
            </a:r>
            <a:r>
              <a:rPr lang="en-US" sz="1400" dirty="0" err="1"/>
              <a:t>end_fill</a:t>
            </a:r>
            <a:r>
              <a:rPr lang="en-US" sz="1400" dirty="0"/>
              <a:t>() # End filling</a:t>
            </a:r>
          </a:p>
          <a:p>
            <a:r>
              <a:rPr lang="en-US" sz="1400" dirty="0"/>
              <a:t># Call the main function.</a:t>
            </a:r>
          </a:p>
          <a:p>
            <a:r>
              <a:rPr lang="en-US" sz="1400" dirty="0"/>
              <a:t>main()</a:t>
            </a:r>
          </a:p>
        </p:txBody>
      </p:sp>
      <p:pic>
        <p:nvPicPr>
          <p:cNvPr id="12" name="Picture 11">
            <a:extLst>
              <a:ext uri="{FF2B5EF4-FFF2-40B4-BE49-F238E27FC236}">
                <a16:creationId xmlns:a16="http://schemas.microsoft.com/office/drawing/2014/main" id="{DAC2EF0C-444C-42A2-9CB3-3321C22328BF}"/>
              </a:ext>
            </a:extLst>
          </p:cNvPr>
          <p:cNvPicPr>
            <a:picLocks noChangeAspect="1"/>
          </p:cNvPicPr>
          <p:nvPr/>
        </p:nvPicPr>
        <p:blipFill>
          <a:blip r:embed="rId2"/>
          <a:stretch>
            <a:fillRect/>
          </a:stretch>
        </p:blipFill>
        <p:spPr>
          <a:xfrm>
            <a:off x="5831829" y="1660565"/>
            <a:ext cx="3163501" cy="3960564"/>
          </a:xfrm>
          <a:prstGeom prst="rect">
            <a:avLst/>
          </a:prstGeom>
        </p:spPr>
      </p:pic>
    </p:spTree>
    <p:extLst>
      <p:ext uri="{BB962C8B-B14F-4D97-AF65-F5344CB8AC3E}">
        <p14:creationId xmlns:p14="http://schemas.microsoft.com/office/powerpoint/2010/main" val="2368838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A466-42F9-4900-A292-C6166E439066}"/>
              </a:ext>
            </a:extLst>
          </p:cNvPr>
          <p:cNvSpPr>
            <a:spLocks noGrp="1"/>
          </p:cNvSpPr>
          <p:nvPr>
            <p:ph type="title"/>
          </p:nvPr>
        </p:nvSpPr>
        <p:spPr>
          <a:xfrm>
            <a:off x="982134" y="2041838"/>
            <a:ext cx="7704667" cy="1986245"/>
          </a:xfrm>
        </p:spPr>
        <p:txBody>
          <a:bodyPr>
            <a:normAutofit/>
          </a:bodyPr>
          <a:lstStyle/>
          <a:p>
            <a:r>
              <a:rPr lang="en-US" sz="4800" b="1" dirty="0">
                <a:solidFill>
                  <a:srgbClr val="C00000"/>
                </a:solidFill>
              </a:rPr>
              <a:t>Extra Exercises</a:t>
            </a:r>
          </a:p>
        </p:txBody>
      </p:sp>
      <p:sp>
        <p:nvSpPr>
          <p:cNvPr id="4" name="Date Placeholder 3">
            <a:extLst>
              <a:ext uri="{FF2B5EF4-FFF2-40B4-BE49-F238E27FC236}">
                <a16:creationId xmlns:a16="http://schemas.microsoft.com/office/drawing/2014/main" id="{13DC04F2-67D9-4E80-97C8-8965FCA91727}"/>
              </a:ext>
            </a:extLst>
          </p:cNvPr>
          <p:cNvSpPr>
            <a:spLocks noGrp="1"/>
          </p:cNvSpPr>
          <p:nvPr>
            <p:ph type="dt" sz="half" idx="10"/>
          </p:nvPr>
        </p:nvSpPr>
        <p:spPr/>
        <p:txBody>
          <a:bodyPr/>
          <a:lstStyle/>
          <a:p>
            <a:fld id="{84DC06C9-B70B-4859-9231-BFE32D7C889E}" type="datetime3">
              <a:rPr lang="en-US" smtClean="0"/>
              <a:t>31 January 2023</a:t>
            </a:fld>
            <a:endParaRPr lang="en-US" dirty="0"/>
          </a:p>
        </p:txBody>
      </p:sp>
      <p:sp>
        <p:nvSpPr>
          <p:cNvPr id="5" name="Footer Placeholder 4">
            <a:extLst>
              <a:ext uri="{FF2B5EF4-FFF2-40B4-BE49-F238E27FC236}">
                <a16:creationId xmlns:a16="http://schemas.microsoft.com/office/drawing/2014/main" id="{C7CC7711-124B-4D8B-BDDA-742A69E32107}"/>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B2AD9504-ED65-4D9A-BE6C-9EFE10A2F924}"/>
              </a:ext>
            </a:extLst>
          </p:cNvPr>
          <p:cNvSpPr>
            <a:spLocks noGrp="1"/>
          </p:cNvSpPr>
          <p:nvPr>
            <p:ph type="sldNum" sz="quarter" idx="12"/>
          </p:nvPr>
        </p:nvSpPr>
        <p:spPr/>
        <p:txBody>
          <a:bodyPr/>
          <a:lstStyle/>
          <a:p>
            <a:fld id="{D57F1E4F-1CFF-5643-939E-02111984F565}" type="slidenum">
              <a:rPr lang="en-US" smtClean="0"/>
              <a:pPr/>
              <a:t>34</a:t>
            </a:fld>
            <a:endParaRPr lang="en-US" dirty="0"/>
          </a:p>
        </p:txBody>
      </p:sp>
    </p:spTree>
    <p:extLst>
      <p:ext uri="{BB962C8B-B14F-4D97-AF65-F5344CB8AC3E}">
        <p14:creationId xmlns:p14="http://schemas.microsoft.com/office/powerpoint/2010/main" val="3094533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D114-348D-4E8B-885C-F43450FA01E6}"/>
              </a:ext>
            </a:extLst>
          </p:cNvPr>
          <p:cNvSpPr>
            <a:spLocks noGrp="1"/>
          </p:cNvSpPr>
          <p:nvPr>
            <p:ph type="title"/>
          </p:nvPr>
        </p:nvSpPr>
        <p:spPr>
          <a:xfrm>
            <a:off x="982134" y="458366"/>
            <a:ext cx="7704667" cy="702220"/>
          </a:xfrm>
        </p:spPr>
        <p:txBody>
          <a:bodyPr/>
          <a:lstStyle/>
          <a:p>
            <a:r>
              <a:rPr lang="en-US" b="1" dirty="0"/>
              <a:t>Exercise 1</a:t>
            </a:r>
            <a:endParaRPr lang="en-US" dirty="0"/>
          </a:p>
        </p:txBody>
      </p:sp>
      <p:sp>
        <p:nvSpPr>
          <p:cNvPr id="4" name="Date Placeholder 3">
            <a:extLst>
              <a:ext uri="{FF2B5EF4-FFF2-40B4-BE49-F238E27FC236}">
                <a16:creationId xmlns:a16="http://schemas.microsoft.com/office/drawing/2014/main" id="{F3329C83-BFFF-4779-ABA4-85BF3D4EECA0}"/>
              </a:ext>
            </a:extLst>
          </p:cNvPr>
          <p:cNvSpPr>
            <a:spLocks noGrp="1"/>
          </p:cNvSpPr>
          <p:nvPr>
            <p:ph type="dt" sz="half" idx="10"/>
          </p:nvPr>
        </p:nvSpPr>
        <p:spPr/>
        <p:txBody>
          <a:bodyPr/>
          <a:lstStyle/>
          <a:p>
            <a:fld id="{323E232B-2FFB-4AA2-934F-BA7F623A044B}" type="datetime3">
              <a:rPr lang="en-US" smtClean="0"/>
              <a:t>31 January 2023</a:t>
            </a:fld>
            <a:endParaRPr lang="en-US" dirty="0"/>
          </a:p>
        </p:txBody>
      </p:sp>
      <p:sp>
        <p:nvSpPr>
          <p:cNvPr id="5" name="Footer Placeholder 4">
            <a:extLst>
              <a:ext uri="{FF2B5EF4-FFF2-40B4-BE49-F238E27FC236}">
                <a16:creationId xmlns:a16="http://schemas.microsoft.com/office/drawing/2014/main" id="{D21BE134-7481-4139-9F3E-D1E903E7534F}"/>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A2E4332D-D83C-4E76-88A7-3FF4039F0854}"/>
              </a:ext>
            </a:extLst>
          </p:cNvPr>
          <p:cNvSpPr>
            <a:spLocks noGrp="1"/>
          </p:cNvSpPr>
          <p:nvPr>
            <p:ph type="sldNum" sz="quarter" idx="12"/>
          </p:nvPr>
        </p:nvSpPr>
        <p:spPr/>
        <p:txBody>
          <a:bodyPr/>
          <a:lstStyle/>
          <a:p>
            <a:fld id="{D57F1E4F-1CFF-5643-939E-02111984F565}" type="slidenum">
              <a:rPr lang="en-US" smtClean="0"/>
              <a:pPr/>
              <a:t>35</a:t>
            </a:fld>
            <a:endParaRPr lang="en-US" dirty="0"/>
          </a:p>
        </p:txBody>
      </p:sp>
      <p:sp>
        <p:nvSpPr>
          <p:cNvPr id="10" name="TextBox 9">
            <a:extLst>
              <a:ext uri="{FF2B5EF4-FFF2-40B4-BE49-F238E27FC236}">
                <a16:creationId xmlns:a16="http://schemas.microsoft.com/office/drawing/2014/main" id="{E478E049-B3A0-4BFC-ACCE-23899EEBCE32}"/>
              </a:ext>
            </a:extLst>
          </p:cNvPr>
          <p:cNvSpPr txBox="1"/>
          <p:nvPr/>
        </p:nvSpPr>
        <p:spPr>
          <a:xfrm>
            <a:off x="982134" y="1338663"/>
            <a:ext cx="7986020" cy="923330"/>
          </a:xfrm>
          <a:prstGeom prst="rect">
            <a:avLst/>
          </a:prstGeom>
          <a:noFill/>
        </p:spPr>
        <p:txBody>
          <a:bodyPr wrap="square">
            <a:spAutoFit/>
          </a:bodyPr>
          <a:lstStyle/>
          <a:p>
            <a:r>
              <a:rPr lang="en-US" sz="1800" dirty="0"/>
              <a:t>Draw six Hexagons with different colors. The output should be like the below figure:</a:t>
            </a:r>
          </a:p>
          <a:p>
            <a:endParaRPr lang="en-US" dirty="0"/>
          </a:p>
        </p:txBody>
      </p:sp>
      <p:pic>
        <p:nvPicPr>
          <p:cNvPr id="12" name="Picture 11">
            <a:extLst>
              <a:ext uri="{FF2B5EF4-FFF2-40B4-BE49-F238E27FC236}">
                <a16:creationId xmlns:a16="http://schemas.microsoft.com/office/drawing/2014/main" id="{3AB73EEB-7C54-49DC-8034-528F89CAC96B}"/>
              </a:ext>
            </a:extLst>
          </p:cNvPr>
          <p:cNvPicPr>
            <a:picLocks noChangeAspect="1"/>
          </p:cNvPicPr>
          <p:nvPr/>
        </p:nvPicPr>
        <p:blipFill>
          <a:blip r:embed="rId2"/>
          <a:stretch>
            <a:fillRect/>
          </a:stretch>
        </p:blipFill>
        <p:spPr>
          <a:xfrm>
            <a:off x="3048390" y="1885625"/>
            <a:ext cx="3412980" cy="4239561"/>
          </a:xfrm>
          <a:prstGeom prst="rect">
            <a:avLst/>
          </a:prstGeom>
        </p:spPr>
      </p:pic>
    </p:spTree>
    <p:extLst>
      <p:ext uri="{BB962C8B-B14F-4D97-AF65-F5344CB8AC3E}">
        <p14:creationId xmlns:p14="http://schemas.microsoft.com/office/powerpoint/2010/main" val="343035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D114-348D-4E8B-885C-F43450FA01E6}"/>
              </a:ext>
            </a:extLst>
          </p:cNvPr>
          <p:cNvSpPr>
            <a:spLocks noGrp="1"/>
          </p:cNvSpPr>
          <p:nvPr>
            <p:ph type="title"/>
          </p:nvPr>
        </p:nvSpPr>
        <p:spPr>
          <a:xfrm>
            <a:off x="982134" y="458366"/>
            <a:ext cx="7704667" cy="702220"/>
          </a:xfrm>
        </p:spPr>
        <p:txBody>
          <a:bodyPr/>
          <a:lstStyle/>
          <a:p>
            <a:r>
              <a:rPr lang="en-US" b="1" dirty="0"/>
              <a:t>Exercise 1- Solution</a:t>
            </a:r>
            <a:endParaRPr lang="en-US" dirty="0"/>
          </a:p>
        </p:txBody>
      </p:sp>
      <p:sp>
        <p:nvSpPr>
          <p:cNvPr id="4" name="Date Placeholder 3">
            <a:extLst>
              <a:ext uri="{FF2B5EF4-FFF2-40B4-BE49-F238E27FC236}">
                <a16:creationId xmlns:a16="http://schemas.microsoft.com/office/drawing/2014/main" id="{F3329C83-BFFF-4779-ABA4-85BF3D4EECA0}"/>
              </a:ext>
            </a:extLst>
          </p:cNvPr>
          <p:cNvSpPr>
            <a:spLocks noGrp="1"/>
          </p:cNvSpPr>
          <p:nvPr>
            <p:ph type="dt" sz="half" idx="10"/>
          </p:nvPr>
        </p:nvSpPr>
        <p:spPr/>
        <p:txBody>
          <a:bodyPr/>
          <a:lstStyle/>
          <a:p>
            <a:fld id="{D0A87C7F-2266-4A8A-B6D5-6E7106DCE701}" type="datetime3">
              <a:rPr lang="en-US" smtClean="0"/>
              <a:t>31 January 2023</a:t>
            </a:fld>
            <a:endParaRPr lang="en-US" dirty="0"/>
          </a:p>
        </p:txBody>
      </p:sp>
      <p:sp>
        <p:nvSpPr>
          <p:cNvPr id="5" name="Footer Placeholder 4">
            <a:extLst>
              <a:ext uri="{FF2B5EF4-FFF2-40B4-BE49-F238E27FC236}">
                <a16:creationId xmlns:a16="http://schemas.microsoft.com/office/drawing/2014/main" id="{D21BE134-7481-4139-9F3E-D1E903E7534F}"/>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A2E4332D-D83C-4E76-88A7-3FF4039F0854}"/>
              </a:ext>
            </a:extLst>
          </p:cNvPr>
          <p:cNvSpPr>
            <a:spLocks noGrp="1"/>
          </p:cNvSpPr>
          <p:nvPr>
            <p:ph type="sldNum" sz="quarter" idx="12"/>
          </p:nvPr>
        </p:nvSpPr>
        <p:spPr/>
        <p:txBody>
          <a:bodyPr/>
          <a:lstStyle/>
          <a:p>
            <a:fld id="{D57F1E4F-1CFF-5643-939E-02111984F565}" type="slidenum">
              <a:rPr lang="en-US" smtClean="0"/>
              <a:pPr/>
              <a:t>36</a:t>
            </a:fld>
            <a:endParaRPr lang="en-US" dirty="0"/>
          </a:p>
        </p:txBody>
      </p:sp>
      <p:sp>
        <p:nvSpPr>
          <p:cNvPr id="8" name="TextBox 7">
            <a:extLst>
              <a:ext uri="{FF2B5EF4-FFF2-40B4-BE49-F238E27FC236}">
                <a16:creationId xmlns:a16="http://schemas.microsoft.com/office/drawing/2014/main" id="{5F937270-F0AE-4975-AB94-F4940EBED5B1}"/>
              </a:ext>
            </a:extLst>
          </p:cNvPr>
          <p:cNvSpPr txBox="1"/>
          <p:nvPr/>
        </p:nvSpPr>
        <p:spPr>
          <a:xfrm>
            <a:off x="2548467" y="1453994"/>
            <a:ext cx="5434948" cy="4801314"/>
          </a:xfrm>
          <a:prstGeom prst="rect">
            <a:avLst/>
          </a:prstGeom>
          <a:noFill/>
        </p:spPr>
        <p:txBody>
          <a:bodyPr wrap="square">
            <a:spAutoFit/>
          </a:bodyPr>
          <a:lstStyle/>
          <a:p>
            <a:r>
              <a:rPr lang="en-US" dirty="0"/>
              <a:t># Draw 6 Hexagons with different colors</a:t>
            </a:r>
          </a:p>
          <a:p>
            <a:r>
              <a:rPr lang="en-US" dirty="0"/>
              <a:t>from turtle import *</a:t>
            </a:r>
          </a:p>
          <a:p>
            <a:r>
              <a:rPr lang="en-US" dirty="0"/>
              <a:t>colors=['red', 'blue', 'brown', 'green', 'orange’, 'purple']</a:t>
            </a:r>
          </a:p>
          <a:p>
            <a:r>
              <a:rPr lang="en-US" dirty="0"/>
              <a:t>clear()</a:t>
            </a:r>
          </a:p>
          <a:p>
            <a:r>
              <a:rPr lang="en-US" dirty="0" err="1"/>
              <a:t>penup</a:t>
            </a:r>
            <a:r>
              <a:rPr lang="en-US" dirty="0"/>
              <a:t>()</a:t>
            </a:r>
          </a:p>
          <a:p>
            <a:r>
              <a:rPr lang="en-US" dirty="0" err="1"/>
              <a:t>setpos</a:t>
            </a:r>
            <a:r>
              <a:rPr lang="en-US" dirty="0"/>
              <a:t>(-225,0)</a:t>
            </a:r>
          </a:p>
          <a:p>
            <a:r>
              <a:rPr lang="en-US" dirty="0" err="1"/>
              <a:t>pendown</a:t>
            </a:r>
            <a:r>
              <a:rPr lang="en-US" dirty="0"/>
              <a:t>()</a:t>
            </a:r>
          </a:p>
          <a:p>
            <a:r>
              <a:rPr lang="en-US" dirty="0"/>
              <a:t>speed(10)</a:t>
            </a:r>
          </a:p>
          <a:p>
            <a:r>
              <a:rPr lang="en-US" dirty="0"/>
              <a:t>for </a:t>
            </a:r>
            <a:r>
              <a:rPr lang="en-US" dirty="0" err="1"/>
              <a:t>i</a:t>
            </a:r>
            <a:r>
              <a:rPr lang="en-US" dirty="0"/>
              <a:t> in range(6):</a:t>
            </a:r>
          </a:p>
          <a:p>
            <a:r>
              <a:rPr lang="en-US" dirty="0"/>
              <a:t> </a:t>
            </a:r>
            <a:r>
              <a:rPr lang="en-US" dirty="0" err="1"/>
              <a:t>pencolor</a:t>
            </a:r>
            <a:r>
              <a:rPr lang="en-US" dirty="0"/>
              <a:t>(colors[</a:t>
            </a:r>
            <a:r>
              <a:rPr lang="en-US" dirty="0" err="1"/>
              <a:t>i</a:t>
            </a:r>
            <a:r>
              <a:rPr lang="en-US" dirty="0"/>
              <a:t>])</a:t>
            </a:r>
          </a:p>
          <a:p>
            <a:r>
              <a:rPr lang="en-US" dirty="0"/>
              <a:t> for sides in range(6):</a:t>
            </a:r>
          </a:p>
          <a:p>
            <a:r>
              <a:rPr lang="en-US" dirty="0"/>
              <a:t>   left(60)   </a:t>
            </a:r>
          </a:p>
          <a:p>
            <a:r>
              <a:rPr lang="en-US" dirty="0"/>
              <a:t>   forward(50)</a:t>
            </a:r>
          </a:p>
          <a:p>
            <a:r>
              <a:rPr lang="en-US" dirty="0"/>
              <a:t> </a:t>
            </a:r>
            <a:r>
              <a:rPr lang="en-US" dirty="0" err="1"/>
              <a:t>penup</a:t>
            </a:r>
            <a:r>
              <a:rPr lang="en-US" dirty="0"/>
              <a:t>()</a:t>
            </a:r>
          </a:p>
          <a:p>
            <a:r>
              <a:rPr lang="en-US" dirty="0"/>
              <a:t> forward (100)</a:t>
            </a:r>
          </a:p>
          <a:p>
            <a:r>
              <a:rPr lang="en-US" dirty="0"/>
              <a:t> </a:t>
            </a:r>
            <a:r>
              <a:rPr lang="en-US" dirty="0" err="1"/>
              <a:t>pendown</a:t>
            </a:r>
            <a:r>
              <a:rPr lang="en-US" dirty="0"/>
              <a:t>()</a:t>
            </a:r>
          </a:p>
          <a:p>
            <a:r>
              <a:rPr lang="en-US" dirty="0" err="1"/>
              <a:t>ht</a:t>
            </a:r>
            <a:r>
              <a:rPr lang="en-US" dirty="0"/>
              <a:t>()</a:t>
            </a:r>
          </a:p>
        </p:txBody>
      </p:sp>
    </p:spTree>
    <p:extLst>
      <p:ext uri="{BB962C8B-B14F-4D97-AF65-F5344CB8AC3E}">
        <p14:creationId xmlns:p14="http://schemas.microsoft.com/office/powerpoint/2010/main" val="171368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D114-348D-4E8B-885C-F43450FA01E6}"/>
              </a:ext>
            </a:extLst>
          </p:cNvPr>
          <p:cNvSpPr>
            <a:spLocks noGrp="1"/>
          </p:cNvSpPr>
          <p:nvPr>
            <p:ph type="title"/>
          </p:nvPr>
        </p:nvSpPr>
        <p:spPr>
          <a:xfrm>
            <a:off x="982134" y="458366"/>
            <a:ext cx="7704667" cy="702220"/>
          </a:xfrm>
        </p:spPr>
        <p:txBody>
          <a:bodyPr/>
          <a:lstStyle/>
          <a:p>
            <a:r>
              <a:rPr lang="en-US" b="1" dirty="0"/>
              <a:t>Exercise 2</a:t>
            </a:r>
            <a:endParaRPr lang="en-US" dirty="0"/>
          </a:p>
        </p:txBody>
      </p:sp>
      <p:sp>
        <p:nvSpPr>
          <p:cNvPr id="4" name="Date Placeholder 3">
            <a:extLst>
              <a:ext uri="{FF2B5EF4-FFF2-40B4-BE49-F238E27FC236}">
                <a16:creationId xmlns:a16="http://schemas.microsoft.com/office/drawing/2014/main" id="{F3329C83-BFFF-4779-ABA4-85BF3D4EECA0}"/>
              </a:ext>
            </a:extLst>
          </p:cNvPr>
          <p:cNvSpPr>
            <a:spLocks noGrp="1"/>
          </p:cNvSpPr>
          <p:nvPr>
            <p:ph type="dt" sz="half" idx="10"/>
          </p:nvPr>
        </p:nvSpPr>
        <p:spPr/>
        <p:txBody>
          <a:bodyPr/>
          <a:lstStyle/>
          <a:p>
            <a:fld id="{727E51E6-4035-47E1-BEE3-B31E676B4F8C}" type="datetime3">
              <a:rPr lang="en-US" smtClean="0"/>
              <a:t>31 January 2023</a:t>
            </a:fld>
            <a:endParaRPr lang="en-US" dirty="0"/>
          </a:p>
        </p:txBody>
      </p:sp>
      <p:sp>
        <p:nvSpPr>
          <p:cNvPr id="5" name="Footer Placeholder 4">
            <a:extLst>
              <a:ext uri="{FF2B5EF4-FFF2-40B4-BE49-F238E27FC236}">
                <a16:creationId xmlns:a16="http://schemas.microsoft.com/office/drawing/2014/main" id="{D21BE134-7481-4139-9F3E-D1E903E7534F}"/>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A2E4332D-D83C-4E76-88A7-3FF4039F0854}"/>
              </a:ext>
            </a:extLst>
          </p:cNvPr>
          <p:cNvSpPr>
            <a:spLocks noGrp="1"/>
          </p:cNvSpPr>
          <p:nvPr>
            <p:ph type="sldNum" sz="quarter" idx="12"/>
          </p:nvPr>
        </p:nvSpPr>
        <p:spPr/>
        <p:txBody>
          <a:bodyPr/>
          <a:lstStyle/>
          <a:p>
            <a:fld id="{D57F1E4F-1CFF-5643-939E-02111984F565}" type="slidenum">
              <a:rPr lang="en-US" smtClean="0"/>
              <a:pPr/>
              <a:t>37</a:t>
            </a:fld>
            <a:endParaRPr lang="en-US" dirty="0"/>
          </a:p>
        </p:txBody>
      </p:sp>
      <p:sp>
        <p:nvSpPr>
          <p:cNvPr id="10" name="TextBox 9">
            <a:extLst>
              <a:ext uri="{FF2B5EF4-FFF2-40B4-BE49-F238E27FC236}">
                <a16:creationId xmlns:a16="http://schemas.microsoft.com/office/drawing/2014/main" id="{E478E049-B3A0-4BFC-ACCE-23899EEBCE32}"/>
              </a:ext>
            </a:extLst>
          </p:cNvPr>
          <p:cNvSpPr txBox="1"/>
          <p:nvPr/>
        </p:nvSpPr>
        <p:spPr>
          <a:xfrm>
            <a:off x="982134" y="1338663"/>
            <a:ext cx="7986020" cy="646331"/>
          </a:xfrm>
          <a:prstGeom prst="rect">
            <a:avLst/>
          </a:prstGeom>
          <a:noFill/>
        </p:spPr>
        <p:txBody>
          <a:bodyPr wrap="square">
            <a:spAutoFit/>
          </a:bodyPr>
          <a:lstStyle/>
          <a:p>
            <a:r>
              <a:rPr lang="en-US" sz="1800" dirty="0"/>
              <a:t>Using a loop, draw the below shape. The output should be like the below figure:</a:t>
            </a:r>
          </a:p>
          <a:p>
            <a:endParaRPr lang="en-US" dirty="0"/>
          </a:p>
        </p:txBody>
      </p:sp>
      <p:pic>
        <p:nvPicPr>
          <p:cNvPr id="8" name="Picture 7">
            <a:extLst>
              <a:ext uri="{FF2B5EF4-FFF2-40B4-BE49-F238E27FC236}">
                <a16:creationId xmlns:a16="http://schemas.microsoft.com/office/drawing/2014/main" id="{4861B12A-ACC9-4309-8ADB-0CDD8636BD21}"/>
              </a:ext>
            </a:extLst>
          </p:cNvPr>
          <p:cNvPicPr>
            <a:picLocks noChangeAspect="1"/>
          </p:cNvPicPr>
          <p:nvPr/>
        </p:nvPicPr>
        <p:blipFill>
          <a:blip r:embed="rId2"/>
          <a:stretch>
            <a:fillRect/>
          </a:stretch>
        </p:blipFill>
        <p:spPr>
          <a:xfrm>
            <a:off x="2476398" y="1984994"/>
            <a:ext cx="4191203" cy="3792445"/>
          </a:xfrm>
          <a:prstGeom prst="rect">
            <a:avLst/>
          </a:prstGeom>
        </p:spPr>
      </p:pic>
    </p:spTree>
    <p:extLst>
      <p:ext uri="{BB962C8B-B14F-4D97-AF65-F5344CB8AC3E}">
        <p14:creationId xmlns:p14="http://schemas.microsoft.com/office/powerpoint/2010/main" val="1438974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D114-348D-4E8B-885C-F43450FA01E6}"/>
              </a:ext>
            </a:extLst>
          </p:cNvPr>
          <p:cNvSpPr>
            <a:spLocks noGrp="1"/>
          </p:cNvSpPr>
          <p:nvPr>
            <p:ph type="title"/>
          </p:nvPr>
        </p:nvSpPr>
        <p:spPr>
          <a:xfrm>
            <a:off x="982134" y="458366"/>
            <a:ext cx="7704667" cy="702220"/>
          </a:xfrm>
        </p:spPr>
        <p:txBody>
          <a:bodyPr/>
          <a:lstStyle/>
          <a:p>
            <a:r>
              <a:rPr lang="en-US" b="1" dirty="0"/>
              <a:t>Exercise 2- Solution</a:t>
            </a:r>
            <a:endParaRPr lang="en-US" dirty="0"/>
          </a:p>
        </p:txBody>
      </p:sp>
      <p:sp>
        <p:nvSpPr>
          <p:cNvPr id="4" name="Date Placeholder 3">
            <a:extLst>
              <a:ext uri="{FF2B5EF4-FFF2-40B4-BE49-F238E27FC236}">
                <a16:creationId xmlns:a16="http://schemas.microsoft.com/office/drawing/2014/main" id="{F3329C83-BFFF-4779-ABA4-85BF3D4EECA0}"/>
              </a:ext>
            </a:extLst>
          </p:cNvPr>
          <p:cNvSpPr>
            <a:spLocks noGrp="1"/>
          </p:cNvSpPr>
          <p:nvPr>
            <p:ph type="dt" sz="half" idx="10"/>
          </p:nvPr>
        </p:nvSpPr>
        <p:spPr/>
        <p:txBody>
          <a:bodyPr/>
          <a:lstStyle/>
          <a:p>
            <a:fld id="{8AF1C174-B75D-47A0-A699-E3339CAFCBDF}" type="datetime3">
              <a:rPr lang="en-US" smtClean="0"/>
              <a:t>31 January 2023</a:t>
            </a:fld>
            <a:endParaRPr lang="en-US" dirty="0"/>
          </a:p>
        </p:txBody>
      </p:sp>
      <p:sp>
        <p:nvSpPr>
          <p:cNvPr id="5" name="Footer Placeholder 4">
            <a:extLst>
              <a:ext uri="{FF2B5EF4-FFF2-40B4-BE49-F238E27FC236}">
                <a16:creationId xmlns:a16="http://schemas.microsoft.com/office/drawing/2014/main" id="{D21BE134-7481-4139-9F3E-D1E903E7534F}"/>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A2E4332D-D83C-4E76-88A7-3FF4039F0854}"/>
              </a:ext>
            </a:extLst>
          </p:cNvPr>
          <p:cNvSpPr>
            <a:spLocks noGrp="1"/>
          </p:cNvSpPr>
          <p:nvPr>
            <p:ph type="sldNum" sz="quarter" idx="12"/>
          </p:nvPr>
        </p:nvSpPr>
        <p:spPr/>
        <p:txBody>
          <a:bodyPr/>
          <a:lstStyle/>
          <a:p>
            <a:fld id="{D57F1E4F-1CFF-5643-939E-02111984F565}" type="slidenum">
              <a:rPr lang="en-US" smtClean="0"/>
              <a:pPr/>
              <a:t>38</a:t>
            </a:fld>
            <a:endParaRPr lang="en-US" dirty="0"/>
          </a:p>
        </p:txBody>
      </p:sp>
      <p:pic>
        <p:nvPicPr>
          <p:cNvPr id="7" name="Picture 6">
            <a:extLst>
              <a:ext uri="{FF2B5EF4-FFF2-40B4-BE49-F238E27FC236}">
                <a16:creationId xmlns:a16="http://schemas.microsoft.com/office/drawing/2014/main" id="{4A31453B-4C43-496A-ACCA-FE00AFC3C55E}"/>
              </a:ext>
            </a:extLst>
          </p:cNvPr>
          <p:cNvPicPr>
            <a:picLocks noChangeAspect="1"/>
          </p:cNvPicPr>
          <p:nvPr/>
        </p:nvPicPr>
        <p:blipFill>
          <a:blip r:embed="rId2"/>
          <a:stretch>
            <a:fillRect/>
          </a:stretch>
        </p:blipFill>
        <p:spPr>
          <a:xfrm>
            <a:off x="1566862" y="1059160"/>
            <a:ext cx="4247784" cy="5176560"/>
          </a:xfrm>
          <a:prstGeom prst="rect">
            <a:avLst/>
          </a:prstGeom>
        </p:spPr>
      </p:pic>
      <p:sp>
        <p:nvSpPr>
          <p:cNvPr id="9" name="TextBox 8">
            <a:extLst>
              <a:ext uri="{FF2B5EF4-FFF2-40B4-BE49-F238E27FC236}">
                <a16:creationId xmlns:a16="http://schemas.microsoft.com/office/drawing/2014/main" id="{AB69D181-F137-43ED-B19E-8C59EBC81BC7}"/>
              </a:ext>
            </a:extLst>
          </p:cNvPr>
          <p:cNvSpPr txBox="1"/>
          <p:nvPr/>
        </p:nvSpPr>
        <p:spPr>
          <a:xfrm>
            <a:off x="6060831" y="3001109"/>
            <a:ext cx="3223847" cy="646331"/>
          </a:xfrm>
          <a:prstGeom prst="rect">
            <a:avLst/>
          </a:prstGeom>
          <a:noFill/>
        </p:spPr>
        <p:txBody>
          <a:bodyPr wrap="square" rtlCol="0">
            <a:spAutoFit/>
          </a:bodyPr>
          <a:lstStyle/>
          <a:p>
            <a:r>
              <a:rPr lang="en-US" i="1" dirty="0"/>
              <a:t>Try to write a simpler code that displays the same output</a:t>
            </a:r>
          </a:p>
        </p:txBody>
      </p:sp>
    </p:spTree>
    <p:extLst>
      <p:ext uri="{BB962C8B-B14F-4D97-AF65-F5344CB8AC3E}">
        <p14:creationId xmlns:p14="http://schemas.microsoft.com/office/powerpoint/2010/main" val="314411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C48E-F7CA-4CBA-A303-53E5FCC0EAA8}"/>
              </a:ext>
            </a:extLst>
          </p:cNvPr>
          <p:cNvSpPr>
            <a:spLocks noGrp="1"/>
          </p:cNvSpPr>
          <p:nvPr>
            <p:ph type="title"/>
          </p:nvPr>
        </p:nvSpPr>
        <p:spPr>
          <a:xfrm>
            <a:off x="982133" y="275752"/>
            <a:ext cx="3851471" cy="1058201"/>
          </a:xfrm>
        </p:spPr>
        <p:txBody>
          <a:bodyPr>
            <a:normAutofit/>
          </a:bodyPr>
          <a:lstStyle/>
          <a:p>
            <a:r>
              <a:rPr lang="en-US" b="1" dirty="0"/>
              <a:t>Exercise 3</a:t>
            </a:r>
          </a:p>
        </p:txBody>
      </p:sp>
      <p:sp>
        <p:nvSpPr>
          <p:cNvPr id="4" name="Date Placeholder 3">
            <a:extLst>
              <a:ext uri="{FF2B5EF4-FFF2-40B4-BE49-F238E27FC236}">
                <a16:creationId xmlns:a16="http://schemas.microsoft.com/office/drawing/2014/main" id="{772B6705-A2A2-45B7-8B48-60B88EE8B4E8}"/>
              </a:ext>
            </a:extLst>
          </p:cNvPr>
          <p:cNvSpPr>
            <a:spLocks noGrp="1"/>
          </p:cNvSpPr>
          <p:nvPr>
            <p:ph type="dt" sz="half" idx="10"/>
          </p:nvPr>
        </p:nvSpPr>
        <p:spPr/>
        <p:txBody>
          <a:bodyPr/>
          <a:lstStyle/>
          <a:p>
            <a:fld id="{74DB46CD-3F1F-4BFF-96D6-6B4CEE50B0C2}" type="datetime3">
              <a:rPr lang="en-US" smtClean="0"/>
              <a:t>31 January 2023</a:t>
            </a:fld>
            <a:endParaRPr lang="en-US" dirty="0"/>
          </a:p>
        </p:txBody>
      </p:sp>
      <p:sp>
        <p:nvSpPr>
          <p:cNvPr id="5" name="Footer Placeholder 4">
            <a:extLst>
              <a:ext uri="{FF2B5EF4-FFF2-40B4-BE49-F238E27FC236}">
                <a16:creationId xmlns:a16="http://schemas.microsoft.com/office/drawing/2014/main" id="{C616FBAB-0951-4955-8292-132B7A35F42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D90DAC66-ECEC-48F8-AD02-3C2179E23AAC}"/>
              </a:ext>
            </a:extLst>
          </p:cNvPr>
          <p:cNvSpPr>
            <a:spLocks noGrp="1"/>
          </p:cNvSpPr>
          <p:nvPr>
            <p:ph type="sldNum" sz="quarter" idx="12"/>
          </p:nvPr>
        </p:nvSpPr>
        <p:spPr/>
        <p:txBody>
          <a:bodyPr/>
          <a:lstStyle/>
          <a:p>
            <a:fld id="{D57F1E4F-1CFF-5643-939E-02111984F565}" type="slidenum">
              <a:rPr lang="en-US" smtClean="0"/>
              <a:pPr/>
              <a:t>39</a:t>
            </a:fld>
            <a:endParaRPr lang="en-US" dirty="0"/>
          </a:p>
        </p:txBody>
      </p:sp>
      <p:sp>
        <p:nvSpPr>
          <p:cNvPr id="7" name="TextBox 6">
            <a:extLst>
              <a:ext uri="{FF2B5EF4-FFF2-40B4-BE49-F238E27FC236}">
                <a16:creationId xmlns:a16="http://schemas.microsoft.com/office/drawing/2014/main" id="{7BD29CB3-8D6A-4D03-947F-3D5E9FE98E9B}"/>
              </a:ext>
            </a:extLst>
          </p:cNvPr>
          <p:cNvSpPr txBox="1"/>
          <p:nvPr/>
        </p:nvSpPr>
        <p:spPr>
          <a:xfrm>
            <a:off x="880721" y="1846534"/>
            <a:ext cx="3952883" cy="646331"/>
          </a:xfrm>
          <a:prstGeom prst="rect">
            <a:avLst/>
          </a:prstGeom>
          <a:noFill/>
        </p:spPr>
        <p:txBody>
          <a:bodyPr wrap="square">
            <a:spAutoFit/>
          </a:bodyPr>
          <a:lstStyle/>
          <a:p>
            <a:pPr defTabSz="457200">
              <a:spcBef>
                <a:spcPct val="20000"/>
              </a:spcBef>
              <a:spcAft>
                <a:spcPts val="600"/>
              </a:spcAft>
              <a:buClr>
                <a:schemeClr val="accent1">
                  <a:lumMod val="75000"/>
                </a:schemeClr>
              </a:buClr>
              <a:buSzPct val="145000"/>
            </a:pPr>
            <a:r>
              <a:rPr lang="en-US" dirty="0"/>
              <a:t>Write a Python program that implements the following flowchart.</a:t>
            </a:r>
          </a:p>
        </p:txBody>
      </p:sp>
      <p:pic>
        <p:nvPicPr>
          <p:cNvPr id="8" name="Picture 7">
            <a:extLst>
              <a:ext uri="{FF2B5EF4-FFF2-40B4-BE49-F238E27FC236}">
                <a16:creationId xmlns:a16="http://schemas.microsoft.com/office/drawing/2014/main" id="{0E596157-C9DA-4D08-BC89-6D43641A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0526" y="275752"/>
            <a:ext cx="2858467" cy="6313236"/>
          </a:xfrm>
          <a:prstGeom prst="rect">
            <a:avLst/>
          </a:prstGeom>
        </p:spPr>
      </p:pic>
      <p:sp>
        <p:nvSpPr>
          <p:cNvPr id="9" name="TextBox 8">
            <a:extLst>
              <a:ext uri="{FF2B5EF4-FFF2-40B4-BE49-F238E27FC236}">
                <a16:creationId xmlns:a16="http://schemas.microsoft.com/office/drawing/2014/main" id="{7741646E-F3AA-4172-B268-660F24C651DD}"/>
              </a:ext>
            </a:extLst>
          </p:cNvPr>
          <p:cNvSpPr txBox="1"/>
          <p:nvPr/>
        </p:nvSpPr>
        <p:spPr>
          <a:xfrm>
            <a:off x="1155007" y="4935019"/>
            <a:ext cx="2455701" cy="369332"/>
          </a:xfrm>
          <a:prstGeom prst="rect">
            <a:avLst/>
          </a:prstGeom>
          <a:noFill/>
        </p:spPr>
        <p:txBody>
          <a:bodyPr wrap="square" rtlCol="0">
            <a:spAutoFit/>
          </a:bodyPr>
          <a:lstStyle/>
          <a:p>
            <a:r>
              <a:rPr lang="en-US" i="1" dirty="0"/>
              <a:t>Write your own code  </a:t>
            </a:r>
          </a:p>
        </p:txBody>
      </p:sp>
    </p:spTree>
    <p:extLst>
      <p:ext uri="{BB962C8B-B14F-4D97-AF65-F5344CB8AC3E}">
        <p14:creationId xmlns:p14="http://schemas.microsoft.com/office/powerpoint/2010/main" val="170707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293312"/>
            <a:ext cx="7987695" cy="402003"/>
          </a:xfrm>
        </p:spPr>
        <p:txBody>
          <a:bodyPr>
            <a:noAutofit/>
          </a:bodyPr>
          <a:lstStyle/>
          <a:p>
            <a:r>
              <a:rPr lang="en-GB" sz="3600" b="1" dirty="0"/>
              <a:t>Turtle Graphics</a:t>
            </a:r>
            <a:endParaRPr lang="en-US" sz="3600" b="1" dirty="0"/>
          </a:p>
        </p:txBody>
      </p:sp>
      <p:sp>
        <p:nvSpPr>
          <p:cNvPr id="4" name="Slide Number Placeholder 3"/>
          <p:cNvSpPr>
            <a:spLocks noGrp="1"/>
          </p:cNvSpPr>
          <p:nvPr>
            <p:ph type="sldNum" sz="quarter" idx="12"/>
          </p:nvPr>
        </p:nvSpPr>
        <p:spPr/>
        <p:txBody>
          <a:bodyPr/>
          <a:lstStyle/>
          <a:p>
            <a:fld id="{D57F1E4F-1CFF-5643-939E-02111984F565}" type="slidenum">
              <a:rPr lang="en-US" smtClean="0"/>
              <a:t>4</a:t>
            </a:fld>
            <a:endParaRPr lang="en-US" dirty="0"/>
          </a:p>
        </p:txBody>
      </p:sp>
      <p:sp>
        <p:nvSpPr>
          <p:cNvPr id="6" name="TextBox 5">
            <a:extLst>
              <a:ext uri="{FF2B5EF4-FFF2-40B4-BE49-F238E27FC236}">
                <a16:creationId xmlns:a16="http://schemas.microsoft.com/office/drawing/2014/main" id="{B937DEE5-DFB2-498D-B873-B3CDA674A391}"/>
              </a:ext>
            </a:extLst>
          </p:cNvPr>
          <p:cNvSpPr txBox="1"/>
          <p:nvPr/>
        </p:nvSpPr>
        <p:spPr>
          <a:xfrm>
            <a:off x="982134" y="1102867"/>
            <a:ext cx="7898976" cy="707886"/>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The first step in using Python’s turtle graphics system is to write the following statement:</a:t>
            </a:r>
            <a:endPar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8" name="TextBox 7">
            <a:extLst>
              <a:ext uri="{FF2B5EF4-FFF2-40B4-BE49-F238E27FC236}">
                <a16:creationId xmlns:a16="http://schemas.microsoft.com/office/drawing/2014/main" id="{FF9B4ECE-6199-460F-838B-1B9A5380B9F9}"/>
              </a:ext>
            </a:extLst>
          </p:cNvPr>
          <p:cNvSpPr txBox="1"/>
          <p:nvPr/>
        </p:nvSpPr>
        <p:spPr>
          <a:xfrm>
            <a:off x="3800474" y="1610008"/>
            <a:ext cx="1889125" cy="400110"/>
          </a:xfrm>
          <a:prstGeom prst="rect">
            <a:avLst/>
          </a:prstGeom>
          <a:noFill/>
        </p:spPr>
        <p:txBody>
          <a:bodyPr wrap="square">
            <a:spAutoFit/>
          </a:bodyPr>
          <a:lstStyle/>
          <a:p>
            <a:r>
              <a:rPr lang="en-US" sz="2000" b="1" i="0" u="none" strike="noStrike" baseline="0" dirty="0">
                <a:solidFill>
                  <a:srgbClr val="C00000"/>
                </a:solidFill>
              </a:rPr>
              <a:t>import turtle</a:t>
            </a:r>
            <a:endParaRPr lang="en-US" sz="2000" b="1" dirty="0">
              <a:solidFill>
                <a:srgbClr val="C00000"/>
              </a:solidFill>
            </a:endParaRPr>
          </a:p>
        </p:txBody>
      </p:sp>
      <p:sp>
        <p:nvSpPr>
          <p:cNvPr id="10" name="TextBox 9">
            <a:extLst>
              <a:ext uri="{FF2B5EF4-FFF2-40B4-BE49-F238E27FC236}">
                <a16:creationId xmlns:a16="http://schemas.microsoft.com/office/drawing/2014/main" id="{A3D9E95C-3677-47AE-8538-E2B319933388}"/>
              </a:ext>
            </a:extLst>
          </p:cNvPr>
          <p:cNvSpPr txBox="1"/>
          <p:nvPr/>
        </p:nvSpPr>
        <p:spPr>
          <a:xfrm>
            <a:off x="982134" y="2147926"/>
            <a:ext cx="7487496" cy="2246769"/>
          </a:xfrm>
          <a:prstGeom prst="rect">
            <a:avLst/>
          </a:prstGeom>
          <a:noFill/>
        </p:spPr>
        <p:txBody>
          <a:bodyPr wrap="square">
            <a:spAutoFit/>
          </a:bodyPr>
          <a:lstStyle/>
          <a:p>
            <a:r>
              <a:rPr lang="en-US" sz="2000" dirty="0"/>
              <a:t>This statement is necessary because the turtle graphics system is not built into the Python interpreter. </a:t>
            </a:r>
          </a:p>
          <a:p>
            <a:r>
              <a:rPr lang="en-US" sz="2000" dirty="0"/>
              <a:t>Instead, it is stored in a file known as the </a:t>
            </a:r>
            <a:r>
              <a:rPr lang="en-US" sz="2000" b="1" u="sng" dirty="0"/>
              <a:t>turtle module</a:t>
            </a:r>
            <a:r>
              <a:rPr lang="en-US" sz="2000" dirty="0"/>
              <a:t>. The </a:t>
            </a:r>
            <a:r>
              <a:rPr lang="en-US" sz="2000" i="1" dirty="0">
                <a:solidFill>
                  <a:srgbClr val="C00000"/>
                </a:solidFill>
              </a:rPr>
              <a:t>import turtle </a:t>
            </a:r>
            <a:r>
              <a:rPr lang="en-US" sz="2000" dirty="0"/>
              <a:t>statement loads the turtle module into memory so the Python interpreter can use it.</a:t>
            </a:r>
          </a:p>
          <a:p>
            <a:r>
              <a:rPr lang="en-US" sz="2000" dirty="0"/>
              <a:t>If you are writing a Python program that uses turtle graphics, you will write the import statement at the top of the program.</a:t>
            </a:r>
          </a:p>
        </p:txBody>
      </p:sp>
      <p:sp>
        <p:nvSpPr>
          <p:cNvPr id="3" name="Date Placeholder 2">
            <a:extLst>
              <a:ext uri="{FF2B5EF4-FFF2-40B4-BE49-F238E27FC236}">
                <a16:creationId xmlns:a16="http://schemas.microsoft.com/office/drawing/2014/main" id="{9A8E24E3-3FEE-44AB-86D4-0CA7163AF28C}"/>
              </a:ext>
            </a:extLst>
          </p:cNvPr>
          <p:cNvSpPr>
            <a:spLocks noGrp="1"/>
          </p:cNvSpPr>
          <p:nvPr>
            <p:ph type="dt" sz="half" idx="10"/>
          </p:nvPr>
        </p:nvSpPr>
        <p:spPr/>
        <p:txBody>
          <a:bodyPr/>
          <a:lstStyle/>
          <a:p>
            <a:fld id="{1DC0482F-89C6-4AC8-B0F1-927C87CDB742}" type="datetime3">
              <a:rPr lang="en-US" smtClean="0"/>
              <a:t>31 January 2023</a:t>
            </a:fld>
            <a:endParaRPr lang="en-US" dirty="0"/>
          </a:p>
        </p:txBody>
      </p:sp>
      <p:sp>
        <p:nvSpPr>
          <p:cNvPr id="5" name="Footer Placeholder 4">
            <a:extLst>
              <a:ext uri="{FF2B5EF4-FFF2-40B4-BE49-F238E27FC236}">
                <a16:creationId xmlns:a16="http://schemas.microsoft.com/office/drawing/2014/main" id="{F0EAB96F-5C5C-4C1B-B237-210EFA030202}"/>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2385207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293312"/>
            <a:ext cx="7987695" cy="402003"/>
          </a:xfrm>
        </p:spPr>
        <p:txBody>
          <a:bodyPr>
            <a:noAutofit/>
          </a:bodyPr>
          <a:lstStyle/>
          <a:p>
            <a:r>
              <a:rPr lang="en-US" sz="3600" b="1" dirty="0"/>
              <a:t>Drawing Lines with the Turtle</a:t>
            </a:r>
          </a:p>
        </p:txBody>
      </p:sp>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sp>
        <p:nvSpPr>
          <p:cNvPr id="6" name="TextBox 5">
            <a:extLst>
              <a:ext uri="{FF2B5EF4-FFF2-40B4-BE49-F238E27FC236}">
                <a16:creationId xmlns:a16="http://schemas.microsoft.com/office/drawing/2014/main" id="{B937DEE5-DFB2-498D-B873-B3CDA674A391}"/>
              </a:ext>
            </a:extLst>
          </p:cNvPr>
          <p:cNvSpPr txBox="1"/>
          <p:nvPr/>
        </p:nvSpPr>
        <p:spPr>
          <a:xfrm>
            <a:off x="982134" y="877058"/>
            <a:ext cx="7898976" cy="1332673"/>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b="0" i="0" u="none" strike="noStrike" kern="1200" cap="none" spc="0" normalizeH="0" baseline="0" noProof="0" dirty="0">
                <a:ln>
                  <a:noFill/>
                </a:ln>
                <a:solidFill>
                  <a:prstClr val="black"/>
                </a:solidFill>
                <a:effectLst/>
                <a:uLnTx/>
                <a:uFillTx/>
                <a:latin typeface="Corbel" panose="020B0503020204020204"/>
                <a:ea typeface="+mn-ea"/>
                <a:cs typeface="+mn-cs"/>
              </a:rPr>
              <a:t>The Python turtle is initially positioned in the center of a graphics window that serves as its canvas. If we instruct the turtle to move forward, it will move in the direction that the arrowhead is pointing.</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b="0" i="0" u="none" strike="noStrike" kern="1200" cap="none" spc="0" normalizeH="0" baseline="0" noProof="0" dirty="0">
                <a:ln>
                  <a:noFill/>
                </a:ln>
                <a:solidFill>
                  <a:prstClr val="black"/>
                </a:solidFill>
                <a:effectLst/>
                <a:uLnTx/>
                <a:uFillTx/>
                <a:latin typeface="Corbel" panose="020B0503020204020204"/>
                <a:ea typeface="+mn-ea"/>
                <a:cs typeface="+mn-cs"/>
              </a:rPr>
              <a:t>You can use the </a:t>
            </a:r>
            <a:r>
              <a:rPr kumimoji="0" lang="en-US" b="0" i="1" u="none" strike="noStrike" kern="1200" cap="none" spc="0" normalizeH="0" baseline="0" noProof="0" dirty="0" err="1">
                <a:ln>
                  <a:noFill/>
                </a:ln>
                <a:solidFill>
                  <a:srgbClr val="C00000"/>
                </a:solidFill>
                <a:effectLst/>
                <a:uLnTx/>
                <a:uFillTx/>
                <a:latin typeface="Corbel" panose="020B0503020204020204"/>
                <a:ea typeface="+mn-ea"/>
                <a:cs typeface="+mn-cs"/>
              </a:rPr>
              <a:t>turtle.forward</a:t>
            </a:r>
            <a:r>
              <a:rPr kumimoji="0" lang="en-US" b="0" i="1" u="none" strike="noStrike" kern="1200" cap="none" spc="0" normalizeH="0" baseline="0" noProof="0" dirty="0">
                <a:ln>
                  <a:noFill/>
                </a:ln>
                <a:solidFill>
                  <a:srgbClr val="C00000"/>
                </a:solidFill>
                <a:effectLst/>
                <a:uLnTx/>
                <a:uFillTx/>
                <a:latin typeface="Corbel" panose="020B0503020204020204"/>
                <a:ea typeface="+mn-ea"/>
                <a:cs typeface="+mn-cs"/>
              </a:rPr>
              <a:t>(n) </a:t>
            </a:r>
            <a:r>
              <a:rPr kumimoji="0" lang="en-US" b="0" i="0" u="none" strike="noStrike" kern="1200" cap="none" spc="0" normalizeH="0" baseline="0" noProof="0" dirty="0">
                <a:ln>
                  <a:noFill/>
                </a:ln>
                <a:solidFill>
                  <a:prstClr val="black"/>
                </a:solidFill>
                <a:effectLst/>
                <a:uLnTx/>
                <a:uFillTx/>
                <a:latin typeface="Corbel" panose="020B0503020204020204"/>
                <a:ea typeface="+mn-ea"/>
                <a:cs typeface="+mn-cs"/>
              </a:rPr>
              <a:t>command to move the turtle forward n pixels.</a:t>
            </a:r>
            <a:endParaRPr kumimoji="0" lang="en-GB"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pic>
        <p:nvPicPr>
          <p:cNvPr id="9" name="Picture 8" descr="Application&#10;&#10;Description automatically generated with low confidence">
            <a:extLst>
              <a:ext uri="{FF2B5EF4-FFF2-40B4-BE49-F238E27FC236}">
                <a16:creationId xmlns:a16="http://schemas.microsoft.com/office/drawing/2014/main" id="{ED9AD043-C847-4620-9E83-53C19F8D45D1}"/>
              </a:ext>
            </a:extLst>
          </p:cNvPr>
          <p:cNvPicPr>
            <a:picLocks noChangeAspect="1"/>
          </p:cNvPicPr>
          <p:nvPr/>
        </p:nvPicPr>
        <p:blipFill>
          <a:blip r:embed="rId2"/>
          <a:stretch>
            <a:fillRect/>
          </a:stretch>
        </p:blipFill>
        <p:spPr>
          <a:xfrm>
            <a:off x="5534317" y="3963073"/>
            <a:ext cx="2210464" cy="2762212"/>
          </a:xfrm>
          <a:prstGeom prst="rect">
            <a:avLst/>
          </a:prstGeom>
        </p:spPr>
      </p:pic>
      <p:sp>
        <p:nvSpPr>
          <p:cNvPr id="12" name="TextBox 11">
            <a:extLst>
              <a:ext uri="{FF2B5EF4-FFF2-40B4-BE49-F238E27FC236}">
                <a16:creationId xmlns:a16="http://schemas.microsoft.com/office/drawing/2014/main" id="{838D26A4-0722-40AB-83AE-974749620579}"/>
              </a:ext>
            </a:extLst>
          </p:cNvPr>
          <p:cNvSpPr txBox="1"/>
          <p:nvPr/>
        </p:nvSpPr>
        <p:spPr>
          <a:xfrm>
            <a:off x="2261981" y="4058242"/>
            <a:ext cx="1992489" cy="646331"/>
          </a:xfrm>
          <a:prstGeom prst="rect">
            <a:avLst/>
          </a:prstGeom>
          <a:noFill/>
          <a:ln>
            <a:solidFill>
              <a:schemeClr val="accent1"/>
            </a:solidFill>
          </a:ln>
        </p:spPr>
        <p:txBody>
          <a:bodyPr wrap="square">
            <a:spAutoFit/>
          </a:bodyPr>
          <a:lstStyle/>
          <a:p>
            <a:r>
              <a:rPr lang="en-US" b="1" dirty="0">
                <a:solidFill>
                  <a:srgbClr val="C00000"/>
                </a:solidFill>
              </a:rPr>
              <a:t>import turtle</a:t>
            </a:r>
          </a:p>
          <a:p>
            <a:r>
              <a:rPr lang="en-US" dirty="0" err="1"/>
              <a:t>turtle.forward</a:t>
            </a:r>
            <a:r>
              <a:rPr lang="en-US" dirty="0"/>
              <a:t>(50)</a:t>
            </a:r>
          </a:p>
        </p:txBody>
      </p:sp>
      <p:sp>
        <p:nvSpPr>
          <p:cNvPr id="13" name="Arrow: Right 12">
            <a:extLst>
              <a:ext uri="{FF2B5EF4-FFF2-40B4-BE49-F238E27FC236}">
                <a16:creationId xmlns:a16="http://schemas.microsoft.com/office/drawing/2014/main" id="{FC49A4A7-B2B9-41C0-9279-2646BC2056EE}"/>
              </a:ext>
            </a:extLst>
          </p:cNvPr>
          <p:cNvSpPr/>
          <p:nvPr/>
        </p:nvSpPr>
        <p:spPr>
          <a:xfrm>
            <a:off x="4843767" y="4973913"/>
            <a:ext cx="554836" cy="306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422C2A3-7695-43EA-90A0-F120C997036E}"/>
              </a:ext>
            </a:extLst>
          </p:cNvPr>
          <p:cNvSpPr txBox="1"/>
          <p:nvPr/>
        </p:nvSpPr>
        <p:spPr>
          <a:xfrm>
            <a:off x="2152993" y="4911087"/>
            <a:ext cx="2210464" cy="646331"/>
          </a:xfrm>
          <a:prstGeom prst="rect">
            <a:avLst/>
          </a:prstGeom>
          <a:noFill/>
          <a:ln>
            <a:solidFill>
              <a:schemeClr val="accent1"/>
            </a:solidFill>
          </a:ln>
        </p:spPr>
        <p:txBody>
          <a:bodyPr wrap="square">
            <a:spAutoFit/>
          </a:bodyPr>
          <a:lstStyle/>
          <a:p>
            <a:r>
              <a:rPr lang="en-US" b="1" dirty="0">
                <a:solidFill>
                  <a:srgbClr val="C00000"/>
                </a:solidFill>
              </a:rPr>
              <a:t>from turtle import *</a:t>
            </a:r>
          </a:p>
          <a:p>
            <a:r>
              <a:rPr lang="en-US" dirty="0"/>
              <a:t>forward(50)</a:t>
            </a:r>
          </a:p>
        </p:txBody>
      </p:sp>
      <p:sp>
        <p:nvSpPr>
          <p:cNvPr id="3" name="Date Placeholder 2">
            <a:extLst>
              <a:ext uri="{FF2B5EF4-FFF2-40B4-BE49-F238E27FC236}">
                <a16:creationId xmlns:a16="http://schemas.microsoft.com/office/drawing/2014/main" id="{51BE6247-7025-452E-8585-4B11D526B520}"/>
              </a:ext>
            </a:extLst>
          </p:cNvPr>
          <p:cNvSpPr>
            <a:spLocks noGrp="1"/>
          </p:cNvSpPr>
          <p:nvPr>
            <p:ph type="dt" sz="half" idx="10"/>
          </p:nvPr>
        </p:nvSpPr>
        <p:spPr/>
        <p:txBody>
          <a:bodyPr/>
          <a:lstStyle/>
          <a:p>
            <a:fld id="{87028286-4B51-4927-B4E5-2F60CC5531B5}" type="datetime3">
              <a:rPr lang="en-US" smtClean="0"/>
              <a:t>31 January 2023</a:t>
            </a:fld>
            <a:endParaRPr lang="en-US" dirty="0"/>
          </a:p>
        </p:txBody>
      </p:sp>
      <p:sp>
        <p:nvSpPr>
          <p:cNvPr id="5" name="Footer Placeholder 4">
            <a:extLst>
              <a:ext uri="{FF2B5EF4-FFF2-40B4-BE49-F238E27FC236}">
                <a16:creationId xmlns:a16="http://schemas.microsoft.com/office/drawing/2014/main" id="{B663DAD3-4FDF-4C81-9D3E-47D30B8670F1}"/>
              </a:ext>
            </a:extLst>
          </p:cNvPr>
          <p:cNvSpPr>
            <a:spLocks noGrp="1"/>
          </p:cNvSpPr>
          <p:nvPr>
            <p:ph type="ftr" sz="quarter" idx="11"/>
          </p:nvPr>
        </p:nvSpPr>
        <p:spPr/>
        <p:txBody>
          <a:bodyPr/>
          <a:lstStyle/>
          <a:p>
            <a:r>
              <a:rPr lang="en-US"/>
              <a:t>AOU-M110</a:t>
            </a:r>
            <a:endParaRPr lang="en-US" dirty="0"/>
          </a:p>
        </p:txBody>
      </p:sp>
      <p:sp>
        <p:nvSpPr>
          <p:cNvPr id="8" name="TextBox 7">
            <a:extLst>
              <a:ext uri="{FF2B5EF4-FFF2-40B4-BE49-F238E27FC236}">
                <a16:creationId xmlns:a16="http://schemas.microsoft.com/office/drawing/2014/main" id="{3153B397-F0A3-415D-B5EC-2EB17DF0CE1A}"/>
              </a:ext>
            </a:extLst>
          </p:cNvPr>
          <p:cNvSpPr txBox="1"/>
          <p:nvPr/>
        </p:nvSpPr>
        <p:spPr>
          <a:xfrm>
            <a:off x="1043685" y="4726421"/>
            <a:ext cx="554836" cy="369332"/>
          </a:xfrm>
          <a:prstGeom prst="rect">
            <a:avLst/>
          </a:prstGeom>
          <a:noFill/>
        </p:spPr>
        <p:txBody>
          <a:bodyPr wrap="square" rtlCol="0">
            <a:spAutoFit/>
          </a:bodyPr>
          <a:lstStyle/>
          <a:p>
            <a:r>
              <a:rPr lang="en-US" b="1" dirty="0">
                <a:solidFill>
                  <a:schemeClr val="accent1">
                    <a:lumMod val="75000"/>
                  </a:schemeClr>
                </a:solidFill>
              </a:rPr>
              <a:t>OR</a:t>
            </a:r>
          </a:p>
        </p:txBody>
      </p:sp>
      <p:sp>
        <p:nvSpPr>
          <p:cNvPr id="14" name="TextBox 13">
            <a:extLst>
              <a:ext uri="{FF2B5EF4-FFF2-40B4-BE49-F238E27FC236}">
                <a16:creationId xmlns:a16="http://schemas.microsoft.com/office/drawing/2014/main" id="{A4DE5660-4A4C-49E1-BF1C-2A12D5BA0F2E}"/>
              </a:ext>
            </a:extLst>
          </p:cNvPr>
          <p:cNvSpPr txBox="1"/>
          <p:nvPr/>
        </p:nvSpPr>
        <p:spPr>
          <a:xfrm>
            <a:off x="2288640" y="5675239"/>
            <a:ext cx="1992489" cy="646331"/>
          </a:xfrm>
          <a:prstGeom prst="rect">
            <a:avLst/>
          </a:prstGeom>
          <a:noFill/>
          <a:ln>
            <a:solidFill>
              <a:schemeClr val="accent1"/>
            </a:solidFill>
          </a:ln>
        </p:spPr>
        <p:txBody>
          <a:bodyPr wrap="square">
            <a:spAutoFit/>
          </a:bodyPr>
          <a:lstStyle/>
          <a:p>
            <a:r>
              <a:rPr lang="en-US" b="1" dirty="0">
                <a:solidFill>
                  <a:srgbClr val="C00000"/>
                </a:solidFill>
              </a:rPr>
              <a:t>import turtle as t</a:t>
            </a:r>
          </a:p>
          <a:p>
            <a:r>
              <a:rPr lang="en-US" dirty="0" err="1"/>
              <a:t>t.forward</a:t>
            </a:r>
            <a:r>
              <a:rPr lang="en-US" dirty="0"/>
              <a:t>(50)</a:t>
            </a:r>
          </a:p>
        </p:txBody>
      </p:sp>
      <p:sp>
        <p:nvSpPr>
          <p:cNvPr id="16" name="TextBox 15">
            <a:extLst>
              <a:ext uri="{FF2B5EF4-FFF2-40B4-BE49-F238E27FC236}">
                <a16:creationId xmlns:a16="http://schemas.microsoft.com/office/drawing/2014/main" id="{7C05FA65-07D2-4E09-8E8F-F4FB1547CF0E}"/>
              </a:ext>
            </a:extLst>
          </p:cNvPr>
          <p:cNvSpPr txBox="1"/>
          <p:nvPr/>
        </p:nvSpPr>
        <p:spPr>
          <a:xfrm>
            <a:off x="1063538" y="5481936"/>
            <a:ext cx="554836" cy="369332"/>
          </a:xfrm>
          <a:prstGeom prst="rect">
            <a:avLst/>
          </a:prstGeom>
          <a:noFill/>
        </p:spPr>
        <p:txBody>
          <a:bodyPr wrap="square" rtlCol="0">
            <a:spAutoFit/>
          </a:bodyPr>
          <a:lstStyle/>
          <a:p>
            <a:r>
              <a:rPr lang="en-US" b="1" dirty="0">
                <a:solidFill>
                  <a:schemeClr val="accent1">
                    <a:lumMod val="75000"/>
                  </a:schemeClr>
                </a:solidFill>
              </a:rPr>
              <a:t>OR</a:t>
            </a:r>
          </a:p>
        </p:txBody>
      </p:sp>
      <p:sp>
        <p:nvSpPr>
          <p:cNvPr id="10" name="Right Brace 9">
            <a:extLst>
              <a:ext uri="{FF2B5EF4-FFF2-40B4-BE49-F238E27FC236}">
                <a16:creationId xmlns:a16="http://schemas.microsoft.com/office/drawing/2014/main" id="{B6B997A7-BF1A-4778-B9DE-230DCA3F2152}"/>
              </a:ext>
            </a:extLst>
          </p:cNvPr>
          <p:cNvSpPr/>
          <p:nvPr/>
        </p:nvSpPr>
        <p:spPr>
          <a:xfrm>
            <a:off x="4398746" y="4042534"/>
            <a:ext cx="327404" cy="218316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BD02EA16-F3F3-4317-BC21-5F17AA08C9B0}"/>
              </a:ext>
            </a:extLst>
          </p:cNvPr>
          <p:cNvSpPr txBox="1"/>
          <p:nvPr/>
        </p:nvSpPr>
        <p:spPr>
          <a:xfrm>
            <a:off x="1021232" y="2438653"/>
            <a:ext cx="7467295" cy="1200329"/>
          </a:xfrm>
          <a:prstGeom prst="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marL="285750" indent="-285750" defTabSz="457200">
              <a:spcBef>
                <a:spcPct val="20000"/>
              </a:spcBef>
              <a:spcAft>
                <a:spcPts val="600"/>
              </a:spcAft>
              <a:buClr>
                <a:srgbClr val="30ACEC">
                  <a:lumMod val="75000"/>
                </a:srgbClr>
              </a:buClr>
              <a:buSzPct val="145000"/>
              <a:buFont typeface="Arial"/>
              <a:buChar char="•"/>
              <a:defRPr/>
            </a:pPr>
            <a:r>
              <a:rPr lang="en-US" sz="1800" b="1" dirty="0">
                <a:solidFill>
                  <a:prstClr val="black"/>
                </a:solidFill>
                <a:latin typeface="Corbel" panose="020B0503020204020204"/>
              </a:rPr>
              <a:t>N.B</a:t>
            </a:r>
            <a:r>
              <a:rPr lang="en-US" sz="1800" dirty="0">
                <a:solidFill>
                  <a:prstClr val="black"/>
                </a:solidFill>
                <a:latin typeface="Corbel" panose="020B0503020204020204"/>
              </a:rPr>
              <a:t>: in order to avoid writing </a:t>
            </a:r>
            <a:r>
              <a:rPr lang="en-US" sz="1800" b="1" u="sng" dirty="0">
                <a:solidFill>
                  <a:prstClr val="black"/>
                </a:solidFill>
                <a:highlight>
                  <a:srgbClr val="FFFF00"/>
                </a:highlight>
                <a:latin typeface="Corbel" panose="020B0503020204020204"/>
              </a:rPr>
              <a:t>turtle.</a:t>
            </a:r>
            <a:r>
              <a:rPr lang="en-US" sz="1800" b="1" dirty="0">
                <a:solidFill>
                  <a:prstClr val="black"/>
                </a:solidFill>
                <a:highlight>
                  <a:srgbClr val="FFFF00"/>
                </a:highlight>
                <a:latin typeface="Corbel" panose="020B0503020204020204"/>
              </a:rPr>
              <a:t> </a:t>
            </a:r>
            <a:r>
              <a:rPr lang="en-US" sz="1800" dirty="0">
                <a:solidFill>
                  <a:prstClr val="black"/>
                </a:solidFill>
                <a:latin typeface="Corbel" panose="020B0503020204020204"/>
              </a:rPr>
              <a:t>before each command, you can use  </a:t>
            </a:r>
            <a:r>
              <a:rPr lang="en-US" sz="1800" b="1" dirty="0">
                <a:solidFill>
                  <a:srgbClr val="C00000"/>
                </a:solidFill>
                <a:latin typeface="Corbel" panose="020B0503020204020204"/>
              </a:rPr>
              <a:t>from turtle import * </a:t>
            </a:r>
            <a:r>
              <a:rPr lang="en-US" sz="1800" dirty="0">
                <a:solidFill>
                  <a:prstClr val="black"/>
                </a:solidFill>
                <a:latin typeface="Corbel" panose="020B0503020204020204"/>
              </a:rPr>
              <a:t>instead of  </a:t>
            </a:r>
            <a:r>
              <a:rPr lang="en-US" sz="1800" b="1" i="0" u="none" strike="noStrike" baseline="0" dirty="0">
                <a:solidFill>
                  <a:srgbClr val="C00000"/>
                </a:solidFill>
              </a:rPr>
              <a:t>import turtle</a:t>
            </a:r>
            <a:r>
              <a:rPr lang="en-US" sz="1800" b="1" i="0" u="none" strike="noStrike" baseline="0" dirty="0"/>
              <a:t> </a:t>
            </a:r>
            <a:r>
              <a:rPr lang="en-US" sz="1800" i="0" u="none" strike="noStrike" baseline="0" dirty="0"/>
              <a:t>at the beginning of your program. Also, you can use an alias name; for example: </a:t>
            </a:r>
            <a:r>
              <a:rPr lang="en-US" sz="1800" b="1" i="0" u="none" strike="noStrike" baseline="0" dirty="0">
                <a:solidFill>
                  <a:srgbClr val="C00000"/>
                </a:solidFill>
              </a:rPr>
              <a:t>import turtle as t</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 The same applies to other packages/modules.</a:t>
            </a:r>
            <a:endParaRPr lang="en-US" sz="1800" dirty="0"/>
          </a:p>
        </p:txBody>
      </p:sp>
    </p:spTree>
    <p:extLst>
      <p:ext uri="{BB962C8B-B14F-4D97-AF65-F5344CB8AC3E}">
        <p14:creationId xmlns:p14="http://schemas.microsoft.com/office/powerpoint/2010/main" val="1019289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293312"/>
            <a:ext cx="7987695" cy="553355"/>
          </a:xfrm>
        </p:spPr>
        <p:txBody>
          <a:bodyPr>
            <a:noAutofit/>
          </a:bodyPr>
          <a:lstStyle/>
          <a:p>
            <a:r>
              <a:rPr lang="en-GB" sz="3600" b="1" dirty="0"/>
              <a:t>Turning the Turtle</a:t>
            </a:r>
            <a:endParaRPr lang="en-US" sz="3600" b="1" dirty="0"/>
          </a:p>
        </p:txBody>
      </p:sp>
      <p:sp>
        <p:nvSpPr>
          <p:cNvPr id="4" name="Slide Number Placeholder 3"/>
          <p:cNvSpPr>
            <a:spLocks noGrp="1"/>
          </p:cNvSpPr>
          <p:nvPr>
            <p:ph type="sldNum" sz="quarter" idx="12"/>
          </p:nvPr>
        </p:nvSpPr>
        <p:spPr/>
        <p:txBody>
          <a:bodyPr/>
          <a:lstStyle/>
          <a:p>
            <a:fld id="{D57F1E4F-1CFF-5643-939E-02111984F565}" type="slidenum">
              <a:rPr lang="en-US" smtClean="0"/>
              <a:t>6</a:t>
            </a:fld>
            <a:endParaRPr lang="en-US" dirty="0"/>
          </a:p>
        </p:txBody>
      </p:sp>
      <p:sp>
        <p:nvSpPr>
          <p:cNvPr id="6" name="TextBox 5">
            <a:extLst>
              <a:ext uri="{FF2B5EF4-FFF2-40B4-BE49-F238E27FC236}">
                <a16:creationId xmlns:a16="http://schemas.microsoft.com/office/drawing/2014/main" id="{B937DEE5-DFB2-498D-B873-B3CDA674A391}"/>
              </a:ext>
            </a:extLst>
          </p:cNvPr>
          <p:cNvSpPr txBox="1"/>
          <p:nvPr/>
        </p:nvSpPr>
        <p:spPr>
          <a:xfrm>
            <a:off x="982134" y="1102867"/>
            <a:ext cx="7898976" cy="1908215"/>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When the turtle first appears, its default heading is 0 degrees (heading to the right).</a:t>
            </a:r>
          </a:p>
          <a:p>
            <a:pPr marL="285750" indent="-285750" defTabSz="457200">
              <a:spcBef>
                <a:spcPct val="20000"/>
              </a:spcBef>
              <a:spcAft>
                <a:spcPts val="600"/>
              </a:spcAft>
              <a:buClr>
                <a:srgbClr val="30ACEC">
                  <a:lumMod val="75000"/>
                </a:srgbClr>
              </a:buClr>
              <a:buSzPct val="145000"/>
              <a:buFont typeface="Arial"/>
              <a:buChar char="•"/>
              <a:defRPr/>
            </a:pPr>
            <a:r>
              <a:rPr lang="en-US" sz="2000" dirty="0"/>
              <a:t>You can turn the turtle, so it faces a different direction by using either the </a:t>
            </a:r>
            <a:r>
              <a:rPr lang="en-US" sz="2000" b="1" dirty="0">
                <a:solidFill>
                  <a:srgbClr val="C00000"/>
                </a:solidFill>
              </a:rPr>
              <a:t>right(angle) </a:t>
            </a:r>
            <a:r>
              <a:rPr lang="en-US" sz="2000" dirty="0"/>
              <a:t>command, or the </a:t>
            </a:r>
            <a:r>
              <a:rPr lang="en-US" sz="2000" b="1" dirty="0">
                <a:solidFill>
                  <a:srgbClr val="C00000"/>
                </a:solidFill>
              </a:rPr>
              <a:t>left(angle) </a:t>
            </a:r>
            <a:r>
              <a:rPr lang="en-US" sz="2000" dirty="0"/>
              <a:t>command.</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endPar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9" name="TextBox 8">
            <a:extLst>
              <a:ext uri="{FF2B5EF4-FFF2-40B4-BE49-F238E27FC236}">
                <a16:creationId xmlns:a16="http://schemas.microsoft.com/office/drawing/2014/main" id="{F4FB64A4-6ABC-46E0-BB69-B8F553ABA22C}"/>
              </a:ext>
            </a:extLst>
          </p:cNvPr>
          <p:cNvSpPr txBox="1"/>
          <p:nvPr/>
        </p:nvSpPr>
        <p:spPr>
          <a:xfrm>
            <a:off x="982134" y="3142102"/>
            <a:ext cx="2122310" cy="1200329"/>
          </a:xfrm>
          <a:prstGeom prst="rect">
            <a:avLst/>
          </a:prstGeom>
          <a:noFill/>
          <a:ln>
            <a:solidFill>
              <a:schemeClr val="accent1"/>
            </a:solidFill>
          </a:ln>
        </p:spPr>
        <p:txBody>
          <a:bodyPr wrap="square">
            <a:spAutoFit/>
          </a:bodyPr>
          <a:lstStyle/>
          <a:p>
            <a:r>
              <a:rPr lang="en-US" dirty="0"/>
              <a:t>from turtle import *</a:t>
            </a:r>
          </a:p>
          <a:p>
            <a:r>
              <a:rPr lang="en-US" dirty="0"/>
              <a:t>forward(50)</a:t>
            </a:r>
          </a:p>
          <a:p>
            <a:r>
              <a:rPr lang="en-US" dirty="0"/>
              <a:t>left(90)</a:t>
            </a:r>
          </a:p>
          <a:p>
            <a:r>
              <a:rPr lang="en-US" dirty="0"/>
              <a:t>forward(50)</a:t>
            </a:r>
          </a:p>
        </p:txBody>
      </p:sp>
      <p:sp>
        <p:nvSpPr>
          <p:cNvPr id="11" name="Arrow: Right 10">
            <a:extLst>
              <a:ext uri="{FF2B5EF4-FFF2-40B4-BE49-F238E27FC236}">
                <a16:creationId xmlns:a16="http://schemas.microsoft.com/office/drawing/2014/main" id="{7A4A3D85-8961-4C9A-B9C4-A6BA2248C654}"/>
              </a:ext>
            </a:extLst>
          </p:cNvPr>
          <p:cNvSpPr/>
          <p:nvPr/>
        </p:nvSpPr>
        <p:spPr>
          <a:xfrm>
            <a:off x="3212203" y="3783630"/>
            <a:ext cx="282222" cy="1825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1060907B-9658-4974-8DBA-3E96DCC217E9}"/>
              </a:ext>
            </a:extLst>
          </p:cNvPr>
          <p:cNvSpPr>
            <a:spLocks noGrp="1"/>
          </p:cNvSpPr>
          <p:nvPr>
            <p:ph type="dt" sz="half" idx="10"/>
          </p:nvPr>
        </p:nvSpPr>
        <p:spPr/>
        <p:txBody>
          <a:bodyPr/>
          <a:lstStyle/>
          <a:p>
            <a:fld id="{E37060CD-BCA6-4499-AE3A-10FBCDD16AAB}" type="datetime3">
              <a:rPr lang="en-US" smtClean="0"/>
              <a:t>31 January 2023</a:t>
            </a:fld>
            <a:endParaRPr lang="en-US" dirty="0"/>
          </a:p>
        </p:txBody>
      </p:sp>
      <p:sp>
        <p:nvSpPr>
          <p:cNvPr id="5" name="Footer Placeholder 4">
            <a:extLst>
              <a:ext uri="{FF2B5EF4-FFF2-40B4-BE49-F238E27FC236}">
                <a16:creationId xmlns:a16="http://schemas.microsoft.com/office/drawing/2014/main" id="{70D857A6-4C42-464B-B602-8FF0AB88A9F3}"/>
              </a:ext>
            </a:extLst>
          </p:cNvPr>
          <p:cNvSpPr>
            <a:spLocks noGrp="1"/>
          </p:cNvSpPr>
          <p:nvPr>
            <p:ph type="ftr" sz="quarter" idx="11"/>
          </p:nvPr>
        </p:nvSpPr>
        <p:spPr/>
        <p:txBody>
          <a:bodyPr/>
          <a:lstStyle/>
          <a:p>
            <a:r>
              <a:rPr lang="en-US"/>
              <a:t>AOU-M110</a:t>
            </a:r>
            <a:endParaRPr lang="en-US" dirty="0"/>
          </a:p>
        </p:txBody>
      </p:sp>
      <p:pic>
        <p:nvPicPr>
          <p:cNvPr id="10" name="Picture 9">
            <a:extLst>
              <a:ext uri="{FF2B5EF4-FFF2-40B4-BE49-F238E27FC236}">
                <a16:creationId xmlns:a16="http://schemas.microsoft.com/office/drawing/2014/main" id="{755EF8D1-63BE-47F8-97CA-6E91CD492D7B}"/>
              </a:ext>
            </a:extLst>
          </p:cNvPr>
          <p:cNvPicPr>
            <a:picLocks noChangeAspect="1"/>
          </p:cNvPicPr>
          <p:nvPr/>
        </p:nvPicPr>
        <p:blipFill>
          <a:blip r:embed="rId2"/>
          <a:stretch>
            <a:fillRect/>
          </a:stretch>
        </p:blipFill>
        <p:spPr>
          <a:xfrm>
            <a:off x="3987823" y="2670267"/>
            <a:ext cx="2231514" cy="2772908"/>
          </a:xfrm>
          <a:prstGeom prst="rect">
            <a:avLst/>
          </a:prstGeom>
        </p:spPr>
      </p:pic>
    </p:spTree>
    <p:extLst>
      <p:ext uri="{BB962C8B-B14F-4D97-AF65-F5344CB8AC3E}">
        <p14:creationId xmlns:p14="http://schemas.microsoft.com/office/powerpoint/2010/main" val="368356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106421"/>
            <a:ext cx="7987695" cy="1007578"/>
          </a:xfrm>
        </p:spPr>
        <p:txBody>
          <a:bodyPr>
            <a:normAutofit/>
          </a:bodyPr>
          <a:lstStyle/>
          <a:p>
            <a:r>
              <a:rPr lang="en-GB" sz="3200" dirty="0"/>
              <a:t>Programming using turtle</a:t>
            </a:r>
            <a:endParaRPr lang="en-US" sz="3400" b="1" dirty="0"/>
          </a:p>
        </p:txBody>
      </p:sp>
      <p:sp>
        <p:nvSpPr>
          <p:cNvPr id="3" name="Content Placeholder 2"/>
          <p:cNvSpPr>
            <a:spLocks noGrp="1"/>
          </p:cNvSpPr>
          <p:nvPr>
            <p:ph idx="1"/>
          </p:nvPr>
        </p:nvSpPr>
        <p:spPr>
          <a:xfrm>
            <a:off x="982134" y="1668854"/>
            <a:ext cx="7704667" cy="1103086"/>
          </a:xfrm>
        </p:spPr>
        <p:txBody>
          <a:bodyPr>
            <a:normAutofit/>
          </a:bodyPr>
          <a:lstStyle/>
          <a:p>
            <a:r>
              <a:rPr lang="en-GB" sz="2000" dirty="0"/>
              <a:t>Here is our simple turtle program. (You can try these commands in Python and see what happens.)</a:t>
            </a:r>
          </a:p>
          <a:p>
            <a:endParaRPr lang="en-GB" sz="2000" dirty="0"/>
          </a:p>
          <a:p>
            <a:endParaRPr lang="en-GB" sz="2000" dirty="0"/>
          </a:p>
        </p:txBody>
      </p:sp>
      <p:sp>
        <p:nvSpPr>
          <p:cNvPr id="12" name="TextBox 11"/>
          <p:cNvSpPr txBox="1"/>
          <p:nvPr/>
        </p:nvSpPr>
        <p:spPr>
          <a:xfrm>
            <a:off x="1210805" y="5137575"/>
            <a:ext cx="7431315" cy="923330"/>
          </a:xfrm>
          <a:prstGeom prst="rect">
            <a:avLst/>
          </a:prstGeom>
          <a:noFill/>
        </p:spPr>
        <p:txBody>
          <a:bodyPr wrap="square" rtlCol="0">
            <a:spAutoFit/>
          </a:bodyPr>
          <a:lstStyle/>
          <a:p>
            <a:pPr algn="just"/>
            <a:r>
              <a:rPr lang="en-GB" altLang="en-US" b="1" dirty="0">
                <a:solidFill>
                  <a:srgbClr val="C00000"/>
                </a:solidFill>
                <a:ea typeface="Times New Roman" panose="02020603050405020304" pitchFamily="18" charset="0"/>
                <a:cs typeface="Courier New" panose="02070309020205020404" pitchFamily="49" charset="0"/>
              </a:rPr>
              <a:t>forward(40) </a:t>
            </a:r>
            <a:r>
              <a:rPr lang="en-GB" altLang="en-US" dirty="0">
                <a:ea typeface="Times New Roman" panose="02020603050405020304" pitchFamily="18" charset="0"/>
                <a:cs typeface="Courier New" panose="02070309020205020404" pitchFamily="49" charset="0"/>
              </a:rPr>
              <a:t>: </a:t>
            </a:r>
            <a:r>
              <a:rPr lang="en-GB" dirty="0"/>
              <a:t>The operation works in terms of pixels. As the turtle always starts pointing horizontally to the right, so this line results in the turtle drawing a horizontal line from left to right of length 40 units.</a:t>
            </a:r>
            <a:endParaRPr lang="en-US" dirty="0"/>
          </a:p>
        </p:txBody>
      </p:sp>
      <p:grpSp>
        <p:nvGrpSpPr>
          <p:cNvPr id="6" name="Group 5">
            <a:extLst>
              <a:ext uri="{FF2B5EF4-FFF2-40B4-BE49-F238E27FC236}">
                <a16:creationId xmlns:a16="http://schemas.microsoft.com/office/drawing/2014/main" id="{74DB92B0-38A1-4BAB-A4C3-4C2F090776E2}"/>
              </a:ext>
            </a:extLst>
          </p:cNvPr>
          <p:cNvGrpSpPr/>
          <p:nvPr/>
        </p:nvGrpSpPr>
        <p:grpSpPr>
          <a:xfrm>
            <a:off x="1210805" y="2360358"/>
            <a:ext cx="7247324" cy="2645265"/>
            <a:chOff x="1156447" y="2958669"/>
            <a:chExt cx="7247324" cy="2645265"/>
          </a:xfrm>
        </p:grpSpPr>
        <p:sp>
          <p:nvSpPr>
            <p:cNvPr id="7" name="Line Callout 1 (Border and Accent Bar) 6"/>
            <p:cNvSpPr/>
            <p:nvPr/>
          </p:nvSpPr>
          <p:spPr>
            <a:xfrm>
              <a:off x="4975981" y="3013187"/>
              <a:ext cx="3427790" cy="615384"/>
            </a:xfrm>
            <a:prstGeom prst="accentBorderCallout1">
              <a:avLst>
                <a:gd name="adj1" fmla="val 18750"/>
                <a:gd name="adj2" fmla="val -8333"/>
                <a:gd name="adj3" fmla="val 17602"/>
                <a:gd name="adj4" fmla="val -28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 “no execution“</a:t>
              </a:r>
            </a:p>
          </p:txBody>
        </p:sp>
        <p:sp>
          <p:nvSpPr>
            <p:cNvPr id="10" name="Line Callout 1 (Border and Accent Bar) 9"/>
            <p:cNvSpPr/>
            <p:nvPr/>
          </p:nvSpPr>
          <p:spPr>
            <a:xfrm>
              <a:off x="4975981" y="3689572"/>
              <a:ext cx="3427790" cy="882427"/>
            </a:xfrm>
            <a:prstGeom prst="accentBorderCallout1">
              <a:avLst>
                <a:gd name="adj1" fmla="val 18750"/>
                <a:gd name="adj2" fmla="val -8333"/>
                <a:gd name="adj3" fmla="val -24852"/>
                <a:gd name="adj4" fmla="val -476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line is stating that we will be working with commands that apply to a turtle</a:t>
              </a:r>
            </a:p>
          </p:txBody>
        </p:sp>
        <p:sp>
          <p:nvSpPr>
            <p:cNvPr id="11" name="Line Callout 1 (Border and Accent Bar) 10"/>
            <p:cNvSpPr/>
            <p:nvPr/>
          </p:nvSpPr>
          <p:spPr>
            <a:xfrm>
              <a:off x="4975981" y="4721507"/>
              <a:ext cx="3427790" cy="882427"/>
            </a:xfrm>
            <a:prstGeom prst="accentBorderCallout1">
              <a:avLst>
                <a:gd name="adj1" fmla="val 18750"/>
                <a:gd name="adj2" fmla="val -8333"/>
                <a:gd name="adj3" fmla="val -33076"/>
                <a:gd name="adj4" fmla="val -55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operation that have been available for us to use on turtle</a:t>
              </a:r>
            </a:p>
          </p:txBody>
        </p:sp>
        <p:sp>
          <p:nvSpPr>
            <p:cNvPr id="4" name="Rectangle 3"/>
            <p:cNvSpPr/>
            <p:nvPr/>
          </p:nvSpPr>
          <p:spPr>
            <a:xfrm>
              <a:off x="1156447" y="2958669"/>
              <a:ext cx="4572000" cy="2031325"/>
            </a:xfrm>
            <a:prstGeom prst="rect">
              <a:avLst/>
            </a:prstGeom>
          </p:spPr>
          <p:txBody>
            <a:bodyPr>
              <a:spAutoFit/>
            </a:bodyPr>
            <a:lstStyle/>
            <a:p>
              <a:r>
                <a:rPr lang="en-US" b="1" dirty="0"/>
                <a:t># Draw start of staircase</a:t>
              </a:r>
            </a:p>
            <a:p>
              <a:r>
                <a:rPr lang="en-US" b="1" dirty="0">
                  <a:solidFill>
                    <a:srgbClr val="FF0000"/>
                  </a:solidFill>
                </a:rPr>
                <a:t>from turtle import *</a:t>
              </a:r>
            </a:p>
            <a:p>
              <a:r>
                <a:rPr lang="en-US" b="1" dirty="0"/>
                <a:t>forward(40)</a:t>
              </a:r>
            </a:p>
            <a:p>
              <a:r>
                <a:rPr lang="en-US" b="1" dirty="0"/>
                <a:t>left(90)</a:t>
              </a:r>
            </a:p>
            <a:p>
              <a:r>
                <a:rPr lang="en-US" b="1" dirty="0"/>
                <a:t>forward(40)</a:t>
              </a:r>
            </a:p>
            <a:p>
              <a:r>
                <a:rPr lang="en-US" b="1" dirty="0"/>
                <a:t>right(90)</a:t>
              </a:r>
            </a:p>
            <a:p>
              <a:r>
                <a:rPr lang="en-US" b="1" dirty="0"/>
                <a:t>forward(40) </a:t>
              </a:r>
            </a:p>
          </p:txBody>
        </p:sp>
      </p:grpSp>
      <p:sp>
        <p:nvSpPr>
          <p:cNvPr id="5" name="Slide Number Placeholder 4"/>
          <p:cNvSpPr>
            <a:spLocks noGrp="1"/>
          </p:cNvSpPr>
          <p:nvPr>
            <p:ph type="sldNum" sz="quarter" idx="12"/>
          </p:nvPr>
        </p:nvSpPr>
        <p:spPr/>
        <p:txBody>
          <a:bodyPr/>
          <a:lstStyle/>
          <a:p>
            <a:fld id="{D57F1E4F-1CFF-5643-939E-02111984F565}" type="slidenum">
              <a:rPr lang="en-US" smtClean="0"/>
              <a:t>7</a:t>
            </a:fld>
            <a:endParaRPr lang="en-US" dirty="0"/>
          </a:p>
        </p:txBody>
      </p:sp>
      <p:sp>
        <p:nvSpPr>
          <p:cNvPr id="8" name="Date Placeholder 7">
            <a:extLst>
              <a:ext uri="{FF2B5EF4-FFF2-40B4-BE49-F238E27FC236}">
                <a16:creationId xmlns:a16="http://schemas.microsoft.com/office/drawing/2014/main" id="{4F43D258-C6AF-47F6-841C-01E369C048D8}"/>
              </a:ext>
            </a:extLst>
          </p:cNvPr>
          <p:cNvSpPr>
            <a:spLocks noGrp="1"/>
          </p:cNvSpPr>
          <p:nvPr>
            <p:ph type="dt" sz="half" idx="10"/>
          </p:nvPr>
        </p:nvSpPr>
        <p:spPr/>
        <p:txBody>
          <a:bodyPr/>
          <a:lstStyle/>
          <a:p>
            <a:fld id="{A48113F4-D19F-43DE-97D3-A6B7E86D8FAB}" type="datetime3">
              <a:rPr lang="en-US" smtClean="0"/>
              <a:t>31 January 2023</a:t>
            </a:fld>
            <a:endParaRPr lang="en-US" dirty="0"/>
          </a:p>
        </p:txBody>
      </p:sp>
      <p:sp>
        <p:nvSpPr>
          <p:cNvPr id="9" name="Footer Placeholder 8">
            <a:extLst>
              <a:ext uri="{FF2B5EF4-FFF2-40B4-BE49-F238E27FC236}">
                <a16:creationId xmlns:a16="http://schemas.microsoft.com/office/drawing/2014/main" id="{052E5C89-4369-4221-A568-381F70C93DA7}"/>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3524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458366"/>
            <a:ext cx="7987695" cy="614078"/>
          </a:xfrm>
        </p:spPr>
        <p:txBody>
          <a:bodyPr>
            <a:normAutofit/>
          </a:bodyPr>
          <a:lstStyle/>
          <a:p>
            <a:r>
              <a:rPr lang="en-GB" sz="3200" dirty="0"/>
              <a:t>Programming using turtle</a:t>
            </a:r>
            <a:endParaRPr lang="en-US" sz="3400" b="1" dirty="0"/>
          </a:p>
        </p:txBody>
      </p:sp>
      <p:sp>
        <p:nvSpPr>
          <p:cNvPr id="3" name="Content Placeholder 2"/>
          <p:cNvSpPr>
            <a:spLocks noGrp="1"/>
          </p:cNvSpPr>
          <p:nvPr>
            <p:ph idx="1"/>
          </p:nvPr>
        </p:nvSpPr>
        <p:spPr>
          <a:xfrm>
            <a:off x="857269" y="1234003"/>
            <a:ext cx="4700725" cy="2985489"/>
          </a:xfrm>
        </p:spPr>
        <p:txBody>
          <a:bodyPr>
            <a:normAutofit/>
          </a:bodyPr>
          <a:lstStyle/>
          <a:p>
            <a:pPr algn="just"/>
            <a:r>
              <a:rPr lang="en-GB" sz="1800" dirty="0"/>
              <a:t>The program draws the start of a staircase consisting of three lines. </a:t>
            </a:r>
          </a:p>
          <a:p>
            <a:pPr algn="just"/>
            <a:r>
              <a:rPr lang="en-GB" sz="1800" dirty="0"/>
              <a:t>Note that the figure includes an arrowhead representing the turtle. </a:t>
            </a:r>
          </a:p>
          <a:p>
            <a:pPr algn="just"/>
            <a:r>
              <a:rPr lang="en-GB" sz="1800" dirty="0"/>
              <a:t>For our purposes it is sometimes useful to see where the turtle is and where it is pointing. This is partly because some of our solutions will be used as part of larger solutions.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978" y="1355855"/>
            <a:ext cx="3112851" cy="274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sp>
        <p:nvSpPr>
          <p:cNvPr id="5" name="Date Placeholder 4">
            <a:extLst>
              <a:ext uri="{FF2B5EF4-FFF2-40B4-BE49-F238E27FC236}">
                <a16:creationId xmlns:a16="http://schemas.microsoft.com/office/drawing/2014/main" id="{15A054FB-24B9-4819-A515-C98DAB00BB6D}"/>
              </a:ext>
            </a:extLst>
          </p:cNvPr>
          <p:cNvSpPr>
            <a:spLocks noGrp="1"/>
          </p:cNvSpPr>
          <p:nvPr>
            <p:ph type="dt" sz="half" idx="10"/>
          </p:nvPr>
        </p:nvSpPr>
        <p:spPr/>
        <p:txBody>
          <a:bodyPr/>
          <a:lstStyle/>
          <a:p>
            <a:fld id="{1D17D68E-330A-42C1-9BE0-51A8C3A0E3E3}" type="datetime3">
              <a:rPr lang="en-US" smtClean="0"/>
              <a:t>31 January 2023</a:t>
            </a:fld>
            <a:endParaRPr lang="en-US" dirty="0"/>
          </a:p>
        </p:txBody>
      </p:sp>
      <p:sp>
        <p:nvSpPr>
          <p:cNvPr id="6" name="Footer Placeholder 5">
            <a:extLst>
              <a:ext uri="{FF2B5EF4-FFF2-40B4-BE49-F238E27FC236}">
                <a16:creationId xmlns:a16="http://schemas.microsoft.com/office/drawing/2014/main" id="{A0E0D8FA-D09C-4BEF-B95F-D28E1DBFAA8C}"/>
              </a:ext>
            </a:extLst>
          </p:cNvPr>
          <p:cNvSpPr>
            <a:spLocks noGrp="1"/>
          </p:cNvSpPr>
          <p:nvPr>
            <p:ph type="ftr" sz="quarter" idx="11"/>
          </p:nvPr>
        </p:nvSpPr>
        <p:spPr/>
        <p:txBody>
          <a:bodyPr/>
          <a:lstStyle/>
          <a:p>
            <a:r>
              <a:rPr lang="en-US"/>
              <a:t>AOU-M110</a:t>
            </a:r>
            <a:endParaRPr lang="en-US" dirty="0"/>
          </a:p>
        </p:txBody>
      </p:sp>
      <p:sp>
        <p:nvSpPr>
          <p:cNvPr id="8" name="TextBox 7">
            <a:extLst>
              <a:ext uri="{FF2B5EF4-FFF2-40B4-BE49-F238E27FC236}">
                <a16:creationId xmlns:a16="http://schemas.microsoft.com/office/drawing/2014/main" id="{8FA2B52D-2532-4F77-9480-AC3F39D0F8AA}"/>
              </a:ext>
            </a:extLst>
          </p:cNvPr>
          <p:cNvSpPr txBox="1"/>
          <p:nvPr/>
        </p:nvSpPr>
        <p:spPr>
          <a:xfrm>
            <a:off x="857269" y="4346329"/>
            <a:ext cx="4074654" cy="400110"/>
          </a:xfrm>
          <a:prstGeom prst="rect">
            <a:avLst/>
          </a:prstGeom>
          <a:noFill/>
        </p:spPr>
        <p:txBody>
          <a:bodyPr wrap="square">
            <a:spAutoFit/>
          </a:bodyPr>
          <a:lstStyle/>
          <a:p>
            <a:r>
              <a:rPr lang="en-US" sz="2000" b="1" dirty="0">
                <a:solidFill>
                  <a:srgbClr val="0070C0"/>
                </a:solidFill>
              </a:rPr>
              <a:t>Hiding and Displaying the Turtle</a:t>
            </a:r>
          </a:p>
        </p:txBody>
      </p:sp>
      <p:sp>
        <p:nvSpPr>
          <p:cNvPr id="9" name="TextBox 8">
            <a:extLst>
              <a:ext uri="{FF2B5EF4-FFF2-40B4-BE49-F238E27FC236}">
                <a16:creationId xmlns:a16="http://schemas.microsoft.com/office/drawing/2014/main" id="{01A5DAAE-B98D-4B98-A78C-AEFD458D92A2}"/>
              </a:ext>
            </a:extLst>
          </p:cNvPr>
          <p:cNvSpPr txBox="1"/>
          <p:nvPr/>
        </p:nvSpPr>
        <p:spPr>
          <a:xfrm>
            <a:off x="857269" y="4726088"/>
            <a:ext cx="7987694" cy="1354217"/>
          </a:xfrm>
          <a:prstGeom prst="rect">
            <a:avLst/>
          </a:prstGeom>
          <a:noFill/>
        </p:spPr>
        <p:txBody>
          <a:bodyPr wrap="square">
            <a:spAutoFit/>
          </a:bodyPr>
          <a:lstStyle/>
          <a:p>
            <a:pPr marL="285750" indent="-285750">
              <a:buFont typeface="Arial" panose="020B0604020202020204" pitchFamily="34" charset="0"/>
              <a:buChar char="•"/>
            </a:pPr>
            <a:r>
              <a:rPr lang="en-US" dirty="0"/>
              <a:t>If you don’t want the turtle to be displayed, you can use the </a:t>
            </a:r>
            <a:r>
              <a:rPr lang="en-US" b="1" dirty="0" err="1">
                <a:solidFill>
                  <a:srgbClr val="C00000"/>
                </a:solidFill>
              </a:rPr>
              <a:t>hideturtle</a:t>
            </a:r>
            <a:r>
              <a:rPr lang="en-US" b="1" dirty="0">
                <a:solidFill>
                  <a:srgbClr val="C00000"/>
                </a:solidFill>
              </a:rPr>
              <a:t>() </a:t>
            </a:r>
            <a:r>
              <a:rPr lang="en-US" dirty="0"/>
              <a:t>or </a:t>
            </a:r>
            <a:r>
              <a:rPr lang="en-US" b="1" dirty="0" err="1">
                <a:solidFill>
                  <a:srgbClr val="C00000"/>
                </a:solidFill>
              </a:rPr>
              <a:t>ht</a:t>
            </a:r>
            <a:r>
              <a:rPr lang="en-US" b="1" dirty="0">
                <a:solidFill>
                  <a:srgbClr val="C00000"/>
                </a:solidFill>
              </a:rPr>
              <a:t>() </a:t>
            </a:r>
            <a:r>
              <a:rPr lang="en-US" dirty="0"/>
              <a:t>command to hide it.</a:t>
            </a:r>
          </a:p>
          <a:p>
            <a:pPr marL="285750" indent="-285750">
              <a:buFont typeface="Arial" panose="020B0604020202020204" pitchFamily="34" charset="0"/>
              <a:buChar char="•"/>
            </a:pPr>
            <a:endParaRPr lang="en-US" sz="1000" dirty="0"/>
          </a:p>
          <a:p>
            <a:pPr marL="285750" indent="-285750">
              <a:buFont typeface="Arial" panose="020B0604020202020204" pitchFamily="34" charset="0"/>
              <a:buChar char="•"/>
            </a:pPr>
            <a:r>
              <a:rPr lang="en-US" dirty="0"/>
              <a:t>If you want the turtle to be displayed, you can use the </a:t>
            </a:r>
            <a:r>
              <a:rPr lang="en-US" b="1" dirty="0" err="1">
                <a:solidFill>
                  <a:srgbClr val="C00000"/>
                </a:solidFill>
              </a:rPr>
              <a:t>showturtle</a:t>
            </a:r>
            <a:r>
              <a:rPr lang="en-US" b="1" dirty="0">
                <a:solidFill>
                  <a:srgbClr val="C00000"/>
                </a:solidFill>
              </a:rPr>
              <a:t>() </a:t>
            </a:r>
            <a:r>
              <a:rPr lang="en-US" dirty="0"/>
              <a:t>or </a:t>
            </a:r>
            <a:r>
              <a:rPr lang="en-US" b="1" dirty="0" err="1">
                <a:solidFill>
                  <a:srgbClr val="C00000"/>
                </a:solidFill>
              </a:rPr>
              <a:t>st</a:t>
            </a:r>
            <a:r>
              <a:rPr lang="en-US" b="1" dirty="0">
                <a:solidFill>
                  <a:srgbClr val="C00000"/>
                </a:solidFill>
              </a:rPr>
              <a:t>() </a:t>
            </a:r>
            <a:r>
              <a:rPr lang="en-US" dirty="0"/>
              <a:t>command to display it.</a:t>
            </a:r>
          </a:p>
        </p:txBody>
      </p:sp>
    </p:spTree>
    <p:extLst>
      <p:ext uri="{BB962C8B-B14F-4D97-AF65-F5344CB8AC3E}">
        <p14:creationId xmlns:p14="http://schemas.microsoft.com/office/powerpoint/2010/main" val="1726111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458366"/>
            <a:ext cx="7987695" cy="614078"/>
          </a:xfrm>
        </p:spPr>
        <p:txBody>
          <a:bodyPr>
            <a:normAutofit/>
          </a:bodyPr>
          <a:lstStyle/>
          <a:p>
            <a:r>
              <a:rPr lang="en-GB" sz="3200" dirty="0"/>
              <a:t>Programming using turtle</a:t>
            </a:r>
            <a:endParaRPr lang="en-US" sz="3400" b="1" dirty="0"/>
          </a:p>
        </p:txBody>
      </p:sp>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
        <p:nvSpPr>
          <p:cNvPr id="7" name="TextBox 6">
            <a:extLst>
              <a:ext uri="{FF2B5EF4-FFF2-40B4-BE49-F238E27FC236}">
                <a16:creationId xmlns:a16="http://schemas.microsoft.com/office/drawing/2014/main" id="{FEB5E09D-E51D-4615-B681-31113406187B}"/>
              </a:ext>
            </a:extLst>
          </p:cNvPr>
          <p:cNvSpPr txBox="1"/>
          <p:nvPr/>
        </p:nvSpPr>
        <p:spPr>
          <a:xfrm>
            <a:off x="982134" y="1360816"/>
            <a:ext cx="4572000" cy="400110"/>
          </a:xfrm>
          <a:prstGeom prst="rect">
            <a:avLst/>
          </a:prstGeom>
          <a:noFill/>
        </p:spPr>
        <p:txBody>
          <a:bodyPr wrap="square">
            <a:spAutoFit/>
          </a:bodyPr>
          <a:lstStyle/>
          <a:p>
            <a:r>
              <a:rPr lang="en-US" sz="2000" b="1" dirty="0">
                <a:solidFill>
                  <a:srgbClr val="0070C0"/>
                </a:solidFill>
              </a:rPr>
              <a:t>Getting the Turtle’s Current Heading</a:t>
            </a:r>
          </a:p>
        </p:txBody>
      </p:sp>
      <p:sp>
        <p:nvSpPr>
          <p:cNvPr id="9" name="TextBox 8">
            <a:extLst>
              <a:ext uri="{FF2B5EF4-FFF2-40B4-BE49-F238E27FC236}">
                <a16:creationId xmlns:a16="http://schemas.microsoft.com/office/drawing/2014/main" id="{68AE822F-43D2-4712-A0F6-3EB29DB0D7A2}"/>
              </a:ext>
            </a:extLst>
          </p:cNvPr>
          <p:cNvSpPr txBox="1"/>
          <p:nvPr/>
        </p:nvSpPr>
        <p:spPr>
          <a:xfrm>
            <a:off x="982134" y="1760926"/>
            <a:ext cx="7479694" cy="369332"/>
          </a:xfrm>
          <a:prstGeom prst="rect">
            <a:avLst/>
          </a:prstGeom>
          <a:noFill/>
        </p:spPr>
        <p:txBody>
          <a:bodyPr wrap="square">
            <a:spAutoFit/>
          </a:bodyPr>
          <a:lstStyle/>
          <a:p>
            <a:r>
              <a:rPr lang="en-US" dirty="0"/>
              <a:t>You can use the </a:t>
            </a:r>
            <a:r>
              <a:rPr lang="en-US" b="1" dirty="0">
                <a:solidFill>
                  <a:srgbClr val="C00000"/>
                </a:solidFill>
              </a:rPr>
              <a:t>heading() </a:t>
            </a:r>
            <a:r>
              <a:rPr lang="en-US" dirty="0"/>
              <a:t>command to display the turtle’s current heading.</a:t>
            </a:r>
          </a:p>
        </p:txBody>
      </p:sp>
      <p:pic>
        <p:nvPicPr>
          <p:cNvPr id="12" name="Picture 11">
            <a:extLst>
              <a:ext uri="{FF2B5EF4-FFF2-40B4-BE49-F238E27FC236}">
                <a16:creationId xmlns:a16="http://schemas.microsoft.com/office/drawing/2014/main" id="{BF3E7C70-0F2E-41F1-B05E-7215F212754F}"/>
              </a:ext>
            </a:extLst>
          </p:cNvPr>
          <p:cNvPicPr>
            <a:picLocks noChangeAspect="1"/>
          </p:cNvPicPr>
          <p:nvPr/>
        </p:nvPicPr>
        <p:blipFill>
          <a:blip r:embed="rId2"/>
          <a:stretch>
            <a:fillRect/>
          </a:stretch>
        </p:blipFill>
        <p:spPr>
          <a:xfrm>
            <a:off x="1541462" y="2213918"/>
            <a:ext cx="1991961" cy="1647588"/>
          </a:xfrm>
          <a:prstGeom prst="rect">
            <a:avLst/>
          </a:prstGeom>
        </p:spPr>
      </p:pic>
      <p:pic>
        <p:nvPicPr>
          <p:cNvPr id="14" name="Picture 13">
            <a:extLst>
              <a:ext uri="{FF2B5EF4-FFF2-40B4-BE49-F238E27FC236}">
                <a16:creationId xmlns:a16="http://schemas.microsoft.com/office/drawing/2014/main" id="{B6711AC0-EBE5-4764-81A3-7524BD52F97F}"/>
              </a:ext>
            </a:extLst>
          </p:cNvPr>
          <p:cNvPicPr>
            <a:picLocks noChangeAspect="1"/>
          </p:cNvPicPr>
          <p:nvPr/>
        </p:nvPicPr>
        <p:blipFill>
          <a:blip r:embed="rId3"/>
          <a:stretch>
            <a:fillRect/>
          </a:stretch>
        </p:blipFill>
        <p:spPr>
          <a:xfrm>
            <a:off x="3996493" y="2436291"/>
            <a:ext cx="3228171" cy="1001440"/>
          </a:xfrm>
          <a:prstGeom prst="rect">
            <a:avLst/>
          </a:prstGeom>
        </p:spPr>
      </p:pic>
      <p:sp>
        <p:nvSpPr>
          <p:cNvPr id="16" name="TextBox 15">
            <a:extLst>
              <a:ext uri="{FF2B5EF4-FFF2-40B4-BE49-F238E27FC236}">
                <a16:creationId xmlns:a16="http://schemas.microsoft.com/office/drawing/2014/main" id="{9D3AD403-FB77-4BC8-9C1D-AF854D1E0EF0}"/>
              </a:ext>
            </a:extLst>
          </p:cNvPr>
          <p:cNvSpPr txBox="1"/>
          <p:nvPr/>
        </p:nvSpPr>
        <p:spPr>
          <a:xfrm>
            <a:off x="832152" y="4079736"/>
            <a:ext cx="7724825" cy="646331"/>
          </a:xfrm>
          <a:prstGeom prst="rect">
            <a:avLst/>
          </a:prstGeom>
          <a:noFill/>
        </p:spPr>
        <p:txBody>
          <a:bodyPr wrap="square">
            <a:spAutoFit/>
          </a:bodyPr>
          <a:lstStyle/>
          <a:p>
            <a:r>
              <a:rPr lang="en-US" dirty="0"/>
              <a:t>You can use the </a:t>
            </a:r>
            <a:r>
              <a:rPr lang="en-US" b="1" dirty="0" err="1">
                <a:solidFill>
                  <a:srgbClr val="C00000"/>
                </a:solidFill>
              </a:rPr>
              <a:t>setheading</a:t>
            </a:r>
            <a:r>
              <a:rPr lang="en-US" b="1" dirty="0">
                <a:solidFill>
                  <a:srgbClr val="C00000"/>
                </a:solidFill>
              </a:rPr>
              <a:t>(angle) </a:t>
            </a:r>
            <a:r>
              <a:rPr lang="en-US" dirty="0"/>
              <a:t>command to set the turtle’s current heading to that angle.</a:t>
            </a:r>
          </a:p>
        </p:txBody>
      </p:sp>
      <p:pic>
        <p:nvPicPr>
          <p:cNvPr id="17" name="Picture 16" descr="Shape, arrow&#10;&#10;Description automatically generated">
            <a:extLst>
              <a:ext uri="{FF2B5EF4-FFF2-40B4-BE49-F238E27FC236}">
                <a16:creationId xmlns:a16="http://schemas.microsoft.com/office/drawing/2014/main" id="{DA1006DD-30B8-4C89-B87F-7D4B2B1A1CA3}"/>
              </a:ext>
            </a:extLst>
          </p:cNvPr>
          <p:cNvPicPr>
            <a:picLocks noChangeAspect="1"/>
          </p:cNvPicPr>
          <p:nvPr/>
        </p:nvPicPr>
        <p:blipFill>
          <a:blip r:embed="rId4"/>
          <a:stretch>
            <a:fillRect/>
          </a:stretch>
        </p:blipFill>
        <p:spPr>
          <a:xfrm>
            <a:off x="4896203" y="4961677"/>
            <a:ext cx="1428750" cy="1162050"/>
          </a:xfrm>
          <a:prstGeom prst="rect">
            <a:avLst/>
          </a:prstGeom>
        </p:spPr>
      </p:pic>
      <p:pic>
        <p:nvPicPr>
          <p:cNvPr id="19" name="Picture 18">
            <a:extLst>
              <a:ext uri="{FF2B5EF4-FFF2-40B4-BE49-F238E27FC236}">
                <a16:creationId xmlns:a16="http://schemas.microsoft.com/office/drawing/2014/main" id="{1643444A-31E3-48CE-902B-4FE0DAA4D9EF}"/>
              </a:ext>
            </a:extLst>
          </p:cNvPr>
          <p:cNvPicPr>
            <a:picLocks noChangeAspect="1"/>
          </p:cNvPicPr>
          <p:nvPr/>
        </p:nvPicPr>
        <p:blipFill>
          <a:blip r:embed="rId5"/>
          <a:stretch>
            <a:fillRect/>
          </a:stretch>
        </p:blipFill>
        <p:spPr>
          <a:xfrm>
            <a:off x="1374434" y="5298365"/>
            <a:ext cx="2873364" cy="512619"/>
          </a:xfrm>
          <a:prstGeom prst="rect">
            <a:avLst/>
          </a:prstGeom>
        </p:spPr>
      </p:pic>
      <p:sp>
        <p:nvSpPr>
          <p:cNvPr id="20" name="Arrow: Right 19">
            <a:extLst>
              <a:ext uri="{FF2B5EF4-FFF2-40B4-BE49-F238E27FC236}">
                <a16:creationId xmlns:a16="http://schemas.microsoft.com/office/drawing/2014/main" id="{424CA5AB-39D5-4CFB-8A91-78DE747B4571}"/>
              </a:ext>
            </a:extLst>
          </p:cNvPr>
          <p:cNvSpPr/>
          <p:nvPr/>
        </p:nvSpPr>
        <p:spPr>
          <a:xfrm>
            <a:off x="4402667" y="5514647"/>
            <a:ext cx="372533" cy="241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4D08C1B-0E2B-42C8-B1FD-014B11477865}"/>
              </a:ext>
            </a:extLst>
          </p:cNvPr>
          <p:cNvSpPr>
            <a:spLocks noGrp="1"/>
          </p:cNvSpPr>
          <p:nvPr>
            <p:ph type="dt" sz="half" idx="10"/>
          </p:nvPr>
        </p:nvSpPr>
        <p:spPr/>
        <p:txBody>
          <a:bodyPr/>
          <a:lstStyle/>
          <a:p>
            <a:fld id="{67D7EC44-3825-4138-86D0-7E03A1B14D93}" type="datetime3">
              <a:rPr lang="en-US" smtClean="0"/>
              <a:t>31 January 2023</a:t>
            </a:fld>
            <a:endParaRPr lang="en-US" dirty="0"/>
          </a:p>
        </p:txBody>
      </p:sp>
      <p:sp>
        <p:nvSpPr>
          <p:cNvPr id="5" name="Footer Placeholder 4">
            <a:extLst>
              <a:ext uri="{FF2B5EF4-FFF2-40B4-BE49-F238E27FC236}">
                <a16:creationId xmlns:a16="http://schemas.microsoft.com/office/drawing/2014/main" id="{7C7962BA-8C29-4F95-925C-9A0D512ADA7A}"/>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3915202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1_Office Theme">
  <a:themeElements>
    <a:clrScheme name="AOU Color Palette">
      <a:dk1>
        <a:srgbClr val="002D58"/>
      </a:dk1>
      <a:lt1>
        <a:sysClr val="window" lastClr="FFFFFF"/>
      </a:lt1>
      <a:dk2>
        <a:srgbClr val="194C44"/>
      </a:dk2>
      <a:lt2>
        <a:srgbClr val="E8E6DF"/>
      </a:lt2>
      <a:accent1>
        <a:srgbClr val="002D58"/>
      </a:accent1>
      <a:accent2>
        <a:srgbClr val="194C44"/>
      </a:accent2>
      <a:accent3>
        <a:srgbClr val="A11A16"/>
      </a:accent3>
      <a:accent4>
        <a:srgbClr val="F3B200"/>
      </a:accent4>
      <a:accent5>
        <a:srgbClr val="6DB1E2"/>
      </a:accent5>
      <a:accent6>
        <a:srgbClr val="A64167"/>
      </a:accent6>
      <a:hlink>
        <a:srgbClr val="002D58"/>
      </a:hlink>
      <a:folHlink>
        <a:srgbClr val="A11A1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9278</TotalTime>
  <Words>3269</Words>
  <Application>Microsoft Office PowerPoint</Application>
  <PresentationFormat>Custom</PresentationFormat>
  <Paragraphs>426</Paragraphs>
  <Slides>39</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Calibri</vt:lpstr>
      <vt:lpstr>Calibri Light</vt:lpstr>
      <vt:lpstr>Corbel</vt:lpstr>
      <vt:lpstr>Courier New</vt:lpstr>
      <vt:lpstr>Poppins</vt:lpstr>
      <vt:lpstr>Poppins Medium</vt:lpstr>
      <vt:lpstr>Parallax</vt:lpstr>
      <vt:lpstr>1_Office Theme</vt:lpstr>
      <vt:lpstr>M110: Python Programming  Self-Study#1  Turtle Graphics</vt:lpstr>
      <vt:lpstr>Content</vt:lpstr>
      <vt:lpstr>Introduction</vt:lpstr>
      <vt:lpstr>Turtle Graphics</vt:lpstr>
      <vt:lpstr>Drawing Lines with the Turtle</vt:lpstr>
      <vt:lpstr>Turning the Turtle</vt:lpstr>
      <vt:lpstr>Programming using turtle</vt:lpstr>
      <vt:lpstr>Programming using turtle</vt:lpstr>
      <vt:lpstr>Programming using turtle</vt:lpstr>
      <vt:lpstr>Programming using turtle</vt:lpstr>
      <vt:lpstr>Programming using turtle</vt:lpstr>
      <vt:lpstr>Programming using turtle</vt:lpstr>
      <vt:lpstr>Programming using turtle</vt:lpstr>
      <vt:lpstr>Programming using turtle</vt:lpstr>
      <vt:lpstr>Programming using turtle</vt:lpstr>
      <vt:lpstr>Problem solving using decomposition Programming using turtle</vt:lpstr>
      <vt:lpstr>Problem solving using decomposition Drawing some simple shapes through decomposition</vt:lpstr>
      <vt:lpstr>Using Loops to Draw Designs</vt:lpstr>
      <vt:lpstr>Using Loops to Draw Designs</vt:lpstr>
      <vt:lpstr>Using Loops to Draw Designs (Making choices)</vt:lpstr>
      <vt:lpstr>Using Loops to Draw Designs</vt:lpstr>
      <vt:lpstr>Using Loops to Draw Designs</vt:lpstr>
      <vt:lpstr>Using Loops to Draw Designs</vt:lpstr>
      <vt:lpstr>Using Loops to Draw Designs</vt:lpstr>
      <vt:lpstr>Using Loops to Draw Designs</vt:lpstr>
      <vt:lpstr>Drawing a graph of a fixed number of points</vt:lpstr>
      <vt:lpstr>Drawing a graph of a fixed number of points</vt:lpstr>
      <vt:lpstr>Drawing a graph of a fixed number of points</vt:lpstr>
      <vt:lpstr>Drawing a graph of a fixed number of points</vt:lpstr>
      <vt:lpstr>Nested iteration (Programming the turtle using nested loops)</vt:lpstr>
      <vt:lpstr>Nested iteration (nested loops)</vt:lpstr>
      <vt:lpstr> Modularizing Turtle Graphics Code with Functions</vt:lpstr>
      <vt:lpstr> Modularizing Turtle Graphics Code with Functions</vt:lpstr>
      <vt:lpstr>Extra Exercises</vt:lpstr>
      <vt:lpstr>Exercise 1</vt:lpstr>
      <vt:lpstr>Exercise 1- Solution</vt:lpstr>
      <vt:lpstr>Exercise 2</vt:lpstr>
      <vt:lpstr>Exercise 2- Solution</vt:lpstr>
      <vt:lpstr>Exercise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Ahmad Mikati</cp:lastModifiedBy>
  <cp:revision>112</cp:revision>
  <dcterms:created xsi:type="dcterms:W3CDTF">2018-09-14T23:33:58Z</dcterms:created>
  <dcterms:modified xsi:type="dcterms:W3CDTF">2023-01-31T19:58:26Z</dcterms:modified>
</cp:coreProperties>
</file>