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690" r:id="rId1"/>
    <p:sldMasterId id="2147483708" r:id="rId2"/>
  </p:sldMasterIdLst>
  <p:notesMasterIdLst>
    <p:notesMasterId r:id="rId33"/>
  </p:notesMasterIdLst>
  <p:sldIdLst>
    <p:sldId id="712" r:id="rId3"/>
    <p:sldId id="677" r:id="rId4"/>
    <p:sldId id="678" r:id="rId5"/>
    <p:sldId id="690" r:id="rId6"/>
    <p:sldId id="691" r:id="rId7"/>
    <p:sldId id="679" r:id="rId8"/>
    <p:sldId id="680" r:id="rId9"/>
    <p:sldId id="681" r:id="rId10"/>
    <p:sldId id="682" r:id="rId11"/>
    <p:sldId id="286" r:id="rId12"/>
    <p:sldId id="262" r:id="rId13"/>
    <p:sldId id="287" r:id="rId14"/>
    <p:sldId id="683" r:id="rId15"/>
    <p:sldId id="263" r:id="rId16"/>
    <p:sldId id="266" r:id="rId17"/>
    <p:sldId id="692" r:id="rId18"/>
    <p:sldId id="290" r:id="rId19"/>
    <p:sldId id="289" r:id="rId20"/>
    <p:sldId id="295" r:id="rId21"/>
    <p:sldId id="685" r:id="rId22"/>
    <p:sldId id="688" r:id="rId23"/>
    <p:sldId id="693" r:id="rId24"/>
    <p:sldId id="689" r:id="rId25"/>
    <p:sldId id="273" r:id="rId26"/>
    <p:sldId id="274" r:id="rId27"/>
    <p:sldId id="306" r:id="rId28"/>
    <p:sldId id="694" r:id="rId29"/>
    <p:sldId id="695" r:id="rId30"/>
    <p:sldId id="696" r:id="rId31"/>
    <p:sldId id="285" r:id="rId32"/>
  </p:sldIdLst>
  <p:sldSz cx="9144000" cy="6875463"/>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gs" Target="tags/tag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1/31/2023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17</a:t>
            </a:fld>
            <a:endParaRPr lang="en-US"/>
          </a:p>
        </p:txBody>
      </p:sp>
    </p:spTree>
    <p:extLst>
      <p:ext uri="{BB962C8B-B14F-4D97-AF65-F5344CB8AC3E}">
        <p14:creationId xmlns:p14="http://schemas.microsoft.com/office/powerpoint/2010/main" val="34763150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E3BD2C-7FC2-4166-9A41-4D78B0A743A2}" type="slidenum">
              <a:rPr lang="en-US" smtClean="0"/>
              <a:t>18</a:t>
            </a:fld>
            <a:endParaRPr lang="en-US"/>
          </a:p>
        </p:txBody>
      </p:sp>
    </p:spTree>
    <p:extLst>
      <p:ext uri="{BB962C8B-B14F-4D97-AF65-F5344CB8AC3E}">
        <p14:creationId xmlns:p14="http://schemas.microsoft.com/office/powerpoint/2010/main" val="723108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 Id="rId5" Type="http://schemas.microsoft.com/office/2007/relationships/hdphoto" Target="../media/hdphoto1.wdp"/><Relationship Id="rId4" Type="http://schemas.openxmlformats.org/officeDocument/2006/relationships/image" Target="../media/image5.png"/></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5" name="Group 24"/>
          <p:cNvGrpSpPr/>
          <p:nvPr/>
        </p:nvGrpSpPr>
        <p:grpSpPr>
          <a:xfrm>
            <a:off x="203200" y="1"/>
            <a:ext cx="3778250" cy="6875464"/>
            <a:chOff x="203200" y="0"/>
            <a:chExt cx="3778250" cy="6858001"/>
          </a:xfrm>
        </p:grpSpPr>
        <p:sp>
          <p:nvSpPr>
            <p:cNvPr id="14" name="Freeform 6"/>
            <p:cNvSpPr/>
            <p:nvPr/>
          </p:nvSpPr>
          <p:spPr bwMode="auto">
            <a:xfrm>
              <a:off x="641350" y="0"/>
              <a:ext cx="1365250" cy="3971925"/>
            </a:xfrm>
            <a:custGeom>
              <a:avLst/>
              <a:gdLst/>
              <a:ahLst/>
              <a:cxnLst/>
              <a:rect l="0" t="0" r="r" b="b"/>
              <a:pathLst>
                <a:path w="860" h="2502">
                  <a:moveTo>
                    <a:pt x="0" y="2445"/>
                  </a:moveTo>
                  <a:lnTo>
                    <a:pt x="228" y="2502"/>
                  </a:lnTo>
                  <a:lnTo>
                    <a:pt x="860" y="0"/>
                  </a:lnTo>
                  <a:lnTo>
                    <a:pt x="620" y="0"/>
                  </a:lnTo>
                  <a:lnTo>
                    <a:pt x="0" y="2445"/>
                  </a:lnTo>
                  <a:close/>
                </a:path>
              </a:pathLst>
            </a:custGeom>
            <a:solidFill>
              <a:schemeClr val="accent1"/>
            </a:solidFill>
            <a:ln>
              <a:noFill/>
            </a:ln>
          </p:spPr>
        </p:sp>
        <p:sp>
          <p:nvSpPr>
            <p:cNvPr id="15" name="Freeform 7"/>
            <p:cNvSpPr/>
            <p:nvPr/>
          </p:nvSpPr>
          <p:spPr bwMode="auto">
            <a:xfrm>
              <a:off x="203200" y="0"/>
              <a:ext cx="1336675" cy="3862388"/>
            </a:xfrm>
            <a:custGeom>
              <a:avLst/>
              <a:gdLst/>
              <a:ahLst/>
              <a:cxnLst/>
              <a:rect l="0" t="0" r="r" b="b"/>
              <a:pathLst>
                <a:path w="842" h="2433">
                  <a:moveTo>
                    <a:pt x="842" y="0"/>
                  </a:moveTo>
                  <a:lnTo>
                    <a:pt x="602" y="0"/>
                  </a:lnTo>
                  <a:lnTo>
                    <a:pt x="0" y="2376"/>
                  </a:lnTo>
                  <a:lnTo>
                    <a:pt x="228" y="2433"/>
                  </a:lnTo>
                  <a:lnTo>
                    <a:pt x="842" y="0"/>
                  </a:lnTo>
                  <a:close/>
                </a:path>
              </a:pathLst>
            </a:custGeom>
            <a:solidFill>
              <a:schemeClr val="tx1">
                <a:lumMod val="65000"/>
                <a:lumOff val="35000"/>
              </a:schemeClr>
            </a:solidFill>
            <a:ln>
              <a:noFill/>
            </a:ln>
          </p:spPr>
        </p:sp>
        <p:sp>
          <p:nvSpPr>
            <p:cNvPr id="16" name="Freeform 8"/>
            <p:cNvSpPr/>
            <p:nvPr/>
          </p:nvSpPr>
          <p:spPr bwMode="auto">
            <a:xfrm>
              <a:off x="207963" y="3776663"/>
              <a:ext cx="1936750" cy="3081338"/>
            </a:xfrm>
            <a:custGeom>
              <a:avLst/>
              <a:gdLst/>
              <a:ahLst/>
              <a:cxnLst/>
              <a:rect l="0" t="0" r="r" b="b"/>
              <a:pathLst>
                <a:path w="1220" h="1941">
                  <a:moveTo>
                    <a:pt x="0" y="0"/>
                  </a:moveTo>
                  <a:lnTo>
                    <a:pt x="1166" y="1941"/>
                  </a:lnTo>
                  <a:lnTo>
                    <a:pt x="1220" y="1941"/>
                  </a:lnTo>
                  <a:lnTo>
                    <a:pt x="0" y="0"/>
                  </a:lnTo>
                  <a:close/>
                </a:path>
              </a:pathLst>
            </a:custGeom>
            <a:solidFill>
              <a:schemeClr val="tx1">
                <a:lumMod val="85000"/>
                <a:lumOff val="15000"/>
              </a:schemeClr>
            </a:solidFill>
            <a:ln>
              <a:noFill/>
            </a:ln>
          </p:spPr>
        </p:sp>
        <p:sp>
          <p:nvSpPr>
            <p:cNvPr id="20" name="Freeform 9"/>
            <p:cNvSpPr/>
            <p:nvPr/>
          </p:nvSpPr>
          <p:spPr bwMode="auto">
            <a:xfrm>
              <a:off x="646113" y="3886200"/>
              <a:ext cx="2373313" cy="2971800"/>
            </a:xfrm>
            <a:custGeom>
              <a:avLst/>
              <a:gdLst/>
              <a:ahLst/>
              <a:cxnLst/>
              <a:rect l="0" t="0" r="r" b="b"/>
              <a:pathLst>
                <a:path w="1495" h="1872">
                  <a:moveTo>
                    <a:pt x="1495" y="1872"/>
                  </a:moveTo>
                  <a:lnTo>
                    <a:pt x="0" y="0"/>
                  </a:lnTo>
                  <a:lnTo>
                    <a:pt x="1442" y="1872"/>
                  </a:lnTo>
                  <a:lnTo>
                    <a:pt x="1495" y="1872"/>
                  </a:lnTo>
                  <a:close/>
                </a:path>
              </a:pathLst>
            </a:custGeom>
            <a:solidFill>
              <a:schemeClr val="accent1">
                <a:lumMod val="50000"/>
              </a:schemeClr>
            </a:solidFill>
            <a:ln>
              <a:noFill/>
            </a:ln>
          </p:spPr>
        </p:sp>
        <p:sp>
          <p:nvSpPr>
            <p:cNvPr id="21" name="Freeform 10"/>
            <p:cNvSpPr/>
            <p:nvPr/>
          </p:nvSpPr>
          <p:spPr bwMode="auto">
            <a:xfrm>
              <a:off x="641350" y="3881438"/>
              <a:ext cx="3340100" cy="2976563"/>
            </a:xfrm>
            <a:custGeom>
              <a:avLst/>
              <a:gdLst/>
              <a:ahLst/>
              <a:cxnLst/>
              <a:rect l="0" t="0" r="r" b="b"/>
              <a:pathLst>
                <a:path w="2104" h="1875">
                  <a:moveTo>
                    <a:pt x="0" y="0"/>
                  </a:moveTo>
                  <a:lnTo>
                    <a:pt x="3" y="3"/>
                  </a:lnTo>
                  <a:lnTo>
                    <a:pt x="1498" y="1875"/>
                  </a:lnTo>
                  <a:lnTo>
                    <a:pt x="2104" y="1875"/>
                  </a:lnTo>
                  <a:lnTo>
                    <a:pt x="228" y="57"/>
                  </a:lnTo>
                  <a:lnTo>
                    <a:pt x="0" y="0"/>
                  </a:lnTo>
                  <a:close/>
                </a:path>
              </a:pathLst>
            </a:custGeom>
            <a:solidFill>
              <a:schemeClr val="accent1">
                <a:lumMod val="75000"/>
              </a:schemeClr>
            </a:solidFill>
            <a:ln>
              <a:noFill/>
            </a:ln>
          </p:spPr>
        </p:sp>
        <p:sp>
          <p:nvSpPr>
            <p:cNvPr id="22" name="Freeform 11"/>
            <p:cNvSpPr/>
            <p:nvPr/>
          </p:nvSpPr>
          <p:spPr bwMode="auto">
            <a:xfrm>
              <a:off x="203200" y="3771900"/>
              <a:ext cx="2660650" cy="3086100"/>
            </a:xfrm>
            <a:custGeom>
              <a:avLst/>
              <a:gdLst/>
              <a:ahLst/>
              <a:cxnLst/>
              <a:rect l="0" t="0" r="r" b="b"/>
              <a:pathLst>
                <a:path w="1676" h="1944">
                  <a:moveTo>
                    <a:pt x="1676" y="1944"/>
                  </a:moveTo>
                  <a:lnTo>
                    <a:pt x="264" y="111"/>
                  </a:lnTo>
                  <a:lnTo>
                    <a:pt x="225" y="60"/>
                  </a:lnTo>
                  <a:lnTo>
                    <a:pt x="228" y="60"/>
                  </a:lnTo>
                  <a:lnTo>
                    <a:pt x="264" y="111"/>
                  </a:lnTo>
                  <a:lnTo>
                    <a:pt x="234" y="69"/>
                  </a:lnTo>
                  <a:lnTo>
                    <a:pt x="228" y="57"/>
                  </a:lnTo>
                  <a:lnTo>
                    <a:pt x="222" y="54"/>
                  </a:lnTo>
                  <a:lnTo>
                    <a:pt x="0" y="0"/>
                  </a:lnTo>
                  <a:lnTo>
                    <a:pt x="3" y="3"/>
                  </a:lnTo>
                  <a:lnTo>
                    <a:pt x="1223" y="1944"/>
                  </a:lnTo>
                  <a:lnTo>
                    <a:pt x="1676" y="1944"/>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1739674" y="916730"/>
            <a:ext cx="6947127" cy="3497148"/>
          </a:xfrm>
        </p:spPr>
        <p:txBody>
          <a:bodyPr anchor="b">
            <a:normAutofit/>
          </a:bodyPr>
          <a:lstStyle>
            <a:lvl1pPr algn="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924239" y="4413877"/>
            <a:ext cx="5762563" cy="1368006"/>
          </a:xfrm>
        </p:spPr>
        <p:txBody>
          <a:bodyPr anchor="t">
            <a:normAutofit/>
          </a:bodyPr>
          <a:lstStyle>
            <a:lvl1pPr marL="0" indent="0" algn="r">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325774" y="6132913"/>
            <a:ext cx="857473" cy="366055"/>
          </a:xfrm>
        </p:spPr>
        <p:txBody>
          <a:bodyPr/>
          <a:lstStyle/>
          <a:p>
            <a:fld id="{96E3D11E-BA00-454F-964F-6D1AE8594EF1}" type="datetime3">
              <a:rPr lang="en-US" smtClean="0"/>
              <a:t>31 January 2023</a:t>
            </a:fld>
            <a:endParaRPr lang="en-US" dirty="0"/>
          </a:p>
        </p:txBody>
      </p:sp>
      <p:sp>
        <p:nvSpPr>
          <p:cNvPr id="5" name="Footer Placeholder 4"/>
          <p:cNvSpPr>
            <a:spLocks noGrp="1"/>
          </p:cNvSpPr>
          <p:nvPr>
            <p:ph type="ftr" sz="quarter" idx="11"/>
          </p:nvPr>
        </p:nvSpPr>
        <p:spPr>
          <a:xfrm>
            <a:off x="3623733" y="6132913"/>
            <a:ext cx="3609438" cy="366055"/>
          </a:xfrm>
        </p:spPr>
        <p:txBody>
          <a:bodyPr/>
          <a:lstStyle/>
          <a:p>
            <a:r>
              <a:rPr lang="en-US"/>
              <a:t>AOU- M110</a:t>
            </a:r>
            <a:endParaRPr lang="en-US" dirty="0"/>
          </a:p>
        </p:txBody>
      </p:sp>
      <p:sp>
        <p:nvSpPr>
          <p:cNvPr id="6" name="Slide Number Placeholder 5"/>
          <p:cNvSpPr>
            <a:spLocks noGrp="1"/>
          </p:cNvSpPr>
          <p:nvPr>
            <p:ph type="sldNum" sz="quarter" idx="12"/>
          </p:nvPr>
        </p:nvSpPr>
        <p:spPr>
          <a:xfrm>
            <a:off x="8275320" y="6132913"/>
            <a:ext cx="411480" cy="366055"/>
          </a:xfrm>
        </p:spPr>
        <p:txBody>
          <a:bodyPr/>
          <a:lstStyle/>
          <a:p>
            <a:fld id="{D57F1E4F-1CFF-5643-939E-02111984F565}" type="slidenum">
              <a:rPr lang="en-US" smtClean="0"/>
              <a:t>‹#›</a:t>
            </a:fld>
            <a:endParaRPr lang="en-US" dirty="0"/>
          </a:p>
        </p:txBody>
      </p:sp>
      <p:sp>
        <p:nvSpPr>
          <p:cNvPr id="23" name="Freeform 12"/>
          <p:cNvSpPr/>
          <p:nvPr/>
        </p:nvSpPr>
        <p:spPr bwMode="auto">
          <a:xfrm>
            <a:off x="203200" y="3781505"/>
            <a:ext cx="361950" cy="90718"/>
          </a:xfrm>
          <a:custGeom>
            <a:avLst/>
            <a:gdLst/>
            <a:ahLst/>
            <a:cxnLst/>
            <a:rect l="0" t="0" r="r" b="b"/>
            <a:pathLst>
              <a:path w="228" h="57">
                <a:moveTo>
                  <a:pt x="228" y="57"/>
                </a:moveTo>
                <a:lnTo>
                  <a:pt x="0" y="0"/>
                </a:lnTo>
                <a:lnTo>
                  <a:pt x="222" y="54"/>
                </a:lnTo>
                <a:lnTo>
                  <a:pt x="228" y="57"/>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3"/>
          <p:cNvSpPr/>
          <p:nvPr/>
        </p:nvSpPr>
        <p:spPr bwMode="auto">
          <a:xfrm>
            <a:off x="560389" y="3876998"/>
            <a:ext cx="61913" cy="81169"/>
          </a:xfrm>
          <a:custGeom>
            <a:avLst/>
            <a:gdLst/>
            <a:ahLst/>
            <a:cxnLst/>
            <a:rect l="0" t="0" r="r" b="b"/>
            <a:pathLst>
              <a:path w="39" h="51">
                <a:moveTo>
                  <a:pt x="0" y="0"/>
                </a:moveTo>
                <a:lnTo>
                  <a:pt x="39" y="51"/>
                </a:lnTo>
                <a:lnTo>
                  <a:pt x="3" y="0"/>
                </a:lnTo>
                <a:lnTo>
                  <a:pt x="0" y="0"/>
                </a:lnTo>
                <a:close/>
              </a:path>
            </a:pathLst>
          </a:custGeom>
          <a:solidFill>
            <a:srgbClr val="29ABE2"/>
          </a:solidFill>
          <a:ln>
            <a:noFill/>
          </a:ln>
          <a:extLst>
            <a:ext uri="{91240B29-F687-4f45-9708-019B960494DF}">
              <a14:hiddenLine xmlns="" xmlns:a14="http://schemas.microsoft.com/office/drawing/2010/main" w="9525">
                <a:solidFill>
                  <a:srgbClr val="000000"/>
                </a:solidFill>
                <a:round/>
                <a:headEnd/>
                <a:tailEnd/>
              </a14:hiddenLine>
            </a:ext>
          </a:extLst>
        </p:spPr>
      </p:sp>
    </p:spTree>
    <p:extLst>
      <p:ext uri="{BB962C8B-B14F-4D97-AF65-F5344CB8AC3E}">
        <p14:creationId xmlns:p14="http://schemas.microsoft.com/office/powerpoint/2010/main" val="157096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4744917"/>
            <a:ext cx="7515991" cy="568181"/>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89976" y="934486"/>
            <a:ext cx="6171065" cy="3173035"/>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3524" y="5313098"/>
            <a:ext cx="7515991" cy="494969"/>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4A38C1A-294A-4007-9173-749455FBD2F8}"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 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81154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5" y="687546"/>
            <a:ext cx="7515991" cy="3055761"/>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354460"/>
            <a:ext cx="7515992" cy="14514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1871C09-9698-4A55-ACD4-1DAA6A12FCD4}"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868220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969422" y="865221"/>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8" y="2826578"/>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7548"/>
            <a:ext cx="6974115" cy="2750184"/>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598235" y="3437731"/>
            <a:ext cx="6631128" cy="38197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13524" y="4354460"/>
            <a:ext cx="7515991" cy="145148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F53CEF-C198-4BBB-A24C-3F3A19112EFB}"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205124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13526" y="3317006"/>
            <a:ext cx="7515989" cy="147254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113524" y="4789546"/>
            <a:ext cx="7515990" cy="862591"/>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E2A68FA-C9C3-410B-A81A-B5504C23F2F2}"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0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969422" y="865221"/>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8172198" y="2826578"/>
            <a:ext cx="457319" cy="586265"/>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1426742" y="687548"/>
            <a:ext cx="6974115" cy="2750184"/>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13525" y="3896096"/>
            <a:ext cx="7515990" cy="891264"/>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787359"/>
            <a:ext cx="7515990" cy="1018587"/>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16A0F0-F088-4CAE-9D7B-FE1934EFFF24}"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970130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13526" y="687548"/>
            <a:ext cx="7515991" cy="273427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13524" y="3514126"/>
            <a:ext cx="7515992" cy="840334"/>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13524" y="4354460"/>
            <a:ext cx="7515992" cy="145148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FDB5A1-DA34-4259-9328-370861C2AD18}"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0712907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F6C98A5-5E9F-4ECF-A850-7BFC3CD5018D}"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5321921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301394" y="687546"/>
            <a:ext cx="1328123" cy="511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13525" y="687546"/>
            <a:ext cx="6016373" cy="5118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75FC07-6791-4C5E-942D-52242F41F95E}"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73499048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397114225"/>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237276770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458365"/>
            <a:ext cx="7704667" cy="1986245"/>
          </a:xfrm>
        </p:spPr>
        <p:txBody>
          <a:bodyPr/>
          <a:lstStyle/>
          <a:p>
            <a:r>
              <a:rPr lang="en-US"/>
              <a:t>Click to edit Master title style</a:t>
            </a:r>
            <a:endParaRPr lang="en-US" dirty="0"/>
          </a:p>
        </p:txBody>
      </p:sp>
      <p:sp>
        <p:nvSpPr>
          <p:cNvPr id="3" name="Content Placeholder 2"/>
          <p:cNvSpPr>
            <a:spLocks noGrp="1"/>
          </p:cNvSpPr>
          <p:nvPr>
            <p:ph idx="1"/>
          </p:nvPr>
        </p:nvSpPr>
        <p:spPr>
          <a:xfrm>
            <a:off x="982134" y="2673791"/>
            <a:ext cx="7704667" cy="3341303"/>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736768" y="6396352"/>
            <a:ext cx="1400059" cy="366055"/>
          </a:xfrm>
        </p:spPr>
        <p:txBody>
          <a:bodyPr/>
          <a:lstStyle>
            <a:lvl1pPr>
              <a:defRPr>
                <a:solidFill>
                  <a:schemeClr val="tx2"/>
                </a:solidFill>
              </a:defRPr>
            </a:lvl1pPr>
          </a:lstStyle>
          <a:p>
            <a:fld id="{4196BE0E-E316-459D-A057-C3349590745C}" type="datetime3">
              <a:rPr lang="en-US" smtClean="0"/>
              <a:pPr/>
              <a:t>31 January 2023</a:t>
            </a:fld>
            <a:endParaRPr lang="en-US" dirty="0"/>
          </a:p>
        </p:txBody>
      </p:sp>
      <p:sp>
        <p:nvSpPr>
          <p:cNvPr id="5" name="Footer Placeholder 4"/>
          <p:cNvSpPr>
            <a:spLocks noGrp="1"/>
          </p:cNvSpPr>
          <p:nvPr>
            <p:ph type="ftr" sz="quarter" idx="11"/>
          </p:nvPr>
        </p:nvSpPr>
        <p:spPr>
          <a:xfrm>
            <a:off x="4360102" y="6396351"/>
            <a:ext cx="1173323" cy="366055"/>
          </a:xfrm>
        </p:spPr>
        <p:txBody>
          <a:bodyPr/>
          <a:lstStyle>
            <a:lvl1pPr>
              <a:defRPr>
                <a:solidFill>
                  <a:schemeClr val="tx2"/>
                </a:solidFill>
              </a:defRPr>
            </a:lvl1pPr>
          </a:lstStyle>
          <a:p>
            <a:r>
              <a:rPr lang="en-US"/>
              <a:t>AOU- M110</a:t>
            </a:r>
            <a:endParaRPr lang="en-US" dirty="0"/>
          </a:p>
        </p:txBody>
      </p:sp>
      <p:sp>
        <p:nvSpPr>
          <p:cNvPr id="6" name="Slide Number Placeholder 5"/>
          <p:cNvSpPr>
            <a:spLocks noGrp="1"/>
          </p:cNvSpPr>
          <p:nvPr>
            <p:ph type="sldNum" sz="quarter" idx="12"/>
          </p:nvPr>
        </p:nvSpPr>
        <p:spPr>
          <a:xfrm>
            <a:off x="8258968" y="6417098"/>
            <a:ext cx="427833" cy="366055"/>
          </a:xfrm>
        </p:spPr>
        <p:txBody>
          <a:bodyPr/>
          <a:lstStyle>
            <a:lvl1pPr>
              <a:defRPr>
                <a:solidFill>
                  <a:schemeClr val="tx2"/>
                </a:solidFill>
              </a:defRPr>
            </a:lvl1pPr>
          </a:lstStyle>
          <a:p>
            <a:fld id="{D57F1E4F-1CFF-5643-939E-02111984F565}" type="slidenum">
              <a:rPr lang="en-US" smtClean="0"/>
              <a:pPr/>
              <a:t>‹#›</a:t>
            </a:fld>
            <a:endParaRPr lang="en-US" dirty="0"/>
          </a:p>
        </p:txBody>
      </p:sp>
    </p:spTree>
    <p:extLst>
      <p:ext uri="{BB962C8B-B14F-4D97-AF65-F5344CB8AC3E}">
        <p14:creationId xmlns:p14="http://schemas.microsoft.com/office/powerpoint/2010/main" val="21915541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AOU-M110</a:t>
            </a:r>
            <a:endParaRPr lang="en-US" dirty="0">
              <a:solidFill>
                <a:srgbClr val="002D58">
                  <a:tint val="75000"/>
                </a:srgbClr>
              </a:solidFill>
            </a:endParaRPr>
          </a:p>
        </p:txBody>
      </p:sp>
    </p:spTree>
    <p:extLst>
      <p:ext uri="{BB962C8B-B14F-4D97-AF65-F5344CB8AC3E}">
        <p14:creationId xmlns:p14="http://schemas.microsoft.com/office/powerpoint/2010/main" val="11524183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51655603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54307590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8390768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301304054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AOU-M110</a:t>
            </a:r>
          </a:p>
        </p:txBody>
      </p:sp>
    </p:spTree>
    <p:extLst>
      <p:ext uri="{BB962C8B-B14F-4D97-AF65-F5344CB8AC3E}">
        <p14:creationId xmlns:p14="http://schemas.microsoft.com/office/powerpoint/2010/main" val="159098681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327290083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86996" y="2673789"/>
            <a:ext cx="6699805" cy="2366081"/>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86998" y="5039871"/>
            <a:ext cx="6699802" cy="862591"/>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20B5AB1-6734-4F77-B20D-C613E0A183C7}" type="datetime3">
              <a:rPr lang="en-US" smtClean="0"/>
              <a:t>31 January 2023</a:t>
            </a:fld>
            <a:endParaRPr lang="en-US" dirty="0"/>
          </a:p>
        </p:txBody>
      </p:sp>
      <p:sp>
        <p:nvSpPr>
          <p:cNvPr id="5" name="Footer Placeholder 4"/>
          <p:cNvSpPr>
            <a:spLocks noGrp="1"/>
          </p:cNvSpPr>
          <p:nvPr>
            <p:ph type="ftr" sz="quarter" idx="11"/>
          </p:nvPr>
        </p:nvSpPr>
        <p:spPr/>
        <p:txBody>
          <a:bodyPr/>
          <a:lstStyle/>
          <a:p>
            <a:r>
              <a:rPr lang="en-US"/>
              <a:t>AOU- M110</a:t>
            </a:r>
            <a:endParaRPr lang="en-US" dirty="0"/>
          </a:p>
        </p:txBody>
      </p:sp>
      <p:sp>
        <p:nvSpPr>
          <p:cNvPr id="6" name="Slide Number Placeholder 5"/>
          <p:cNvSpPr>
            <a:spLocks noGrp="1"/>
          </p:cNvSpPr>
          <p:nvPr>
            <p:ph type="sldNum" sz="quarter" idx="12"/>
          </p:nvPr>
        </p:nvSpPr>
        <p:spPr>
          <a:xfrm>
            <a:off x="8273318" y="6131644"/>
            <a:ext cx="413483" cy="366055"/>
          </a:xfrm>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28909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82134" y="687548"/>
            <a:ext cx="7704667" cy="17570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82133" y="2673791"/>
            <a:ext cx="3739896" cy="337725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946904" y="2673791"/>
            <a:ext cx="3739896" cy="3355346"/>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0ECB146-E8CE-4C24-BAE9-28356735127E}"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 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16036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9482" y="2665303"/>
            <a:ext cx="3456291" cy="577729"/>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13523" y="3343829"/>
            <a:ext cx="3672248" cy="2672046"/>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61710" y="2673791"/>
            <a:ext cx="3467806" cy="577729"/>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957266" y="3343829"/>
            <a:ext cx="3672248" cy="2672046"/>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B3F9AF-9EFB-4E6D-AD75-8C66F0CD9189}" type="datetime3">
              <a:rPr lang="en-US" smtClean="0"/>
              <a:t>31 January 2023</a:t>
            </a:fld>
            <a:endParaRPr lang="en-US" dirty="0"/>
          </a:p>
        </p:txBody>
      </p:sp>
      <p:sp>
        <p:nvSpPr>
          <p:cNvPr id="8" name="Footer Placeholder 7"/>
          <p:cNvSpPr>
            <a:spLocks noGrp="1"/>
          </p:cNvSpPr>
          <p:nvPr>
            <p:ph type="ftr" sz="quarter" idx="11"/>
          </p:nvPr>
        </p:nvSpPr>
        <p:spPr/>
        <p:txBody>
          <a:bodyPr/>
          <a:lstStyle/>
          <a:p>
            <a:r>
              <a:rPr lang="en-US"/>
              <a:t>AOU- M110</a:t>
            </a:r>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22269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1567029" y="6131643"/>
            <a:ext cx="1238410" cy="366055"/>
          </a:xfrm>
        </p:spPr>
        <p:txBody>
          <a:bodyPr/>
          <a:lstStyle/>
          <a:p>
            <a:fld id="{5DA36031-0C1D-4FB1-B74C-EB0E5FA4F76D}" type="datetime3">
              <a:rPr lang="en-US" smtClean="0"/>
              <a:t>31 January 2023</a:t>
            </a:fld>
            <a:endParaRPr lang="en-US" dirty="0"/>
          </a:p>
        </p:txBody>
      </p:sp>
      <p:sp>
        <p:nvSpPr>
          <p:cNvPr id="4" name="Footer Placeholder 3"/>
          <p:cNvSpPr>
            <a:spLocks noGrp="1"/>
          </p:cNvSpPr>
          <p:nvPr>
            <p:ph type="ftr" sz="quarter" idx="11"/>
          </p:nvPr>
        </p:nvSpPr>
        <p:spPr>
          <a:xfrm>
            <a:off x="4215262" y="6145516"/>
            <a:ext cx="1238410" cy="366055"/>
          </a:xfrm>
        </p:spPr>
        <p:txBody>
          <a:bodyPr/>
          <a:lstStyle/>
          <a:p>
            <a:r>
              <a:rPr lang="en-US"/>
              <a:t>AOU- M110</a:t>
            </a:r>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607148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185C17-2306-4779-952F-D4027D753EAD}" type="datetime3">
              <a:rPr lang="en-US" smtClean="0"/>
              <a:t>31 January 2023</a:t>
            </a:fld>
            <a:endParaRPr lang="en-US" dirty="0"/>
          </a:p>
        </p:txBody>
      </p:sp>
      <p:sp>
        <p:nvSpPr>
          <p:cNvPr id="3" name="Footer Placeholder 2"/>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8956734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3524" y="1604275"/>
            <a:ext cx="2662534" cy="1375093"/>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3947553" y="687547"/>
            <a:ext cx="4681962" cy="5118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3524" y="2979367"/>
            <a:ext cx="2662534" cy="1833457"/>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345809A-06DD-438D-ADCA-C27B0AE11826}"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 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4431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2333" y="1757062"/>
            <a:ext cx="4070679" cy="1375093"/>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697496" y="916728"/>
            <a:ext cx="2461371" cy="4583642"/>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12333" y="3132154"/>
            <a:ext cx="4070679" cy="1833457"/>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753EAB-8918-465F-B30F-E33EBE294F5C}" type="datetime3">
              <a:rPr lang="en-US" smtClean="0"/>
              <a:t>31 January 2023</a:t>
            </a:fld>
            <a:endParaRPr lang="en-US" dirty="0"/>
          </a:p>
        </p:txBody>
      </p:sp>
      <p:sp>
        <p:nvSpPr>
          <p:cNvPr id="6" name="Footer Placeholder 5"/>
          <p:cNvSpPr>
            <a:spLocks noGrp="1"/>
          </p:cNvSpPr>
          <p:nvPr>
            <p:ph type="ftr" sz="quarter" idx="11"/>
          </p:nvPr>
        </p:nvSpPr>
        <p:spPr/>
        <p:txBody>
          <a:bodyPr/>
          <a:lstStyle/>
          <a:p>
            <a:r>
              <a:rPr lang="en-US"/>
              <a:t>AOU- M110</a:t>
            </a:r>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195073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3" Type="http://schemas.openxmlformats.org/officeDocument/2006/relationships/slideLayout" Target="../slideLayouts/slideLayout20.xml"/><Relationship Id="rId7" Type="http://schemas.openxmlformats.org/officeDocument/2006/relationships/slideLayout" Target="../slideLayouts/slideLayout24.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image" Target="../media/image2.png"/><Relationship Id="rId5" Type="http://schemas.openxmlformats.org/officeDocument/2006/relationships/slideLayout" Target="../slideLayouts/slideLayout22.xml"/><Relationship Id="rId10" Type="http://schemas.openxmlformats.org/officeDocument/2006/relationships/theme" Target="../theme/theme2.xml"/><Relationship Id="rId4" Type="http://schemas.openxmlformats.org/officeDocument/2006/relationships/slideLayout" Target="../slideLayouts/slideLayout21.xml"/><Relationship Id="rId9"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14" name="Group 13"/>
          <p:cNvGrpSpPr/>
          <p:nvPr/>
        </p:nvGrpSpPr>
        <p:grpSpPr>
          <a:xfrm>
            <a:off x="1" y="1"/>
            <a:ext cx="2132013" cy="6875464"/>
            <a:chOff x="0" y="0"/>
            <a:chExt cx="2132013" cy="6858001"/>
          </a:xfrm>
        </p:grpSpPr>
        <p:sp>
          <p:nvSpPr>
            <p:cNvPr id="15" name="Freeform 6"/>
            <p:cNvSpPr/>
            <p:nvPr/>
          </p:nvSpPr>
          <p:spPr bwMode="auto">
            <a:xfrm>
              <a:off x="0" y="0"/>
              <a:ext cx="1073150" cy="5291138"/>
            </a:xfrm>
            <a:custGeom>
              <a:avLst/>
              <a:gdLst/>
              <a:ahLst/>
              <a:cxnLst/>
              <a:rect l="0" t="0" r="r" b="b"/>
              <a:pathLst>
                <a:path w="676" h="3333">
                  <a:moveTo>
                    <a:pt x="0" y="3132"/>
                  </a:moveTo>
                  <a:lnTo>
                    <a:pt x="0" y="3312"/>
                  </a:lnTo>
                  <a:lnTo>
                    <a:pt x="126" y="3333"/>
                  </a:lnTo>
                  <a:lnTo>
                    <a:pt x="676" y="0"/>
                  </a:lnTo>
                  <a:lnTo>
                    <a:pt x="514" y="0"/>
                  </a:lnTo>
                  <a:lnTo>
                    <a:pt x="0" y="3132"/>
                  </a:lnTo>
                  <a:close/>
                </a:path>
              </a:pathLst>
            </a:custGeom>
            <a:solidFill>
              <a:schemeClr val="accent1"/>
            </a:solidFill>
            <a:ln>
              <a:noFill/>
            </a:ln>
          </p:spPr>
        </p:sp>
        <p:sp>
          <p:nvSpPr>
            <p:cNvPr id="16" name="Freeform 7"/>
            <p:cNvSpPr/>
            <p:nvPr/>
          </p:nvSpPr>
          <p:spPr bwMode="auto">
            <a:xfrm>
              <a:off x="0" y="0"/>
              <a:ext cx="758825" cy="4624388"/>
            </a:xfrm>
            <a:custGeom>
              <a:avLst/>
              <a:gdLst/>
              <a:ahLst/>
              <a:cxnLst/>
              <a:rect l="0" t="0" r="r" b="b"/>
              <a:pathLst>
                <a:path w="478" h="2913">
                  <a:moveTo>
                    <a:pt x="478" y="0"/>
                  </a:moveTo>
                  <a:lnTo>
                    <a:pt x="318" y="0"/>
                  </a:lnTo>
                  <a:lnTo>
                    <a:pt x="0" y="1938"/>
                  </a:lnTo>
                  <a:lnTo>
                    <a:pt x="0" y="2913"/>
                  </a:lnTo>
                  <a:lnTo>
                    <a:pt x="478" y="0"/>
                  </a:lnTo>
                  <a:close/>
                </a:path>
              </a:pathLst>
            </a:custGeom>
            <a:solidFill>
              <a:schemeClr val="tx1">
                <a:lumMod val="65000"/>
                <a:lumOff val="35000"/>
              </a:schemeClr>
            </a:solidFill>
            <a:ln>
              <a:noFill/>
            </a:ln>
          </p:spPr>
        </p:sp>
        <p:sp>
          <p:nvSpPr>
            <p:cNvPr id="17" name="Freeform 8"/>
            <p:cNvSpPr/>
            <p:nvPr/>
          </p:nvSpPr>
          <p:spPr bwMode="auto">
            <a:xfrm>
              <a:off x="0" y="5662613"/>
              <a:ext cx="906463" cy="1195388"/>
            </a:xfrm>
            <a:custGeom>
              <a:avLst/>
              <a:gdLst/>
              <a:ahLst/>
              <a:cxnLst/>
              <a:rect l="0" t="0" r="r" b="b"/>
              <a:pathLst>
                <a:path w="571" h="753">
                  <a:moveTo>
                    <a:pt x="0" y="0"/>
                  </a:moveTo>
                  <a:lnTo>
                    <a:pt x="0" y="12"/>
                  </a:lnTo>
                  <a:lnTo>
                    <a:pt x="538" y="753"/>
                  </a:lnTo>
                  <a:lnTo>
                    <a:pt x="571" y="753"/>
                  </a:lnTo>
                  <a:lnTo>
                    <a:pt x="0" y="0"/>
                  </a:lnTo>
                  <a:close/>
                </a:path>
              </a:pathLst>
            </a:custGeom>
            <a:solidFill>
              <a:schemeClr val="tx1">
                <a:lumMod val="85000"/>
                <a:lumOff val="15000"/>
              </a:schemeClr>
            </a:solidFill>
            <a:ln>
              <a:noFill/>
            </a:ln>
          </p:spPr>
        </p:sp>
        <p:sp>
          <p:nvSpPr>
            <p:cNvPr id="18" name="Freeform 9"/>
            <p:cNvSpPr/>
            <p:nvPr/>
          </p:nvSpPr>
          <p:spPr bwMode="auto">
            <a:xfrm>
              <a:off x="0" y="5295900"/>
              <a:ext cx="1487488" cy="1562100"/>
            </a:xfrm>
            <a:custGeom>
              <a:avLst/>
              <a:gdLst/>
              <a:ahLst/>
              <a:cxnLst/>
              <a:rect l="0" t="0" r="r" b="b"/>
              <a:pathLst>
                <a:path w="937" h="984">
                  <a:moveTo>
                    <a:pt x="0" y="0"/>
                  </a:moveTo>
                  <a:lnTo>
                    <a:pt x="0" y="3"/>
                  </a:lnTo>
                  <a:lnTo>
                    <a:pt x="901" y="984"/>
                  </a:lnTo>
                  <a:lnTo>
                    <a:pt x="937" y="984"/>
                  </a:lnTo>
                  <a:lnTo>
                    <a:pt x="0" y="0"/>
                  </a:lnTo>
                  <a:close/>
                </a:path>
              </a:pathLst>
            </a:custGeom>
            <a:solidFill>
              <a:schemeClr val="accent1">
                <a:lumMod val="50000"/>
              </a:schemeClr>
            </a:solidFill>
            <a:ln>
              <a:noFill/>
            </a:ln>
          </p:spPr>
        </p:sp>
        <p:sp>
          <p:nvSpPr>
            <p:cNvPr id="19" name="Freeform 10"/>
            <p:cNvSpPr/>
            <p:nvPr/>
          </p:nvSpPr>
          <p:spPr bwMode="auto">
            <a:xfrm>
              <a:off x="0" y="5257800"/>
              <a:ext cx="2132013" cy="1600200"/>
            </a:xfrm>
            <a:custGeom>
              <a:avLst/>
              <a:gdLst/>
              <a:ahLst/>
              <a:cxnLst/>
              <a:rect l="0" t="0" r="r" b="b"/>
              <a:pathLst>
                <a:path w="1343" h="1008">
                  <a:moveTo>
                    <a:pt x="0" y="24"/>
                  </a:moveTo>
                  <a:lnTo>
                    <a:pt x="937" y="1008"/>
                  </a:lnTo>
                  <a:lnTo>
                    <a:pt x="1343" y="1008"/>
                  </a:lnTo>
                  <a:lnTo>
                    <a:pt x="126" y="21"/>
                  </a:lnTo>
                  <a:lnTo>
                    <a:pt x="0" y="0"/>
                  </a:lnTo>
                  <a:lnTo>
                    <a:pt x="0" y="24"/>
                  </a:lnTo>
                  <a:close/>
                </a:path>
              </a:pathLst>
            </a:custGeom>
            <a:solidFill>
              <a:schemeClr val="accent1">
                <a:lumMod val="75000"/>
              </a:schemeClr>
            </a:solidFill>
            <a:ln>
              <a:noFill/>
            </a:ln>
          </p:spPr>
        </p:sp>
        <p:sp>
          <p:nvSpPr>
            <p:cNvPr id="20" name="Freeform 11"/>
            <p:cNvSpPr/>
            <p:nvPr/>
          </p:nvSpPr>
          <p:spPr bwMode="auto">
            <a:xfrm>
              <a:off x="0" y="5357813"/>
              <a:ext cx="1377950" cy="1500188"/>
            </a:xfrm>
            <a:custGeom>
              <a:avLst/>
              <a:gdLst/>
              <a:ahLst/>
              <a:cxnLst/>
              <a:rect l="0" t="0" r="r" b="b"/>
              <a:pathLst>
                <a:path w="868" h="945">
                  <a:moveTo>
                    <a:pt x="0" y="192"/>
                  </a:moveTo>
                  <a:lnTo>
                    <a:pt x="571" y="945"/>
                  </a:lnTo>
                  <a:lnTo>
                    <a:pt x="868" y="945"/>
                  </a:lnTo>
                  <a:lnTo>
                    <a:pt x="0" y="0"/>
                  </a:lnTo>
                  <a:lnTo>
                    <a:pt x="0" y="192"/>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982134" y="458365"/>
            <a:ext cx="7704667" cy="1986245"/>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82134" y="2673792"/>
            <a:ext cx="7704666" cy="336554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358680" y="6131644"/>
            <a:ext cx="857473" cy="36605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A758E1F-0CB4-42F1-9F64-FA9503E2E39A}" type="datetime3">
              <a:rPr lang="en-US" smtClean="0"/>
              <a:t>31 January 2023</a:t>
            </a:fld>
            <a:endParaRPr lang="en-US" dirty="0"/>
          </a:p>
        </p:txBody>
      </p:sp>
      <p:sp>
        <p:nvSpPr>
          <p:cNvPr id="5" name="Footer Placeholder 4"/>
          <p:cNvSpPr>
            <a:spLocks noGrp="1"/>
          </p:cNvSpPr>
          <p:nvPr>
            <p:ph type="ftr" sz="quarter" idx="3"/>
          </p:nvPr>
        </p:nvSpPr>
        <p:spPr>
          <a:xfrm>
            <a:off x="1986998" y="6131644"/>
            <a:ext cx="5314517" cy="36605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AOU- M110</a:t>
            </a:r>
            <a:endParaRPr lang="en-US" dirty="0"/>
          </a:p>
        </p:txBody>
      </p:sp>
      <p:sp>
        <p:nvSpPr>
          <p:cNvPr id="6" name="Slide Number Placeholder 5"/>
          <p:cNvSpPr>
            <a:spLocks noGrp="1"/>
          </p:cNvSpPr>
          <p:nvPr>
            <p:ph type="sldNum" sz="quarter" idx="4"/>
          </p:nvPr>
        </p:nvSpPr>
        <p:spPr>
          <a:xfrm>
            <a:off x="8273318" y="6131644"/>
            <a:ext cx="413483" cy="36605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3487095047"/>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hf hdr="0"/>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341170163"/>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06689"/>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lang="en-GB" sz="3200" b="1" dirty="0">
                <a:solidFill>
                  <a:srgbClr val="0070C0"/>
                </a:solidFill>
              </a:rPr>
              <a:t>Self-Study#2</a:t>
            </a:r>
            <a:br>
              <a:rPr lang="en-GB" sz="3200" b="1" dirty="0">
                <a:solidFill>
                  <a:srgbClr val="0070C0"/>
                </a:solidFill>
              </a:rPr>
            </a:br>
            <a:br>
              <a:rPr lang="en-GB" sz="3200" b="1" dirty="0"/>
            </a:br>
            <a:r>
              <a:rPr lang="en-US" sz="3200" b="1" dirty="0"/>
              <a:t>Recursion</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685800" y="161131"/>
            <a:ext cx="7772400" cy="1143000"/>
          </a:xfrm>
        </p:spPr>
        <p:txBody>
          <a:bodyPr/>
          <a:lstStyle/>
          <a:p>
            <a:r>
              <a:rPr lang="en-US" dirty="0"/>
              <a:t>Recursive Programming- </a:t>
            </a:r>
            <a:r>
              <a:rPr lang="en-US" b="1" dirty="0"/>
              <a:t>Sum</a:t>
            </a:r>
          </a:p>
        </p:txBody>
      </p:sp>
      <p:sp>
        <p:nvSpPr>
          <p:cNvPr id="98307" name="Rectangle 3"/>
          <p:cNvSpPr>
            <a:spLocks noGrp="1" noChangeArrowheads="1"/>
          </p:cNvSpPr>
          <p:nvPr>
            <p:ph idx="1"/>
          </p:nvPr>
        </p:nvSpPr>
        <p:spPr>
          <a:xfrm>
            <a:off x="937846" y="1380331"/>
            <a:ext cx="7977554" cy="1676400"/>
          </a:xfrm>
        </p:spPr>
        <p:txBody>
          <a:bodyPr/>
          <a:lstStyle/>
          <a:p>
            <a:pPr>
              <a:spcBef>
                <a:spcPct val="70000"/>
              </a:spcBef>
            </a:pPr>
            <a:r>
              <a:rPr lang="en-US" dirty="0">
                <a:latin typeface="+mj-lt"/>
              </a:rPr>
              <a:t>Consider the problem of computing the sum of all the numbers between </a:t>
            </a:r>
            <a:r>
              <a:rPr lang="en-US" b="1" dirty="0">
                <a:latin typeface="+mj-lt"/>
              </a:rPr>
              <a:t>1</a:t>
            </a:r>
            <a:r>
              <a:rPr lang="en-US" dirty="0">
                <a:latin typeface="+mj-lt"/>
              </a:rPr>
              <a:t> and any positive integer </a:t>
            </a:r>
            <a:r>
              <a:rPr lang="en-US" b="1" dirty="0">
                <a:latin typeface="+mj-lt"/>
              </a:rPr>
              <a:t>N</a:t>
            </a:r>
          </a:p>
          <a:p>
            <a:pPr>
              <a:spcBef>
                <a:spcPct val="70000"/>
              </a:spcBef>
            </a:pPr>
            <a:r>
              <a:rPr lang="en-US" dirty="0">
                <a:latin typeface="+mj-lt"/>
              </a:rPr>
              <a:t>This problem can be recursively defined as:</a:t>
            </a:r>
          </a:p>
        </p:txBody>
      </p:sp>
      <p:graphicFrame>
        <p:nvGraphicFramePr>
          <p:cNvPr id="98308" name="Object 4"/>
          <p:cNvGraphicFramePr>
            <a:graphicFrameLocks noChangeAspect="1"/>
          </p:cNvGraphicFramePr>
          <p:nvPr/>
        </p:nvGraphicFramePr>
        <p:xfrm>
          <a:off x="1524000" y="3571081"/>
          <a:ext cx="6497638" cy="2228850"/>
        </p:xfrm>
        <a:graphic>
          <a:graphicData uri="http://schemas.openxmlformats.org/presentationml/2006/ole">
            <mc:AlternateContent xmlns:mc="http://schemas.openxmlformats.org/markup-compatibility/2006">
              <mc:Choice xmlns:v="urn:schemas-microsoft-com:vml" Requires="v">
                <p:oleObj name="Equation" r:id="rId2" imgW="3352800" imgH="1003300" progId="Equation.3">
                  <p:embed/>
                </p:oleObj>
              </mc:Choice>
              <mc:Fallback>
                <p:oleObj name="Equation" r:id="rId2" imgW="3352800" imgH="1003300" progId="Equation.3">
                  <p:embed/>
                  <p:pic>
                    <p:nvPicPr>
                      <p:cNvPr id="9830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3571081"/>
                        <a:ext cx="6497638" cy="222885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Date Placeholder 1"/>
          <p:cNvSpPr>
            <a:spLocks noGrp="1"/>
          </p:cNvSpPr>
          <p:nvPr>
            <p:ph type="dt" sz="half" idx="10"/>
          </p:nvPr>
        </p:nvSpPr>
        <p:spPr/>
        <p:txBody>
          <a:bodyPr/>
          <a:lstStyle/>
          <a:p>
            <a:pPr>
              <a:defRPr/>
            </a:pPr>
            <a:fld id="{0BB957A0-107F-4F25-A8E5-B124EE443C75}" type="datetime3">
              <a:rPr lang="en-US" smtClean="0">
                <a:solidFill>
                  <a:srgbClr val="04617B">
                    <a:shade val="90000"/>
                  </a:srgbClr>
                </a:solidFill>
              </a:rPr>
              <a:t>31 January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10</a:t>
            </a:fld>
            <a:endParaRPr lang="en-US">
              <a:solidFill>
                <a:srgbClr val="04617B">
                  <a:shade val="90000"/>
                </a:srgbClr>
              </a:solidFill>
            </a:endParaRPr>
          </a:p>
        </p:txBody>
      </p:sp>
    </p:spTree>
    <p:extLst>
      <p:ext uri="{BB962C8B-B14F-4D97-AF65-F5344CB8AC3E}">
        <p14:creationId xmlns:p14="http://schemas.microsoft.com/office/powerpoint/2010/main" val="39247126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8308"/>
                                        </p:tgtEl>
                                        <p:attrNameLst>
                                          <p:attrName>style.visibility</p:attrName>
                                        </p:attrNameLst>
                                      </p:cBhvr>
                                      <p:to>
                                        <p:strVal val="visible"/>
                                      </p:to>
                                    </p:set>
                                    <p:anim calcmode="lin" valueType="num">
                                      <p:cBhvr additive="base">
                                        <p:cTn id="7" dur="500" fill="hold"/>
                                        <p:tgtEl>
                                          <p:spTgt spid="98308"/>
                                        </p:tgtEl>
                                        <p:attrNameLst>
                                          <p:attrName>ppt_x</p:attrName>
                                        </p:attrNameLst>
                                      </p:cBhvr>
                                      <p:tavLst>
                                        <p:tav tm="0">
                                          <p:val>
                                            <p:strVal val="#ppt_x"/>
                                          </p:val>
                                        </p:tav>
                                        <p:tav tm="100000">
                                          <p:val>
                                            <p:strVal val="#ppt_x"/>
                                          </p:val>
                                        </p:tav>
                                      </p:tavLst>
                                    </p:anim>
                                    <p:anim calcmode="lin" valueType="num">
                                      <p:cBhvr additive="base">
                                        <p:cTn id="8" dur="500" fill="hold"/>
                                        <p:tgtEl>
                                          <p:spTgt spid="9830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4706" name="Rectangle 2"/>
          <p:cNvSpPr>
            <a:spLocks noGrp="1" noChangeArrowheads="1"/>
          </p:cNvSpPr>
          <p:nvPr>
            <p:ph type="title"/>
          </p:nvPr>
        </p:nvSpPr>
        <p:spPr>
          <a:xfrm>
            <a:off x="609600" y="161131"/>
            <a:ext cx="7772400" cy="1143000"/>
          </a:xfrm>
        </p:spPr>
        <p:txBody>
          <a:bodyPr/>
          <a:lstStyle/>
          <a:p>
            <a:r>
              <a:rPr lang="en-US" dirty="0"/>
              <a:t>Recursive Programming- </a:t>
            </a:r>
            <a:r>
              <a:rPr lang="en-US" b="1" dirty="0"/>
              <a:t>Sum</a:t>
            </a:r>
          </a:p>
        </p:txBody>
      </p:sp>
      <p:sp>
        <p:nvSpPr>
          <p:cNvPr id="584707" name="Rectangle 3" descr="Rectangle: Click to edit Master text styles&#10;Second level&#10;Third level&#10;Fourth level&#10;Fifth level"/>
          <p:cNvSpPr>
            <a:spLocks noGrp="1" noChangeArrowheads="1"/>
          </p:cNvSpPr>
          <p:nvPr>
            <p:ph idx="1"/>
          </p:nvPr>
        </p:nvSpPr>
        <p:spPr>
          <a:xfrm>
            <a:off x="609600" y="1094527"/>
            <a:ext cx="7924800" cy="5029200"/>
          </a:xfrm>
        </p:spPr>
        <p:txBody>
          <a:bodyPr/>
          <a:lstStyle/>
          <a:p>
            <a:pPr marL="455613" lvl="1" algn="just">
              <a:spcBef>
                <a:spcPts val="600"/>
              </a:spcBef>
              <a:buClr>
                <a:schemeClr val="bg2">
                  <a:lumMod val="50000"/>
                </a:schemeClr>
              </a:buClr>
            </a:pPr>
            <a:r>
              <a:rPr lang="en-US" dirty="0">
                <a:latin typeface="+mj-lt"/>
              </a:rPr>
              <a:t>Python's looping constructs make implementing this process easy. </a:t>
            </a:r>
          </a:p>
          <a:p>
            <a:pPr marL="912813" lvl="4" indent="-285750">
              <a:spcBef>
                <a:spcPts val="0"/>
              </a:spcBef>
              <a:spcAft>
                <a:spcPts val="0"/>
              </a:spcAft>
              <a:buNone/>
            </a:pPr>
            <a:r>
              <a:rPr lang="en-US" dirty="0">
                <a:latin typeface="+mj-lt"/>
              </a:rPr>
              <a:t>			</a:t>
            </a:r>
            <a:r>
              <a:rPr lang="en-US" sz="2400" dirty="0">
                <a:solidFill>
                  <a:srgbClr val="7030A0"/>
                </a:solidFill>
                <a:latin typeface="+mj-lt"/>
              </a:rPr>
              <a:t>sum(1) = 1</a:t>
            </a:r>
          </a:p>
          <a:p>
            <a:pPr marL="912813" lvl="4" indent="-285750">
              <a:spcBef>
                <a:spcPts val="0"/>
              </a:spcBef>
              <a:spcAft>
                <a:spcPts val="0"/>
              </a:spcAft>
              <a:buNone/>
            </a:pPr>
            <a:r>
              <a:rPr lang="en-US" sz="2400" dirty="0">
                <a:solidFill>
                  <a:srgbClr val="7030A0"/>
                </a:solidFill>
                <a:latin typeface="+mj-lt"/>
              </a:rPr>
              <a:t>			sum(N) = N + sum(N - 1) ; if N &gt; 1</a:t>
            </a:r>
          </a:p>
          <a:p>
            <a:pPr marL="455613" lvl="3" indent="-285750">
              <a:spcBef>
                <a:spcPts val="0"/>
              </a:spcBef>
              <a:spcAft>
                <a:spcPts val="0"/>
              </a:spcAft>
              <a:buNone/>
            </a:pPr>
            <a:endParaRPr lang="en-US" sz="1800" dirty="0">
              <a:solidFill>
                <a:schemeClr val="tx1">
                  <a:lumMod val="85000"/>
                  <a:lumOff val="15000"/>
                </a:schemeClr>
              </a:solidFill>
              <a:latin typeface="+mj-lt"/>
            </a:endParaRPr>
          </a:p>
          <a:p>
            <a:pPr marL="455613" lvl="1" algn="just">
              <a:spcBef>
                <a:spcPts val="600"/>
              </a:spcBef>
              <a:buClr>
                <a:schemeClr val="bg2">
                  <a:lumMod val="50000"/>
                </a:schemeClr>
              </a:buClr>
            </a:pPr>
            <a:r>
              <a:rPr lang="en-US" dirty="0">
                <a:latin typeface="+mj-lt"/>
              </a:rPr>
              <a:t>Consider what happens when the definition is applied to the problem of calculating sum(4):</a:t>
            </a:r>
          </a:p>
          <a:p>
            <a:pPr marL="455613" lvl="3" indent="-285750">
              <a:spcBef>
                <a:spcPts val="0"/>
              </a:spcBef>
              <a:spcAft>
                <a:spcPts val="0"/>
              </a:spcAft>
              <a:buNone/>
            </a:pPr>
            <a:r>
              <a:rPr lang="en-US" dirty="0">
                <a:latin typeface="+mj-lt"/>
              </a:rPr>
              <a:t>			</a:t>
            </a:r>
            <a:r>
              <a:rPr lang="en-US" sz="1800" dirty="0">
                <a:solidFill>
                  <a:schemeClr val="tx1">
                    <a:lumMod val="85000"/>
                    <a:lumOff val="15000"/>
                  </a:schemeClr>
                </a:solidFill>
                <a:latin typeface="+mj-lt"/>
              </a:rPr>
              <a:t>sum(4) = 4 + sum(3)</a:t>
            </a:r>
          </a:p>
          <a:p>
            <a:pPr marL="455613" lvl="3" indent="-285750">
              <a:spcBef>
                <a:spcPts val="0"/>
              </a:spcBef>
              <a:spcAft>
                <a:spcPts val="0"/>
              </a:spcAft>
              <a:buNone/>
            </a:pPr>
            <a:r>
              <a:rPr lang="en-US" sz="1800" dirty="0">
                <a:solidFill>
                  <a:schemeClr val="tx1">
                    <a:lumMod val="85000"/>
                    <a:lumOff val="15000"/>
                  </a:schemeClr>
                </a:solidFill>
                <a:latin typeface="+mj-lt"/>
              </a:rPr>
              <a:t>	   		     = 4 + 3 + sum(2)</a:t>
            </a:r>
          </a:p>
          <a:p>
            <a:pPr marL="455613" lvl="3" indent="-285750">
              <a:spcBef>
                <a:spcPts val="0"/>
              </a:spcBef>
              <a:spcAft>
                <a:spcPts val="0"/>
              </a:spcAft>
              <a:buNone/>
            </a:pPr>
            <a:r>
              <a:rPr lang="en-US" sz="1800" dirty="0">
                <a:solidFill>
                  <a:schemeClr val="tx1">
                    <a:lumMod val="85000"/>
                    <a:lumOff val="15000"/>
                  </a:schemeClr>
                </a:solidFill>
                <a:latin typeface="+mj-lt"/>
              </a:rPr>
              <a:t>   			               = 4 + 3 + 2 + sum(1)</a:t>
            </a:r>
          </a:p>
          <a:p>
            <a:pPr marL="455613" lvl="3" indent="-285750">
              <a:spcBef>
                <a:spcPts val="0"/>
              </a:spcBef>
              <a:spcAft>
                <a:spcPts val="0"/>
              </a:spcAft>
              <a:buNone/>
            </a:pPr>
            <a:r>
              <a:rPr lang="en-US" sz="1800" dirty="0">
                <a:solidFill>
                  <a:schemeClr val="tx1">
                    <a:lumMod val="85000"/>
                    <a:lumOff val="15000"/>
                  </a:schemeClr>
                </a:solidFill>
                <a:latin typeface="+mj-lt"/>
              </a:rPr>
              <a:t>   			               = 4 + 3 + 2 + 1</a:t>
            </a:r>
          </a:p>
          <a:p>
            <a:pPr marL="455613" lvl="3" indent="-285750">
              <a:spcBef>
                <a:spcPts val="0"/>
              </a:spcBef>
              <a:spcAft>
                <a:spcPts val="0"/>
              </a:spcAft>
              <a:buNone/>
            </a:pPr>
            <a:endParaRPr lang="en-US" sz="1800" dirty="0">
              <a:solidFill>
                <a:schemeClr val="tx1">
                  <a:lumMod val="85000"/>
                  <a:lumOff val="15000"/>
                </a:schemeClr>
              </a:solidFill>
              <a:latin typeface="+mj-lt"/>
            </a:endParaRPr>
          </a:p>
          <a:p>
            <a:pPr marL="455613" lvl="1" algn="just">
              <a:spcBef>
                <a:spcPts val="600"/>
              </a:spcBef>
              <a:buClr>
                <a:schemeClr val="bg2">
                  <a:lumMod val="50000"/>
                </a:schemeClr>
              </a:buClr>
            </a:pPr>
            <a:r>
              <a:rPr lang="en-US" dirty="0">
                <a:latin typeface="+mj-lt"/>
              </a:rPr>
              <a:t>The fact that sum(1) is defined to be 1 without making reference to further invocations of sum saves the process from going on forever and the definition from being circular. </a:t>
            </a:r>
          </a:p>
        </p:txBody>
      </p:sp>
      <p:sp>
        <p:nvSpPr>
          <p:cNvPr id="2" name="Date Placeholder 1"/>
          <p:cNvSpPr>
            <a:spLocks noGrp="1"/>
          </p:cNvSpPr>
          <p:nvPr>
            <p:ph type="dt" sz="half" idx="10"/>
          </p:nvPr>
        </p:nvSpPr>
        <p:spPr/>
        <p:txBody>
          <a:bodyPr/>
          <a:lstStyle/>
          <a:p>
            <a:pPr>
              <a:defRPr/>
            </a:pPr>
            <a:fld id="{E597C30A-528C-4400-B48D-3841E65E56E8}" type="datetime3">
              <a:rPr lang="en-US" smtClean="0">
                <a:solidFill>
                  <a:srgbClr val="04617B">
                    <a:shade val="90000"/>
                  </a:srgbClr>
                </a:solidFill>
              </a:rPr>
              <a:t>31 January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11</a:t>
            </a:fld>
            <a:endParaRPr lang="en-US">
              <a:solidFill>
                <a:srgbClr val="04617B">
                  <a:shade val="90000"/>
                </a:srgbClr>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685800" y="8731"/>
            <a:ext cx="7772400" cy="1143000"/>
          </a:xfrm>
        </p:spPr>
        <p:txBody>
          <a:bodyPr/>
          <a:lstStyle/>
          <a:p>
            <a:r>
              <a:rPr lang="en-US" dirty="0"/>
              <a:t>Recursive Programming- </a:t>
            </a:r>
            <a:r>
              <a:rPr lang="en-US" b="1" dirty="0"/>
              <a:t>Sum</a:t>
            </a:r>
          </a:p>
        </p:txBody>
      </p:sp>
      <p:sp>
        <p:nvSpPr>
          <p:cNvPr id="77827" name="Rectangle 3"/>
          <p:cNvSpPr>
            <a:spLocks noGrp="1" noChangeArrowheads="1"/>
          </p:cNvSpPr>
          <p:nvPr>
            <p:ph idx="1"/>
          </p:nvPr>
        </p:nvSpPr>
        <p:spPr>
          <a:xfrm>
            <a:off x="1066800" y="1371600"/>
            <a:ext cx="7772400" cy="3868616"/>
          </a:xfrm>
        </p:spPr>
        <p:style>
          <a:lnRef idx="1">
            <a:schemeClr val="accent1"/>
          </a:lnRef>
          <a:fillRef idx="2">
            <a:schemeClr val="accent1"/>
          </a:fillRef>
          <a:effectRef idx="1">
            <a:schemeClr val="accent1"/>
          </a:effectRef>
          <a:fontRef idx="minor">
            <a:schemeClr val="dk1"/>
          </a:fontRef>
        </p:style>
        <p:txBody>
          <a:bodyPr>
            <a:normAutofit/>
          </a:bodyPr>
          <a:lstStyle/>
          <a:p>
            <a:pPr>
              <a:buFontTx/>
              <a:buNone/>
            </a:pPr>
            <a:r>
              <a:rPr lang="en-US" sz="2000" dirty="0">
                <a:solidFill>
                  <a:schemeClr val="tx1">
                    <a:lumMod val="50000"/>
                    <a:lumOff val="50000"/>
                  </a:schemeClr>
                </a:solidFill>
                <a:latin typeface="Courier New" pitchFamily="49" charset="0"/>
                <a:cs typeface="Courier New" pitchFamily="49" charset="0"/>
              </a:rPr>
              <a:t># This program returns the sum of 1 to num</a:t>
            </a:r>
          </a:p>
          <a:p>
            <a:pPr>
              <a:buFontTx/>
              <a:buNone/>
            </a:pPr>
            <a:r>
              <a:rPr lang="en-US" sz="2000" dirty="0">
                <a:solidFill>
                  <a:schemeClr val="tx1"/>
                </a:solidFill>
                <a:latin typeface="Courier New" pitchFamily="49" charset="0"/>
                <a:cs typeface="Courier New" pitchFamily="49" charset="0"/>
              </a:rPr>
              <a:t>def </a:t>
            </a:r>
            <a:r>
              <a:rPr lang="en-US" sz="2000" dirty="0" err="1">
                <a:solidFill>
                  <a:schemeClr val="tx1"/>
                </a:solidFill>
                <a:latin typeface="Courier New" pitchFamily="49" charset="0"/>
                <a:cs typeface="Courier New" pitchFamily="49" charset="0"/>
              </a:rPr>
              <a:t>sumAll</a:t>
            </a:r>
            <a:r>
              <a:rPr lang="en-US" sz="2000" dirty="0">
                <a:solidFill>
                  <a:schemeClr val="tx1"/>
                </a:solidFill>
                <a:latin typeface="Courier New" pitchFamily="49" charset="0"/>
                <a:cs typeface="Courier New" pitchFamily="49" charset="0"/>
              </a:rPr>
              <a:t>(num):</a:t>
            </a:r>
          </a:p>
          <a:p>
            <a:pPr>
              <a:buFontTx/>
              <a:buNone/>
            </a:pPr>
            <a:r>
              <a:rPr lang="en-US" sz="2000" dirty="0">
                <a:solidFill>
                  <a:schemeClr val="tx1"/>
                </a:solidFill>
                <a:latin typeface="Courier New" pitchFamily="49" charset="0"/>
                <a:cs typeface="Courier New" pitchFamily="49" charset="0"/>
              </a:rPr>
              <a:t>    if num == 1:</a:t>
            </a:r>
          </a:p>
          <a:p>
            <a:pPr>
              <a:buFontTx/>
              <a:buNone/>
            </a:pPr>
            <a:r>
              <a:rPr lang="en-US" sz="2000" dirty="0">
                <a:solidFill>
                  <a:schemeClr val="tx1"/>
                </a:solidFill>
                <a:latin typeface="Courier New" pitchFamily="49" charset="0"/>
                <a:cs typeface="Courier New" pitchFamily="49" charset="0"/>
              </a:rPr>
              <a:t>        return 1</a:t>
            </a:r>
          </a:p>
          <a:p>
            <a:pPr>
              <a:buFontTx/>
              <a:buNone/>
            </a:pPr>
            <a:r>
              <a:rPr lang="en-US" sz="2000" dirty="0">
                <a:solidFill>
                  <a:schemeClr val="tx1"/>
                </a:solidFill>
                <a:latin typeface="Courier New" pitchFamily="49" charset="0"/>
                <a:cs typeface="Courier New" pitchFamily="49" charset="0"/>
              </a:rPr>
              <a:t>    else:</a:t>
            </a:r>
          </a:p>
          <a:p>
            <a:pPr>
              <a:buFontTx/>
              <a:buNone/>
            </a:pPr>
            <a:r>
              <a:rPr lang="en-US" sz="2000" dirty="0">
                <a:solidFill>
                  <a:schemeClr val="tx1"/>
                </a:solidFill>
                <a:latin typeface="Courier New" pitchFamily="49" charset="0"/>
                <a:cs typeface="Courier New" pitchFamily="49" charset="0"/>
              </a:rPr>
              <a:t>        return num + </a:t>
            </a:r>
            <a:r>
              <a:rPr lang="en-US" sz="2000" b="1" dirty="0" err="1">
                <a:solidFill>
                  <a:schemeClr val="tx1"/>
                </a:solidFill>
                <a:latin typeface="Courier New" pitchFamily="49" charset="0"/>
                <a:cs typeface="Courier New" pitchFamily="49" charset="0"/>
              </a:rPr>
              <a:t>sumAll</a:t>
            </a:r>
            <a:r>
              <a:rPr lang="en-US" sz="2000" b="1" dirty="0">
                <a:solidFill>
                  <a:schemeClr val="tx1"/>
                </a:solidFill>
                <a:latin typeface="Courier New" pitchFamily="49" charset="0"/>
                <a:cs typeface="Courier New" pitchFamily="49" charset="0"/>
              </a:rPr>
              <a:t>(num-1)</a:t>
            </a:r>
          </a:p>
          <a:p>
            <a:pPr>
              <a:buFontTx/>
              <a:buNone/>
            </a:pPr>
            <a:r>
              <a:rPr lang="en-US" sz="2000" dirty="0">
                <a:solidFill>
                  <a:srgbClr val="FF0000"/>
                </a:solidFill>
                <a:latin typeface="Courier New" pitchFamily="49" charset="0"/>
                <a:cs typeface="Courier New" pitchFamily="49" charset="0"/>
              </a:rPr>
              <a:t>x=eval(input('Enter a positive number'))</a:t>
            </a:r>
          </a:p>
          <a:p>
            <a:pPr>
              <a:buFontTx/>
              <a:buNone/>
            </a:pPr>
            <a:r>
              <a:rPr lang="en-US" sz="2000" dirty="0">
                <a:solidFill>
                  <a:srgbClr val="FF0000"/>
                </a:solidFill>
                <a:latin typeface="Courier New" pitchFamily="49" charset="0"/>
                <a:cs typeface="Courier New" pitchFamily="49" charset="0"/>
              </a:rPr>
              <a:t>print(</a:t>
            </a:r>
            <a:r>
              <a:rPr lang="en-US" sz="2000" dirty="0" err="1">
                <a:solidFill>
                  <a:srgbClr val="FF0000"/>
                </a:solidFill>
                <a:latin typeface="Courier New" pitchFamily="49" charset="0"/>
                <a:cs typeface="Courier New" pitchFamily="49" charset="0"/>
              </a:rPr>
              <a:t>sumAll</a:t>
            </a:r>
            <a:r>
              <a:rPr lang="en-US" sz="2000" dirty="0">
                <a:solidFill>
                  <a:srgbClr val="FF0000"/>
                </a:solidFill>
                <a:latin typeface="Courier New" pitchFamily="49" charset="0"/>
                <a:cs typeface="Courier New" pitchFamily="49" charset="0"/>
              </a:rPr>
              <a:t>(x))</a:t>
            </a:r>
            <a:endParaRPr lang="en-US" sz="2000" dirty="0">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pPr>
              <a:defRPr/>
            </a:pPr>
            <a:fld id="{078ED793-D4E6-4D0F-8FAC-900C06319377}" type="datetime3">
              <a:rPr lang="en-US" smtClean="0">
                <a:solidFill>
                  <a:srgbClr val="04617B">
                    <a:shade val="90000"/>
                  </a:srgbClr>
                </a:solidFill>
              </a:rPr>
              <a:t>31 January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12</a:t>
            </a:fld>
            <a:endParaRPr lang="en-US">
              <a:solidFill>
                <a:srgbClr val="04617B">
                  <a:shade val="90000"/>
                </a:srgbClr>
              </a:solidFill>
            </a:endParaRPr>
          </a:p>
        </p:txBody>
      </p:sp>
      <p:sp>
        <p:nvSpPr>
          <p:cNvPr id="7" name="Oval Callout 6"/>
          <p:cNvSpPr/>
          <p:nvPr/>
        </p:nvSpPr>
        <p:spPr>
          <a:xfrm>
            <a:off x="4953000" y="2341623"/>
            <a:ext cx="2590800" cy="533400"/>
          </a:xfrm>
          <a:prstGeom prst="wedgeEllipseCallout">
            <a:avLst>
              <a:gd name="adj1" fmla="val -98270"/>
              <a:gd name="adj2" fmla="val 4818"/>
            </a:avLst>
          </a:prstGeom>
          <a:solidFill>
            <a:schemeClr val="accent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Base case</a:t>
            </a:r>
          </a:p>
        </p:txBody>
      </p:sp>
      <p:sp>
        <p:nvSpPr>
          <p:cNvPr id="8" name="Oval Callout 7"/>
          <p:cNvSpPr/>
          <p:nvPr/>
        </p:nvSpPr>
        <p:spPr>
          <a:xfrm>
            <a:off x="4967684" y="3038355"/>
            <a:ext cx="2576116" cy="533400"/>
          </a:xfrm>
          <a:prstGeom prst="wedgeEllipseCallout">
            <a:avLst>
              <a:gd name="adj1" fmla="val -66012"/>
              <a:gd name="adj2" fmla="val 95128"/>
            </a:avLst>
          </a:prstGeom>
          <a:solidFill>
            <a:schemeClr val="accent2"/>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Recursive part</a:t>
            </a:r>
          </a:p>
        </p:txBody>
      </p:sp>
    </p:spTree>
    <p:extLst>
      <p:ext uri="{BB962C8B-B14F-4D97-AF65-F5344CB8AC3E}">
        <p14:creationId xmlns:p14="http://schemas.microsoft.com/office/powerpoint/2010/main" val="38414698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1000" fill="hold"/>
                                        <p:tgtEl>
                                          <p:spTgt spid="7"/>
                                        </p:tgtEl>
                                        <p:attrNameLst>
                                          <p:attrName>ppt_w</p:attrName>
                                        </p:attrNameLst>
                                      </p:cBhvr>
                                      <p:tavLst>
                                        <p:tav tm="0">
                                          <p:val>
                                            <p:strVal val="#ppt_w*0.70"/>
                                          </p:val>
                                        </p:tav>
                                        <p:tav tm="100000">
                                          <p:val>
                                            <p:strVal val="#ppt_w"/>
                                          </p:val>
                                        </p:tav>
                                      </p:tavLst>
                                    </p:anim>
                                    <p:anim calcmode="lin" valueType="num">
                                      <p:cBhvr>
                                        <p:cTn id="8" dur="1000" fill="hold"/>
                                        <p:tgtEl>
                                          <p:spTgt spid="7"/>
                                        </p:tgtEl>
                                        <p:attrNameLst>
                                          <p:attrName>ppt_h</p:attrName>
                                        </p:attrNameLst>
                                      </p:cBhvr>
                                      <p:tavLst>
                                        <p:tav tm="0">
                                          <p:val>
                                            <p:strVal val="#ppt_h"/>
                                          </p:val>
                                        </p:tav>
                                        <p:tav tm="100000">
                                          <p:val>
                                            <p:strVal val="#ppt_h"/>
                                          </p:val>
                                        </p:tav>
                                      </p:tavLst>
                                    </p:anim>
                                    <p:animEffect transition="in" filter="fade">
                                      <p:cBhvr>
                                        <p:cTn id="9" dur="1000"/>
                                        <p:tgtEl>
                                          <p:spTgt spid="7"/>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p:cTn id="13" dur="1000" fill="hold"/>
                                        <p:tgtEl>
                                          <p:spTgt spid="8"/>
                                        </p:tgtEl>
                                        <p:attrNameLst>
                                          <p:attrName>ppt_w</p:attrName>
                                        </p:attrNameLst>
                                      </p:cBhvr>
                                      <p:tavLst>
                                        <p:tav tm="0">
                                          <p:val>
                                            <p:strVal val="#ppt_w*0.70"/>
                                          </p:val>
                                        </p:tav>
                                        <p:tav tm="100000">
                                          <p:val>
                                            <p:strVal val="#ppt_w"/>
                                          </p:val>
                                        </p:tav>
                                      </p:tavLst>
                                    </p:anim>
                                    <p:anim calcmode="lin" valueType="num">
                                      <p:cBhvr>
                                        <p:cTn id="14" dur="1000" fill="hold"/>
                                        <p:tgtEl>
                                          <p:spTgt spid="8"/>
                                        </p:tgtEl>
                                        <p:attrNameLst>
                                          <p:attrName>ppt_h</p:attrName>
                                        </p:attrNameLst>
                                      </p:cBhvr>
                                      <p:tavLst>
                                        <p:tav tm="0">
                                          <p:val>
                                            <p:strVal val="#ppt_h"/>
                                          </p:val>
                                        </p:tav>
                                        <p:tav tm="100000">
                                          <p:val>
                                            <p:strVal val="#ppt_h"/>
                                          </p:val>
                                        </p:tav>
                                      </p:tavLst>
                                    </p:anim>
                                    <p:animEffect transition="in" filter="fade">
                                      <p:cBhvr>
                                        <p:cTn id="15"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5B311FC-CA68-45E4-8C95-D6B6B5C02F0C}"/>
              </a:ext>
            </a:extLst>
          </p:cNvPr>
          <p:cNvSpPr>
            <a:spLocks noGrp="1" noChangeArrowheads="1"/>
          </p:cNvSpPr>
          <p:nvPr>
            <p:ph type="title"/>
          </p:nvPr>
        </p:nvSpPr>
        <p:spPr>
          <a:xfrm>
            <a:off x="982134" y="153565"/>
            <a:ext cx="7704667" cy="1065635"/>
          </a:xfrm>
        </p:spPr>
        <p:txBody>
          <a:bodyPr>
            <a:normAutofit/>
          </a:bodyPr>
          <a:lstStyle/>
          <a:p>
            <a:r>
              <a:rPr lang="en-US" dirty="0"/>
              <a:t>Recursive Programming- </a:t>
            </a:r>
            <a:r>
              <a:rPr lang="en-US" b="1" dirty="0"/>
              <a:t>Factorial</a:t>
            </a:r>
            <a:endParaRPr lang="en-US" altLang="en-US" b="1" dirty="0"/>
          </a:p>
        </p:txBody>
      </p:sp>
      <p:sp>
        <p:nvSpPr>
          <p:cNvPr id="10243" name="Content Placeholder 2">
            <a:extLst>
              <a:ext uri="{FF2B5EF4-FFF2-40B4-BE49-F238E27FC236}">
                <a16:creationId xmlns:a16="http://schemas.microsoft.com/office/drawing/2014/main" id="{B28FA315-4933-4B82-A75B-D6F3FB30B157}"/>
              </a:ext>
            </a:extLst>
          </p:cNvPr>
          <p:cNvSpPr>
            <a:spLocks noGrp="1" noChangeArrowheads="1"/>
          </p:cNvSpPr>
          <p:nvPr>
            <p:ph idx="1"/>
          </p:nvPr>
        </p:nvSpPr>
        <p:spPr>
          <a:xfrm>
            <a:off x="982133" y="2272199"/>
            <a:ext cx="7704667" cy="3751411"/>
          </a:xfrm>
        </p:spPr>
        <p:txBody>
          <a:bodyPr>
            <a:normAutofit fontScale="92500" lnSpcReduction="10000"/>
          </a:bodyPr>
          <a:lstStyle/>
          <a:p>
            <a:pPr>
              <a:buFontTx/>
              <a:buChar char="•"/>
            </a:pPr>
            <a:r>
              <a:rPr lang="en-US" altLang="en-US" dirty="0"/>
              <a:t>In mathematics, the </a:t>
            </a:r>
            <a:r>
              <a:rPr lang="en-US" altLang="en-US" i="1" dirty="0">
                <a:latin typeface="Times New Roman" panose="02020603050405020304" pitchFamily="18" charset="0"/>
                <a:cs typeface="Times New Roman" panose="02020603050405020304" pitchFamily="18" charset="0"/>
              </a:rPr>
              <a:t>n!</a:t>
            </a:r>
            <a:r>
              <a:rPr lang="en-US" altLang="en-US" dirty="0"/>
              <a:t> notation represents the factorial of a </a:t>
            </a:r>
            <a:r>
              <a:rPr lang="en-US" sz="2400" b="0" i="0" u="none" strike="noStrike" baseline="0" dirty="0">
                <a:latin typeface="SabonLTPro-Roman"/>
              </a:rPr>
              <a:t>nonnegative </a:t>
            </a:r>
            <a:r>
              <a:rPr lang="en-US" altLang="en-US" dirty="0"/>
              <a:t>number </a:t>
            </a:r>
            <a:r>
              <a:rPr lang="en-US" altLang="en-US" i="1" dirty="0"/>
              <a:t>n. It </a:t>
            </a:r>
            <a:r>
              <a:rPr lang="en-US" sz="2400" b="0" i="0" u="none" strike="noStrike" baseline="0" dirty="0">
                <a:latin typeface="SabonLTPro-Roman"/>
              </a:rPr>
              <a:t>can be defined by the following rules:</a:t>
            </a:r>
            <a:endParaRPr lang="en-US" altLang="en-US" i="1" dirty="0"/>
          </a:p>
          <a:p>
            <a:pPr lvl="1"/>
            <a:r>
              <a:rPr lang="en-US" altLang="en-US" sz="2200" dirty="0"/>
              <a:t>For </a:t>
            </a:r>
            <a:r>
              <a:rPr lang="en-US" altLang="en-US" sz="2200" i="1"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 0,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 1</a:t>
            </a:r>
          </a:p>
          <a:p>
            <a:pPr lvl="1"/>
            <a:r>
              <a:rPr lang="en-US" altLang="en-US" sz="2200" dirty="0"/>
              <a:t>For </a:t>
            </a:r>
            <a:r>
              <a:rPr lang="en-US" altLang="en-US" sz="2200" i="1" dirty="0">
                <a:latin typeface="Times New Roman" panose="02020603050405020304" pitchFamily="18" charset="0"/>
                <a:cs typeface="Times New Roman" panose="02020603050405020304" pitchFamily="18" charset="0"/>
              </a:rPr>
              <a:t>n </a:t>
            </a:r>
            <a:r>
              <a:rPr lang="en-US" altLang="en-US" sz="2200" dirty="0">
                <a:latin typeface="Times New Roman" panose="02020603050405020304" pitchFamily="18" charset="0"/>
                <a:cs typeface="Times New Roman" panose="02020603050405020304" pitchFamily="18" charset="0"/>
              </a:rPr>
              <a:t>&gt; 0, </a:t>
            </a:r>
            <a:r>
              <a:rPr lang="en-US" altLang="en-US" sz="2200" i="1" dirty="0">
                <a:latin typeface="Times New Roman" panose="02020603050405020304" pitchFamily="18" charset="0"/>
                <a:cs typeface="Times New Roman" panose="02020603050405020304" pitchFamily="18" charset="0"/>
              </a:rPr>
              <a:t>n</a:t>
            </a:r>
            <a:r>
              <a:rPr lang="en-US" altLang="en-US" sz="2200" dirty="0">
                <a:latin typeface="Times New Roman" panose="02020603050405020304" pitchFamily="18" charset="0"/>
                <a:cs typeface="Times New Roman" panose="02020603050405020304" pitchFamily="18" charset="0"/>
              </a:rPr>
              <a:t>! = 1 x 2 x 3 x … x </a:t>
            </a:r>
            <a:r>
              <a:rPr lang="en-US" altLang="en-US" sz="2200" i="1" dirty="0">
                <a:latin typeface="Times New Roman" panose="02020603050405020304" pitchFamily="18" charset="0"/>
                <a:cs typeface="Times New Roman" panose="02020603050405020304" pitchFamily="18" charset="0"/>
              </a:rPr>
              <a:t>n</a:t>
            </a:r>
          </a:p>
          <a:p>
            <a:pPr>
              <a:buFontTx/>
              <a:buChar char="•"/>
            </a:pPr>
            <a:r>
              <a:rPr lang="en-US" altLang="en-US" dirty="0">
                <a:cs typeface="Times New Roman" panose="02020603050405020304" pitchFamily="18" charset="0"/>
              </a:rPr>
              <a:t>The above definition lends itself to recursive programming</a:t>
            </a:r>
          </a:p>
          <a:p>
            <a:pPr lvl="1"/>
            <a:r>
              <a:rPr lang="en-US" altLang="en-US" sz="3000" i="1" dirty="0">
                <a:solidFill>
                  <a:srgbClr val="7030A0"/>
                </a:solidFill>
                <a:latin typeface="Times New Roman" panose="02020603050405020304" pitchFamily="18" charset="0"/>
                <a:cs typeface="Times New Roman" panose="02020603050405020304" pitchFamily="18" charset="0"/>
              </a:rPr>
              <a:t>n </a:t>
            </a:r>
            <a:r>
              <a:rPr lang="en-US" altLang="en-US" sz="3000" dirty="0">
                <a:solidFill>
                  <a:srgbClr val="7030A0"/>
                </a:solidFill>
                <a:cs typeface="Times New Roman" panose="02020603050405020304" pitchFamily="18" charset="0"/>
              </a:rPr>
              <a:t>= 0 is the base case</a:t>
            </a:r>
          </a:p>
          <a:p>
            <a:pPr lvl="1"/>
            <a:r>
              <a:rPr lang="en-US" altLang="en-US" sz="3000" i="1" dirty="0">
                <a:solidFill>
                  <a:srgbClr val="7030A0"/>
                </a:solidFill>
                <a:latin typeface="Times New Roman" panose="02020603050405020304" pitchFamily="18" charset="0"/>
                <a:cs typeface="Times New Roman" panose="02020603050405020304" pitchFamily="18" charset="0"/>
              </a:rPr>
              <a:t>n </a:t>
            </a:r>
            <a:r>
              <a:rPr lang="en-US" altLang="en-US" sz="3000" dirty="0">
                <a:solidFill>
                  <a:srgbClr val="7030A0"/>
                </a:solidFill>
                <a:cs typeface="Times New Roman" panose="02020603050405020304" pitchFamily="18" charset="0"/>
              </a:rPr>
              <a:t>&gt; 0 is the recursive case</a:t>
            </a:r>
          </a:p>
          <a:p>
            <a:pPr lvl="2"/>
            <a:r>
              <a:rPr lang="en-US" altLang="en-US" sz="2600" i="1" dirty="0">
                <a:solidFill>
                  <a:srgbClr val="7030A0"/>
                </a:solidFill>
                <a:cs typeface="Times New Roman" panose="02020603050405020304" pitchFamily="18" charset="0"/>
              </a:rPr>
              <a:t>n</a:t>
            </a:r>
            <a:r>
              <a:rPr lang="en-US" altLang="en-US" sz="2600" dirty="0">
                <a:solidFill>
                  <a:srgbClr val="7030A0"/>
                </a:solidFill>
                <a:cs typeface="Times New Roman" panose="02020603050405020304" pitchFamily="18" charset="0"/>
              </a:rPr>
              <a:t>! = </a:t>
            </a:r>
            <a:r>
              <a:rPr lang="en-US" altLang="en-US" sz="2600" i="1" dirty="0">
                <a:solidFill>
                  <a:srgbClr val="7030A0"/>
                </a:solidFill>
                <a:latin typeface="Times New Roman" panose="02020603050405020304" pitchFamily="18" charset="0"/>
                <a:cs typeface="Times New Roman" panose="02020603050405020304" pitchFamily="18" charset="0"/>
              </a:rPr>
              <a:t>n</a:t>
            </a:r>
            <a:r>
              <a:rPr lang="en-US" altLang="en-US" sz="2600" dirty="0">
                <a:solidFill>
                  <a:srgbClr val="7030A0"/>
                </a:solidFill>
                <a:cs typeface="Times New Roman" panose="02020603050405020304" pitchFamily="18" charset="0"/>
              </a:rPr>
              <a:t> x (</a:t>
            </a:r>
            <a:r>
              <a:rPr lang="en-US" altLang="en-US" sz="2600" i="1" dirty="0">
                <a:solidFill>
                  <a:srgbClr val="7030A0"/>
                </a:solidFill>
                <a:latin typeface="Times New Roman" panose="02020603050405020304" pitchFamily="18" charset="0"/>
                <a:cs typeface="Times New Roman" panose="02020603050405020304" pitchFamily="18" charset="0"/>
              </a:rPr>
              <a:t>n</a:t>
            </a:r>
            <a:r>
              <a:rPr lang="en-US" altLang="en-US" sz="2600" dirty="0">
                <a:solidFill>
                  <a:srgbClr val="7030A0"/>
                </a:solidFill>
                <a:latin typeface="Times New Roman" panose="02020603050405020304" pitchFamily="18" charset="0"/>
                <a:cs typeface="Times New Roman" panose="02020603050405020304" pitchFamily="18" charset="0"/>
              </a:rPr>
              <a:t>-1</a:t>
            </a:r>
            <a:r>
              <a:rPr lang="en-US" altLang="en-US" sz="2600" dirty="0">
                <a:solidFill>
                  <a:srgbClr val="7030A0"/>
                </a:solidFill>
                <a:cs typeface="Times New Roman" panose="02020603050405020304" pitchFamily="18" charset="0"/>
              </a:rPr>
              <a:t>)!</a:t>
            </a:r>
          </a:p>
          <a:p>
            <a:pPr>
              <a:buFontTx/>
              <a:buChar char="•"/>
            </a:pPr>
            <a:endParaRPr lang="en-US" altLang="en-US" dirty="0"/>
          </a:p>
        </p:txBody>
      </p:sp>
      <p:sp>
        <p:nvSpPr>
          <p:cNvPr id="5" name="TextBox 4">
            <a:extLst>
              <a:ext uri="{FF2B5EF4-FFF2-40B4-BE49-F238E27FC236}">
                <a16:creationId xmlns:a16="http://schemas.microsoft.com/office/drawing/2014/main" id="{CF760A65-72A3-43DD-91E2-2B8D776ECC6E}"/>
              </a:ext>
            </a:extLst>
          </p:cNvPr>
          <p:cNvSpPr txBox="1"/>
          <p:nvPr/>
        </p:nvSpPr>
        <p:spPr>
          <a:xfrm>
            <a:off x="1087638" y="1422534"/>
            <a:ext cx="7620001" cy="646331"/>
          </a:xfrm>
          <a:prstGeom prst="rect">
            <a:avLst/>
          </a:prstGeom>
          <a:noFill/>
        </p:spPr>
        <p:txBody>
          <a:bodyPr wrap="square">
            <a:spAutoFit/>
          </a:bodyPr>
          <a:lstStyle/>
          <a:p>
            <a:pPr algn="l"/>
            <a:r>
              <a:rPr lang="en-US" sz="1800" b="0" i="0" u="none" strike="noStrike" baseline="0" dirty="0">
                <a:latin typeface="SabonLTPro-Roman"/>
              </a:rPr>
              <a:t>Let’s take an example from mathematics to examine an application of recursive functions.</a:t>
            </a:r>
          </a:p>
        </p:txBody>
      </p:sp>
      <p:sp>
        <p:nvSpPr>
          <p:cNvPr id="2" name="Date Placeholder 1">
            <a:extLst>
              <a:ext uri="{FF2B5EF4-FFF2-40B4-BE49-F238E27FC236}">
                <a16:creationId xmlns:a16="http://schemas.microsoft.com/office/drawing/2014/main" id="{445E31C2-B58B-4219-BC9D-B25862B83988}"/>
              </a:ext>
            </a:extLst>
          </p:cNvPr>
          <p:cNvSpPr>
            <a:spLocks noGrp="1"/>
          </p:cNvSpPr>
          <p:nvPr>
            <p:ph type="dt" sz="half" idx="10"/>
          </p:nvPr>
        </p:nvSpPr>
        <p:spPr/>
        <p:txBody>
          <a:bodyPr/>
          <a:lstStyle/>
          <a:p>
            <a:fld id="{419EF5FE-B7E4-4831-9306-5139629F6FBC}" type="datetime3">
              <a:rPr lang="en-US" smtClean="0"/>
              <a:t>31 January 2023</a:t>
            </a:fld>
            <a:endParaRPr lang="en-US" dirty="0"/>
          </a:p>
        </p:txBody>
      </p:sp>
      <p:sp>
        <p:nvSpPr>
          <p:cNvPr id="3" name="Footer Placeholder 2">
            <a:extLst>
              <a:ext uri="{FF2B5EF4-FFF2-40B4-BE49-F238E27FC236}">
                <a16:creationId xmlns:a16="http://schemas.microsoft.com/office/drawing/2014/main" id="{0A3351FD-0444-42C4-8317-182BB6860945}"/>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8112B5D5-A579-41B9-929D-E7EC846A74F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82" name="Rectangle 2"/>
          <p:cNvSpPr>
            <a:spLocks noGrp="1" noChangeArrowheads="1"/>
          </p:cNvSpPr>
          <p:nvPr>
            <p:ph type="title"/>
          </p:nvPr>
        </p:nvSpPr>
        <p:spPr>
          <a:xfrm>
            <a:off x="800100" y="58259"/>
            <a:ext cx="7772400" cy="936310"/>
          </a:xfrm>
        </p:spPr>
        <p:txBody>
          <a:bodyPr/>
          <a:lstStyle/>
          <a:p>
            <a:r>
              <a:rPr lang="en-US" dirty="0"/>
              <a:t>Recursive Programming- </a:t>
            </a:r>
            <a:r>
              <a:rPr lang="en-US" b="1" dirty="0"/>
              <a:t>Factorial</a:t>
            </a:r>
          </a:p>
        </p:txBody>
      </p:sp>
      <p:sp>
        <p:nvSpPr>
          <p:cNvPr id="1556483" name="Rectangle 3"/>
          <p:cNvSpPr>
            <a:spLocks noGrp="1" noChangeArrowheads="1"/>
          </p:cNvSpPr>
          <p:nvPr>
            <p:ph idx="1"/>
          </p:nvPr>
        </p:nvSpPr>
        <p:spPr>
          <a:xfrm>
            <a:off x="1162346" y="994569"/>
            <a:ext cx="7605409" cy="2514600"/>
          </a:xfrm>
        </p:spPr>
        <p:txBody>
          <a:bodyPr/>
          <a:lstStyle/>
          <a:p>
            <a:pPr algn="just"/>
            <a:r>
              <a:rPr lang="en-US" sz="2000" dirty="0">
                <a:latin typeface="+mj-lt"/>
              </a:rPr>
              <a:t>The </a:t>
            </a:r>
            <a:r>
              <a:rPr lang="en-US" sz="2000" i="1" dirty="0">
                <a:latin typeface="+mj-lt"/>
              </a:rPr>
              <a:t>factorial </a:t>
            </a:r>
            <a:r>
              <a:rPr lang="en-US" sz="2000" dirty="0">
                <a:latin typeface="+mj-lt"/>
              </a:rPr>
              <a:t>for any positive integer </a:t>
            </a:r>
            <a:r>
              <a:rPr lang="en-US" sz="2000" dirty="0">
                <a:solidFill>
                  <a:srgbClr val="FF0000"/>
                </a:solidFill>
                <a:latin typeface="+mj-lt"/>
              </a:rPr>
              <a:t>n</a:t>
            </a:r>
            <a:r>
              <a:rPr lang="en-US" sz="2000" dirty="0">
                <a:latin typeface="+mj-lt"/>
              </a:rPr>
              <a:t>, written </a:t>
            </a:r>
            <a:r>
              <a:rPr lang="en-US" sz="2000" dirty="0">
                <a:solidFill>
                  <a:srgbClr val="FF0000"/>
                </a:solidFill>
                <a:latin typeface="+mj-lt"/>
              </a:rPr>
              <a:t>n!</a:t>
            </a:r>
            <a:r>
              <a:rPr lang="en-US" sz="2000" dirty="0">
                <a:latin typeface="+mj-lt"/>
              </a:rPr>
              <a:t>, is defined to be the product of all integers between 1 and n inclusive.</a:t>
            </a:r>
          </a:p>
          <a:p>
            <a:endParaRPr lang="en-US" dirty="0">
              <a:latin typeface="+mj-lt"/>
            </a:endParaRPr>
          </a:p>
          <a:p>
            <a:endParaRPr lang="en-US" dirty="0">
              <a:latin typeface="+mj-lt"/>
            </a:endParaRPr>
          </a:p>
          <a:p>
            <a:pPr>
              <a:buNone/>
            </a:pPr>
            <a:r>
              <a:rPr lang="en-US" sz="2000" i="1" dirty="0">
                <a:latin typeface="+mj-lt"/>
              </a:rPr>
              <a:t>Hence, factorial can be solved iteratively:</a:t>
            </a:r>
          </a:p>
          <a:p>
            <a:pPr>
              <a:buFont typeface="Wingdings" pitchFamily="2" charset="2"/>
              <a:buNone/>
            </a:pPr>
            <a:endParaRPr lang="en-US" sz="1800" dirty="0">
              <a:latin typeface="+mj-lt"/>
            </a:endParaRPr>
          </a:p>
        </p:txBody>
      </p:sp>
      <p:sp>
        <p:nvSpPr>
          <p:cNvPr id="7" name="Slide Number Placeholder 3"/>
          <p:cNvSpPr>
            <a:spLocks noGrp="1"/>
          </p:cNvSpPr>
          <p:nvPr>
            <p:ph type="sldNum" sz="quarter" idx="12"/>
          </p:nvPr>
        </p:nvSpPr>
        <p:spPr/>
        <p:txBody>
          <a:bodyPr/>
          <a:lstStyle/>
          <a:p>
            <a:fld id="{F99D4CF9-0523-4357-B15D-F10E5008A068}" type="slidenum">
              <a:rPr lang="en-US"/>
              <a:pPr/>
              <a:t>14</a:t>
            </a:fld>
            <a:endParaRPr lang="en-US"/>
          </a:p>
        </p:txBody>
      </p:sp>
      <p:grpSp>
        <p:nvGrpSpPr>
          <p:cNvPr id="2" name="Group 4"/>
          <p:cNvGrpSpPr>
            <a:grpSpLocks/>
          </p:cNvGrpSpPr>
          <p:nvPr/>
        </p:nvGrpSpPr>
        <p:grpSpPr bwMode="auto">
          <a:xfrm>
            <a:off x="2305455" y="1974185"/>
            <a:ext cx="5105400" cy="762000"/>
            <a:chOff x="1056" y="1872"/>
            <a:chExt cx="3216" cy="480"/>
          </a:xfrm>
        </p:grpSpPr>
        <p:sp>
          <p:nvSpPr>
            <p:cNvPr id="1556485" name="Rectangle 5"/>
            <p:cNvSpPr>
              <a:spLocks noChangeArrowheads="1"/>
            </p:cNvSpPr>
            <p:nvPr/>
          </p:nvSpPr>
          <p:spPr bwMode="auto">
            <a:xfrm>
              <a:off x="1056" y="1872"/>
              <a:ext cx="3216" cy="480"/>
            </a:xfrm>
            <a:prstGeom prst="rect">
              <a:avLst/>
            </a:prstGeom>
            <a:noFill/>
            <a:ln w="15875">
              <a:solidFill>
                <a:srgbClr val="FF0000"/>
              </a:solidFill>
              <a:miter lim="800000"/>
              <a:headEnd/>
              <a:tailEnd/>
            </a:ln>
            <a:effectLst/>
          </p:spPr>
          <p:txBody>
            <a:bodyPr wrap="none" anchor="ctr"/>
            <a:lstStyle/>
            <a:p>
              <a:endParaRPr lang="en-US"/>
            </a:p>
          </p:txBody>
        </p:sp>
        <p:graphicFrame>
          <p:nvGraphicFramePr>
            <p:cNvPr id="1556486" name="Object 6"/>
            <p:cNvGraphicFramePr>
              <a:graphicFrameLocks/>
            </p:cNvGraphicFramePr>
            <p:nvPr/>
          </p:nvGraphicFramePr>
          <p:xfrm>
            <a:off x="1165" y="1941"/>
            <a:ext cx="3011" cy="315"/>
          </p:xfrm>
          <a:graphic>
            <a:graphicData uri="http://schemas.openxmlformats.org/presentationml/2006/ole">
              <mc:AlternateContent xmlns:mc="http://schemas.openxmlformats.org/markup-compatibility/2006">
                <mc:Choice xmlns:v="urn:schemas-microsoft-com:vml" Requires="v">
                  <p:oleObj name="Equation" r:id="rId2" imgW="76797000" imgH="7314120" progId="Equation.3">
                    <p:embed/>
                  </p:oleObj>
                </mc:Choice>
                <mc:Fallback>
                  <p:oleObj name="Equation" r:id="rId2" imgW="76797000" imgH="7314120" progId="Equation.3">
                    <p:embed/>
                    <p:pic>
                      <p:nvPicPr>
                        <p:cNvPr id="1556486" name="Object 6"/>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 y="1941"/>
                          <a:ext cx="3011"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 name="Date Placeholder 2"/>
          <p:cNvSpPr>
            <a:spLocks noGrp="1"/>
          </p:cNvSpPr>
          <p:nvPr>
            <p:ph type="dt" sz="half" idx="10"/>
          </p:nvPr>
        </p:nvSpPr>
        <p:spPr/>
        <p:txBody>
          <a:bodyPr/>
          <a:lstStyle/>
          <a:p>
            <a:pPr>
              <a:defRPr/>
            </a:pPr>
            <a:fld id="{729D6CD3-2271-430A-991D-4EBD0141B01A}" type="datetime3">
              <a:rPr lang="en-US" smtClean="0">
                <a:solidFill>
                  <a:srgbClr val="04617B">
                    <a:shade val="90000"/>
                  </a:srgbClr>
                </a:solidFill>
              </a:rPr>
              <a:t>31 January 2023</a:t>
            </a:fld>
            <a:endParaRPr lang="en-US" dirty="0">
              <a:solidFill>
                <a:srgbClr val="04617B">
                  <a:shade val="90000"/>
                </a:srgbClr>
              </a:solidFill>
            </a:endParaRP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sp>
        <p:nvSpPr>
          <p:cNvPr id="10" name="TextBox 9"/>
          <p:cNvSpPr txBox="1"/>
          <p:nvPr/>
        </p:nvSpPr>
        <p:spPr>
          <a:xfrm>
            <a:off x="1081484" y="3437731"/>
            <a:ext cx="7391400" cy="2554545"/>
          </a:xfrm>
          <a:prstGeom prst="rect">
            <a:avLst/>
          </a:prstGeom>
          <a:gradFill flip="none" rotWithShape="1">
            <a:gsLst>
              <a:gs pos="0">
                <a:schemeClr val="accent1">
                  <a:tint val="60000"/>
                  <a:lumMod val="104000"/>
                </a:schemeClr>
              </a:gs>
              <a:gs pos="100000">
                <a:schemeClr val="accent1">
                  <a:tint val="84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wrap="square" rtlCol="0">
            <a:spAutoFit/>
          </a:bodyPr>
          <a:lstStyle/>
          <a:p>
            <a:pPr>
              <a:buFont typeface="Wingdings" pitchFamily="2" charset="2"/>
              <a:buNone/>
            </a:pPr>
            <a:r>
              <a:rPr lang="en-US" sz="2000" b="1" dirty="0">
                <a:solidFill>
                  <a:schemeClr val="tx1">
                    <a:lumMod val="50000"/>
                    <a:lumOff val="50000"/>
                  </a:schemeClr>
                </a:solidFill>
                <a:latin typeface="Courier New" pitchFamily="49" charset="0"/>
              </a:rPr>
              <a:t># factorial, non-recursive (iterative)</a:t>
            </a:r>
          </a:p>
          <a:p>
            <a:pPr>
              <a:buFont typeface="Wingdings" pitchFamily="2" charset="2"/>
              <a:buNone/>
            </a:pPr>
            <a:r>
              <a:rPr lang="en-US" sz="2000" b="1" dirty="0">
                <a:solidFill>
                  <a:schemeClr val="tx1"/>
                </a:solidFill>
                <a:latin typeface="Courier New" pitchFamily="49" charset="0"/>
              </a:rPr>
              <a:t>def factorial(num):</a:t>
            </a:r>
          </a:p>
          <a:p>
            <a:pPr>
              <a:buFont typeface="Wingdings" pitchFamily="2" charset="2"/>
              <a:buNone/>
            </a:pPr>
            <a:r>
              <a:rPr lang="en-US" sz="2000" b="1" dirty="0">
                <a:solidFill>
                  <a:schemeClr val="tx1"/>
                </a:solidFill>
                <a:latin typeface="Courier New" pitchFamily="49" charset="0"/>
              </a:rPr>
              <a:t>    product=1</a:t>
            </a:r>
          </a:p>
          <a:p>
            <a:pPr>
              <a:buFont typeface="Wingdings" pitchFamily="2" charset="2"/>
              <a:buNone/>
            </a:pPr>
            <a:r>
              <a:rPr lang="en-US" sz="2000" b="1" dirty="0">
                <a:solidFill>
                  <a:schemeClr val="tx1"/>
                </a:solidFill>
                <a:latin typeface="Courier New" pitchFamily="49" charset="0"/>
              </a:rPr>
              <a:t>    for </a:t>
            </a:r>
            <a:r>
              <a:rPr lang="en-US" sz="2000" b="1" dirty="0" err="1">
                <a:solidFill>
                  <a:schemeClr val="tx1"/>
                </a:solidFill>
                <a:latin typeface="Courier New" pitchFamily="49" charset="0"/>
              </a:rPr>
              <a:t>i</a:t>
            </a:r>
            <a:r>
              <a:rPr lang="en-US" sz="2000" b="1" dirty="0">
                <a:solidFill>
                  <a:schemeClr val="tx1"/>
                </a:solidFill>
                <a:latin typeface="Courier New" pitchFamily="49" charset="0"/>
              </a:rPr>
              <a:t> in range(1,num+1):</a:t>
            </a:r>
          </a:p>
          <a:p>
            <a:pPr>
              <a:buFont typeface="Wingdings" pitchFamily="2" charset="2"/>
              <a:buNone/>
            </a:pPr>
            <a:r>
              <a:rPr lang="en-US" sz="2000" b="1" dirty="0">
                <a:solidFill>
                  <a:schemeClr val="tx1"/>
                </a:solidFill>
                <a:latin typeface="Courier New" pitchFamily="49" charset="0"/>
              </a:rPr>
              <a:t>        product*=</a:t>
            </a:r>
            <a:r>
              <a:rPr lang="en-US" sz="2000" b="1" dirty="0" err="1">
                <a:solidFill>
                  <a:schemeClr val="tx1"/>
                </a:solidFill>
                <a:latin typeface="Courier New" pitchFamily="49" charset="0"/>
              </a:rPr>
              <a:t>i</a:t>
            </a:r>
            <a:endParaRPr lang="en-US" sz="2000" b="1" dirty="0">
              <a:solidFill>
                <a:schemeClr val="tx1"/>
              </a:solidFill>
              <a:latin typeface="Courier New" pitchFamily="49" charset="0"/>
            </a:endParaRPr>
          </a:p>
          <a:p>
            <a:pPr>
              <a:buFont typeface="Wingdings" pitchFamily="2" charset="2"/>
              <a:buNone/>
            </a:pPr>
            <a:r>
              <a:rPr lang="en-US" sz="2000" b="1" dirty="0">
                <a:solidFill>
                  <a:schemeClr val="tx1"/>
                </a:solidFill>
                <a:latin typeface="Courier New" pitchFamily="49" charset="0"/>
              </a:rPr>
              <a:t>    return product</a:t>
            </a:r>
          </a:p>
          <a:p>
            <a:pPr>
              <a:buFont typeface="Wingdings" pitchFamily="2" charset="2"/>
              <a:buNone/>
            </a:pPr>
            <a:r>
              <a:rPr lang="en-US" sz="2000" dirty="0">
                <a:solidFill>
                  <a:srgbClr val="FF0000"/>
                </a:solidFill>
                <a:latin typeface="Courier New" pitchFamily="49" charset="0"/>
              </a:rPr>
              <a:t>x=eval(input('Enter a nonnegative number'))</a:t>
            </a:r>
          </a:p>
          <a:p>
            <a:pPr>
              <a:buFont typeface="Wingdings" pitchFamily="2" charset="2"/>
              <a:buNone/>
            </a:pPr>
            <a:r>
              <a:rPr lang="en-US" sz="2000" dirty="0">
                <a:solidFill>
                  <a:srgbClr val="FF0000"/>
                </a:solidFill>
                <a:latin typeface="Courier New" pitchFamily="49" charset="0"/>
              </a:rPr>
              <a:t>print(factorial(x))</a:t>
            </a:r>
            <a:endParaRPr lang="en-US" sz="2000"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a:xfrm>
            <a:off x="1173804" y="141676"/>
            <a:ext cx="7772400" cy="704631"/>
          </a:xfrm>
          <a:noFill/>
          <a:ln/>
        </p:spPr>
        <p:txBody>
          <a:bodyPr vert="horz" lIns="92075" tIns="46038" rIns="92075" bIns="46038" rtlCol="0" anchor="ctr">
            <a:normAutofit/>
          </a:bodyPr>
          <a:lstStyle/>
          <a:p>
            <a:r>
              <a:rPr lang="en-US" dirty="0"/>
              <a:t>Recursive Programming- </a:t>
            </a:r>
            <a:r>
              <a:rPr lang="en-US" b="1" dirty="0"/>
              <a:t>Factorial</a:t>
            </a:r>
          </a:p>
        </p:txBody>
      </p:sp>
      <p:sp>
        <p:nvSpPr>
          <p:cNvPr id="3" name="Date Placeholder 2"/>
          <p:cNvSpPr>
            <a:spLocks noGrp="1"/>
          </p:cNvSpPr>
          <p:nvPr>
            <p:ph type="dt" sz="half" idx="10"/>
          </p:nvPr>
        </p:nvSpPr>
        <p:spPr/>
        <p:txBody>
          <a:bodyPr/>
          <a:lstStyle/>
          <a:p>
            <a:pPr>
              <a:defRPr/>
            </a:pPr>
            <a:fld id="{89D4D1BF-91ED-4350-9E8C-C177E1A015B1}" type="datetime3">
              <a:rPr lang="en-US" smtClean="0">
                <a:solidFill>
                  <a:srgbClr val="04617B">
                    <a:shade val="90000"/>
                  </a:srgbClr>
                </a:solidFill>
              </a:rPr>
              <a:t>31 January 2023</a:t>
            </a:fld>
            <a:endParaRPr lang="en-US">
              <a:solidFill>
                <a:srgbClr val="04617B">
                  <a:shade val="90000"/>
                </a:srgbClr>
              </a:solidFill>
            </a:endParaRPr>
          </a:p>
        </p:txBody>
      </p:sp>
      <p:sp>
        <p:nvSpPr>
          <p:cNvPr id="4" name="Footer Placeholder 3"/>
          <p:cNvSpPr>
            <a:spLocks noGrp="1"/>
          </p:cNvSpPr>
          <p:nvPr>
            <p:ph type="ftr" sz="quarter" idx="11"/>
          </p:nvPr>
        </p:nvSpPr>
        <p:spPr/>
        <p:txBody>
          <a:bodyPr/>
          <a:lstStyle/>
          <a:p>
            <a:pPr>
              <a:defRPr/>
            </a:pPr>
            <a:r>
              <a:rPr lang="en-US">
                <a:solidFill>
                  <a:srgbClr val="04617B">
                    <a:shade val="90000"/>
                  </a:srgbClr>
                </a:solidFill>
              </a:rPr>
              <a:t>AOU- M110</a:t>
            </a:r>
          </a:p>
        </p:txBody>
      </p:sp>
      <p:sp>
        <p:nvSpPr>
          <p:cNvPr id="5" name="Slide Number Placeholder 4"/>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15</a:t>
            </a:fld>
            <a:endParaRPr lang="en-US">
              <a:solidFill>
                <a:srgbClr val="04617B">
                  <a:shade val="90000"/>
                </a:srgbClr>
              </a:solidFill>
            </a:endParaRPr>
          </a:p>
        </p:txBody>
      </p:sp>
      <p:sp>
        <p:nvSpPr>
          <p:cNvPr id="8" name="TextBox 7">
            <a:extLst>
              <a:ext uri="{FF2B5EF4-FFF2-40B4-BE49-F238E27FC236}">
                <a16:creationId xmlns:a16="http://schemas.microsoft.com/office/drawing/2014/main" id="{91DBCDA9-7A3A-4837-BF29-B75C4B8E1E4F}"/>
              </a:ext>
            </a:extLst>
          </p:cNvPr>
          <p:cNvSpPr txBox="1"/>
          <p:nvPr/>
        </p:nvSpPr>
        <p:spPr>
          <a:xfrm>
            <a:off x="750901" y="844477"/>
            <a:ext cx="7642197" cy="1077218"/>
          </a:xfrm>
          <a:prstGeom prst="rect">
            <a:avLst/>
          </a:prstGeom>
          <a:noFill/>
        </p:spPr>
        <p:txBody>
          <a:bodyPr wrap="square">
            <a:spAutoFit/>
          </a:bodyPr>
          <a:lstStyle/>
          <a:p>
            <a:pPr marL="455613" lvl="1" algn="just">
              <a:spcBef>
                <a:spcPts val="600"/>
              </a:spcBef>
              <a:spcAft>
                <a:spcPts val="600"/>
              </a:spcAft>
              <a:buClr>
                <a:schemeClr val="bg2">
                  <a:lumMod val="50000"/>
                </a:schemeClr>
              </a:buClr>
            </a:pPr>
            <a:r>
              <a:rPr lang="en-US" sz="1800" b="0" i="0" u="none" strike="noStrike" baseline="0" dirty="0">
                <a:latin typeface="SabonLTPro-Roman"/>
              </a:rPr>
              <a:t>Factorial can also be defined recursively. Let’s see how it works recursively.</a:t>
            </a:r>
          </a:p>
          <a:p>
            <a:pPr marL="455613" lvl="1" algn="just">
              <a:spcBef>
                <a:spcPts val="600"/>
              </a:spcBef>
              <a:spcAft>
                <a:spcPts val="600"/>
              </a:spcAft>
              <a:buClr>
                <a:schemeClr val="bg2">
                  <a:lumMod val="50000"/>
                </a:schemeClr>
              </a:buClr>
            </a:pPr>
            <a:r>
              <a:rPr lang="en-US" sz="1800" dirty="0">
                <a:latin typeface="+mj-lt"/>
              </a:rPr>
              <a:t>The below figure </a:t>
            </a:r>
            <a:r>
              <a:rPr lang="en-US" dirty="0">
                <a:latin typeface="+mj-lt"/>
              </a:rPr>
              <a:t>shows how </a:t>
            </a:r>
            <a:r>
              <a:rPr lang="en-US" b="1" dirty="0">
                <a:latin typeface="+mj-lt"/>
              </a:rPr>
              <a:t>5!</a:t>
            </a:r>
            <a:r>
              <a:rPr lang="en-US" dirty="0">
                <a:latin typeface="+mj-lt"/>
              </a:rPr>
              <a:t> is calculated recursively including all </a:t>
            </a:r>
            <a:r>
              <a:rPr lang="en-US" sz="1800" dirty="0">
                <a:latin typeface="+mj-lt"/>
              </a:rPr>
              <a:t>the recursive steps.</a:t>
            </a:r>
          </a:p>
        </p:txBody>
      </p:sp>
      <p:grpSp>
        <p:nvGrpSpPr>
          <p:cNvPr id="2" name="Group 1">
            <a:extLst>
              <a:ext uri="{FF2B5EF4-FFF2-40B4-BE49-F238E27FC236}">
                <a16:creationId xmlns:a16="http://schemas.microsoft.com/office/drawing/2014/main" id="{ABA990E6-BC6E-4F88-A4D5-162C09E72A7B}"/>
              </a:ext>
            </a:extLst>
          </p:cNvPr>
          <p:cNvGrpSpPr/>
          <p:nvPr/>
        </p:nvGrpSpPr>
        <p:grpSpPr>
          <a:xfrm>
            <a:off x="1128593" y="2412459"/>
            <a:ext cx="7511026" cy="3498381"/>
            <a:chOff x="826071" y="1767980"/>
            <a:chExt cx="8241381" cy="3996946"/>
          </a:xfrm>
        </p:grpSpPr>
        <p:pic>
          <p:nvPicPr>
            <p:cNvPr id="19" name="Picture 3" descr="A:\Recursion_fig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6071" y="1767980"/>
              <a:ext cx="8241381" cy="3996946"/>
            </a:xfrm>
            <a:prstGeom prst="rect">
              <a:avLst/>
            </a:prstGeom>
            <a:noFill/>
            <a:extLst>
              <a:ext uri="{909E8E84-426E-40DD-AFC4-6F175D3DCCD1}">
                <a14:hiddenFill xmlns:a14="http://schemas.microsoft.com/office/drawing/2010/main">
                  <a:solidFill>
                    <a:srgbClr val="FFFFFF"/>
                  </a:solidFill>
                </a14:hiddenFill>
              </a:ext>
            </a:extLst>
          </p:spPr>
        </p:pic>
        <p:cxnSp>
          <p:nvCxnSpPr>
            <p:cNvPr id="10" name="Straight Arrow Connector 9">
              <a:extLst>
                <a:ext uri="{FF2B5EF4-FFF2-40B4-BE49-F238E27FC236}">
                  <a16:creationId xmlns:a16="http://schemas.microsoft.com/office/drawing/2014/main" id="{D790401D-1FF2-406E-85AA-9B0750782CE1}"/>
                </a:ext>
              </a:extLst>
            </p:cNvPr>
            <p:cNvCxnSpPr>
              <a:cxnSpLocks/>
            </p:cNvCxnSpPr>
            <p:nvPr/>
          </p:nvCxnSpPr>
          <p:spPr>
            <a:xfrm>
              <a:off x="2436797" y="2197269"/>
              <a:ext cx="1150465" cy="3277408"/>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DA51DE6-B4F6-4917-9916-3DA12578438D}"/>
                </a:ext>
              </a:extLst>
            </p:cNvPr>
            <p:cNvCxnSpPr>
              <a:cxnSpLocks/>
            </p:cNvCxnSpPr>
            <p:nvPr/>
          </p:nvCxnSpPr>
          <p:spPr>
            <a:xfrm>
              <a:off x="3587262" y="5474677"/>
              <a:ext cx="1359500" cy="0"/>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C2B84D80-2323-46FF-A25A-20F1A1701D9F}"/>
                </a:ext>
              </a:extLst>
            </p:cNvPr>
            <p:cNvCxnSpPr>
              <a:cxnSpLocks/>
            </p:cNvCxnSpPr>
            <p:nvPr/>
          </p:nvCxnSpPr>
          <p:spPr>
            <a:xfrm flipH="1" flipV="1">
              <a:off x="3587262" y="2016369"/>
              <a:ext cx="1359500" cy="3458308"/>
            </a:xfrm>
            <a:prstGeom prst="straightConnector1">
              <a:avLst/>
            </a:prstGeom>
            <a:ln w="571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spd="med">
    <p:diamon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A5B311FC-CA68-45E4-8C95-D6B6B5C02F0C}"/>
              </a:ext>
            </a:extLst>
          </p:cNvPr>
          <p:cNvSpPr>
            <a:spLocks noGrp="1" noChangeArrowheads="1"/>
          </p:cNvSpPr>
          <p:nvPr>
            <p:ph type="title"/>
          </p:nvPr>
        </p:nvSpPr>
        <p:spPr>
          <a:xfrm>
            <a:off x="982134" y="153565"/>
            <a:ext cx="7704667" cy="1065635"/>
          </a:xfrm>
        </p:spPr>
        <p:txBody>
          <a:bodyPr>
            <a:normAutofit/>
          </a:bodyPr>
          <a:lstStyle/>
          <a:p>
            <a:r>
              <a:rPr lang="en-US" dirty="0"/>
              <a:t>Recursive Programming- </a:t>
            </a:r>
            <a:r>
              <a:rPr lang="en-US" b="1" dirty="0"/>
              <a:t>Factorial</a:t>
            </a:r>
            <a:endParaRPr lang="en-US" altLang="en-US" b="1" dirty="0"/>
          </a:p>
        </p:txBody>
      </p:sp>
      <p:sp>
        <p:nvSpPr>
          <p:cNvPr id="5" name="TextBox 4">
            <a:extLst>
              <a:ext uri="{FF2B5EF4-FFF2-40B4-BE49-F238E27FC236}">
                <a16:creationId xmlns:a16="http://schemas.microsoft.com/office/drawing/2014/main" id="{CF760A65-72A3-43DD-91E2-2B8D776ECC6E}"/>
              </a:ext>
            </a:extLst>
          </p:cNvPr>
          <p:cNvSpPr txBox="1"/>
          <p:nvPr/>
        </p:nvSpPr>
        <p:spPr>
          <a:xfrm>
            <a:off x="1087635" y="1111332"/>
            <a:ext cx="7620001" cy="646331"/>
          </a:xfrm>
          <a:prstGeom prst="rect">
            <a:avLst/>
          </a:prstGeom>
          <a:noFill/>
        </p:spPr>
        <p:txBody>
          <a:bodyPr wrap="square">
            <a:spAutoFit/>
          </a:bodyPr>
          <a:lstStyle/>
          <a:p>
            <a:pPr algn="l"/>
            <a:r>
              <a:rPr lang="en-US" sz="1800" b="0" i="0" u="none" strike="noStrike" baseline="0" dirty="0">
                <a:latin typeface="SabonLTPro-Roman"/>
              </a:rPr>
              <a:t>Now, let’s replace the notation </a:t>
            </a:r>
            <a:r>
              <a:rPr lang="en-US" sz="1800" b="0" i="1" u="none" strike="noStrike" baseline="0" dirty="0">
                <a:latin typeface="SabonLTPro-Italic"/>
              </a:rPr>
              <a:t>n</a:t>
            </a:r>
            <a:r>
              <a:rPr lang="en-US" sz="1800" b="0" i="0" u="none" strike="noStrike" baseline="0" dirty="0">
                <a:latin typeface="SabonLTPro-Roman"/>
              </a:rPr>
              <a:t>! with factorial(</a:t>
            </a:r>
            <a:r>
              <a:rPr lang="en-US" sz="1800" b="0" i="1" u="none" strike="noStrike" baseline="0" dirty="0">
                <a:latin typeface="SabonLTPro-Italic"/>
              </a:rPr>
              <a:t>n</a:t>
            </a:r>
            <a:r>
              <a:rPr lang="en-US" sz="1800" b="0" i="0" u="none" strike="noStrike" baseline="0" dirty="0">
                <a:latin typeface="SabonLTPro-Roman"/>
              </a:rPr>
              <a:t>), which looks a bit more like computer code, and rewrite these rules as follows:</a:t>
            </a:r>
          </a:p>
        </p:txBody>
      </p:sp>
      <p:sp>
        <p:nvSpPr>
          <p:cNvPr id="8" name="TextBox 7">
            <a:extLst>
              <a:ext uri="{FF2B5EF4-FFF2-40B4-BE49-F238E27FC236}">
                <a16:creationId xmlns:a16="http://schemas.microsoft.com/office/drawing/2014/main" id="{A6E9B558-1F12-420C-8C4A-7866552F9ACF}"/>
              </a:ext>
            </a:extLst>
          </p:cNvPr>
          <p:cNvSpPr txBox="1"/>
          <p:nvPr/>
        </p:nvSpPr>
        <p:spPr>
          <a:xfrm>
            <a:off x="2248219" y="1766229"/>
            <a:ext cx="5298831" cy="707886"/>
          </a:xfrm>
          <a:prstGeom prst="rect">
            <a:avLst/>
          </a:prstGeom>
          <a:noFill/>
        </p:spPr>
        <p:txBody>
          <a:bodyPr wrap="square">
            <a:spAutoFit/>
          </a:bodyPr>
          <a:lstStyle/>
          <a:p>
            <a:pPr algn="l"/>
            <a:r>
              <a:rPr lang="en-US" sz="2000" b="0" i="0" u="none" strike="noStrike" baseline="0" dirty="0">
                <a:solidFill>
                  <a:srgbClr val="7030A0"/>
                </a:solidFill>
                <a:latin typeface="SabonLTPro-Roman"/>
              </a:rPr>
              <a:t>If </a:t>
            </a:r>
            <a:r>
              <a:rPr lang="en-US" sz="2000" b="0" i="1" u="none" strike="noStrike" baseline="0" dirty="0">
                <a:solidFill>
                  <a:srgbClr val="7030A0"/>
                </a:solidFill>
                <a:latin typeface="SabonLTPro-Italic"/>
              </a:rPr>
              <a:t>n </a:t>
            </a:r>
            <a:r>
              <a:rPr lang="en-US" sz="2000" b="0" i="0" u="none" strike="noStrike" baseline="0" dirty="0">
                <a:solidFill>
                  <a:srgbClr val="7030A0"/>
                </a:solidFill>
                <a:latin typeface="MathematicalPiLTStd-1"/>
              </a:rPr>
              <a:t>= </a:t>
            </a:r>
            <a:r>
              <a:rPr lang="en-US" sz="2000" b="0" i="0" u="none" strike="noStrike" baseline="0" dirty="0">
                <a:solidFill>
                  <a:srgbClr val="7030A0"/>
                </a:solidFill>
                <a:latin typeface="SabonLTPro-Roman"/>
              </a:rPr>
              <a:t>0 then    factorial(</a:t>
            </a:r>
            <a:r>
              <a:rPr lang="en-US" sz="2000" b="0" i="1" u="none" strike="noStrike" baseline="0" dirty="0">
                <a:solidFill>
                  <a:srgbClr val="7030A0"/>
                </a:solidFill>
                <a:latin typeface="SabonLTPro-Italic"/>
              </a:rPr>
              <a:t>n</a:t>
            </a:r>
            <a:r>
              <a:rPr lang="en-US" sz="2000" b="0" i="0" u="none" strike="noStrike" baseline="0" dirty="0">
                <a:solidFill>
                  <a:srgbClr val="7030A0"/>
                </a:solidFill>
                <a:latin typeface="SabonLTPro-Roman"/>
              </a:rPr>
              <a:t>) </a:t>
            </a:r>
            <a:r>
              <a:rPr lang="en-US" sz="2000" b="0" i="0" u="none" strike="noStrike" baseline="0" dirty="0">
                <a:solidFill>
                  <a:srgbClr val="7030A0"/>
                </a:solidFill>
                <a:latin typeface="MathematicalPiLTStd-1"/>
              </a:rPr>
              <a:t>= </a:t>
            </a:r>
            <a:r>
              <a:rPr lang="en-US" sz="2000" b="0" i="0" u="none" strike="noStrike" baseline="0" dirty="0">
                <a:solidFill>
                  <a:srgbClr val="7030A0"/>
                </a:solidFill>
                <a:latin typeface="SabonLTPro-Roman"/>
              </a:rPr>
              <a:t>1</a:t>
            </a:r>
          </a:p>
          <a:p>
            <a:pPr algn="l"/>
            <a:r>
              <a:rPr lang="pt-BR" sz="2000" b="0" i="0" u="none" strike="noStrike" baseline="0" dirty="0">
                <a:solidFill>
                  <a:srgbClr val="7030A0"/>
                </a:solidFill>
                <a:latin typeface="SabonLTPro-Roman"/>
              </a:rPr>
              <a:t>If </a:t>
            </a:r>
            <a:r>
              <a:rPr lang="pt-BR" sz="2000" b="0" i="1" u="none" strike="noStrike" baseline="0" dirty="0">
                <a:solidFill>
                  <a:srgbClr val="7030A0"/>
                </a:solidFill>
                <a:latin typeface="SabonLTPro-Italic"/>
              </a:rPr>
              <a:t>n </a:t>
            </a:r>
            <a:r>
              <a:rPr lang="pt-BR" sz="2000" b="0" i="0" u="none" strike="noStrike" baseline="0" dirty="0">
                <a:solidFill>
                  <a:srgbClr val="7030A0"/>
                </a:solidFill>
                <a:latin typeface="MathematicalPiLTStd"/>
              </a:rPr>
              <a:t>&gt; </a:t>
            </a:r>
            <a:r>
              <a:rPr lang="pt-BR" sz="2000" b="0" i="0" u="none" strike="noStrike" baseline="0" dirty="0">
                <a:solidFill>
                  <a:srgbClr val="7030A0"/>
                </a:solidFill>
                <a:latin typeface="SabonLTPro-Roman"/>
              </a:rPr>
              <a:t>0 then    factorial(</a:t>
            </a:r>
            <a:r>
              <a:rPr lang="pt-BR" sz="2000" b="0" i="1" u="none" strike="noStrike" baseline="0" dirty="0">
                <a:solidFill>
                  <a:srgbClr val="7030A0"/>
                </a:solidFill>
                <a:latin typeface="SabonLTPro-Italic"/>
              </a:rPr>
              <a:t>n</a:t>
            </a:r>
            <a:r>
              <a:rPr lang="pt-BR" sz="2000" b="0" i="0" u="none" strike="noStrike" baseline="0" dirty="0">
                <a:solidFill>
                  <a:srgbClr val="7030A0"/>
                </a:solidFill>
                <a:latin typeface="SabonLTPro-Roman"/>
              </a:rPr>
              <a:t>) </a:t>
            </a:r>
            <a:r>
              <a:rPr lang="pt-BR" sz="2000" b="0" i="0" u="none" strike="noStrike" baseline="0" dirty="0">
                <a:solidFill>
                  <a:srgbClr val="7030A0"/>
                </a:solidFill>
                <a:latin typeface="MathematicalPiLTStd-1"/>
              </a:rPr>
              <a:t>= </a:t>
            </a:r>
            <a:r>
              <a:rPr lang="pt-BR" sz="2000" b="0" i="1" u="none" strike="noStrike" baseline="0" dirty="0">
                <a:solidFill>
                  <a:srgbClr val="7030A0"/>
                </a:solidFill>
                <a:latin typeface="SabonLTPro-Italic"/>
              </a:rPr>
              <a:t>n </a:t>
            </a:r>
            <a:r>
              <a:rPr lang="pt-BR" sz="2000" b="0" i="0" u="none" strike="noStrike" baseline="0" dirty="0">
                <a:solidFill>
                  <a:srgbClr val="7030A0"/>
                </a:solidFill>
                <a:latin typeface="MathematicalPiLTStd-1"/>
              </a:rPr>
              <a:t>* </a:t>
            </a:r>
            <a:r>
              <a:rPr lang="pt-BR" sz="2000" b="0" i="0" u="none" strike="noStrike" baseline="0" dirty="0">
                <a:solidFill>
                  <a:srgbClr val="7030A0"/>
                </a:solidFill>
                <a:latin typeface="SabonLTPro-Roman"/>
              </a:rPr>
              <a:t>factorial(</a:t>
            </a:r>
            <a:r>
              <a:rPr lang="pt-BR" sz="2000" b="0" i="1" u="none" strike="noStrike" baseline="0" dirty="0">
                <a:solidFill>
                  <a:srgbClr val="7030A0"/>
                </a:solidFill>
                <a:latin typeface="SabonLTPro-Italic"/>
              </a:rPr>
              <a:t>n </a:t>
            </a:r>
            <a:r>
              <a:rPr lang="pt-BR" sz="2000" b="0" i="0" u="none" strike="noStrike" baseline="0" dirty="0">
                <a:solidFill>
                  <a:srgbClr val="7030A0"/>
                </a:solidFill>
                <a:latin typeface="MathematicalPiLTStd"/>
              </a:rPr>
              <a:t>− </a:t>
            </a:r>
            <a:r>
              <a:rPr lang="pt-BR" sz="2000" b="0" i="0" u="none" strike="noStrike" baseline="0" dirty="0">
                <a:solidFill>
                  <a:srgbClr val="7030A0"/>
                </a:solidFill>
                <a:latin typeface="SabonLTPro-Roman"/>
              </a:rPr>
              <a:t>1)</a:t>
            </a:r>
            <a:endParaRPr lang="en-US" sz="2000" dirty="0">
              <a:solidFill>
                <a:srgbClr val="7030A0"/>
              </a:solidFill>
            </a:endParaRPr>
          </a:p>
        </p:txBody>
      </p:sp>
      <p:sp>
        <p:nvSpPr>
          <p:cNvPr id="9" name="Rectangle 8">
            <a:extLst>
              <a:ext uri="{FF2B5EF4-FFF2-40B4-BE49-F238E27FC236}">
                <a16:creationId xmlns:a16="http://schemas.microsoft.com/office/drawing/2014/main" id="{CD1BC986-F8F7-4F71-A73E-C28640564EFB}"/>
              </a:ext>
            </a:extLst>
          </p:cNvPr>
          <p:cNvSpPr/>
          <p:nvPr/>
        </p:nvSpPr>
        <p:spPr>
          <a:xfrm>
            <a:off x="1277026" y="2716346"/>
            <a:ext cx="6929128" cy="1846659"/>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10800000" scaled="1"/>
            <a:tileRect/>
          </a:gradFill>
          <a:ln>
            <a:solidFill>
              <a:srgbClr val="0070C0"/>
            </a:solidFill>
          </a:ln>
        </p:spPr>
        <p:txBody>
          <a:bodyPr wrap="square">
            <a:spAutoFit/>
          </a:bodyPr>
          <a:lstStyle/>
          <a:p>
            <a:r>
              <a:rPr lang="pt-BR" altLang="en-US" sz="1600" dirty="0">
                <a:latin typeface="Courier New" panose="02070309020205020404" pitchFamily="49" charset="0"/>
                <a:cs typeface="Courier New" panose="02070309020205020404" pitchFamily="49" charset="0"/>
              </a:rPr>
              <a:t>def factorial(num):</a:t>
            </a:r>
          </a:p>
          <a:p>
            <a:r>
              <a:rPr lang="pt-BR" altLang="en-US" sz="1600" dirty="0">
                <a:latin typeface="Courier New" panose="02070309020205020404" pitchFamily="49" charset="0"/>
                <a:cs typeface="Courier New" panose="02070309020205020404" pitchFamily="49" charset="0"/>
              </a:rPr>
              <a:t>    if num == 0:</a:t>
            </a:r>
          </a:p>
          <a:p>
            <a:r>
              <a:rPr lang="pt-BR" altLang="en-US" sz="1600" dirty="0">
                <a:latin typeface="Courier New" panose="02070309020205020404" pitchFamily="49" charset="0"/>
                <a:cs typeface="Courier New" panose="02070309020205020404" pitchFamily="49" charset="0"/>
              </a:rPr>
              <a:t>        return 1</a:t>
            </a:r>
          </a:p>
          <a:p>
            <a:r>
              <a:rPr lang="pt-BR" altLang="en-US" sz="1600" dirty="0">
                <a:latin typeface="Courier New" panose="02070309020205020404" pitchFamily="49" charset="0"/>
                <a:cs typeface="Courier New" panose="02070309020205020404" pitchFamily="49" charset="0"/>
              </a:rPr>
              <a:t>    else:</a:t>
            </a:r>
          </a:p>
          <a:p>
            <a:r>
              <a:rPr lang="pt-BR" altLang="en-US" sz="1600" dirty="0">
                <a:latin typeface="Courier New" panose="02070309020205020404" pitchFamily="49" charset="0"/>
                <a:cs typeface="Courier New" panose="02070309020205020404" pitchFamily="49" charset="0"/>
              </a:rPr>
              <a:t>        return num * </a:t>
            </a:r>
            <a:r>
              <a:rPr lang="pt-BR" altLang="en-US" sz="1600" b="1" dirty="0">
                <a:latin typeface="Courier New" panose="02070309020205020404" pitchFamily="49" charset="0"/>
                <a:cs typeface="Courier New" panose="02070309020205020404" pitchFamily="49" charset="0"/>
              </a:rPr>
              <a:t>factorial(num-1)</a:t>
            </a:r>
          </a:p>
          <a:p>
            <a:r>
              <a:rPr lang="pt-BR" altLang="en-US" sz="1600" dirty="0">
                <a:solidFill>
                  <a:srgbClr val="FF0000"/>
                </a:solidFill>
                <a:latin typeface="Courier New" panose="02070309020205020404" pitchFamily="49" charset="0"/>
                <a:cs typeface="Courier New" panose="02070309020205020404" pitchFamily="49" charset="0"/>
              </a:rPr>
              <a:t>x=eval(input('Enter a nonnegative number'))</a:t>
            </a:r>
          </a:p>
          <a:p>
            <a:r>
              <a:rPr lang="pt-BR" altLang="en-US" sz="1600" dirty="0">
                <a:solidFill>
                  <a:srgbClr val="FF0000"/>
                </a:solidFill>
                <a:latin typeface="Courier New" panose="02070309020205020404" pitchFamily="49" charset="0"/>
                <a:cs typeface="Courier New" panose="02070309020205020404" pitchFamily="49" charset="0"/>
              </a:rPr>
              <a:t>print(factorial(x))</a:t>
            </a:r>
            <a:endParaRPr lang="en-US" sz="1600" dirty="0">
              <a:solidFill>
                <a:srgbClr val="FF0000"/>
              </a:solidFill>
              <a:latin typeface="Courier New" panose="02070309020205020404" pitchFamily="49" charset="0"/>
              <a:cs typeface="Courier New" panose="02070309020205020404" pitchFamily="49" charset="0"/>
            </a:endParaRPr>
          </a:p>
        </p:txBody>
      </p:sp>
      <p:sp>
        <p:nvSpPr>
          <p:cNvPr id="11" name="TextBox 10">
            <a:extLst>
              <a:ext uri="{FF2B5EF4-FFF2-40B4-BE49-F238E27FC236}">
                <a16:creationId xmlns:a16="http://schemas.microsoft.com/office/drawing/2014/main" id="{99718CBD-0738-4286-995C-578DB3363C04}"/>
              </a:ext>
            </a:extLst>
          </p:cNvPr>
          <p:cNvSpPr txBox="1"/>
          <p:nvPr/>
        </p:nvSpPr>
        <p:spPr>
          <a:xfrm>
            <a:off x="179520" y="4576634"/>
            <a:ext cx="8361164" cy="646331"/>
          </a:xfrm>
          <a:prstGeom prst="rect">
            <a:avLst/>
          </a:prstGeom>
          <a:noFill/>
        </p:spPr>
        <p:txBody>
          <a:bodyPr wrap="square">
            <a:spAutoFit/>
          </a:bodyPr>
          <a:lstStyle/>
          <a:p>
            <a:pPr marL="455613" lvl="1" algn="just">
              <a:spcBef>
                <a:spcPts val="600"/>
              </a:spcBef>
              <a:spcAft>
                <a:spcPts val="600"/>
              </a:spcAft>
              <a:buClr>
                <a:schemeClr val="bg2">
                  <a:lumMod val="50000"/>
                </a:schemeClr>
              </a:buClr>
            </a:pPr>
            <a:r>
              <a:rPr lang="en-US" sz="1800" dirty="0">
                <a:latin typeface="+mj-lt"/>
              </a:rPr>
              <a:t>Consider what happens when the definition is applied to the problem of calculating </a:t>
            </a:r>
            <a:r>
              <a:rPr lang="en-US" sz="1800" b="1" dirty="0">
                <a:latin typeface="+mj-lt"/>
              </a:rPr>
              <a:t>factorial (4)</a:t>
            </a:r>
            <a:r>
              <a:rPr lang="en-US" sz="1800" dirty="0">
                <a:latin typeface="+mj-lt"/>
              </a:rPr>
              <a:t>:</a:t>
            </a:r>
          </a:p>
        </p:txBody>
      </p:sp>
      <p:sp>
        <p:nvSpPr>
          <p:cNvPr id="14" name="TextBox 13">
            <a:extLst>
              <a:ext uri="{FF2B5EF4-FFF2-40B4-BE49-F238E27FC236}">
                <a16:creationId xmlns:a16="http://schemas.microsoft.com/office/drawing/2014/main" id="{70B660E5-B012-4C03-B74E-F553D9724FE7}"/>
              </a:ext>
            </a:extLst>
          </p:cNvPr>
          <p:cNvSpPr txBox="1"/>
          <p:nvPr/>
        </p:nvSpPr>
        <p:spPr>
          <a:xfrm>
            <a:off x="3118338" y="4979300"/>
            <a:ext cx="3915508" cy="1477328"/>
          </a:xfrm>
          <a:prstGeom prst="rect">
            <a:avLst/>
          </a:prstGeom>
          <a:noFill/>
          <a:ln>
            <a:solidFill>
              <a:srgbClr val="0070C0"/>
            </a:solidFill>
          </a:ln>
        </p:spPr>
        <p:txBody>
          <a:bodyPr wrap="square">
            <a:spAutoFit/>
          </a:bodyPr>
          <a:lstStyle/>
          <a:p>
            <a:r>
              <a:rPr lang="en-US" sz="1800" b="1" dirty="0">
                <a:latin typeface="+mj-lt"/>
              </a:rPr>
              <a:t>factorial (4)</a:t>
            </a:r>
            <a:r>
              <a:rPr lang="en-US" b="1" dirty="0">
                <a:latin typeface="+mj-lt"/>
              </a:rPr>
              <a:t>= </a:t>
            </a:r>
            <a:r>
              <a:rPr lang="en-US" dirty="0">
                <a:latin typeface="+mj-lt"/>
              </a:rPr>
              <a:t>4</a:t>
            </a:r>
            <a:r>
              <a:rPr lang="en-US" b="1" dirty="0">
                <a:latin typeface="+mj-lt"/>
              </a:rPr>
              <a:t>*</a:t>
            </a:r>
            <a:r>
              <a:rPr lang="en-US" sz="1800" b="1" dirty="0">
                <a:latin typeface="+mj-lt"/>
              </a:rPr>
              <a:t>factorial (3)</a:t>
            </a:r>
          </a:p>
          <a:p>
            <a:r>
              <a:rPr lang="en-US" dirty="0"/>
              <a:t>                         </a:t>
            </a:r>
            <a:r>
              <a:rPr lang="en-US" b="1" dirty="0"/>
              <a:t>=</a:t>
            </a:r>
            <a:r>
              <a:rPr lang="en-US" dirty="0"/>
              <a:t> 4 *3* </a:t>
            </a:r>
            <a:r>
              <a:rPr lang="en-US" sz="1800" b="1" dirty="0">
                <a:latin typeface="+mj-lt"/>
              </a:rPr>
              <a:t>factorial (2)</a:t>
            </a:r>
          </a:p>
          <a:p>
            <a:r>
              <a:rPr lang="en-US" b="1" dirty="0">
                <a:latin typeface="+mj-lt"/>
              </a:rPr>
              <a:t>                        = </a:t>
            </a:r>
            <a:r>
              <a:rPr lang="en-US" dirty="0">
                <a:latin typeface="+mj-lt"/>
              </a:rPr>
              <a:t>4*3*2* </a:t>
            </a:r>
            <a:r>
              <a:rPr lang="en-US" sz="1800" b="1" dirty="0">
                <a:latin typeface="+mj-lt"/>
              </a:rPr>
              <a:t>factorial (1)</a:t>
            </a:r>
          </a:p>
          <a:p>
            <a:r>
              <a:rPr lang="en-US" sz="1800" b="1" dirty="0">
                <a:latin typeface="+mj-lt"/>
              </a:rPr>
              <a:t>                        = </a:t>
            </a:r>
            <a:r>
              <a:rPr lang="en-US" dirty="0">
                <a:latin typeface="+mj-lt"/>
              </a:rPr>
              <a:t>4*3*2* 1* </a:t>
            </a:r>
            <a:r>
              <a:rPr lang="en-US" sz="1800" b="1" dirty="0">
                <a:latin typeface="+mj-lt"/>
              </a:rPr>
              <a:t>factorial (0)</a:t>
            </a:r>
          </a:p>
          <a:p>
            <a:r>
              <a:rPr lang="en-US" b="1" dirty="0">
                <a:latin typeface="+mj-lt"/>
              </a:rPr>
              <a:t>                        = </a:t>
            </a:r>
            <a:r>
              <a:rPr lang="en-US" dirty="0">
                <a:latin typeface="+mj-lt"/>
              </a:rPr>
              <a:t>4*3*2*1*1</a:t>
            </a:r>
            <a:r>
              <a:rPr lang="en-US" b="1" dirty="0">
                <a:latin typeface="+mj-lt"/>
              </a:rPr>
              <a:t>  = 24</a:t>
            </a:r>
            <a:endParaRPr lang="en-US" sz="1800" b="1" dirty="0">
              <a:latin typeface="+mj-lt"/>
            </a:endParaRPr>
          </a:p>
        </p:txBody>
      </p:sp>
      <p:sp>
        <p:nvSpPr>
          <p:cNvPr id="10" name="Oval Callout 13">
            <a:extLst>
              <a:ext uri="{FF2B5EF4-FFF2-40B4-BE49-F238E27FC236}">
                <a16:creationId xmlns:a16="http://schemas.microsoft.com/office/drawing/2014/main" id="{4D81008A-4DE8-405B-82B1-E2FF72EEB148}"/>
              </a:ext>
            </a:extLst>
          </p:cNvPr>
          <p:cNvSpPr/>
          <p:nvPr/>
        </p:nvSpPr>
        <p:spPr>
          <a:xfrm>
            <a:off x="4572000" y="2729975"/>
            <a:ext cx="2590800" cy="533400"/>
          </a:xfrm>
          <a:prstGeom prst="wedgeEllipseCallout">
            <a:avLst>
              <a:gd name="adj1" fmla="val -96922"/>
              <a:gd name="adj2" fmla="val 22915"/>
            </a:avLst>
          </a:prstGeom>
          <a:solidFill>
            <a:schemeClr val="accent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Base case</a:t>
            </a:r>
          </a:p>
        </p:txBody>
      </p:sp>
      <p:sp>
        <p:nvSpPr>
          <p:cNvPr id="12" name="Oval Callout 12">
            <a:extLst>
              <a:ext uri="{FF2B5EF4-FFF2-40B4-BE49-F238E27FC236}">
                <a16:creationId xmlns:a16="http://schemas.microsoft.com/office/drawing/2014/main" id="{A4B02785-ABA2-433C-A3E2-710BF9A0C34C}"/>
              </a:ext>
            </a:extLst>
          </p:cNvPr>
          <p:cNvSpPr/>
          <p:nvPr/>
        </p:nvSpPr>
        <p:spPr>
          <a:xfrm>
            <a:off x="5867400" y="3263375"/>
            <a:ext cx="2248836" cy="533400"/>
          </a:xfrm>
          <a:prstGeom prst="wedgeEllipseCallout">
            <a:avLst>
              <a:gd name="adj1" fmla="val -80446"/>
              <a:gd name="adj2" fmla="val 41539"/>
            </a:avLst>
          </a:prstGeom>
          <a:solidFill>
            <a:schemeClr val="accent2">
              <a:lumMod val="75000"/>
            </a:schemeClr>
          </a:solidFill>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a:t>Recursive part</a:t>
            </a:r>
          </a:p>
        </p:txBody>
      </p:sp>
      <p:sp>
        <p:nvSpPr>
          <p:cNvPr id="2" name="Date Placeholder 1">
            <a:extLst>
              <a:ext uri="{FF2B5EF4-FFF2-40B4-BE49-F238E27FC236}">
                <a16:creationId xmlns:a16="http://schemas.microsoft.com/office/drawing/2014/main" id="{4C5E8AE7-BBB5-4F89-87D9-AAEF2337F0C8}"/>
              </a:ext>
            </a:extLst>
          </p:cNvPr>
          <p:cNvSpPr>
            <a:spLocks noGrp="1"/>
          </p:cNvSpPr>
          <p:nvPr>
            <p:ph type="dt" sz="half" idx="10"/>
          </p:nvPr>
        </p:nvSpPr>
        <p:spPr/>
        <p:txBody>
          <a:bodyPr/>
          <a:lstStyle/>
          <a:p>
            <a:fld id="{D5742E21-2325-4209-9C44-0FE80BA9968E}" type="datetime3">
              <a:rPr lang="en-US" smtClean="0"/>
              <a:t>31 January 2023</a:t>
            </a:fld>
            <a:endParaRPr lang="en-US" dirty="0"/>
          </a:p>
        </p:txBody>
      </p:sp>
      <p:sp>
        <p:nvSpPr>
          <p:cNvPr id="3" name="Footer Placeholder 2">
            <a:extLst>
              <a:ext uri="{FF2B5EF4-FFF2-40B4-BE49-F238E27FC236}">
                <a16:creationId xmlns:a16="http://schemas.microsoft.com/office/drawing/2014/main" id="{2C7CE469-87D9-4985-8894-7B6A66296C24}"/>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8AD04EEE-839D-4B86-A180-8BA4FCC2F2DF}"/>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05593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strVal val="#ppt_w*0.70"/>
                                          </p:val>
                                        </p:tav>
                                        <p:tav tm="100000">
                                          <p:val>
                                            <p:strVal val="#ppt_w"/>
                                          </p:val>
                                        </p:tav>
                                      </p:tavLst>
                                    </p:anim>
                                    <p:anim calcmode="lin" valueType="num">
                                      <p:cBhvr>
                                        <p:cTn id="8" dur="1000" fill="hold"/>
                                        <p:tgtEl>
                                          <p:spTgt spid="10"/>
                                        </p:tgtEl>
                                        <p:attrNameLst>
                                          <p:attrName>ppt_h</p:attrName>
                                        </p:attrNameLst>
                                      </p:cBhvr>
                                      <p:tavLst>
                                        <p:tav tm="0">
                                          <p:val>
                                            <p:strVal val="#ppt_h"/>
                                          </p:val>
                                        </p:tav>
                                        <p:tav tm="100000">
                                          <p:val>
                                            <p:strVal val="#ppt_h"/>
                                          </p:val>
                                        </p:tav>
                                      </p:tavLst>
                                    </p:anim>
                                    <p:animEffect transition="in" filter="fade">
                                      <p:cBhvr>
                                        <p:cTn id="9" dur="1000"/>
                                        <p:tgtEl>
                                          <p:spTgt spid="10"/>
                                        </p:tgtEl>
                                      </p:cBhvr>
                                    </p:animEffect>
                                  </p:childTnLst>
                                </p:cTn>
                              </p:par>
                            </p:childTnLst>
                          </p:cTn>
                        </p:par>
                        <p:par>
                          <p:cTn id="10" fill="hold">
                            <p:stCondLst>
                              <p:cond delay="1000"/>
                            </p:stCondLst>
                            <p:childTnLst>
                              <p:par>
                                <p:cTn id="11" presetID="55" presetClass="entr" presetSubtype="0" fill="hold" grpId="0" nodeType="after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1000" fill="hold"/>
                                        <p:tgtEl>
                                          <p:spTgt spid="12"/>
                                        </p:tgtEl>
                                        <p:attrNameLst>
                                          <p:attrName>ppt_w</p:attrName>
                                        </p:attrNameLst>
                                      </p:cBhvr>
                                      <p:tavLst>
                                        <p:tav tm="0">
                                          <p:val>
                                            <p:strVal val="#ppt_w*0.70"/>
                                          </p:val>
                                        </p:tav>
                                        <p:tav tm="100000">
                                          <p:val>
                                            <p:strVal val="#ppt_w"/>
                                          </p:val>
                                        </p:tav>
                                      </p:tavLst>
                                    </p:anim>
                                    <p:anim calcmode="lin" valueType="num">
                                      <p:cBhvr>
                                        <p:cTn id="14" dur="1000" fill="hold"/>
                                        <p:tgtEl>
                                          <p:spTgt spid="12"/>
                                        </p:tgtEl>
                                        <p:attrNameLst>
                                          <p:attrName>ppt_h</p:attrName>
                                        </p:attrNameLst>
                                      </p:cBhvr>
                                      <p:tavLst>
                                        <p:tav tm="0">
                                          <p:val>
                                            <p:strVal val="#ppt_h"/>
                                          </p:val>
                                        </p:tav>
                                        <p:tav tm="100000">
                                          <p:val>
                                            <p:strVal val="#ppt_h"/>
                                          </p:val>
                                        </p:tav>
                                      </p:tavLst>
                                    </p:anim>
                                    <p:animEffect transition="in" filter="fade">
                                      <p:cBhvr>
                                        <p:cTn id="15" dur="10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animEffect transition="in" filter="circle(in)">
                                      <p:cBhvr>
                                        <p:cTn id="20"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0" grpId="0" animBg="1"/>
      <p:bldP spid="1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1159293" y="221713"/>
            <a:ext cx="7326468" cy="515112"/>
          </a:xfrm>
        </p:spPr>
        <p:txBody>
          <a:bodyPr>
            <a:noAutofit/>
          </a:bodyPr>
          <a:lstStyle/>
          <a:p>
            <a:r>
              <a:rPr lang="en-US" sz="3600" dirty="0"/>
              <a:t>Recursive Programming- </a:t>
            </a:r>
            <a:r>
              <a:rPr lang="en-US" sz="3600" b="1" dirty="0"/>
              <a:t>Exponents</a:t>
            </a:r>
            <a:endParaRPr lang="en-US" altLang="en-US" sz="3600" b="1" dirty="0"/>
          </a:p>
        </p:txBody>
      </p:sp>
      <p:sp>
        <p:nvSpPr>
          <p:cNvPr id="8195" name="Rectangle 3"/>
          <p:cNvSpPr>
            <a:spLocks noGrp="1" noChangeArrowheads="1"/>
          </p:cNvSpPr>
          <p:nvPr>
            <p:ph type="body" sz="half" idx="1"/>
          </p:nvPr>
        </p:nvSpPr>
        <p:spPr>
          <a:xfrm>
            <a:off x="853958" y="2294731"/>
            <a:ext cx="7229727" cy="3102352"/>
          </a:xfr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p:spPr>
        <p:style>
          <a:lnRef idx="1">
            <a:schemeClr val="accent1"/>
          </a:lnRef>
          <a:fillRef idx="2">
            <a:schemeClr val="accent1"/>
          </a:fillRef>
          <a:effectRef idx="1">
            <a:schemeClr val="accent1"/>
          </a:effectRef>
          <a:fontRef idx="minor">
            <a:schemeClr val="dk1"/>
          </a:fontRef>
        </p:style>
        <p:txBody>
          <a:bodyPr>
            <a:normAutofit fontScale="92500" lnSpcReduction="10000"/>
          </a:bodyPr>
          <a:lstStyle/>
          <a:p>
            <a:pPr>
              <a:buFontTx/>
              <a:buNone/>
            </a:pPr>
            <a:r>
              <a:rPr lang="en-US" altLang="en-US" sz="1600" dirty="0">
                <a:solidFill>
                  <a:schemeClr val="tx1">
                    <a:lumMod val="50000"/>
                    <a:lumOff val="50000"/>
                  </a:schemeClr>
                </a:solidFill>
                <a:latin typeface="Courier New" pitchFamily="49" charset="0"/>
                <a:cs typeface="Courier New" pitchFamily="49" charset="0"/>
              </a:rPr>
              <a:t>#A program to calculate the value of 'a' to the power 'b'.</a:t>
            </a:r>
          </a:p>
          <a:p>
            <a:pPr>
              <a:buFontTx/>
              <a:buNone/>
            </a:pPr>
            <a:r>
              <a:rPr lang="en-US" altLang="en-US" b="1" dirty="0">
                <a:latin typeface="Courier New" pitchFamily="49" charset="0"/>
                <a:cs typeface="Courier New" pitchFamily="49" charset="0"/>
              </a:rPr>
              <a:t>def power(</a:t>
            </a:r>
            <a:r>
              <a:rPr lang="en-US" altLang="en-US" b="1" dirty="0" err="1">
                <a:latin typeface="Courier New" pitchFamily="49" charset="0"/>
                <a:cs typeface="Courier New" pitchFamily="49" charset="0"/>
              </a:rPr>
              <a:t>a,b</a:t>
            </a:r>
            <a:r>
              <a:rPr lang="en-US" altLang="en-US" b="1" dirty="0">
                <a:latin typeface="Courier New" pitchFamily="49" charset="0"/>
                <a:cs typeface="Courier New" pitchFamily="49" charset="0"/>
              </a:rPr>
              <a:t>):</a:t>
            </a:r>
          </a:p>
          <a:p>
            <a:pPr>
              <a:buFontTx/>
              <a:buNone/>
            </a:pPr>
            <a:r>
              <a:rPr lang="en-US" altLang="en-US" b="1" dirty="0">
                <a:latin typeface="Courier New" pitchFamily="49" charset="0"/>
                <a:cs typeface="Courier New" pitchFamily="49" charset="0"/>
              </a:rPr>
              <a:t>    if (b == 0):</a:t>
            </a:r>
          </a:p>
          <a:p>
            <a:pPr>
              <a:buFontTx/>
              <a:buNone/>
            </a:pPr>
            <a:r>
              <a:rPr lang="en-US" altLang="en-US" b="1" dirty="0">
                <a:latin typeface="Courier New" pitchFamily="49" charset="0"/>
                <a:cs typeface="Courier New" pitchFamily="49" charset="0"/>
              </a:rPr>
              <a:t>        return 1</a:t>
            </a:r>
          </a:p>
          <a:p>
            <a:pPr>
              <a:buFontTx/>
              <a:buNone/>
            </a:pPr>
            <a:r>
              <a:rPr lang="en-US" altLang="en-US" b="1" dirty="0">
                <a:latin typeface="Courier New" pitchFamily="49" charset="0"/>
                <a:cs typeface="Courier New" pitchFamily="49" charset="0"/>
              </a:rPr>
              <a:t>    else:</a:t>
            </a:r>
          </a:p>
          <a:p>
            <a:pPr>
              <a:buFontTx/>
              <a:buNone/>
            </a:pPr>
            <a:r>
              <a:rPr lang="en-US" altLang="en-US" b="1" dirty="0">
                <a:latin typeface="Courier New" pitchFamily="49" charset="0"/>
                <a:cs typeface="Courier New" pitchFamily="49" charset="0"/>
              </a:rPr>
              <a:t>        return a * power(a, b-1)</a:t>
            </a:r>
          </a:p>
          <a:p>
            <a:pPr>
              <a:buFontTx/>
              <a:buNone/>
            </a:pPr>
            <a:r>
              <a:rPr lang="en-US" altLang="en-US" sz="1600" dirty="0">
                <a:latin typeface="Courier New" pitchFamily="49" charset="0"/>
                <a:cs typeface="Courier New" pitchFamily="49" charset="0"/>
              </a:rPr>
              <a:t>x=eval(input('Enter a real number for the base '))</a:t>
            </a:r>
          </a:p>
          <a:p>
            <a:pPr>
              <a:buFontTx/>
              <a:buNone/>
            </a:pPr>
            <a:r>
              <a:rPr lang="en-US" altLang="en-US" sz="1600" dirty="0">
                <a:latin typeface="Courier New" pitchFamily="49" charset="0"/>
                <a:cs typeface="Courier New" pitchFamily="49" charset="0"/>
              </a:rPr>
              <a:t>y=eval(input('Enter a nonnegative number for the exponent '))</a:t>
            </a:r>
          </a:p>
          <a:p>
            <a:pPr>
              <a:buFontTx/>
              <a:buNone/>
            </a:pPr>
            <a:r>
              <a:rPr lang="en-US" altLang="en-US" sz="1600" dirty="0">
                <a:latin typeface="Courier New" pitchFamily="49" charset="0"/>
                <a:cs typeface="Courier New" pitchFamily="49" charset="0"/>
              </a:rPr>
              <a:t>print(power(</a:t>
            </a:r>
            <a:r>
              <a:rPr lang="en-US" altLang="en-US" sz="1600" dirty="0" err="1">
                <a:latin typeface="Courier New" pitchFamily="49" charset="0"/>
                <a:cs typeface="Courier New" pitchFamily="49" charset="0"/>
              </a:rPr>
              <a:t>x,y</a:t>
            </a:r>
            <a:r>
              <a:rPr lang="en-US" altLang="en-US" sz="1600" dirty="0">
                <a:latin typeface="Courier New" pitchFamily="49" charset="0"/>
                <a:cs typeface="Courier New" pitchFamily="49" charset="0"/>
              </a:rPr>
              <a:t>))</a:t>
            </a:r>
            <a:endParaRPr lang="en-US" altLang="en-US" dirty="0">
              <a:latin typeface="Courier New" pitchFamily="49" charset="0"/>
              <a:cs typeface="Courier New" pitchFamily="49" charset="0"/>
            </a:endParaRPr>
          </a:p>
        </p:txBody>
      </p:sp>
      <p:sp>
        <p:nvSpPr>
          <p:cNvPr id="2" name="TextBox 1"/>
          <p:cNvSpPr txBox="1"/>
          <p:nvPr/>
        </p:nvSpPr>
        <p:spPr>
          <a:xfrm>
            <a:off x="1070042" y="1010512"/>
            <a:ext cx="7415719" cy="800219"/>
          </a:xfrm>
          <a:prstGeom prst="rect">
            <a:avLst/>
          </a:prstGeom>
          <a:noFill/>
        </p:spPr>
        <p:txBody>
          <a:bodyPr wrap="square" rtlCol="0">
            <a:spAutoFit/>
          </a:bodyPr>
          <a:lstStyle/>
          <a:p>
            <a:r>
              <a:rPr lang="en-US" dirty="0">
                <a:latin typeface="+mj-lt"/>
              </a:rPr>
              <a:t>Let us consider the case of raising a real number, </a:t>
            </a:r>
            <a:r>
              <a:rPr lang="en-US" b="1" i="1" dirty="0">
                <a:latin typeface="+mj-lt"/>
              </a:rPr>
              <a:t>a</a:t>
            </a:r>
            <a:r>
              <a:rPr lang="en-US" dirty="0">
                <a:latin typeface="+mj-lt"/>
              </a:rPr>
              <a:t>, to a nonnegative integer power, </a:t>
            </a:r>
            <a:r>
              <a:rPr lang="en-US" b="1" i="1" dirty="0">
                <a:latin typeface="+mj-lt"/>
              </a:rPr>
              <a:t>b</a:t>
            </a:r>
            <a:r>
              <a:rPr lang="en-US" dirty="0">
                <a:latin typeface="+mj-lt"/>
              </a:rPr>
              <a:t>. </a:t>
            </a:r>
            <a:r>
              <a:rPr lang="en-US" dirty="0">
                <a:latin typeface="+mj-lt"/>
                <a:sym typeface="Wingdings" panose="05000000000000000000" pitchFamily="2" charset="2"/>
              </a:rPr>
              <a:t></a:t>
            </a:r>
            <a:r>
              <a:rPr lang="en-US" dirty="0">
                <a:latin typeface="+mj-lt"/>
              </a:rPr>
              <a:t> </a:t>
            </a:r>
            <a:r>
              <a:rPr lang="en-US" sz="2800" b="1" dirty="0">
                <a:latin typeface="+mj-lt"/>
              </a:rPr>
              <a:t>a</a:t>
            </a:r>
            <a:r>
              <a:rPr lang="en-US" sz="2800" b="1" baseline="30000" dirty="0">
                <a:latin typeface="+mj-lt"/>
              </a:rPr>
              <a:t>b</a:t>
            </a:r>
            <a:r>
              <a:rPr lang="en-US" sz="2800" b="1" dirty="0">
                <a:latin typeface="+mj-lt"/>
              </a:rPr>
              <a:t> . </a:t>
            </a:r>
            <a:r>
              <a:rPr lang="en-US" dirty="0">
                <a:latin typeface="+mj-lt"/>
              </a:rPr>
              <a:t>A recursive method could be as follows:</a:t>
            </a:r>
            <a:endParaRPr lang="en-US" sz="2800" b="1" baseline="30000" dirty="0">
              <a:latin typeface="+mj-lt"/>
            </a:endParaRPr>
          </a:p>
        </p:txBody>
      </p:sp>
      <p:sp>
        <p:nvSpPr>
          <p:cNvPr id="5" name="Footer Placeholder 4"/>
          <p:cNvSpPr>
            <a:spLocks noGrp="1"/>
          </p:cNvSpPr>
          <p:nvPr>
            <p:ph type="ftr" sz="quarter" idx="11"/>
          </p:nvPr>
        </p:nvSpPr>
        <p:spPr>
          <a:xfrm>
            <a:off x="4194717" y="6396271"/>
            <a:ext cx="1603917" cy="365125"/>
          </a:xfrm>
        </p:spPr>
        <p:txBody>
          <a:bodyPr/>
          <a:lstStyle/>
          <a:p>
            <a:pPr>
              <a:defRPr/>
            </a:pPr>
            <a:r>
              <a:rPr lang="en-US" dirty="0">
                <a:solidFill>
                  <a:srgbClr val="04617B">
                    <a:shade val="90000"/>
                  </a:srgbClr>
                </a:solidFill>
              </a:rPr>
              <a:t>AOU- M110</a:t>
            </a:r>
          </a:p>
        </p:txBody>
      </p:sp>
      <p:sp>
        <p:nvSpPr>
          <p:cNvPr id="6" name="Date Placeholder 3"/>
          <p:cNvSpPr>
            <a:spLocks noGrp="1"/>
          </p:cNvSpPr>
          <p:nvPr>
            <p:ph type="dt" sz="half" idx="10"/>
          </p:nvPr>
        </p:nvSpPr>
        <p:spPr>
          <a:xfrm>
            <a:off x="853958" y="6365082"/>
            <a:ext cx="2133600" cy="365125"/>
          </a:xfrm>
        </p:spPr>
        <p:txBody>
          <a:bodyPr/>
          <a:lstStyle/>
          <a:p>
            <a:pPr>
              <a:defRPr/>
            </a:pPr>
            <a:fld id="{637C1324-19CC-4142-9A12-1B00680C40BD}" type="datetime3">
              <a:rPr lang="en-US" smtClean="0">
                <a:solidFill>
                  <a:srgbClr val="04617B">
                    <a:shade val="90000"/>
                  </a:srgbClr>
                </a:solidFill>
              </a:rPr>
              <a:t>31 January 2023</a:t>
            </a:fld>
            <a:endParaRPr lang="en-US" dirty="0">
              <a:solidFill>
                <a:srgbClr val="04617B">
                  <a:shade val="90000"/>
                </a:srgbClr>
              </a:solidFill>
            </a:endParaRPr>
          </a:p>
        </p:txBody>
      </p:sp>
      <p:sp>
        <p:nvSpPr>
          <p:cNvPr id="7" name="Slide Number Placeholder 5"/>
          <p:cNvSpPr>
            <a:spLocks noGrp="1"/>
          </p:cNvSpPr>
          <p:nvPr>
            <p:ph type="sldNum" sz="quarter" idx="12"/>
          </p:nvPr>
        </p:nvSpPr>
        <p:spPr>
          <a:xfrm>
            <a:off x="7924800" y="6365082"/>
            <a:ext cx="762000" cy="365125"/>
          </a:xfrm>
        </p:spPr>
        <p:txBody>
          <a:bodyPr/>
          <a:lstStyle/>
          <a:p>
            <a:pPr>
              <a:defRPr/>
            </a:pPr>
            <a:fld id="{1B1F7A6E-39DC-41E8-B6CB-115C19BA5CBE}" type="slidenum">
              <a:rPr lang="en-US" smtClean="0">
                <a:solidFill>
                  <a:srgbClr val="04617B">
                    <a:shade val="90000"/>
                  </a:srgbClr>
                </a:solidFill>
              </a:rPr>
              <a:pPr>
                <a:defRPr/>
              </a:pPr>
              <a:t>17</a:t>
            </a:fld>
            <a:endParaRPr lang="en-US" dirty="0">
              <a:solidFill>
                <a:srgbClr val="04617B">
                  <a:shade val="90000"/>
                </a:srgbClr>
              </a:solidFill>
            </a:endParaRPr>
          </a:p>
        </p:txBody>
      </p:sp>
    </p:spTree>
    <p:extLst>
      <p:ext uri="{BB962C8B-B14F-4D97-AF65-F5344CB8AC3E}">
        <p14:creationId xmlns:p14="http://schemas.microsoft.com/office/powerpoint/2010/main" val="2881989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150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childTnLst>
                          </p:cTn>
                        </p:par>
                        <p:par>
                          <p:cTn id="8" fill="hold">
                            <p:stCondLst>
                              <p:cond delay="2000"/>
                            </p:stCondLst>
                            <p:childTnLst>
                              <p:par>
                                <p:cTn id="9" presetID="16" presetClass="entr" presetSubtype="21" fill="hold" nodeType="afterEffect">
                                  <p:stCondLst>
                                    <p:cond delay="1500"/>
                                  </p:stCondLst>
                                  <p:childTnLst>
                                    <p:set>
                                      <p:cBhvr>
                                        <p:cTn id="10" dur="1" fill="hold">
                                          <p:stCondLst>
                                            <p:cond delay="0"/>
                                          </p:stCondLst>
                                        </p:cTn>
                                        <p:tgtEl>
                                          <p:spTgt spid="8195">
                                            <p:txEl>
                                              <p:pRg st="2" end="2"/>
                                            </p:txEl>
                                          </p:spTgt>
                                        </p:tgtEl>
                                        <p:attrNameLst>
                                          <p:attrName>style.visibility</p:attrName>
                                        </p:attrNameLst>
                                      </p:cBhvr>
                                      <p:to>
                                        <p:strVal val="visible"/>
                                      </p:to>
                                    </p:set>
                                    <p:animEffect transition="in" filter="barn(inVertical)">
                                      <p:cBhvr>
                                        <p:cTn id="11" dur="500"/>
                                        <p:tgtEl>
                                          <p:spTgt spid="8195">
                                            <p:txEl>
                                              <p:pRg st="2" end="2"/>
                                            </p:txEl>
                                          </p:spTgt>
                                        </p:tgtEl>
                                      </p:cBhvr>
                                    </p:animEffect>
                                  </p:childTnLst>
                                </p:cTn>
                              </p:par>
                            </p:childTnLst>
                          </p:cTn>
                        </p:par>
                        <p:par>
                          <p:cTn id="12" fill="hold">
                            <p:stCondLst>
                              <p:cond delay="4000"/>
                            </p:stCondLst>
                            <p:childTnLst>
                              <p:par>
                                <p:cTn id="13" presetID="16" presetClass="entr" presetSubtype="21" fill="hold" nodeType="afterEffect">
                                  <p:stCondLst>
                                    <p:cond delay="150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arn(inVertical)">
                                      <p:cBhvr>
                                        <p:cTn id="15" dur="500"/>
                                        <p:tgtEl>
                                          <p:spTgt spid="8195">
                                            <p:txEl>
                                              <p:pRg st="3" end="3"/>
                                            </p:txEl>
                                          </p:spTgt>
                                        </p:tgtEl>
                                      </p:cBhvr>
                                    </p:animEffect>
                                  </p:childTnLst>
                                </p:cTn>
                              </p:par>
                            </p:childTnLst>
                          </p:cTn>
                        </p:par>
                        <p:par>
                          <p:cTn id="16" fill="hold">
                            <p:stCondLst>
                              <p:cond delay="6000"/>
                            </p:stCondLst>
                            <p:childTnLst>
                              <p:par>
                                <p:cTn id="17" presetID="16" presetClass="entr" presetSubtype="21" fill="hold" nodeType="afterEffect">
                                  <p:stCondLst>
                                    <p:cond delay="1500"/>
                                  </p:stCondLst>
                                  <p:childTnLst>
                                    <p:set>
                                      <p:cBhvr>
                                        <p:cTn id="18" dur="1" fill="hold">
                                          <p:stCondLst>
                                            <p:cond delay="0"/>
                                          </p:stCondLst>
                                        </p:cTn>
                                        <p:tgtEl>
                                          <p:spTgt spid="8195">
                                            <p:txEl>
                                              <p:pRg st="4" end="4"/>
                                            </p:txEl>
                                          </p:spTgt>
                                        </p:tgtEl>
                                        <p:attrNameLst>
                                          <p:attrName>style.visibility</p:attrName>
                                        </p:attrNameLst>
                                      </p:cBhvr>
                                      <p:to>
                                        <p:strVal val="visible"/>
                                      </p:to>
                                    </p:set>
                                    <p:animEffect transition="in" filter="barn(inVertical)">
                                      <p:cBhvr>
                                        <p:cTn id="19" dur="500"/>
                                        <p:tgtEl>
                                          <p:spTgt spid="8195">
                                            <p:txEl>
                                              <p:pRg st="4" end="4"/>
                                            </p:txEl>
                                          </p:spTgt>
                                        </p:tgtEl>
                                      </p:cBhvr>
                                    </p:animEffect>
                                  </p:childTnLst>
                                </p:cTn>
                              </p:par>
                            </p:childTnLst>
                          </p:cTn>
                        </p:par>
                        <p:par>
                          <p:cTn id="20" fill="hold">
                            <p:stCondLst>
                              <p:cond delay="8000"/>
                            </p:stCondLst>
                            <p:childTnLst>
                              <p:par>
                                <p:cTn id="21" presetID="16" presetClass="entr" presetSubtype="21" fill="hold" nodeType="afterEffect">
                                  <p:stCondLst>
                                    <p:cond delay="150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arn(inVertical)">
                                      <p:cBhvr>
                                        <p:cTn id="23" dur="500"/>
                                        <p:tgtEl>
                                          <p:spTgt spid="8195">
                                            <p:txEl>
                                              <p:pRg st="5" end="5"/>
                                            </p:txEl>
                                          </p:spTgt>
                                        </p:tgtEl>
                                      </p:cBhvr>
                                    </p:animEffect>
                                  </p:childTnLst>
                                </p:cTn>
                              </p:par>
                            </p:childTnLst>
                          </p:cTn>
                        </p:par>
                        <p:par>
                          <p:cTn id="24" fill="hold">
                            <p:stCondLst>
                              <p:cond delay="10000"/>
                            </p:stCondLst>
                            <p:childTnLst>
                              <p:par>
                                <p:cTn id="25" presetID="16" presetClass="entr" presetSubtype="21" fill="hold" nodeType="afterEffect">
                                  <p:stCondLst>
                                    <p:cond delay="1500"/>
                                  </p:stCondLst>
                                  <p:childTnLst>
                                    <p:set>
                                      <p:cBhvr>
                                        <p:cTn id="26" dur="1" fill="hold">
                                          <p:stCondLst>
                                            <p:cond delay="0"/>
                                          </p:stCondLst>
                                        </p:cTn>
                                        <p:tgtEl>
                                          <p:spTgt spid="8195">
                                            <p:txEl>
                                              <p:pRg st="6" end="6"/>
                                            </p:txEl>
                                          </p:spTgt>
                                        </p:tgtEl>
                                        <p:attrNameLst>
                                          <p:attrName>style.visibility</p:attrName>
                                        </p:attrNameLst>
                                      </p:cBhvr>
                                      <p:to>
                                        <p:strVal val="visible"/>
                                      </p:to>
                                    </p:set>
                                    <p:animEffect transition="in" filter="barn(inVertical)">
                                      <p:cBhvr>
                                        <p:cTn id="27" dur="500"/>
                                        <p:tgtEl>
                                          <p:spTgt spid="819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15122" y="336642"/>
            <a:ext cx="7825655" cy="616870"/>
          </a:xfrm>
        </p:spPr>
        <p:txBody>
          <a:bodyPr>
            <a:noAutofit/>
          </a:bodyPr>
          <a:lstStyle/>
          <a:p>
            <a:r>
              <a:rPr lang="en-US" sz="3600" dirty="0"/>
              <a:t>Recursive Programming- </a:t>
            </a:r>
            <a:r>
              <a:rPr lang="en-US" sz="3600" b="1" dirty="0"/>
              <a:t>Exponents</a:t>
            </a:r>
            <a:endParaRPr lang="en-US" sz="3200" dirty="0"/>
          </a:p>
        </p:txBody>
      </p:sp>
      <p:sp>
        <p:nvSpPr>
          <p:cNvPr id="4" name="Date Placeholder 3"/>
          <p:cNvSpPr>
            <a:spLocks noGrp="1"/>
          </p:cNvSpPr>
          <p:nvPr>
            <p:ph type="dt" sz="half" idx="10"/>
          </p:nvPr>
        </p:nvSpPr>
        <p:spPr/>
        <p:txBody>
          <a:bodyPr/>
          <a:lstStyle/>
          <a:p>
            <a:pPr>
              <a:defRPr/>
            </a:pPr>
            <a:fld id="{AD802772-4087-4202-BB6D-3FF0BE6A68FE}" type="datetime3">
              <a:rPr lang="en-US" smtClean="0">
                <a:solidFill>
                  <a:srgbClr val="04617B">
                    <a:shade val="90000"/>
                  </a:srgbClr>
                </a:solidFill>
              </a:rPr>
              <a:t>31 January 2023</a:t>
            </a:fld>
            <a:endParaRPr lang="en-US" dirty="0">
              <a:solidFill>
                <a:srgbClr val="04617B">
                  <a:shade val="90000"/>
                </a:srgbClr>
              </a:solidFill>
            </a:endParaRPr>
          </a:p>
        </p:txBody>
      </p:sp>
      <p:sp>
        <p:nvSpPr>
          <p:cNvPr id="5" name="Footer Placeholder 4"/>
          <p:cNvSpPr>
            <a:spLocks noGrp="1"/>
          </p:cNvSpPr>
          <p:nvPr>
            <p:ph type="ftr" sz="quarter" idx="11"/>
          </p:nvPr>
        </p:nvSpPr>
        <p:spPr/>
        <p:txBody>
          <a:bodyPr/>
          <a:lstStyle/>
          <a:p>
            <a:pPr>
              <a:defRPr/>
            </a:pPr>
            <a:r>
              <a:rPr lang="en-US">
                <a:solidFill>
                  <a:srgbClr val="04617B">
                    <a:shade val="90000"/>
                  </a:srgbClr>
                </a:solidFill>
              </a:rPr>
              <a:t>AOU- M110</a:t>
            </a:r>
            <a:endParaRPr lang="en-US" dirty="0">
              <a:solidFill>
                <a:srgbClr val="04617B">
                  <a:shade val="90000"/>
                </a:srgbClr>
              </a:solidFill>
            </a:endParaRPr>
          </a:p>
        </p:txBody>
      </p:sp>
      <p:sp>
        <p:nvSpPr>
          <p:cNvPr id="6" name="Slide Number Placeholder 5"/>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18</a:t>
            </a:fld>
            <a:endParaRPr lang="en-US" dirty="0">
              <a:solidFill>
                <a:srgbClr val="04617B">
                  <a:shade val="90000"/>
                </a:srgbClr>
              </a:solidFill>
            </a:endParaRPr>
          </a:p>
        </p:txBody>
      </p:sp>
      <p:sp>
        <p:nvSpPr>
          <p:cNvPr id="9" name="TextBox 8"/>
          <p:cNvSpPr txBox="1"/>
          <p:nvPr/>
        </p:nvSpPr>
        <p:spPr>
          <a:xfrm>
            <a:off x="1013224" y="2674263"/>
            <a:ext cx="2057400" cy="369332"/>
          </a:xfrm>
          <a:prstGeom prst="rect">
            <a:avLst/>
          </a:prstGeom>
          <a:noFill/>
        </p:spPr>
        <p:txBody>
          <a:bodyPr wrap="square" rtlCol="0">
            <a:spAutoFit/>
          </a:bodyPr>
          <a:lstStyle/>
          <a:p>
            <a:r>
              <a:rPr lang="en-US" dirty="0">
                <a:latin typeface="+mj-lt"/>
              </a:rPr>
              <a:t>power(2,3) </a:t>
            </a:r>
          </a:p>
        </p:txBody>
      </p:sp>
      <p:sp>
        <p:nvSpPr>
          <p:cNvPr id="10" name="TextBox 9"/>
          <p:cNvSpPr txBox="1"/>
          <p:nvPr/>
        </p:nvSpPr>
        <p:spPr>
          <a:xfrm>
            <a:off x="1371600" y="3545620"/>
            <a:ext cx="2057400" cy="369332"/>
          </a:xfrm>
          <a:prstGeom prst="rect">
            <a:avLst/>
          </a:prstGeom>
          <a:noFill/>
        </p:spPr>
        <p:txBody>
          <a:bodyPr wrap="square" rtlCol="0">
            <a:spAutoFit/>
          </a:bodyPr>
          <a:lstStyle/>
          <a:p>
            <a:r>
              <a:rPr lang="en-US" dirty="0">
                <a:latin typeface="+mj-lt"/>
              </a:rPr>
              <a:t>power(2,2) </a:t>
            </a:r>
          </a:p>
        </p:txBody>
      </p:sp>
      <p:sp>
        <p:nvSpPr>
          <p:cNvPr id="11" name="TextBox 10"/>
          <p:cNvSpPr txBox="1"/>
          <p:nvPr/>
        </p:nvSpPr>
        <p:spPr>
          <a:xfrm>
            <a:off x="1752600" y="4378270"/>
            <a:ext cx="2057400" cy="369332"/>
          </a:xfrm>
          <a:prstGeom prst="rect">
            <a:avLst/>
          </a:prstGeom>
          <a:noFill/>
        </p:spPr>
        <p:txBody>
          <a:bodyPr wrap="square" rtlCol="0">
            <a:spAutoFit/>
          </a:bodyPr>
          <a:lstStyle/>
          <a:p>
            <a:r>
              <a:rPr lang="en-US" dirty="0">
                <a:latin typeface="+mj-lt"/>
              </a:rPr>
              <a:t>power(2,1) </a:t>
            </a:r>
          </a:p>
        </p:txBody>
      </p:sp>
      <p:sp>
        <p:nvSpPr>
          <p:cNvPr id="12" name="TextBox 11"/>
          <p:cNvSpPr txBox="1"/>
          <p:nvPr/>
        </p:nvSpPr>
        <p:spPr>
          <a:xfrm>
            <a:off x="2259706" y="5140842"/>
            <a:ext cx="2057400" cy="369332"/>
          </a:xfrm>
          <a:prstGeom prst="rect">
            <a:avLst/>
          </a:prstGeom>
          <a:noFill/>
        </p:spPr>
        <p:txBody>
          <a:bodyPr wrap="square" rtlCol="0">
            <a:spAutoFit/>
          </a:bodyPr>
          <a:lstStyle/>
          <a:p>
            <a:r>
              <a:rPr lang="en-US" dirty="0">
                <a:latin typeface="+mj-lt"/>
              </a:rPr>
              <a:t>power(2,0) </a:t>
            </a:r>
          </a:p>
        </p:txBody>
      </p:sp>
      <p:sp>
        <p:nvSpPr>
          <p:cNvPr id="13" name="TextBox 12"/>
          <p:cNvSpPr txBox="1"/>
          <p:nvPr/>
        </p:nvSpPr>
        <p:spPr>
          <a:xfrm>
            <a:off x="914400" y="3607175"/>
            <a:ext cx="457200" cy="400110"/>
          </a:xfrm>
          <a:prstGeom prst="rect">
            <a:avLst/>
          </a:prstGeom>
          <a:noFill/>
        </p:spPr>
        <p:txBody>
          <a:bodyPr wrap="square" rtlCol="0">
            <a:spAutoFit/>
          </a:bodyPr>
          <a:lstStyle/>
          <a:p>
            <a:r>
              <a:rPr lang="en-US" sz="2000" dirty="0">
                <a:latin typeface="+mj-lt"/>
              </a:rPr>
              <a:t>2*</a:t>
            </a:r>
          </a:p>
        </p:txBody>
      </p:sp>
      <p:sp>
        <p:nvSpPr>
          <p:cNvPr id="14" name="TextBox 13"/>
          <p:cNvSpPr txBox="1"/>
          <p:nvPr/>
        </p:nvSpPr>
        <p:spPr>
          <a:xfrm>
            <a:off x="1295400" y="4472673"/>
            <a:ext cx="457200" cy="400110"/>
          </a:xfrm>
          <a:prstGeom prst="rect">
            <a:avLst/>
          </a:prstGeom>
          <a:noFill/>
        </p:spPr>
        <p:txBody>
          <a:bodyPr wrap="square" rtlCol="0">
            <a:spAutoFit/>
          </a:bodyPr>
          <a:lstStyle/>
          <a:p>
            <a:r>
              <a:rPr lang="en-US" sz="2000" dirty="0">
                <a:latin typeface="+mj-lt"/>
              </a:rPr>
              <a:t>2*</a:t>
            </a:r>
          </a:p>
        </p:txBody>
      </p:sp>
      <p:sp>
        <p:nvSpPr>
          <p:cNvPr id="15" name="TextBox 14"/>
          <p:cNvSpPr txBox="1"/>
          <p:nvPr/>
        </p:nvSpPr>
        <p:spPr>
          <a:xfrm>
            <a:off x="1802506" y="5239885"/>
            <a:ext cx="457200" cy="400110"/>
          </a:xfrm>
          <a:prstGeom prst="rect">
            <a:avLst/>
          </a:prstGeom>
          <a:noFill/>
        </p:spPr>
        <p:txBody>
          <a:bodyPr wrap="square" rtlCol="0">
            <a:spAutoFit/>
          </a:bodyPr>
          <a:lstStyle/>
          <a:p>
            <a:r>
              <a:rPr lang="en-US" sz="2000" dirty="0">
                <a:latin typeface="+mj-lt"/>
              </a:rPr>
              <a:t>2*</a:t>
            </a:r>
          </a:p>
        </p:txBody>
      </p:sp>
      <p:sp>
        <p:nvSpPr>
          <p:cNvPr id="16" name="Curved Up Arrow 15"/>
          <p:cNvSpPr/>
          <p:nvPr/>
        </p:nvSpPr>
        <p:spPr>
          <a:xfrm>
            <a:off x="3124200" y="5571391"/>
            <a:ext cx="1066800" cy="380941"/>
          </a:xfrm>
          <a:prstGeom prst="curvedUpArrow">
            <a:avLst>
              <a:gd name="adj1" fmla="val 25000"/>
              <a:gd name="adj2" fmla="val 116502"/>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mj-lt"/>
            </a:endParaRPr>
          </a:p>
        </p:txBody>
      </p:sp>
      <p:sp>
        <p:nvSpPr>
          <p:cNvPr id="17" name="TextBox 16"/>
          <p:cNvSpPr txBox="1"/>
          <p:nvPr/>
        </p:nvSpPr>
        <p:spPr>
          <a:xfrm>
            <a:off x="3349580" y="5503304"/>
            <a:ext cx="457200" cy="400110"/>
          </a:xfrm>
          <a:prstGeom prst="rect">
            <a:avLst/>
          </a:prstGeom>
          <a:noFill/>
        </p:spPr>
        <p:txBody>
          <a:bodyPr wrap="square" rtlCol="0">
            <a:spAutoFit/>
          </a:bodyPr>
          <a:lstStyle/>
          <a:p>
            <a:r>
              <a:rPr lang="en-US" sz="2000" b="1" dirty="0">
                <a:solidFill>
                  <a:srgbClr val="FF0000"/>
                </a:solidFill>
              </a:rPr>
              <a:t>1</a:t>
            </a:r>
          </a:p>
        </p:txBody>
      </p:sp>
      <p:sp>
        <p:nvSpPr>
          <p:cNvPr id="18" name="TextBox 17"/>
          <p:cNvSpPr txBox="1"/>
          <p:nvPr/>
        </p:nvSpPr>
        <p:spPr>
          <a:xfrm>
            <a:off x="3853466" y="5150272"/>
            <a:ext cx="2166334" cy="400110"/>
          </a:xfrm>
          <a:prstGeom prst="rect">
            <a:avLst/>
          </a:prstGeom>
          <a:noFill/>
        </p:spPr>
        <p:txBody>
          <a:bodyPr wrap="square" rtlCol="0">
            <a:spAutoFit/>
          </a:bodyPr>
          <a:lstStyle/>
          <a:p>
            <a:r>
              <a:rPr lang="en-US" sz="2000" dirty="0">
                <a:latin typeface="+mj-lt"/>
              </a:rPr>
              <a:t>2*</a:t>
            </a:r>
            <a:r>
              <a:rPr lang="en-US" sz="2000" b="1" dirty="0">
                <a:solidFill>
                  <a:srgbClr val="FF0000"/>
                </a:solidFill>
                <a:latin typeface="+mj-lt"/>
              </a:rPr>
              <a:t>1</a:t>
            </a:r>
            <a:r>
              <a:rPr lang="en-US" sz="2000" dirty="0">
                <a:latin typeface="+mj-lt"/>
                <a:sym typeface="Wingdings" panose="05000000000000000000" pitchFamily="2" charset="2"/>
              </a:rPr>
              <a:t></a:t>
            </a:r>
            <a:r>
              <a:rPr lang="en-US" sz="2000" b="1" dirty="0">
                <a:solidFill>
                  <a:srgbClr val="FF0000"/>
                </a:solidFill>
                <a:latin typeface="+mj-lt"/>
              </a:rPr>
              <a:t>2</a:t>
            </a:r>
            <a:r>
              <a:rPr lang="en-US" sz="2000" dirty="0">
                <a:latin typeface="+mj-lt"/>
              </a:rPr>
              <a:t> is returned</a:t>
            </a:r>
          </a:p>
        </p:txBody>
      </p:sp>
      <p:sp>
        <p:nvSpPr>
          <p:cNvPr id="19" name="TextBox 18"/>
          <p:cNvSpPr txBox="1"/>
          <p:nvPr/>
        </p:nvSpPr>
        <p:spPr>
          <a:xfrm>
            <a:off x="3806780" y="4335573"/>
            <a:ext cx="2213020" cy="400110"/>
          </a:xfrm>
          <a:prstGeom prst="rect">
            <a:avLst/>
          </a:prstGeom>
          <a:noFill/>
        </p:spPr>
        <p:txBody>
          <a:bodyPr wrap="square" rtlCol="0">
            <a:spAutoFit/>
          </a:bodyPr>
          <a:lstStyle/>
          <a:p>
            <a:r>
              <a:rPr lang="en-US" sz="2000" dirty="0">
                <a:latin typeface="+mj-lt"/>
              </a:rPr>
              <a:t>2*</a:t>
            </a:r>
            <a:r>
              <a:rPr lang="en-US" sz="2000" b="1" dirty="0">
                <a:solidFill>
                  <a:srgbClr val="FF0000"/>
                </a:solidFill>
                <a:latin typeface="+mj-lt"/>
              </a:rPr>
              <a:t>2</a:t>
            </a:r>
            <a:r>
              <a:rPr lang="en-US" sz="2000" dirty="0">
                <a:latin typeface="+mj-lt"/>
                <a:sym typeface="Wingdings" panose="05000000000000000000" pitchFamily="2" charset="2"/>
              </a:rPr>
              <a:t></a:t>
            </a:r>
            <a:r>
              <a:rPr lang="en-US" sz="2000" b="1" dirty="0">
                <a:solidFill>
                  <a:srgbClr val="FF0000"/>
                </a:solidFill>
                <a:latin typeface="+mj-lt"/>
              </a:rPr>
              <a:t>4</a:t>
            </a:r>
            <a:r>
              <a:rPr lang="en-US" sz="2000" dirty="0">
                <a:latin typeface="+mj-lt"/>
              </a:rPr>
              <a:t> is returned</a:t>
            </a:r>
          </a:p>
        </p:txBody>
      </p:sp>
      <p:cxnSp>
        <p:nvCxnSpPr>
          <p:cNvPr id="21" name="Straight Arrow Connector 20"/>
          <p:cNvCxnSpPr/>
          <p:nvPr/>
        </p:nvCxnSpPr>
        <p:spPr>
          <a:xfrm flipV="1">
            <a:off x="4191000" y="4609102"/>
            <a:ext cx="0" cy="520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3730580" y="3515803"/>
            <a:ext cx="2289220" cy="400110"/>
          </a:xfrm>
          <a:prstGeom prst="rect">
            <a:avLst/>
          </a:prstGeom>
          <a:noFill/>
        </p:spPr>
        <p:txBody>
          <a:bodyPr wrap="square" rtlCol="0">
            <a:spAutoFit/>
          </a:bodyPr>
          <a:lstStyle/>
          <a:p>
            <a:r>
              <a:rPr lang="en-US" sz="2000" dirty="0">
                <a:latin typeface="+mj-lt"/>
              </a:rPr>
              <a:t>2*</a:t>
            </a:r>
            <a:r>
              <a:rPr lang="en-US" sz="2000" b="1" dirty="0">
                <a:solidFill>
                  <a:srgbClr val="FF0000"/>
                </a:solidFill>
                <a:latin typeface="+mj-lt"/>
              </a:rPr>
              <a:t>4</a:t>
            </a:r>
            <a:r>
              <a:rPr lang="en-US" sz="2000" dirty="0">
                <a:latin typeface="+mj-lt"/>
                <a:sym typeface="Wingdings" panose="05000000000000000000" pitchFamily="2" charset="2"/>
              </a:rPr>
              <a:t></a:t>
            </a:r>
            <a:r>
              <a:rPr lang="en-US" sz="2000" b="1" dirty="0">
                <a:solidFill>
                  <a:srgbClr val="FF0000"/>
                </a:solidFill>
                <a:latin typeface="+mj-lt"/>
              </a:rPr>
              <a:t>8</a:t>
            </a:r>
            <a:r>
              <a:rPr lang="en-US" sz="2000" dirty="0">
                <a:latin typeface="+mj-lt"/>
              </a:rPr>
              <a:t> is returned</a:t>
            </a:r>
          </a:p>
        </p:txBody>
      </p:sp>
      <p:sp>
        <p:nvSpPr>
          <p:cNvPr id="23" name="Rectangle 22"/>
          <p:cNvSpPr/>
          <p:nvPr/>
        </p:nvSpPr>
        <p:spPr>
          <a:xfrm>
            <a:off x="3959593" y="2674263"/>
            <a:ext cx="383438" cy="523220"/>
          </a:xfrm>
          <a:prstGeom prst="rect">
            <a:avLst/>
          </a:prstGeom>
        </p:spPr>
        <p:txBody>
          <a:bodyPr wrap="none">
            <a:spAutoFit/>
          </a:bodyPr>
          <a:lstStyle/>
          <a:p>
            <a:r>
              <a:rPr lang="en-US" sz="2800" b="1" dirty="0">
                <a:solidFill>
                  <a:srgbClr val="FF0000"/>
                </a:solidFill>
                <a:latin typeface="+mj-lt"/>
                <a:sym typeface="Wingdings" panose="05000000000000000000" pitchFamily="2" charset="2"/>
              </a:rPr>
              <a:t>8</a:t>
            </a:r>
            <a:endParaRPr lang="en-US" sz="2800" b="1" dirty="0">
              <a:solidFill>
                <a:srgbClr val="FF0000"/>
              </a:solidFill>
              <a:latin typeface="+mj-lt"/>
            </a:endParaRPr>
          </a:p>
        </p:txBody>
      </p:sp>
      <p:cxnSp>
        <p:nvCxnSpPr>
          <p:cNvPr id="25" name="Straight Arrow Connector 24"/>
          <p:cNvCxnSpPr/>
          <p:nvPr/>
        </p:nvCxnSpPr>
        <p:spPr>
          <a:xfrm flipV="1">
            <a:off x="4176806" y="3815411"/>
            <a:ext cx="0" cy="520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4163928" y="3087013"/>
            <a:ext cx="0" cy="5201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763169" y="1473881"/>
            <a:ext cx="3553937" cy="923330"/>
          </a:xfrm>
          <a:prstGeom prst="rect">
            <a:avLst/>
          </a:prstGeom>
        </p:spPr>
        <p:txBody>
          <a:bodyPr wrap="square">
            <a:spAutoFit/>
          </a:bodyPr>
          <a:lstStyle/>
          <a:p>
            <a:pPr lvl="0"/>
            <a:r>
              <a:rPr lang="en-US" dirty="0">
                <a:solidFill>
                  <a:prstClr val="black"/>
                </a:solidFill>
                <a:latin typeface="Calibri"/>
              </a:rPr>
              <a:t>Now , suppose that we want to calculate recursively </a:t>
            </a:r>
            <a:r>
              <a:rPr lang="en-US" b="1" i="1" dirty="0">
                <a:solidFill>
                  <a:prstClr val="black"/>
                </a:solidFill>
                <a:latin typeface="Calibri"/>
                <a:cs typeface="Courier New" pitchFamily="49" charset="0"/>
              </a:rPr>
              <a:t>power(2,3) </a:t>
            </a:r>
            <a:r>
              <a:rPr lang="en-US" dirty="0">
                <a:solidFill>
                  <a:prstClr val="black"/>
                </a:solidFill>
                <a:latin typeface="Calibri"/>
                <a:cs typeface="Courier New" pitchFamily="49" charset="0"/>
              </a:rPr>
              <a:t>using the function. </a:t>
            </a:r>
            <a:endParaRPr lang="en-US" dirty="0">
              <a:solidFill>
                <a:prstClr val="black"/>
              </a:solidFill>
              <a:latin typeface="Calibri"/>
            </a:endParaRPr>
          </a:p>
        </p:txBody>
      </p:sp>
      <p:cxnSp>
        <p:nvCxnSpPr>
          <p:cNvPr id="28" name="Straight Arrow Connector 27"/>
          <p:cNvCxnSpPr/>
          <p:nvPr/>
        </p:nvCxnSpPr>
        <p:spPr>
          <a:xfrm>
            <a:off x="1525073" y="3160420"/>
            <a:ext cx="0" cy="5022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1752600" y="3915913"/>
            <a:ext cx="0" cy="5022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1802506" y="4737623"/>
            <a:ext cx="0" cy="50226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3" name="Right Arrow 32"/>
          <p:cNvSpPr/>
          <p:nvPr/>
        </p:nvSpPr>
        <p:spPr>
          <a:xfrm>
            <a:off x="2704830" y="2793062"/>
            <a:ext cx="1163280" cy="2774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58F00151-ADAE-483E-9811-31FFB73560CD}"/>
              </a:ext>
            </a:extLst>
          </p:cNvPr>
          <p:cNvPicPr>
            <a:picLocks noChangeAspect="1"/>
          </p:cNvPicPr>
          <p:nvPr/>
        </p:nvPicPr>
        <p:blipFill>
          <a:blip r:embed="rId3"/>
          <a:stretch>
            <a:fillRect/>
          </a:stretch>
        </p:blipFill>
        <p:spPr>
          <a:xfrm>
            <a:off x="4671901" y="1395433"/>
            <a:ext cx="4268877" cy="1871435"/>
          </a:xfrm>
          <a:prstGeom prst="rect">
            <a:avLst/>
          </a:prstGeom>
        </p:spPr>
      </p:pic>
    </p:spTree>
    <p:extLst>
      <p:ext uri="{BB962C8B-B14F-4D97-AF65-F5344CB8AC3E}">
        <p14:creationId xmlns:p14="http://schemas.microsoft.com/office/powerpoint/2010/main" val="2757071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grpId="0" nodeType="afterEffect">
                                  <p:stCondLst>
                                    <p:cond delay="0"/>
                                  </p:stCondLst>
                                  <p:childTnLst>
                                    <p:set>
                                      <p:cBhvr>
                                        <p:cTn id="13" dur="1" fill="hold">
                                          <p:stCondLst>
                                            <p:cond delay="0"/>
                                          </p:stCondLst>
                                        </p:cTn>
                                        <p:tgtEl>
                                          <p:spTgt spid="13"/>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31"/>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grpId="0" nodeType="after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1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childTnLst>
                                </p:cTn>
                              </p:par>
                            </p:childTnLst>
                          </p:cTn>
                        </p:par>
                        <p:par>
                          <p:cTn id="38" fill="hold">
                            <p:stCondLst>
                              <p:cond delay="0"/>
                            </p:stCondLst>
                            <p:childTnLst>
                              <p:par>
                                <p:cTn id="39" presetID="1" presetClass="entr" presetSubtype="0" fill="hold" grpId="0" nodeType="after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childTnLst>
                          </p:cTn>
                        </p:par>
                        <p:par>
                          <p:cTn id="45" fill="hold">
                            <p:stCondLst>
                              <p:cond delay="0"/>
                            </p:stCondLst>
                            <p:childTnLst>
                              <p:par>
                                <p:cTn id="46" presetID="1" presetClass="entr" presetSubtype="0" fill="hold" nodeType="afterEffect">
                                  <p:stCondLst>
                                    <p:cond delay="500"/>
                                  </p:stCondLst>
                                  <p:childTnLst>
                                    <p:set>
                                      <p:cBhvr>
                                        <p:cTn id="47" dur="1" fill="hold">
                                          <p:stCondLst>
                                            <p:cond delay="0"/>
                                          </p:stCondLst>
                                        </p:cTn>
                                        <p:tgtEl>
                                          <p:spTgt spid="21"/>
                                        </p:tgtEl>
                                        <p:attrNameLst>
                                          <p:attrName>style.visibility</p:attrName>
                                        </p:attrNameLst>
                                      </p:cBhvr>
                                      <p:to>
                                        <p:strVal val="visible"/>
                                      </p:to>
                                    </p:set>
                                  </p:childTnLst>
                                </p:cTn>
                              </p:par>
                            </p:childTnLst>
                          </p:cTn>
                        </p:par>
                        <p:par>
                          <p:cTn id="48" fill="hold">
                            <p:stCondLst>
                              <p:cond delay="500"/>
                            </p:stCondLst>
                            <p:childTnLst>
                              <p:par>
                                <p:cTn id="49" presetID="1" presetClass="entr" presetSubtype="0" fill="hold" grpId="0" nodeType="afterEffect">
                                  <p:stCondLst>
                                    <p:cond delay="400"/>
                                  </p:stCondLst>
                                  <p:childTnLst>
                                    <p:set>
                                      <p:cBhvr>
                                        <p:cTn id="50" dur="1" fill="hold">
                                          <p:stCondLst>
                                            <p:cond delay="0"/>
                                          </p:stCondLst>
                                        </p:cTn>
                                        <p:tgtEl>
                                          <p:spTgt spid="19"/>
                                        </p:tgtEl>
                                        <p:attrNameLst>
                                          <p:attrName>style.visibility</p:attrName>
                                        </p:attrNameLst>
                                      </p:cBhvr>
                                      <p:to>
                                        <p:strVal val="visible"/>
                                      </p:to>
                                    </p:set>
                                  </p:childTnLst>
                                </p:cTn>
                              </p:par>
                            </p:childTnLst>
                          </p:cTn>
                        </p:par>
                        <p:par>
                          <p:cTn id="51" fill="hold">
                            <p:stCondLst>
                              <p:cond delay="900"/>
                            </p:stCondLst>
                            <p:childTnLst>
                              <p:par>
                                <p:cTn id="52" presetID="1" presetClass="entr" presetSubtype="0" fill="hold" nodeType="afterEffect">
                                  <p:stCondLst>
                                    <p:cond delay="500"/>
                                  </p:stCondLst>
                                  <p:childTnLst>
                                    <p:set>
                                      <p:cBhvr>
                                        <p:cTn id="53" dur="1" fill="hold">
                                          <p:stCondLst>
                                            <p:cond delay="0"/>
                                          </p:stCondLst>
                                        </p:cTn>
                                        <p:tgtEl>
                                          <p:spTgt spid="25"/>
                                        </p:tgtEl>
                                        <p:attrNameLst>
                                          <p:attrName>style.visibility</p:attrName>
                                        </p:attrNameLst>
                                      </p:cBhvr>
                                      <p:to>
                                        <p:strVal val="visible"/>
                                      </p:to>
                                    </p:set>
                                  </p:childTnLst>
                                </p:cTn>
                              </p:par>
                            </p:childTnLst>
                          </p:cTn>
                        </p:par>
                        <p:par>
                          <p:cTn id="54" fill="hold">
                            <p:stCondLst>
                              <p:cond delay="1400"/>
                            </p:stCondLst>
                            <p:childTnLst>
                              <p:par>
                                <p:cTn id="55" presetID="1" presetClass="entr" presetSubtype="0" fill="hold" grpId="0" nodeType="afterEffect">
                                  <p:stCondLst>
                                    <p:cond delay="400"/>
                                  </p:stCondLst>
                                  <p:childTnLst>
                                    <p:set>
                                      <p:cBhvr>
                                        <p:cTn id="56" dur="1" fill="hold">
                                          <p:stCondLst>
                                            <p:cond delay="0"/>
                                          </p:stCondLst>
                                        </p:cTn>
                                        <p:tgtEl>
                                          <p:spTgt spid="22"/>
                                        </p:tgtEl>
                                        <p:attrNameLst>
                                          <p:attrName>style.visibility</p:attrName>
                                        </p:attrNameLst>
                                      </p:cBhvr>
                                      <p:to>
                                        <p:strVal val="visible"/>
                                      </p:to>
                                    </p:set>
                                  </p:childTnLst>
                                </p:cTn>
                              </p:par>
                            </p:childTnLst>
                          </p:cTn>
                        </p:par>
                        <p:par>
                          <p:cTn id="57" fill="hold">
                            <p:stCondLst>
                              <p:cond delay="1800"/>
                            </p:stCondLst>
                            <p:childTnLst>
                              <p:par>
                                <p:cTn id="58" presetID="1" presetClass="entr" presetSubtype="0" fill="hold" nodeType="afterEffect">
                                  <p:stCondLst>
                                    <p:cond delay="300"/>
                                  </p:stCondLst>
                                  <p:childTnLst>
                                    <p:set>
                                      <p:cBhvr>
                                        <p:cTn id="59" dur="1" fill="hold">
                                          <p:stCondLst>
                                            <p:cond delay="0"/>
                                          </p:stCondLst>
                                        </p:cTn>
                                        <p:tgtEl>
                                          <p:spTgt spid="26"/>
                                        </p:tgtEl>
                                        <p:attrNameLst>
                                          <p:attrName>style.visibility</p:attrName>
                                        </p:attrNameLst>
                                      </p:cBhvr>
                                      <p:to>
                                        <p:strVal val="visible"/>
                                      </p:to>
                                    </p:set>
                                  </p:childTnLst>
                                </p:cTn>
                              </p:par>
                            </p:childTnLst>
                          </p:cTn>
                        </p:par>
                        <p:par>
                          <p:cTn id="60" fill="hold">
                            <p:stCondLst>
                              <p:cond delay="2100"/>
                            </p:stCondLst>
                            <p:childTnLst>
                              <p:par>
                                <p:cTn id="61" presetID="1" presetClass="entr" presetSubtype="0" fill="hold" grpId="0" nodeType="afterEffect">
                                  <p:stCondLst>
                                    <p:cond delay="600"/>
                                  </p:stCondLst>
                                  <p:childTnLst>
                                    <p:set>
                                      <p:cBhvr>
                                        <p:cTn id="62" dur="1" fill="hold">
                                          <p:stCondLst>
                                            <p:cond delay="0"/>
                                          </p:stCondLst>
                                        </p:cTn>
                                        <p:tgtEl>
                                          <p:spTgt spid="23"/>
                                        </p:tgtEl>
                                        <p:attrNameLst>
                                          <p:attrName>style.visibility</p:attrName>
                                        </p:attrNameLst>
                                      </p:cBhvr>
                                      <p:to>
                                        <p:strVal val="visible"/>
                                      </p:to>
                                    </p:set>
                                  </p:childTnLst>
                                </p:cTn>
                              </p:par>
                            </p:childTnLst>
                          </p:cTn>
                        </p:par>
                        <p:par>
                          <p:cTn id="63" fill="hold">
                            <p:stCondLst>
                              <p:cond delay="2700"/>
                            </p:stCondLst>
                            <p:childTnLst>
                              <p:par>
                                <p:cTn id="64" presetID="2" presetClass="entr" presetSubtype="8" fill="hold" grpId="0" nodeType="afterEffect">
                                  <p:stCondLst>
                                    <p:cond delay="0"/>
                                  </p:stCondLst>
                                  <p:childTnLst>
                                    <p:set>
                                      <p:cBhvr>
                                        <p:cTn id="65" dur="1" fill="hold">
                                          <p:stCondLst>
                                            <p:cond delay="0"/>
                                          </p:stCondLst>
                                        </p:cTn>
                                        <p:tgtEl>
                                          <p:spTgt spid="33"/>
                                        </p:tgtEl>
                                        <p:attrNameLst>
                                          <p:attrName>style.visibility</p:attrName>
                                        </p:attrNameLst>
                                      </p:cBhvr>
                                      <p:to>
                                        <p:strVal val="visible"/>
                                      </p:to>
                                    </p:set>
                                    <p:anim calcmode="lin" valueType="num">
                                      <p:cBhvr additive="base">
                                        <p:cTn id="66" dur="500" fill="hold"/>
                                        <p:tgtEl>
                                          <p:spTgt spid="33"/>
                                        </p:tgtEl>
                                        <p:attrNameLst>
                                          <p:attrName>ppt_x</p:attrName>
                                        </p:attrNameLst>
                                      </p:cBhvr>
                                      <p:tavLst>
                                        <p:tav tm="0">
                                          <p:val>
                                            <p:strVal val="0-#ppt_w/2"/>
                                          </p:val>
                                        </p:tav>
                                        <p:tav tm="100000">
                                          <p:val>
                                            <p:strVal val="#ppt_x"/>
                                          </p:val>
                                        </p:tav>
                                      </p:tavLst>
                                    </p:anim>
                                    <p:anim calcmode="lin" valueType="num">
                                      <p:cBhvr additive="base">
                                        <p:cTn id="67" dur="5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P spid="13" grpId="0"/>
      <p:bldP spid="14" grpId="0"/>
      <p:bldP spid="15" grpId="0"/>
      <p:bldP spid="16" grpId="0" animBg="1"/>
      <p:bldP spid="17" grpId="0"/>
      <p:bldP spid="18" grpId="0"/>
      <p:bldP spid="19" grpId="0"/>
      <p:bldP spid="22" grpId="0"/>
      <p:bldP spid="23" grpId="0"/>
      <p:bldP spid="3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5E3E4888-69F7-43DC-8A1A-873210974996}"/>
              </a:ext>
            </a:extLst>
          </p:cNvPr>
          <p:cNvSpPr>
            <a:spLocks noGrp="1" noChangeArrowheads="1"/>
          </p:cNvSpPr>
          <p:nvPr>
            <p:ph type="title"/>
          </p:nvPr>
        </p:nvSpPr>
        <p:spPr>
          <a:xfrm>
            <a:off x="982134" y="458366"/>
            <a:ext cx="7704667" cy="553312"/>
          </a:xfrm>
        </p:spPr>
        <p:txBody>
          <a:bodyPr>
            <a:normAutofit fontScale="90000"/>
          </a:bodyPr>
          <a:lstStyle/>
          <a:p>
            <a:r>
              <a:rPr lang="en-US" altLang="en-US" dirty="0"/>
              <a:t>Using Recursion</a:t>
            </a:r>
            <a:endParaRPr lang="en-US" altLang="en-US" sz="2000" dirty="0"/>
          </a:p>
        </p:txBody>
      </p:sp>
      <p:sp>
        <p:nvSpPr>
          <p:cNvPr id="13315" name="Content Placeholder 2">
            <a:extLst>
              <a:ext uri="{FF2B5EF4-FFF2-40B4-BE49-F238E27FC236}">
                <a16:creationId xmlns:a16="http://schemas.microsoft.com/office/drawing/2014/main" id="{E0E2AB2C-3CBA-4BDE-B0CC-FAD24C87C874}"/>
              </a:ext>
            </a:extLst>
          </p:cNvPr>
          <p:cNvSpPr>
            <a:spLocks noGrp="1" noChangeArrowheads="1"/>
          </p:cNvSpPr>
          <p:nvPr>
            <p:ph idx="1"/>
          </p:nvPr>
        </p:nvSpPr>
        <p:spPr>
          <a:xfrm>
            <a:off x="982134" y="1292464"/>
            <a:ext cx="7908947" cy="3341303"/>
          </a:xfrm>
        </p:spPr>
        <p:txBody>
          <a:bodyPr/>
          <a:lstStyle/>
          <a:p>
            <a:pPr>
              <a:buFontTx/>
              <a:buChar char="•"/>
            </a:pPr>
            <a:r>
              <a:rPr lang="en-US" altLang="en-US" dirty="0"/>
              <a:t>Since each call to the recursive function reduces the problem:</a:t>
            </a:r>
          </a:p>
          <a:p>
            <a:pPr lvl="1"/>
            <a:r>
              <a:rPr lang="en-US" altLang="en-US" dirty="0"/>
              <a:t>Eventually, it will get to the base case which does not require recursion, and the recursion will stop</a:t>
            </a:r>
          </a:p>
          <a:p>
            <a:pPr>
              <a:buFontTx/>
              <a:buChar char="•"/>
            </a:pPr>
            <a:r>
              <a:rPr lang="en-US" altLang="en-US" dirty="0"/>
              <a:t>Usually, the problem is reduced by making one or more parameters smaller at each function call</a:t>
            </a:r>
          </a:p>
          <a:p>
            <a:pPr>
              <a:buFontTx/>
              <a:buChar char="•"/>
            </a:pPr>
            <a:endParaRPr lang="en-US" altLang="en-US" dirty="0"/>
          </a:p>
        </p:txBody>
      </p:sp>
      <p:sp>
        <p:nvSpPr>
          <p:cNvPr id="2" name="Date Placeholder 1">
            <a:extLst>
              <a:ext uri="{FF2B5EF4-FFF2-40B4-BE49-F238E27FC236}">
                <a16:creationId xmlns:a16="http://schemas.microsoft.com/office/drawing/2014/main" id="{A9A72601-88B4-4B94-BDDF-8746D4EB5256}"/>
              </a:ext>
            </a:extLst>
          </p:cNvPr>
          <p:cNvSpPr>
            <a:spLocks noGrp="1"/>
          </p:cNvSpPr>
          <p:nvPr>
            <p:ph type="dt" sz="half" idx="10"/>
          </p:nvPr>
        </p:nvSpPr>
        <p:spPr/>
        <p:txBody>
          <a:bodyPr/>
          <a:lstStyle/>
          <a:p>
            <a:fld id="{2D302B66-A30C-4681-8BCC-AC84AE3F533D}" type="datetime3">
              <a:rPr lang="en-US" smtClean="0"/>
              <a:t>31 January 2023</a:t>
            </a:fld>
            <a:endParaRPr lang="en-US" dirty="0"/>
          </a:p>
        </p:txBody>
      </p:sp>
      <p:sp>
        <p:nvSpPr>
          <p:cNvPr id="3" name="Footer Placeholder 2">
            <a:extLst>
              <a:ext uri="{FF2B5EF4-FFF2-40B4-BE49-F238E27FC236}">
                <a16:creationId xmlns:a16="http://schemas.microsoft.com/office/drawing/2014/main" id="{83093076-E794-459C-8939-E6B65AEBC9E0}"/>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9DDFEFA5-8E72-4F38-AE8C-5944A5D92E27}"/>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CDAF334-58FE-4A37-B180-466BD435B4C2}"/>
              </a:ext>
            </a:extLst>
          </p:cNvPr>
          <p:cNvSpPr>
            <a:spLocks noGrp="1"/>
          </p:cNvSpPr>
          <p:nvPr>
            <p:ph type="title"/>
          </p:nvPr>
        </p:nvSpPr>
        <p:spPr>
          <a:xfrm>
            <a:off x="982134" y="458365"/>
            <a:ext cx="7704667" cy="983573"/>
          </a:xfrm>
        </p:spPr>
        <p:txBody>
          <a:bodyPr/>
          <a:lstStyle/>
          <a:p>
            <a:r>
              <a:rPr lang="en-AU" b="1" dirty="0"/>
              <a:t>Topics</a:t>
            </a:r>
          </a:p>
        </p:txBody>
      </p:sp>
      <p:sp>
        <p:nvSpPr>
          <p:cNvPr id="5" name="Content Placeholder 4">
            <a:extLst>
              <a:ext uri="{FF2B5EF4-FFF2-40B4-BE49-F238E27FC236}">
                <a16:creationId xmlns:a16="http://schemas.microsoft.com/office/drawing/2014/main" id="{7E9BC08F-AF2B-447A-AFC5-4A05DDEAADDF}"/>
              </a:ext>
            </a:extLst>
          </p:cNvPr>
          <p:cNvSpPr>
            <a:spLocks noGrp="1"/>
          </p:cNvSpPr>
          <p:nvPr>
            <p:ph idx="1"/>
          </p:nvPr>
        </p:nvSpPr>
        <p:spPr>
          <a:xfrm>
            <a:off x="982134" y="1595268"/>
            <a:ext cx="7704667" cy="2859502"/>
          </a:xfrm>
        </p:spPr>
        <p:txBody>
          <a:bodyPr/>
          <a:lstStyle/>
          <a:p>
            <a:r>
              <a:rPr lang="en-US" dirty="0"/>
              <a:t>Introduction to Recursion</a:t>
            </a:r>
          </a:p>
          <a:p>
            <a:r>
              <a:rPr lang="en-US" dirty="0"/>
              <a:t>Problem Solving with Recursion</a:t>
            </a:r>
          </a:p>
          <a:p>
            <a:r>
              <a:rPr lang="en-US" dirty="0"/>
              <a:t>Examples of Recursive Algorithms</a:t>
            </a:r>
            <a:endParaRPr lang="en-AU" dirty="0"/>
          </a:p>
        </p:txBody>
      </p:sp>
      <p:sp>
        <p:nvSpPr>
          <p:cNvPr id="2" name="Date Placeholder 1">
            <a:extLst>
              <a:ext uri="{FF2B5EF4-FFF2-40B4-BE49-F238E27FC236}">
                <a16:creationId xmlns:a16="http://schemas.microsoft.com/office/drawing/2014/main" id="{7334E9FA-B707-4692-A927-4AD986630130}"/>
              </a:ext>
            </a:extLst>
          </p:cNvPr>
          <p:cNvSpPr>
            <a:spLocks noGrp="1"/>
          </p:cNvSpPr>
          <p:nvPr>
            <p:ph type="dt" sz="half" idx="10"/>
          </p:nvPr>
        </p:nvSpPr>
        <p:spPr/>
        <p:txBody>
          <a:bodyPr/>
          <a:lstStyle/>
          <a:p>
            <a:fld id="{EABF3CEC-FEB1-42E8-B521-EF328B1519CF}" type="datetime3">
              <a:rPr lang="en-US" smtClean="0"/>
              <a:t>31 January 2023</a:t>
            </a:fld>
            <a:endParaRPr lang="en-US" dirty="0"/>
          </a:p>
        </p:txBody>
      </p:sp>
      <p:sp>
        <p:nvSpPr>
          <p:cNvPr id="4" name="Footer Placeholder 3">
            <a:extLst>
              <a:ext uri="{FF2B5EF4-FFF2-40B4-BE49-F238E27FC236}">
                <a16:creationId xmlns:a16="http://schemas.microsoft.com/office/drawing/2014/main" id="{6B91E657-ACBC-4AC5-9A67-74C493D4C6A4}"/>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B58B6414-5CCB-45DF-B5DE-43E8333CAE63}"/>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D4B26171-9EEE-4E52-A86B-BD0A21D36B27}"/>
              </a:ext>
            </a:extLst>
          </p:cNvPr>
          <p:cNvSpPr>
            <a:spLocks noGrp="1" noChangeArrowheads="1"/>
          </p:cNvSpPr>
          <p:nvPr>
            <p:ph type="title"/>
          </p:nvPr>
        </p:nvSpPr>
        <p:spPr>
          <a:xfrm>
            <a:off x="982134" y="458366"/>
            <a:ext cx="7704667" cy="884052"/>
          </a:xfrm>
        </p:spPr>
        <p:txBody>
          <a:bodyPr/>
          <a:lstStyle/>
          <a:p>
            <a:r>
              <a:rPr lang="en-US" altLang="en-US" dirty="0"/>
              <a:t>Direct and Indirect Recursion</a:t>
            </a:r>
          </a:p>
        </p:txBody>
      </p:sp>
      <p:sp>
        <p:nvSpPr>
          <p:cNvPr id="5" name="TextBox 4">
            <a:extLst>
              <a:ext uri="{FF2B5EF4-FFF2-40B4-BE49-F238E27FC236}">
                <a16:creationId xmlns:a16="http://schemas.microsoft.com/office/drawing/2014/main" id="{D3DC107F-ADCA-4614-BB8F-9A84C39766CB}"/>
              </a:ext>
            </a:extLst>
          </p:cNvPr>
          <p:cNvSpPr txBox="1"/>
          <p:nvPr/>
        </p:nvSpPr>
        <p:spPr>
          <a:xfrm>
            <a:off x="812259" y="1569343"/>
            <a:ext cx="7519481" cy="2554545"/>
          </a:xfrm>
          <a:prstGeom prst="rect">
            <a:avLst/>
          </a:prstGeom>
          <a:noFill/>
        </p:spPr>
        <p:txBody>
          <a:bodyPr wrap="square">
            <a:spAutoFit/>
          </a:bodyPr>
          <a:lstStyle/>
          <a:p>
            <a:pPr algn="l"/>
            <a:r>
              <a:rPr lang="en-US" sz="2000" b="0" i="0" u="none" strike="noStrike" baseline="0" dirty="0">
                <a:latin typeface="SabonLTPro-Roman"/>
              </a:rPr>
              <a:t>The examples we have discussed so far show recursive functions or functions that directly call themselves.</a:t>
            </a:r>
            <a:endParaRPr lang="en-US" altLang="en-US" sz="2000" u="sng" dirty="0"/>
          </a:p>
          <a:p>
            <a:pPr>
              <a:buFontTx/>
              <a:buChar char="•"/>
            </a:pPr>
            <a:r>
              <a:rPr lang="en-US" altLang="en-US" sz="2000" u="sng" dirty="0"/>
              <a:t>Direct recursion</a:t>
            </a:r>
            <a:r>
              <a:rPr lang="en-US" altLang="en-US" sz="2000" dirty="0"/>
              <a:t>: when a function directly calls itself</a:t>
            </a:r>
          </a:p>
          <a:p>
            <a:pPr lvl="1"/>
            <a:r>
              <a:rPr lang="en-US" altLang="en-US" sz="2000" dirty="0"/>
              <a:t>All the examples shown so far were of direct recursion</a:t>
            </a:r>
          </a:p>
          <a:p>
            <a:pPr algn="l"/>
            <a:endParaRPr lang="en-US" sz="2000" b="0" i="0" u="none" strike="noStrike" baseline="0" dirty="0">
              <a:latin typeface="SabonLTPro-Roman"/>
            </a:endParaRPr>
          </a:p>
          <a:p>
            <a:pPr algn="l"/>
            <a:r>
              <a:rPr lang="en-US" sz="2000" b="0" i="0" u="none" strike="noStrike" baseline="0" dirty="0">
                <a:latin typeface="SabonLTPro-Roman"/>
              </a:rPr>
              <a:t>There is also the possibility of creating indirect recursion in a program.</a:t>
            </a:r>
            <a:endParaRPr lang="en-US" altLang="en-US" sz="2000" dirty="0"/>
          </a:p>
          <a:p>
            <a:pPr>
              <a:buFontTx/>
              <a:buChar char="•"/>
            </a:pPr>
            <a:r>
              <a:rPr lang="en-US" altLang="en-US" sz="2000" u="sng" dirty="0"/>
              <a:t>Indirect recursion</a:t>
            </a:r>
            <a:r>
              <a:rPr lang="en-US" altLang="en-US" sz="2000" dirty="0"/>
              <a:t>: when function A calls function B which in turn calls function A.</a:t>
            </a:r>
          </a:p>
        </p:txBody>
      </p:sp>
      <p:sp>
        <p:nvSpPr>
          <p:cNvPr id="3" name="Date Placeholder 2">
            <a:extLst>
              <a:ext uri="{FF2B5EF4-FFF2-40B4-BE49-F238E27FC236}">
                <a16:creationId xmlns:a16="http://schemas.microsoft.com/office/drawing/2014/main" id="{3E665190-2486-46FE-8D75-A651E5130799}"/>
              </a:ext>
            </a:extLst>
          </p:cNvPr>
          <p:cNvSpPr>
            <a:spLocks noGrp="1"/>
          </p:cNvSpPr>
          <p:nvPr>
            <p:ph type="dt" sz="half" idx="10"/>
          </p:nvPr>
        </p:nvSpPr>
        <p:spPr/>
        <p:txBody>
          <a:bodyPr/>
          <a:lstStyle/>
          <a:p>
            <a:fld id="{49E8FA2B-5D47-46AC-9DAF-C63B2CDE416C}" type="datetime3">
              <a:rPr lang="en-US" smtClean="0"/>
              <a:t>31 January 2023</a:t>
            </a:fld>
            <a:endParaRPr lang="en-US" dirty="0"/>
          </a:p>
        </p:txBody>
      </p:sp>
      <p:sp>
        <p:nvSpPr>
          <p:cNvPr id="4" name="Footer Placeholder 3">
            <a:extLst>
              <a:ext uri="{FF2B5EF4-FFF2-40B4-BE49-F238E27FC236}">
                <a16:creationId xmlns:a16="http://schemas.microsoft.com/office/drawing/2014/main" id="{86EEA262-C204-428A-801A-3C5FF18D314B}"/>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9A36D7B5-2794-4BF0-9126-8CA74AF47A92}"/>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2896053-2214-4F64-B481-9759DF077413}"/>
              </a:ext>
            </a:extLst>
          </p:cNvPr>
          <p:cNvSpPr>
            <a:spLocks noGrp="1" noChangeArrowheads="1"/>
          </p:cNvSpPr>
          <p:nvPr>
            <p:ph type="title"/>
          </p:nvPr>
        </p:nvSpPr>
        <p:spPr>
          <a:xfrm>
            <a:off x="1108593" y="170342"/>
            <a:ext cx="7265974" cy="796503"/>
          </a:xfrm>
        </p:spPr>
        <p:txBody>
          <a:bodyPr/>
          <a:lstStyle/>
          <a:p>
            <a:r>
              <a:rPr lang="en-US" altLang="en-US" dirty="0"/>
              <a:t>The Fibonacci Series</a:t>
            </a:r>
          </a:p>
        </p:txBody>
      </p:sp>
      <p:sp>
        <p:nvSpPr>
          <p:cNvPr id="17411" name="Content Placeholder 2">
            <a:extLst>
              <a:ext uri="{FF2B5EF4-FFF2-40B4-BE49-F238E27FC236}">
                <a16:creationId xmlns:a16="http://schemas.microsoft.com/office/drawing/2014/main" id="{39347967-2640-4AF9-B6B8-9D06651BED7A}"/>
              </a:ext>
            </a:extLst>
          </p:cNvPr>
          <p:cNvSpPr>
            <a:spLocks noGrp="1" noChangeArrowheads="1"/>
          </p:cNvSpPr>
          <p:nvPr>
            <p:ph idx="1"/>
          </p:nvPr>
        </p:nvSpPr>
        <p:spPr>
          <a:xfrm>
            <a:off x="918672" y="4021155"/>
            <a:ext cx="7623162" cy="1887463"/>
          </a:xfrm>
        </p:spPr>
        <p:txBody>
          <a:bodyPr>
            <a:normAutofit/>
          </a:bodyPr>
          <a:lstStyle/>
          <a:p>
            <a:pPr>
              <a:buFontTx/>
              <a:buChar char="•"/>
            </a:pPr>
            <a:r>
              <a:rPr lang="en-US" altLang="en-US" sz="2000" dirty="0"/>
              <a:t>Fibonacci series: has two base cases and a recursive case:</a:t>
            </a:r>
          </a:p>
          <a:p>
            <a:pPr lvl="1"/>
            <a:r>
              <a:rPr lang="en-US" altLang="en-US" dirty="0">
                <a:solidFill>
                  <a:srgbClr val="7030A0"/>
                </a:solidFill>
                <a:latin typeface="Courier New" panose="02070309020205020404" pitchFamily="49" charset="0"/>
                <a:cs typeface="Courier New" panose="02070309020205020404" pitchFamily="49" charset="0"/>
              </a:rPr>
              <a:t>if n = 0 then Fib(n) = 0</a:t>
            </a:r>
          </a:p>
          <a:p>
            <a:pPr lvl="1"/>
            <a:r>
              <a:rPr lang="en-US" altLang="en-US" dirty="0">
                <a:solidFill>
                  <a:srgbClr val="7030A0"/>
                </a:solidFill>
                <a:latin typeface="Courier New" panose="02070309020205020404" pitchFamily="49" charset="0"/>
                <a:cs typeface="Courier New" panose="02070309020205020404" pitchFamily="49" charset="0"/>
              </a:rPr>
              <a:t>if n = 1 then Fib(n) = 1</a:t>
            </a:r>
          </a:p>
          <a:p>
            <a:pPr lvl="1"/>
            <a:r>
              <a:rPr lang="en-US" altLang="en-US" b="1" dirty="0">
                <a:solidFill>
                  <a:srgbClr val="7030A0"/>
                </a:solidFill>
                <a:latin typeface="Courier New" panose="02070309020205020404" pitchFamily="49" charset="0"/>
                <a:cs typeface="Courier New" panose="02070309020205020404" pitchFamily="49" charset="0"/>
              </a:rPr>
              <a:t>if n &gt; 1 then Fib(n) = Fib(n-1) + Fib(n-2)</a:t>
            </a:r>
          </a:p>
        </p:txBody>
      </p:sp>
      <p:sp>
        <p:nvSpPr>
          <p:cNvPr id="6" name="TextBox 5">
            <a:extLst>
              <a:ext uri="{FF2B5EF4-FFF2-40B4-BE49-F238E27FC236}">
                <a16:creationId xmlns:a16="http://schemas.microsoft.com/office/drawing/2014/main" id="{267F7DE0-30A1-45B3-B4D1-30C0F958D455}"/>
              </a:ext>
            </a:extLst>
          </p:cNvPr>
          <p:cNvSpPr txBox="1"/>
          <p:nvPr/>
        </p:nvSpPr>
        <p:spPr>
          <a:xfrm>
            <a:off x="1108593" y="966845"/>
            <a:ext cx="8113466" cy="2831544"/>
          </a:xfrm>
          <a:prstGeom prst="rect">
            <a:avLst/>
          </a:prstGeom>
          <a:noFill/>
        </p:spPr>
        <p:txBody>
          <a:bodyPr wrap="square">
            <a:spAutoFit/>
          </a:bodyPr>
          <a:lstStyle/>
          <a:p>
            <a:pPr algn="l"/>
            <a:r>
              <a:rPr lang="en-US" sz="1800" b="0" i="0" u="none" strike="noStrike" baseline="0" dirty="0">
                <a:latin typeface="SabonLTPro-Roman"/>
              </a:rPr>
              <a:t>Some mathematical problems are designed to be solved recursively. </a:t>
            </a:r>
          </a:p>
          <a:p>
            <a:pPr algn="l"/>
            <a:r>
              <a:rPr lang="en-US" sz="1800" b="0" i="0" u="none" strike="noStrike" baseline="0" dirty="0">
                <a:latin typeface="SabonLTPro-Roman"/>
              </a:rPr>
              <a:t>One well-known example is the calculation of Fibonacci numbers. </a:t>
            </a:r>
          </a:p>
          <a:p>
            <a:pPr algn="l"/>
            <a:r>
              <a:rPr lang="en-US" sz="1800" b="0" i="0" u="none" strike="noStrike" baseline="0" dirty="0">
                <a:latin typeface="SabonLTPro-Roman"/>
              </a:rPr>
              <a:t>The Fibonacci numbers, named after the Italian mathematician Leonardo Fibonacci (born circa 1170), are the following sequence:</a:t>
            </a:r>
          </a:p>
          <a:p>
            <a:pPr algn="l"/>
            <a:endParaRPr lang="en-US" sz="1600" b="0" i="0" u="none" strike="noStrike" baseline="0" dirty="0">
              <a:latin typeface="SabonLTPro-Roman"/>
            </a:endParaRPr>
          </a:p>
          <a:p>
            <a:pPr algn="l"/>
            <a:r>
              <a:rPr lang="en-US" sz="1800" b="1" i="0" u="none" strike="noStrike" baseline="0" dirty="0">
                <a:latin typeface="SabonLTPro-Roman"/>
              </a:rPr>
              <a:t>               0, 1, 1, 2, 3, 5, 8, 13, 21, 34, 55, 89, 144, 233, . . .</a:t>
            </a:r>
          </a:p>
          <a:p>
            <a:pPr algn="l"/>
            <a:endParaRPr lang="en-US" sz="1600" b="1" i="0" u="none" strike="noStrike" baseline="0" dirty="0">
              <a:latin typeface="SabonLTPro-Roman"/>
            </a:endParaRPr>
          </a:p>
          <a:p>
            <a:pPr algn="l"/>
            <a:r>
              <a:rPr lang="en-US" sz="1800" b="0" i="0" u="none" strike="noStrike" baseline="0" dirty="0">
                <a:latin typeface="SabonLTPro-Roman"/>
              </a:rPr>
              <a:t>Notice after the second number, each number in the series is the sum of the two previous numbers. </a:t>
            </a:r>
          </a:p>
          <a:p>
            <a:pPr algn="l"/>
            <a:r>
              <a:rPr lang="en-US" sz="1800" b="0" i="0" u="none" strike="noStrike" baseline="0" dirty="0">
                <a:latin typeface="SabonLTPro-Roman"/>
              </a:rPr>
              <a:t>The Fibonacci series can be defined as follows:</a:t>
            </a:r>
            <a:endParaRPr lang="en-US" dirty="0"/>
          </a:p>
        </p:txBody>
      </p:sp>
      <p:sp>
        <p:nvSpPr>
          <p:cNvPr id="3" name="Date Placeholder 2">
            <a:extLst>
              <a:ext uri="{FF2B5EF4-FFF2-40B4-BE49-F238E27FC236}">
                <a16:creationId xmlns:a16="http://schemas.microsoft.com/office/drawing/2014/main" id="{0CF12D02-F11A-404D-B571-05210B441C88}"/>
              </a:ext>
            </a:extLst>
          </p:cNvPr>
          <p:cNvSpPr>
            <a:spLocks noGrp="1"/>
          </p:cNvSpPr>
          <p:nvPr>
            <p:ph type="dt" sz="half" idx="10"/>
          </p:nvPr>
        </p:nvSpPr>
        <p:spPr/>
        <p:txBody>
          <a:bodyPr/>
          <a:lstStyle/>
          <a:p>
            <a:fld id="{15BE1D60-DB29-423B-B471-D39F3796C33B}" type="datetime3">
              <a:rPr lang="en-US" smtClean="0"/>
              <a:t>31 January 2023</a:t>
            </a:fld>
            <a:endParaRPr lang="en-US" dirty="0"/>
          </a:p>
        </p:txBody>
      </p:sp>
      <p:sp>
        <p:nvSpPr>
          <p:cNvPr id="4" name="Footer Placeholder 3">
            <a:extLst>
              <a:ext uri="{FF2B5EF4-FFF2-40B4-BE49-F238E27FC236}">
                <a16:creationId xmlns:a16="http://schemas.microsoft.com/office/drawing/2014/main" id="{67640BEB-767E-4530-9FB8-9AD726089E7B}"/>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5B96B3E3-AE31-41B8-921F-B7000D202A36}"/>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52896053-2214-4F64-B481-9759DF077413}"/>
              </a:ext>
            </a:extLst>
          </p:cNvPr>
          <p:cNvSpPr>
            <a:spLocks noGrp="1" noChangeArrowheads="1"/>
          </p:cNvSpPr>
          <p:nvPr>
            <p:ph type="title"/>
          </p:nvPr>
        </p:nvSpPr>
        <p:spPr>
          <a:xfrm>
            <a:off x="1054099" y="184342"/>
            <a:ext cx="7704667" cy="646332"/>
          </a:xfrm>
        </p:spPr>
        <p:txBody>
          <a:bodyPr>
            <a:normAutofit fontScale="90000"/>
          </a:bodyPr>
          <a:lstStyle/>
          <a:p>
            <a:r>
              <a:rPr lang="en-US" altLang="en-US" dirty="0"/>
              <a:t>The Fibonacci Series</a:t>
            </a:r>
          </a:p>
        </p:txBody>
      </p:sp>
      <p:sp>
        <p:nvSpPr>
          <p:cNvPr id="5" name="Rectangle 4">
            <a:extLst>
              <a:ext uri="{FF2B5EF4-FFF2-40B4-BE49-F238E27FC236}">
                <a16:creationId xmlns:a16="http://schemas.microsoft.com/office/drawing/2014/main" id="{EC8C0F98-1A26-4AF0-A2B9-B0B1CFAC99BB}"/>
              </a:ext>
            </a:extLst>
          </p:cNvPr>
          <p:cNvSpPr/>
          <p:nvPr/>
        </p:nvSpPr>
        <p:spPr>
          <a:xfrm>
            <a:off x="982132" y="1910014"/>
            <a:ext cx="6277312" cy="2585323"/>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rgbClr val="0070C0"/>
            </a:solidFill>
          </a:ln>
        </p:spPr>
        <p:txBody>
          <a:bodyPr wrap="square">
            <a:spAutoFit/>
          </a:bodyPr>
          <a:lstStyle/>
          <a:p>
            <a:r>
              <a:rPr lang="en-US" altLang="en-US" dirty="0">
                <a:latin typeface="Courier New" panose="02070309020205020404" pitchFamily="49" charset="0"/>
                <a:cs typeface="Courier New" panose="02070309020205020404" pitchFamily="49" charset="0"/>
              </a:rPr>
              <a:t># The fib function returns the nth number</a:t>
            </a:r>
          </a:p>
          <a:p>
            <a:r>
              <a:rPr lang="en-US" dirty="0">
                <a:latin typeface="Courier New" panose="02070309020205020404" pitchFamily="49" charset="0"/>
                <a:cs typeface="Courier New" panose="02070309020205020404" pitchFamily="49" charset="0"/>
              </a:rPr>
              <a:t># in the Fibonacci series</a:t>
            </a:r>
          </a:p>
          <a:p>
            <a:r>
              <a:rPr lang="en-US" dirty="0">
                <a:latin typeface="Courier New" panose="02070309020205020404" pitchFamily="49" charset="0"/>
                <a:cs typeface="Courier New" panose="02070309020205020404" pitchFamily="49" charset="0"/>
              </a:rPr>
              <a:t>def fib(n):</a:t>
            </a:r>
          </a:p>
          <a:p>
            <a:pPr marL="712788" indent="-712788"/>
            <a:r>
              <a:rPr lang="en-US" dirty="0">
                <a:latin typeface="Courier New" panose="02070309020205020404" pitchFamily="49" charset="0"/>
                <a:cs typeface="Courier New" panose="02070309020205020404" pitchFamily="49" charset="0"/>
              </a:rPr>
              <a:t>	if n == 0:</a:t>
            </a:r>
          </a:p>
          <a:p>
            <a:pPr marL="984250" indent="-984250"/>
            <a:r>
              <a:rPr lang="en-US" dirty="0">
                <a:latin typeface="Courier New" panose="02070309020205020404" pitchFamily="49" charset="0"/>
                <a:cs typeface="Courier New" panose="02070309020205020404" pitchFamily="49" charset="0"/>
              </a:rPr>
              <a:t>	return 0</a:t>
            </a:r>
          </a:p>
          <a:p>
            <a:pPr marL="712788" indent="-712788"/>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elif</a:t>
            </a:r>
            <a:r>
              <a:rPr lang="en-US" dirty="0">
                <a:latin typeface="Courier New" panose="02070309020205020404" pitchFamily="49" charset="0"/>
                <a:cs typeface="Courier New" panose="02070309020205020404" pitchFamily="49" charset="0"/>
              </a:rPr>
              <a:t> n == 1:</a:t>
            </a:r>
          </a:p>
          <a:p>
            <a:pPr marL="1255713" indent="-1255713"/>
            <a:r>
              <a:rPr lang="en-US" dirty="0">
                <a:latin typeface="Courier New" panose="02070309020205020404" pitchFamily="49" charset="0"/>
                <a:cs typeface="Courier New" panose="02070309020205020404" pitchFamily="49" charset="0"/>
              </a:rPr>
              <a:t>	return 1</a:t>
            </a:r>
          </a:p>
          <a:p>
            <a:pPr marL="712788" indent="-712788"/>
            <a:r>
              <a:rPr lang="en-US" dirty="0">
                <a:latin typeface="Courier New" panose="02070309020205020404" pitchFamily="49" charset="0"/>
                <a:cs typeface="Courier New" panose="02070309020205020404" pitchFamily="49" charset="0"/>
              </a:rPr>
              <a:t>	else:</a:t>
            </a:r>
          </a:p>
          <a:p>
            <a:pPr marL="1165225" indent="-1165225"/>
            <a:r>
              <a:rPr lang="en-US" dirty="0">
                <a:latin typeface="Courier New" panose="02070309020205020404" pitchFamily="49" charset="0"/>
                <a:cs typeface="Courier New" panose="02070309020205020404" pitchFamily="49" charset="0"/>
              </a:rPr>
              <a:t>	return fib(n - 1) + fib(n – 2)</a:t>
            </a:r>
            <a:endParaRPr lang="en-AU"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B25D8B2E-2376-4B11-B64B-5C866016A741}"/>
              </a:ext>
            </a:extLst>
          </p:cNvPr>
          <p:cNvSpPr txBox="1"/>
          <p:nvPr/>
        </p:nvSpPr>
        <p:spPr>
          <a:xfrm>
            <a:off x="982132" y="1116000"/>
            <a:ext cx="7481643" cy="646331"/>
          </a:xfrm>
          <a:prstGeom prst="rect">
            <a:avLst/>
          </a:prstGeom>
          <a:noFill/>
        </p:spPr>
        <p:txBody>
          <a:bodyPr wrap="square">
            <a:spAutoFit/>
          </a:bodyPr>
          <a:lstStyle/>
          <a:p>
            <a:r>
              <a:rPr lang="en-US" sz="1800" b="0" i="0" u="none" strike="noStrike" baseline="0" dirty="0">
                <a:latin typeface="SabonLTPro-Roman"/>
              </a:rPr>
              <a:t>A recursive function to calculate the </a:t>
            </a:r>
            <a:r>
              <a:rPr lang="en-US" sz="1800" b="0" i="1" u="none" strike="noStrike" baseline="0" dirty="0">
                <a:latin typeface="SabonLTPro-Italic"/>
              </a:rPr>
              <a:t>n</a:t>
            </a:r>
            <a:r>
              <a:rPr lang="en-US" sz="1800" b="0" i="0" u="none" strike="noStrike" baseline="0" dirty="0">
                <a:latin typeface="SabonLTPro-Roman"/>
              </a:rPr>
              <a:t>th number in the Fibonacci series is shown below:</a:t>
            </a:r>
            <a:endParaRPr lang="en-US" dirty="0"/>
          </a:p>
        </p:txBody>
      </p:sp>
      <p:sp>
        <p:nvSpPr>
          <p:cNvPr id="10" name="TextBox 9">
            <a:extLst>
              <a:ext uri="{FF2B5EF4-FFF2-40B4-BE49-F238E27FC236}">
                <a16:creationId xmlns:a16="http://schemas.microsoft.com/office/drawing/2014/main" id="{F0990975-5E7F-405C-A562-377EE372EC7C}"/>
              </a:ext>
            </a:extLst>
          </p:cNvPr>
          <p:cNvSpPr txBox="1"/>
          <p:nvPr/>
        </p:nvSpPr>
        <p:spPr>
          <a:xfrm>
            <a:off x="791736" y="4559134"/>
            <a:ext cx="7967029" cy="923330"/>
          </a:xfrm>
          <a:prstGeom prst="rect">
            <a:avLst/>
          </a:prstGeom>
          <a:noFill/>
        </p:spPr>
        <p:txBody>
          <a:bodyPr wrap="square">
            <a:spAutoFit/>
          </a:bodyPr>
          <a:lstStyle/>
          <a:p>
            <a:pPr algn="l"/>
            <a:r>
              <a:rPr lang="en-US" sz="1800" b="0" i="0" u="none" strike="noStrike" baseline="0" dirty="0">
                <a:latin typeface="SabonLTPro-Roman"/>
              </a:rPr>
              <a:t>Notice this function actually </a:t>
            </a:r>
            <a:r>
              <a:rPr lang="en-US" sz="1800" b="0" i="0" u="sng" strike="noStrike" baseline="0" dirty="0">
                <a:latin typeface="SabonLTPro-Roman"/>
              </a:rPr>
              <a:t>has two base cases</a:t>
            </a:r>
            <a:r>
              <a:rPr lang="en-US" sz="1800" b="0" i="0" u="none" strike="noStrike" baseline="0" dirty="0">
                <a:latin typeface="SabonLTPro-Roman"/>
              </a:rPr>
              <a:t>: when </a:t>
            </a:r>
            <a:r>
              <a:rPr lang="en-US" sz="1800" b="0" i="1" u="none" strike="noStrike" baseline="0" dirty="0">
                <a:latin typeface="SabonLTPro-Italic"/>
              </a:rPr>
              <a:t>n </a:t>
            </a:r>
            <a:r>
              <a:rPr lang="en-US" sz="1800" b="0" i="0" u="none" strike="noStrike" baseline="0" dirty="0">
                <a:latin typeface="SabonLTPro-Roman"/>
              </a:rPr>
              <a:t>is equal to 0, and when </a:t>
            </a:r>
            <a:r>
              <a:rPr lang="en-US" sz="1800" b="0" i="1" u="none" strike="noStrike" baseline="0" dirty="0">
                <a:latin typeface="SabonLTPro-Italic"/>
              </a:rPr>
              <a:t>n </a:t>
            </a:r>
            <a:r>
              <a:rPr lang="en-US" sz="1800" b="0" i="0" u="none" strike="noStrike" baseline="0" dirty="0">
                <a:latin typeface="SabonLTPro-Roman"/>
              </a:rPr>
              <a:t>is equal to 1. </a:t>
            </a:r>
          </a:p>
          <a:p>
            <a:pPr algn="l"/>
            <a:r>
              <a:rPr lang="en-US" sz="1800" b="0" i="0" u="none" strike="noStrike" baseline="0" dirty="0">
                <a:latin typeface="SabonLTPro-Roman"/>
              </a:rPr>
              <a:t>In either case, the function returns a value without making a recursive call.</a:t>
            </a:r>
            <a:endParaRPr lang="en-US" dirty="0"/>
          </a:p>
        </p:txBody>
      </p:sp>
      <p:sp>
        <p:nvSpPr>
          <p:cNvPr id="7" name="Date Placeholder 6">
            <a:extLst>
              <a:ext uri="{FF2B5EF4-FFF2-40B4-BE49-F238E27FC236}">
                <a16:creationId xmlns:a16="http://schemas.microsoft.com/office/drawing/2014/main" id="{F69DC03D-4C05-4C8D-9958-1437132BD07B}"/>
              </a:ext>
            </a:extLst>
          </p:cNvPr>
          <p:cNvSpPr>
            <a:spLocks noGrp="1"/>
          </p:cNvSpPr>
          <p:nvPr>
            <p:ph type="dt" sz="half" idx="10"/>
          </p:nvPr>
        </p:nvSpPr>
        <p:spPr/>
        <p:txBody>
          <a:bodyPr/>
          <a:lstStyle/>
          <a:p>
            <a:fld id="{014331DD-161D-4B1F-B240-182B255DDE58}" type="datetime3">
              <a:rPr lang="en-US" smtClean="0"/>
              <a:t>31 January 2023</a:t>
            </a:fld>
            <a:endParaRPr lang="en-US" dirty="0"/>
          </a:p>
        </p:txBody>
      </p:sp>
      <p:sp>
        <p:nvSpPr>
          <p:cNvPr id="9" name="Footer Placeholder 8">
            <a:extLst>
              <a:ext uri="{FF2B5EF4-FFF2-40B4-BE49-F238E27FC236}">
                <a16:creationId xmlns:a16="http://schemas.microsoft.com/office/drawing/2014/main" id="{A2B1A2AA-2166-4033-8960-8F2BCEB64CB2}"/>
              </a:ext>
            </a:extLst>
          </p:cNvPr>
          <p:cNvSpPr>
            <a:spLocks noGrp="1"/>
          </p:cNvSpPr>
          <p:nvPr>
            <p:ph type="ftr" sz="quarter" idx="11"/>
          </p:nvPr>
        </p:nvSpPr>
        <p:spPr/>
        <p:txBody>
          <a:bodyPr/>
          <a:lstStyle/>
          <a:p>
            <a:r>
              <a:rPr lang="en-US"/>
              <a:t>AOU- M110</a:t>
            </a:r>
            <a:endParaRPr lang="en-US" dirty="0"/>
          </a:p>
        </p:txBody>
      </p:sp>
      <p:sp>
        <p:nvSpPr>
          <p:cNvPr id="11" name="Slide Number Placeholder 10">
            <a:extLst>
              <a:ext uri="{FF2B5EF4-FFF2-40B4-BE49-F238E27FC236}">
                <a16:creationId xmlns:a16="http://schemas.microsoft.com/office/drawing/2014/main" id="{67180B77-B437-4C35-90EE-7022AEDC5C05}"/>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3402790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A63AC741-210C-415D-94E3-D820F50BF0FA}"/>
              </a:ext>
            </a:extLst>
          </p:cNvPr>
          <p:cNvSpPr>
            <a:spLocks noGrp="1" noChangeArrowheads="1"/>
          </p:cNvSpPr>
          <p:nvPr>
            <p:ph type="title"/>
          </p:nvPr>
        </p:nvSpPr>
        <p:spPr>
          <a:xfrm>
            <a:off x="982133" y="157282"/>
            <a:ext cx="7704667" cy="935537"/>
          </a:xfrm>
        </p:spPr>
        <p:txBody>
          <a:bodyPr>
            <a:normAutofit fontScale="90000"/>
          </a:bodyPr>
          <a:lstStyle/>
          <a:p>
            <a:r>
              <a:rPr lang="en-US" altLang="en-US" dirty="0"/>
              <a:t>Finding the Greatest Common Divisor</a:t>
            </a:r>
          </a:p>
        </p:txBody>
      </p:sp>
      <p:sp>
        <p:nvSpPr>
          <p:cNvPr id="18435" name="Content Placeholder 2">
            <a:extLst>
              <a:ext uri="{FF2B5EF4-FFF2-40B4-BE49-F238E27FC236}">
                <a16:creationId xmlns:a16="http://schemas.microsoft.com/office/drawing/2014/main" id="{BF51D5F7-49FC-44CF-A577-A35C6172977B}"/>
              </a:ext>
            </a:extLst>
          </p:cNvPr>
          <p:cNvSpPr>
            <a:spLocks noGrp="1" noChangeArrowheads="1"/>
          </p:cNvSpPr>
          <p:nvPr>
            <p:ph idx="1"/>
          </p:nvPr>
        </p:nvSpPr>
        <p:spPr>
          <a:xfrm>
            <a:off x="780584" y="1608932"/>
            <a:ext cx="7906215" cy="2667000"/>
          </a:xfrm>
        </p:spPr>
        <p:txBody>
          <a:bodyPr>
            <a:normAutofit lnSpcReduction="10000"/>
          </a:bodyPr>
          <a:lstStyle/>
          <a:p>
            <a:pPr>
              <a:buFontTx/>
              <a:buChar char="•"/>
            </a:pPr>
            <a:r>
              <a:rPr lang="en-US" altLang="en-US" dirty="0"/>
              <a:t>Calculation of the greatest common divisor (GCD) of two positive integers</a:t>
            </a:r>
          </a:p>
          <a:p>
            <a:pPr marL="914400" lvl="2" indent="0">
              <a:buNone/>
            </a:pPr>
            <a:r>
              <a:rPr lang="en-US" altLang="en-US" sz="2200" dirty="0">
                <a:solidFill>
                  <a:srgbClr val="C00000"/>
                </a:solidFill>
                <a:cs typeface="Courier New" panose="02070309020205020404" pitchFamily="49" charset="0"/>
              </a:rPr>
              <a:t>If x can be evenly divided by y, then </a:t>
            </a:r>
          </a:p>
          <a:p>
            <a:pPr marL="914400" lvl="2" indent="0">
              <a:buNone/>
            </a:pPr>
            <a:r>
              <a:rPr lang="en-US" altLang="en-US" sz="2200" dirty="0">
                <a:solidFill>
                  <a:srgbClr val="C00000"/>
                </a:solidFill>
                <a:cs typeface="Courier New" panose="02070309020205020404" pitchFamily="49" charset="0"/>
              </a:rPr>
              <a:t>	</a:t>
            </a:r>
            <a:r>
              <a:rPr lang="en-US" altLang="en-US" sz="2200" dirty="0">
                <a:solidFill>
                  <a:srgbClr val="C00000"/>
                </a:solidFill>
                <a:latin typeface="Courier New" panose="02070309020205020404" pitchFamily="49" charset="0"/>
                <a:cs typeface="Courier New" panose="02070309020205020404" pitchFamily="49" charset="0"/>
              </a:rPr>
              <a:t>		</a:t>
            </a:r>
            <a:r>
              <a:rPr lang="en-US" altLang="en-US" sz="2200" b="1" dirty="0" err="1">
                <a:solidFill>
                  <a:srgbClr val="C00000"/>
                </a:solidFill>
                <a:latin typeface="Courier New" panose="02070309020205020404" pitchFamily="49" charset="0"/>
                <a:cs typeface="Courier New" panose="02070309020205020404" pitchFamily="49" charset="0"/>
              </a:rPr>
              <a:t>gcd</a:t>
            </a:r>
            <a:r>
              <a:rPr lang="en-US" altLang="en-US" sz="2200" b="1" dirty="0">
                <a:solidFill>
                  <a:srgbClr val="C00000"/>
                </a:solidFill>
                <a:latin typeface="Courier New" panose="02070309020205020404" pitchFamily="49" charset="0"/>
                <a:cs typeface="Courier New" panose="02070309020205020404" pitchFamily="49" charset="0"/>
              </a:rPr>
              <a:t>(</a:t>
            </a:r>
            <a:r>
              <a:rPr lang="en-US" altLang="en-US" sz="2200" b="1" dirty="0" err="1">
                <a:solidFill>
                  <a:srgbClr val="C00000"/>
                </a:solidFill>
                <a:latin typeface="Courier New" panose="02070309020205020404" pitchFamily="49" charset="0"/>
                <a:cs typeface="Courier New" panose="02070309020205020404" pitchFamily="49" charset="0"/>
              </a:rPr>
              <a:t>x,y</a:t>
            </a:r>
            <a:r>
              <a:rPr lang="en-US" altLang="en-US" sz="2200" b="1" dirty="0">
                <a:solidFill>
                  <a:srgbClr val="C00000"/>
                </a:solidFill>
                <a:latin typeface="Courier New" panose="02070309020205020404" pitchFamily="49" charset="0"/>
                <a:cs typeface="Courier New" panose="02070309020205020404" pitchFamily="49" charset="0"/>
              </a:rPr>
              <a:t>) = y</a:t>
            </a:r>
          </a:p>
          <a:p>
            <a:pPr marL="914400" lvl="2" indent="0">
              <a:buNone/>
            </a:pPr>
            <a:r>
              <a:rPr lang="en-US" altLang="en-US" sz="2200" dirty="0">
                <a:solidFill>
                  <a:srgbClr val="C00000"/>
                </a:solidFill>
                <a:cs typeface="Courier New" panose="02070309020205020404" pitchFamily="49" charset="0"/>
              </a:rPr>
              <a:t>Otherwise, </a:t>
            </a:r>
            <a:r>
              <a:rPr lang="en-US" altLang="en-US" sz="2200" b="1" dirty="0" err="1">
                <a:solidFill>
                  <a:srgbClr val="C00000"/>
                </a:solidFill>
                <a:cs typeface="Courier New" panose="02070309020205020404" pitchFamily="49" charset="0"/>
              </a:rPr>
              <a:t>gcd</a:t>
            </a:r>
            <a:r>
              <a:rPr lang="en-US" altLang="en-US" sz="2200" b="1" dirty="0">
                <a:solidFill>
                  <a:srgbClr val="C00000"/>
                </a:solidFill>
                <a:cs typeface="Courier New" panose="02070309020205020404" pitchFamily="49" charset="0"/>
              </a:rPr>
              <a:t>(</a:t>
            </a:r>
            <a:r>
              <a:rPr lang="en-US" altLang="en-US" sz="2200" b="1" dirty="0" err="1">
                <a:solidFill>
                  <a:srgbClr val="C00000"/>
                </a:solidFill>
                <a:cs typeface="Courier New" panose="02070309020205020404" pitchFamily="49" charset="0"/>
              </a:rPr>
              <a:t>x,y</a:t>
            </a:r>
            <a:r>
              <a:rPr lang="en-US" altLang="en-US" sz="2200" b="1" dirty="0">
                <a:solidFill>
                  <a:srgbClr val="C00000"/>
                </a:solidFill>
                <a:cs typeface="Courier New" panose="02070309020205020404" pitchFamily="49" charset="0"/>
              </a:rPr>
              <a:t>) = </a:t>
            </a:r>
            <a:r>
              <a:rPr lang="en-US" altLang="en-US" sz="2200" b="1" dirty="0" err="1">
                <a:solidFill>
                  <a:srgbClr val="C00000"/>
                </a:solidFill>
                <a:cs typeface="Courier New" panose="02070309020205020404" pitchFamily="49" charset="0"/>
              </a:rPr>
              <a:t>gcd</a:t>
            </a:r>
            <a:r>
              <a:rPr lang="en-US" altLang="en-US" sz="2200" b="1" dirty="0">
                <a:solidFill>
                  <a:srgbClr val="C00000"/>
                </a:solidFill>
                <a:cs typeface="Courier New" panose="02070309020205020404" pitchFamily="49" charset="0"/>
              </a:rPr>
              <a:t>(y, remainder of x/y)</a:t>
            </a:r>
          </a:p>
          <a:p>
            <a:pPr>
              <a:buFontTx/>
              <a:buChar char="•"/>
            </a:pPr>
            <a:r>
              <a:rPr lang="en-US" altLang="en-US" dirty="0"/>
              <a:t>The corresponding function code will be:</a:t>
            </a:r>
            <a:endParaRPr lang="en-US" altLang="en-US" sz="2200" dirty="0"/>
          </a:p>
          <a:p>
            <a:pPr>
              <a:buFontTx/>
              <a:buChar char="•"/>
            </a:pPr>
            <a:endParaRPr lang="en-US" altLang="en-US" dirty="0"/>
          </a:p>
        </p:txBody>
      </p:sp>
      <p:sp>
        <p:nvSpPr>
          <p:cNvPr id="2" name="Rectangle 1">
            <a:extLst>
              <a:ext uri="{FF2B5EF4-FFF2-40B4-BE49-F238E27FC236}">
                <a16:creationId xmlns:a16="http://schemas.microsoft.com/office/drawing/2014/main" id="{9B86559B-872D-4B42-B0BF-2D0120D6727F}"/>
              </a:ext>
            </a:extLst>
          </p:cNvPr>
          <p:cNvSpPr/>
          <p:nvPr/>
        </p:nvSpPr>
        <p:spPr>
          <a:xfrm>
            <a:off x="1683690" y="4135529"/>
            <a:ext cx="6526146" cy="2031325"/>
          </a:xfrm>
          <a:prstGeom prst="rect">
            <a:avLst/>
          </a:prstGeom>
          <a:gradFill flip="none" rotWithShape="1">
            <a:gsLst>
              <a:gs pos="0">
                <a:schemeClr val="accent1">
                  <a:lumMod val="60000"/>
                  <a:lumOff val="40000"/>
                  <a:tint val="66000"/>
                  <a:satMod val="160000"/>
                </a:schemeClr>
              </a:gs>
              <a:gs pos="50000">
                <a:schemeClr val="accent1">
                  <a:lumMod val="60000"/>
                  <a:lumOff val="40000"/>
                  <a:tint val="44500"/>
                  <a:satMod val="160000"/>
                </a:schemeClr>
              </a:gs>
              <a:gs pos="100000">
                <a:schemeClr val="accent1">
                  <a:lumMod val="60000"/>
                  <a:lumOff val="40000"/>
                  <a:tint val="23500"/>
                  <a:satMod val="160000"/>
                </a:schemeClr>
              </a:gs>
            </a:gsLst>
            <a:lin ang="2700000" scaled="1"/>
            <a:tileRect/>
          </a:gradFill>
          <a:ln>
            <a:solidFill>
              <a:schemeClr val="accent1"/>
            </a:solidFill>
          </a:ln>
        </p:spPr>
        <p:txBody>
          <a:bodyPr wrap="none">
            <a:spAutoFit/>
          </a:bodyPr>
          <a:lstStyle/>
          <a:p>
            <a:r>
              <a:rPr lang="en-US" altLang="en-US" dirty="0">
                <a:latin typeface="Courier New" panose="02070309020205020404" pitchFamily="49" charset="0"/>
                <a:cs typeface="Courier New" panose="02070309020205020404" pitchFamily="49" charset="0"/>
              </a:rPr>
              <a:t># The </a:t>
            </a:r>
            <a:r>
              <a:rPr lang="en-US" altLang="en-US" dirty="0" err="1">
                <a:latin typeface="Courier New" panose="02070309020205020404" pitchFamily="49" charset="0"/>
                <a:cs typeface="Courier New" panose="02070309020205020404" pitchFamily="49" charset="0"/>
              </a:rPr>
              <a:t>gcd</a:t>
            </a:r>
            <a:r>
              <a:rPr lang="en-US" altLang="en-US" dirty="0">
                <a:latin typeface="Courier New" panose="02070309020205020404" pitchFamily="49" charset="0"/>
                <a:cs typeface="Courier New" panose="02070309020205020404" pitchFamily="49" charset="0"/>
              </a:rPr>
              <a:t> function returns the greatest common</a:t>
            </a:r>
          </a:p>
          <a:p>
            <a:r>
              <a:rPr lang="en-US" dirty="0">
                <a:latin typeface="Courier New" panose="02070309020205020404" pitchFamily="49" charset="0"/>
                <a:cs typeface="Courier New" panose="02070309020205020404" pitchFamily="49" charset="0"/>
              </a:rPr>
              <a:t># divisor of two numbers.</a:t>
            </a:r>
          </a:p>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x,y</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if x % y </a:t>
            </a:r>
            <a:r>
              <a:rPr lang="en-US" dirty="0">
                <a:latin typeface="+mj-lt"/>
                <a:cs typeface="Courier New" panose="02070309020205020404" pitchFamily="49" charset="0"/>
              </a:rPr>
              <a:t>== </a:t>
            </a:r>
            <a:r>
              <a:rPr lang="en-US" dirty="0">
                <a:latin typeface="Courier New" panose="02070309020205020404" pitchFamily="49" charset="0"/>
                <a:cs typeface="Courier New" panose="02070309020205020404" pitchFamily="49" charset="0"/>
              </a:rPr>
              <a:t>0:</a:t>
            </a:r>
          </a:p>
          <a:p>
            <a:pPr marL="1527175" indent="-1527175"/>
            <a:r>
              <a:rPr lang="en-US" dirty="0">
                <a:latin typeface="Courier New" panose="02070309020205020404" pitchFamily="49" charset="0"/>
                <a:cs typeface="Courier New" panose="02070309020205020404" pitchFamily="49" charset="0"/>
              </a:rPr>
              <a:t>	return y</a:t>
            </a:r>
          </a:p>
          <a:p>
            <a:pPr marL="984250" indent="-984250"/>
            <a:r>
              <a:rPr lang="en-US" dirty="0">
                <a:latin typeface="Courier New" panose="02070309020205020404" pitchFamily="49" charset="0"/>
                <a:cs typeface="Courier New" panose="02070309020205020404" pitchFamily="49" charset="0"/>
              </a:rPr>
              <a:t>	else:</a:t>
            </a:r>
          </a:p>
          <a:p>
            <a:pPr marL="984250" indent="-984250"/>
            <a:r>
              <a:rPr lang="en-US" dirty="0">
                <a:latin typeface="Courier New" panose="02070309020205020404" pitchFamily="49" charset="0"/>
                <a:cs typeface="Courier New" panose="02070309020205020404" pitchFamily="49" charset="0"/>
              </a:rPr>
              <a:t>		return </a:t>
            </a:r>
            <a:r>
              <a:rPr lang="en-US" dirty="0" err="1">
                <a:latin typeface="Courier New" panose="02070309020205020404" pitchFamily="49" charset="0"/>
                <a:cs typeface="Courier New" panose="02070309020205020404" pitchFamily="49" charset="0"/>
              </a:rPr>
              <a:t>gcd</a:t>
            </a:r>
            <a:r>
              <a:rPr lang="en-US" dirty="0">
                <a:latin typeface="Courier New" panose="02070309020205020404" pitchFamily="49" charset="0"/>
                <a:cs typeface="Courier New" panose="02070309020205020404" pitchFamily="49" charset="0"/>
              </a:rPr>
              <a:t>(y, x % y)</a:t>
            </a:r>
            <a:endParaRPr lang="en-AU" dirty="0">
              <a:latin typeface="Courier New" panose="02070309020205020404" pitchFamily="49" charset="0"/>
              <a:cs typeface="Courier New" panose="02070309020205020404" pitchFamily="49" charset="0"/>
            </a:endParaRPr>
          </a:p>
        </p:txBody>
      </p:sp>
      <p:sp>
        <p:nvSpPr>
          <p:cNvPr id="3" name="Date Placeholder 2">
            <a:extLst>
              <a:ext uri="{FF2B5EF4-FFF2-40B4-BE49-F238E27FC236}">
                <a16:creationId xmlns:a16="http://schemas.microsoft.com/office/drawing/2014/main" id="{E1346D70-473E-4128-ACBD-CA37B9BD28F2}"/>
              </a:ext>
            </a:extLst>
          </p:cNvPr>
          <p:cNvSpPr>
            <a:spLocks noGrp="1"/>
          </p:cNvSpPr>
          <p:nvPr>
            <p:ph type="dt" sz="half" idx="10"/>
          </p:nvPr>
        </p:nvSpPr>
        <p:spPr/>
        <p:txBody>
          <a:bodyPr/>
          <a:lstStyle/>
          <a:p>
            <a:fld id="{0D3FBD15-127D-4B77-BE6D-2AFE8D523E7E}" type="datetime3">
              <a:rPr lang="en-US" smtClean="0"/>
              <a:t>31 January 2023</a:t>
            </a:fld>
            <a:endParaRPr lang="en-US" dirty="0"/>
          </a:p>
        </p:txBody>
      </p:sp>
      <p:sp>
        <p:nvSpPr>
          <p:cNvPr id="4" name="Footer Placeholder 3">
            <a:extLst>
              <a:ext uri="{FF2B5EF4-FFF2-40B4-BE49-F238E27FC236}">
                <a16:creationId xmlns:a16="http://schemas.microsoft.com/office/drawing/2014/main" id="{05F06F1C-B35B-4B77-B17C-ED8AFB5E59CC}"/>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5FCA2576-EC68-4E12-803C-18BB3A9F6C38}"/>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33783960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Rectangle 2"/>
          <p:cNvSpPr>
            <a:spLocks noGrp="1" noChangeArrowheads="1"/>
          </p:cNvSpPr>
          <p:nvPr>
            <p:ph type="title"/>
          </p:nvPr>
        </p:nvSpPr>
        <p:spPr>
          <a:xfrm>
            <a:off x="914401" y="0"/>
            <a:ext cx="7772400" cy="1143000"/>
          </a:xfrm>
        </p:spPr>
        <p:txBody>
          <a:bodyPr/>
          <a:lstStyle/>
          <a:p>
            <a:r>
              <a:rPr lang="en-US" sz="3200" b="1" dirty="0">
                <a:solidFill>
                  <a:schemeClr val="accent1">
                    <a:lumMod val="75000"/>
                  </a:schemeClr>
                </a:solidFill>
              </a:rPr>
              <a:t>Guidelines for Writing Recursive Methods</a:t>
            </a:r>
          </a:p>
        </p:txBody>
      </p:sp>
      <p:sp>
        <p:nvSpPr>
          <p:cNvPr id="591875" name="Rectangle 3" descr="Rectangle: Click to edit Master text styles&#10;Second level&#10;Third level&#10;Fourth level&#10;Fifth level"/>
          <p:cNvSpPr>
            <a:spLocks noGrp="1" noChangeArrowheads="1"/>
          </p:cNvSpPr>
          <p:nvPr>
            <p:ph idx="1"/>
          </p:nvPr>
        </p:nvSpPr>
        <p:spPr>
          <a:xfrm>
            <a:off x="304800" y="1304131"/>
            <a:ext cx="8458200" cy="5410200"/>
          </a:xfrm>
        </p:spPr>
        <p:txBody>
          <a:bodyPr/>
          <a:lstStyle/>
          <a:p>
            <a:pPr lvl="1">
              <a:spcBef>
                <a:spcPts val="600"/>
              </a:spcBef>
              <a:buClr>
                <a:schemeClr val="bg2">
                  <a:lumMod val="50000"/>
                </a:schemeClr>
              </a:buClr>
            </a:pPr>
            <a:r>
              <a:rPr lang="en-US" sz="2400" dirty="0">
                <a:latin typeface="+mj-lt"/>
              </a:rPr>
              <a:t>A recursive method must have a well-defined termination or </a:t>
            </a:r>
            <a:r>
              <a:rPr lang="en-US" sz="2400" b="1" i="1" dirty="0">
                <a:latin typeface="+mj-lt"/>
              </a:rPr>
              <a:t>stopping state (</a:t>
            </a:r>
            <a:r>
              <a:rPr lang="en-US" sz="2400" i="1" dirty="0">
                <a:solidFill>
                  <a:srgbClr val="FF0000"/>
                </a:solidFill>
                <a:latin typeface="+mj-lt"/>
              </a:rPr>
              <a:t>base case</a:t>
            </a:r>
            <a:r>
              <a:rPr lang="en-US" sz="2400" b="1" i="1" dirty="0">
                <a:latin typeface="+mj-lt"/>
              </a:rPr>
              <a:t>)</a:t>
            </a:r>
            <a:r>
              <a:rPr lang="en-US" sz="2400" dirty="0">
                <a:latin typeface="+mj-lt"/>
              </a:rPr>
              <a:t>. </a:t>
            </a:r>
          </a:p>
          <a:p>
            <a:pPr lvl="1">
              <a:spcBef>
                <a:spcPts val="600"/>
              </a:spcBef>
              <a:buClr>
                <a:schemeClr val="bg2">
                  <a:lumMod val="50000"/>
                </a:schemeClr>
              </a:buClr>
            </a:pPr>
            <a:r>
              <a:rPr lang="en-US" sz="2400" dirty="0">
                <a:latin typeface="+mj-lt"/>
              </a:rPr>
              <a:t>For the factorial method, this was expressed in the lines:</a:t>
            </a:r>
          </a:p>
          <a:p>
            <a:pPr lvl="1">
              <a:spcBef>
                <a:spcPts val="600"/>
              </a:spcBef>
              <a:buClr>
                <a:schemeClr val="bg2">
                  <a:lumMod val="50000"/>
                </a:schemeClr>
              </a:buClr>
            </a:pPr>
            <a:endParaRPr lang="en-US" sz="4000" dirty="0">
              <a:latin typeface="+mj-lt"/>
            </a:endParaRPr>
          </a:p>
          <a:p>
            <a:pPr lvl="1">
              <a:spcBef>
                <a:spcPts val="600"/>
              </a:spcBef>
              <a:buClr>
                <a:schemeClr val="bg2">
                  <a:lumMod val="50000"/>
                </a:schemeClr>
              </a:buClr>
            </a:pPr>
            <a:r>
              <a:rPr lang="en-US" sz="2400" dirty="0">
                <a:latin typeface="+mj-lt"/>
              </a:rPr>
              <a:t>The </a:t>
            </a:r>
            <a:r>
              <a:rPr lang="en-US" sz="2400" b="1" i="1" dirty="0">
                <a:latin typeface="+mj-lt"/>
              </a:rPr>
              <a:t>recursive step</a:t>
            </a:r>
            <a:r>
              <a:rPr lang="en-US" sz="2400" dirty="0">
                <a:latin typeface="+mj-lt"/>
              </a:rPr>
              <a:t>, in which the method calls itself, must eventually lead to the stopping state. </a:t>
            </a:r>
          </a:p>
          <a:p>
            <a:pPr lvl="1">
              <a:spcBef>
                <a:spcPts val="600"/>
              </a:spcBef>
              <a:buClr>
                <a:schemeClr val="bg2">
                  <a:lumMod val="50000"/>
                </a:schemeClr>
              </a:buClr>
            </a:pPr>
            <a:r>
              <a:rPr lang="en-US" sz="2400" dirty="0">
                <a:latin typeface="+mj-lt"/>
              </a:rPr>
              <a:t>For the factorial method, the recursive step was expressed in the lines:</a:t>
            </a:r>
          </a:p>
          <a:p>
            <a:pPr lvl="1"/>
            <a:endParaRPr lang="en-US" sz="2400" dirty="0">
              <a:latin typeface="+mj-lt"/>
            </a:endParaRPr>
          </a:p>
          <a:p>
            <a:pPr lvl="1"/>
            <a:endParaRPr lang="en-US" sz="2400" dirty="0">
              <a:latin typeface="+mj-lt"/>
            </a:endParaRPr>
          </a:p>
          <a:p>
            <a:pPr lvl="1"/>
            <a:endParaRPr lang="en-US" sz="2400" dirty="0">
              <a:latin typeface="+mj-lt"/>
            </a:endParaRPr>
          </a:p>
        </p:txBody>
      </p:sp>
      <p:sp>
        <p:nvSpPr>
          <p:cNvPr id="591876" name="Rectangle 4"/>
          <p:cNvSpPr>
            <a:spLocks noChangeArrowheads="1"/>
          </p:cNvSpPr>
          <p:nvPr/>
        </p:nvSpPr>
        <p:spPr bwMode="auto">
          <a:xfrm>
            <a:off x="2895600" y="2675732"/>
            <a:ext cx="3429000" cy="701675"/>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sz="2000" dirty="0">
                <a:solidFill>
                  <a:srgbClr val="000000"/>
                </a:solidFill>
                <a:latin typeface="Courier New" pitchFamily="49" charset="0"/>
                <a:cs typeface="Courier New" pitchFamily="49" charset="0"/>
              </a:rPr>
              <a:t>if (n == 0)</a:t>
            </a:r>
          </a:p>
          <a:p>
            <a:pPr eaLnBrk="0" hangingPunct="0"/>
            <a:r>
              <a:rPr lang="en-US" sz="2000" dirty="0">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return 1;   </a:t>
            </a:r>
          </a:p>
        </p:txBody>
      </p:sp>
      <p:sp>
        <p:nvSpPr>
          <p:cNvPr id="591877" name="Rectangle 5"/>
          <p:cNvSpPr>
            <a:spLocks noChangeArrowheads="1"/>
          </p:cNvSpPr>
          <p:nvPr/>
        </p:nvSpPr>
        <p:spPr bwMode="auto">
          <a:xfrm>
            <a:off x="2895600" y="5114131"/>
            <a:ext cx="5257800"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wrap="square">
            <a:spAutoFit/>
          </a:bodyPr>
          <a:lstStyle/>
          <a:p>
            <a:r>
              <a:rPr lang="en-US" sz="2000" dirty="0">
                <a:solidFill>
                  <a:srgbClr val="000000"/>
                </a:solidFill>
                <a:latin typeface="Courier New" pitchFamily="49" charset="0"/>
                <a:cs typeface="Courier New" pitchFamily="49" charset="0"/>
              </a:rPr>
              <a:t>else</a:t>
            </a:r>
          </a:p>
          <a:p>
            <a:pPr eaLnBrk="0" hangingPunct="0"/>
            <a:r>
              <a:rPr lang="en-US" sz="2000" dirty="0">
                <a:latin typeface="Courier New" pitchFamily="49" charset="0"/>
                <a:cs typeface="Courier New" pitchFamily="49" charset="0"/>
              </a:rPr>
              <a:t>   </a:t>
            </a:r>
            <a:r>
              <a:rPr lang="en-US" sz="2000" dirty="0">
                <a:solidFill>
                  <a:schemeClr val="tx1"/>
                </a:solidFill>
                <a:latin typeface="Courier New" pitchFamily="49" charset="0"/>
                <a:cs typeface="Courier New" pitchFamily="49" charset="0"/>
              </a:rPr>
              <a:t>return n * factorial(n - 1);</a:t>
            </a:r>
            <a:r>
              <a:rPr lang="en-US" sz="1100" dirty="0">
                <a:solidFill>
                  <a:schemeClr val="tx1"/>
                </a:solidFill>
                <a:latin typeface="Courier New" pitchFamily="49" charset="0"/>
                <a:cs typeface="Courier New" pitchFamily="49" charset="0"/>
              </a:rPr>
              <a:t> </a:t>
            </a:r>
            <a:endParaRPr lang="en-US" sz="2400" dirty="0">
              <a:solidFill>
                <a:schemeClr val="tx1"/>
              </a:solidFill>
              <a:latin typeface="Courier New" pitchFamily="49" charset="0"/>
              <a:cs typeface="Courier New" pitchFamily="49" charset="0"/>
            </a:endParaRPr>
          </a:p>
        </p:txBody>
      </p:sp>
      <p:sp>
        <p:nvSpPr>
          <p:cNvPr id="2" name="Date Placeholder 1"/>
          <p:cNvSpPr>
            <a:spLocks noGrp="1"/>
          </p:cNvSpPr>
          <p:nvPr>
            <p:ph type="dt" sz="half" idx="10"/>
          </p:nvPr>
        </p:nvSpPr>
        <p:spPr/>
        <p:txBody>
          <a:bodyPr/>
          <a:lstStyle/>
          <a:p>
            <a:pPr>
              <a:defRPr/>
            </a:pPr>
            <a:fld id="{B3EAD634-38BD-4917-97CD-B7455EE0108A}" type="datetime3">
              <a:rPr lang="en-US" smtClean="0">
                <a:solidFill>
                  <a:srgbClr val="04617B">
                    <a:shade val="90000"/>
                  </a:srgbClr>
                </a:solidFill>
              </a:rPr>
              <a:t>31 January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24</a:t>
            </a:fld>
            <a:endParaRPr lang="en-US">
              <a:solidFill>
                <a:srgbClr val="04617B">
                  <a:shade val="90000"/>
                </a:srgb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Rectangle 2"/>
          <p:cNvSpPr>
            <a:spLocks noGrp="1" noChangeArrowheads="1"/>
          </p:cNvSpPr>
          <p:nvPr>
            <p:ph type="title"/>
          </p:nvPr>
        </p:nvSpPr>
        <p:spPr>
          <a:xfrm>
            <a:off x="685800" y="8731"/>
            <a:ext cx="7772400" cy="1143000"/>
          </a:xfrm>
        </p:spPr>
        <p:txBody>
          <a:bodyPr/>
          <a:lstStyle/>
          <a:p>
            <a:r>
              <a:rPr lang="en-US" sz="3200" dirty="0"/>
              <a:t>Guidelines for Writing Recursive Methods</a:t>
            </a:r>
            <a:endParaRPr lang="en-US" sz="3200" b="1" dirty="0"/>
          </a:p>
        </p:txBody>
      </p:sp>
      <p:sp>
        <p:nvSpPr>
          <p:cNvPr id="592899" name="Rectangle 3" descr="Rectangle: Click to edit Master text styles&#10;Second level&#10;Third level&#10;Fourth level&#10;Fifth level"/>
          <p:cNvSpPr>
            <a:spLocks noGrp="1" noChangeArrowheads="1"/>
          </p:cNvSpPr>
          <p:nvPr>
            <p:ph idx="1"/>
          </p:nvPr>
        </p:nvSpPr>
        <p:spPr>
          <a:xfrm>
            <a:off x="685800" y="1099130"/>
            <a:ext cx="8226812" cy="5105400"/>
          </a:xfrm>
        </p:spPr>
        <p:txBody>
          <a:bodyPr/>
          <a:lstStyle/>
          <a:p>
            <a:pPr lvl="1" algn="just">
              <a:spcBef>
                <a:spcPts val="600"/>
              </a:spcBef>
            </a:pPr>
            <a:r>
              <a:rPr lang="en-US" sz="2400" dirty="0">
                <a:latin typeface="+mj-lt"/>
              </a:rPr>
              <a:t>Because each invocation of the factorial method is passed a smaller value, eventually the stopping state must be reached. </a:t>
            </a:r>
          </a:p>
          <a:p>
            <a:pPr lvl="1">
              <a:spcBef>
                <a:spcPts val="600"/>
              </a:spcBef>
            </a:pPr>
            <a:r>
              <a:rPr lang="en-US" sz="2400" dirty="0">
                <a:latin typeface="+mj-lt"/>
              </a:rPr>
              <a:t>Had we accidentally written:</a:t>
            </a:r>
          </a:p>
          <a:p>
            <a:pPr lvl="1">
              <a:spcBef>
                <a:spcPts val="600"/>
              </a:spcBef>
            </a:pPr>
            <a:endParaRPr lang="en-US" sz="2400" dirty="0">
              <a:latin typeface="+mj-lt"/>
            </a:endParaRPr>
          </a:p>
          <a:p>
            <a:pPr lvl="1">
              <a:spcBef>
                <a:spcPts val="600"/>
              </a:spcBef>
            </a:pPr>
            <a:endParaRPr lang="en-US" sz="2400" dirty="0">
              <a:latin typeface="+mj-lt"/>
            </a:endParaRPr>
          </a:p>
          <a:p>
            <a:pPr lvl="1">
              <a:spcBef>
                <a:spcPts val="600"/>
              </a:spcBef>
            </a:pPr>
            <a:r>
              <a:rPr lang="en-US" sz="2400" dirty="0">
                <a:latin typeface="+mj-lt"/>
              </a:rPr>
              <a:t>The method would describe an </a:t>
            </a:r>
            <a:r>
              <a:rPr lang="en-US" sz="2400" b="1" dirty="0">
                <a:latin typeface="+mj-lt"/>
              </a:rPr>
              <a:t>indefinite recursion</a:t>
            </a:r>
            <a:r>
              <a:rPr lang="en-US" sz="2400" dirty="0">
                <a:latin typeface="+mj-lt"/>
              </a:rPr>
              <a:t>. </a:t>
            </a:r>
          </a:p>
          <a:p>
            <a:pPr lvl="1" algn="just">
              <a:spcBef>
                <a:spcPts val="600"/>
              </a:spcBef>
            </a:pPr>
            <a:r>
              <a:rPr lang="en-US" sz="2400" dirty="0">
                <a:latin typeface="+mj-lt"/>
              </a:rPr>
              <a:t>Eventually, the user would notice and terminate the program, or else the Java interpreter would run out memory, and the program would terminate with a </a:t>
            </a:r>
            <a:r>
              <a:rPr lang="en-US" sz="2400" b="1" dirty="0">
                <a:latin typeface="+mj-lt"/>
              </a:rPr>
              <a:t>stack overflow error</a:t>
            </a:r>
            <a:r>
              <a:rPr lang="en-US" sz="2400" dirty="0">
                <a:latin typeface="+mj-lt"/>
              </a:rPr>
              <a:t>.</a:t>
            </a:r>
          </a:p>
        </p:txBody>
      </p:sp>
      <p:sp>
        <p:nvSpPr>
          <p:cNvPr id="592900" name="Rectangle 4"/>
          <p:cNvSpPr>
            <a:spLocks noChangeArrowheads="1"/>
          </p:cNvSpPr>
          <p:nvPr/>
        </p:nvSpPr>
        <p:spPr bwMode="auto">
          <a:xfrm>
            <a:off x="1905000" y="3083788"/>
            <a:ext cx="5715000" cy="707886"/>
          </a:xfrm>
          <a:prstGeom prst="rect">
            <a:avLst/>
          </a:prstGeom>
          <a:ln>
            <a:headEnd/>
            <a:tailEnd/>
          </a:ln>
        </p:spPr>
        <p:style>
          <a:lnRef idx="1">
            <a:schemeClr val="accent1"/>
          </a:lnRef>
          <a:fillRef idx="2">
            <a:schemeClr val="accent1"/>
          </a:fillRef>
          <a:effectRef idx="1">
            <a:schemeClr val="accent1"/>
          </a:effectRef>
          <a:fontRef idx="minor">
            <a:schemeClr val="dk1"/>
          </a:fontRef>
        </p:style>
        <p:txBody>
          <a:bodyPr>
            <a:spAutoFit/>
          </a:bodyPr>
          <a:lstStyle/>
          <a:p>
            <a:r>
              <a:rPr lang="en-US" sz="2000" dirty="0">
                <a:solidFill>
                  <a:srgbClr val="000000"/>
                </a:solidFill>
                <a:latin typeface="Courier New" pitchFamily="49" charset="0"/>
                <a:cs typeface="Courier New" pitchFamily="49" charset="0"/>
              </a:rPr>
              <a:t>else</a:t>
            </a:r>
          </a:p>
          <a:p>
            <a:pPr eaLnBrk="0" hangingPunct="0"/>
            <a:r>
              <a:rPr lang="en-US" sz="2000" dirty="0">
                <a:solidFill>
                  <a:srgbClr val="000000"/>
                </a:solidFill>
                <a:latin typeface="Courier New" pitchFamily="49" charset="0"/>
                <a:cs typeface="Courier New" pitchFamily="49" charset="0"/>
              </a:rPr>
              <a:t>   return n * factorial(n </a:t>
            </a:r>
            <a:r>
              <a:rPr lang="en-US" sz="2000" b="1" dirty="0">
                <a:solidFill>
                  <a:srgbClr val="FF0000"/>
                </a:solidFill>
                <a:latin typeface="Courier New" pitchFamily="49" charset="0"/>
                <a:cs typeface="Courier New" pitchFamily="49" charset="0"/>
              </a:rPr>
              <a:t>+</a:t>
            </a:r>
            <a:r>
              <a:rPr lang="en-US" sz="2000" dirty="0">
                <a:solidFill>
                  <a:srgbClr val="000000"/>
                </a:solidFill>
                <a:latin typeface="Courier New" pitchFamily="49" charset="0"/>
                <a:cs typeface="Courier New" pitchFamily="49" charset="0"/>
              </a:rPr>
              <a:t> 1); </a:t>
            </a:r>
          </a:p>
        </p:txBody>
      </p:sp>
      <p:sp>
        <p:nvSpPr>
          <p:cNvPr id="2" name="Date Placeholder 1"/>
          <p:cNvSpPr>
            <a:spLocks noGrp="1"/>
          </p:cNvSpPr>
          <p:nvPr>
            <p:ph type="dt" sz="half" idx="10"/>
          </p:nvPr>
        </p:nvSpPr>
        <p:spPr/>
        <p:txBody>
          <a:bodyPr/>
          <a:lstStyle/>
          <a:p>
            <a:pPr>
              <a:defRPr/>
            </a:pPr>
            <a:fld id="{9AF2A75F-17D2-456B-905F-D0B25F951D12}" type="datetime3">
              <a:rPr lang="en-US" smtClean="0">
                <a:solidFill>
                  <a:srgbClr val="04617B">
                    <a:shade val="90000"/>
                  </a:srgbClr>
                </a:solidFill>
              </a:rPr>
              <a:t>31 January 2023</a:t>
            </a:fld>
            <a:endParaRPr lang="en-US">
              <a:solidFill>
                <a:srgbClr val="04617B">
                  <a:shade val="90000"/>
                </a:srgbClr>
              </a:solidFill>
            </a:endParaRPr>
          </a:p>
        </p:txBody>
      </p:sp>
      <p:sp>
        <p:nvSpPr>
          <p:cNvPr id="3" name="Footer Placeholder 2"/>
          <p:cNvSpPr>
            <a:spLocks noGrp="1"/>
          </p:cNvSpPr>
          <p:nvPr>
            <p:ph type="ftr" sz="quarter" idx="11"/>
          </p:nvPr>
        </p:nvSpPr>
        <p:spPr/>
        <p:txBody>
          <a:bodyPr/>
          <a:lstStyle/>
          <a:p>
            <a:pPr>
              <a:defRPr/>
            </a:pPr>
            <a:r>
              <a:rPr lang="en-US">
                <a:solidFill>
                  <a:srgbClr val="04617B">
                    <a:shade val="90000"/>
                  </a:srgbClr>
                </a:solidFill>
              </a:rPr>
              <a:t>AOU- M110</a:t>
            </a:r>
          </a:p>
        </p:txBody>
      </p:sp>
      <p:sp>
        <p:nvSpPr>
          <p:cNvPr id="4" name="Slide Number Placeholder 3"/>
          <p:cNvSpPr>
            <a:spLocks noGrp="1"/>
          </p:cNvSpPr>
          <p:nvPr>
            <p:ph type="sldNum" sz="quarter" idx="12"/>
          </p:nvPr>
        </p:nvSpPr>
        <p:spPr/>
        <p:txBody>
          <a:bodyPr/>
          <a:lstStyle/>
          <a:p>
            <a:pPr>
              <a:defRPr/>
            </a:pPr>
            <a:fld id="{1B1F7A6E-39DC-41E8-B6CB-115C19BA5CBE}" type="slidenum">
              <a:rPr lang="en-US" smtClean="0">
                <a:solidFill>
                  <a:srgbClr val="04617B">
                    <a:shade val="90000"/>
                  </a:srgbClr>
                </a:solidFill>
              </a:rPr>
              <a:pPr>
                <a:defRPr/>
              </a:pPr>
              <a:t>25</a:t>
            </a:fld>
            <a:endParaRPr lang="en-US">
              <a:solidFill>
                <a:srgbClr val="04617B">
                  <a:shade val="90000"/>
                </a:srgbClr>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147325E-D975-4FF6-89EB-C610AC2D732B}"/>
              </a:ext>
            </a:extLst>
          </p:cNvPr>
          <p:cNvSpPr>
            <a:spLocks noGrp="1" noChangeArrowheads="1"/>
          </p:cNvSpPr>
          <p:nvPr>
            <p:ph type="title"/>
          </p:nvPr>
        </p:nvSpPr>
        <p:spPr>
          <a:xfrm>
            <a:off x="982134" y="168434"/>
            <a:ext cx="7704667" cy="868630"/>
          </a:xfrm>
        </p:spPr>
        <p:txBody>
          <a:bodyPr/>
          <a:lstStyle/>
          <a:p>
            <a:r>
              <a:rPr lang="en-US" altLang="en-US" dirty="0"/>
              <a:t>Recursion versus Looping</a:t>
            </a:r>
          </a:p>
        </p:txBody>
      </p:sp>
      <p:sp>
        <p:nvSpPr>
          <p:cNvPr id="24579" name="Content Placeholder 2">
            <a:extLst>
              <a:ext uri="{FF2B5EF4-FFF2-40B4-BE49-F238E27FC236}">
                <a16:creationId xmlns:a16="http://schemas.microsoft.com/office/drawing/2014/main" id="{F1817C16-BBFE-4B52-B530-2BCC85E1D570}"/>
              </a:ext>
            </a:extLst>
          </p:cNvPr>
          <p:cNvSpPr>
            <a:spLocks noGrp="1" noChangeArrowheads="1"/>
          </p:cNvSpPr>
          <p:nvPr>
            <p:ph idx="1"/>
          </p:nvPr>
        </p:nvSpPr>
        <p:spPr>
          <a:xfrm>
            <a:off x="982133" y="1242647"/>
            <a:ext cx="7704667" cy="4525108"/>
          </a:xfrm>
        </p:spPr>
        <p:txBody>
          <a:bodyPr>
            <a:normAutofit lnSpcReduction="10000"/>
          </a:bodyPr>
          <a:lstStyle/>
          <a:p>
            <a:pPr>
              <a:buFontTx/>
              <a:buChar char="•"/>
            </a:pPr>
            <a:r>
              <a:rPr lang="en-US" altLang="en-US" dirty="0">
                <a:cs typeface="Courier New" panose="02070309020205020404" pitchFamily="49" charset="0"/>
              </a:rPr>
              <a:t>Reasons not to use recursion:</a:t>
            </a:r>
          </a:p>
          <a:p>
            <a:pPr lvl="1"/>
            <a:r>
              <a:rPr lang="en-US" altLang="en-US" dirty="0">
                <a:cs typeface="Courier New" panose="02070309020205020404" pitchFamily="49" charset="0"/>
              </a:rPr>
              <a:t>Less efficient: entails function calling overhead that is not necessary with a loop. For example, we saw that n! can be calculated with a loop.</a:t>
            </a:r>
          </a:p>
          <a:p>
            <a:pPr lvl="1"/>
            <a:r>
              <a:rPr lang="en-US" altLang="en-US" dirty="0">
                <a:cs typeface="Courier New" panose="02070309020205020404" pitchFamily="49" charset="0"/>
              </a:rPr>
              <a:t>Usually, a solution using a loop is more evident than a recursive solution</a:t>
            </a:r>
          </a:p>
          <a:p>
            <a:pPr>
              <a:buFontTx/>
              <a:buChar char="•"/>
            </a:pPr>
            <a:r>
              <a:rPr lang="en-US" altLang="en-US" dirty="0">
                <a:cs typeface="Courier New" panose="02070309020205020404" pitchFamily="49" charset="0"/>
              </a:rPr>
              <a:t>Some problems are more easily solved with recursion than with a loop</a:t>
            </a:r>
          </a:p>
          <a:p>
            <a:pPr lvl="1"/>
            <a:r>
              <a:rPr lang="en-US" altLang="en-US" dirty="0">
                <a:cs typeface="Courier New" panose="02070309020205020404" pitchFamily="49" charset="0"/>
              </a:rPr>
              <a:t>Example: Fibonacci, where the mathematical definition lends itself to recursion</a:t>
            </a:r>
          </a:p>
          <a:p>
            <a:r>
              <a:rPr lang="en-US" dirty="0">
                <a:latin typeface="+mj-lt"/>
              </a:rPr>
              <a:t>You must be able to determine when recursion is appropriate</a:t>
            </a:r>
            <a:endParaRPr lang="en-US" altLang="en-US" dirty="0">
              <a:cs typeface="Courier New" panose="02070309020205020404" pitchFamily="49" charset="0"/>
            </a:endParaRPr>
          </a:p>
          <a:p>
            <a:pPr>
              <a:buFontTx/>
              <a:buChar char="•"/>
            </a:pPr>
            <a:endParaRPr lang="en-US" altLang="en-US" dirty="0"/>
          </a:p>
        </p:txBody>
      </p:sp>
      <p:sp>
        <p:nvSpPr>
          <p:cNvPr id="2" name="Date Placeholder 1">
            <a:extLst>
              <a:ext uri="{FF2B5EF4-FFF2-40B4-BE49-F238E27FC236}">
                <a16:creationId xmlns:a16="http://schemas.microsoft.com/office/drawing/2014/main" id="{4F9E564B-4632-4B60-B71D-AD4F95EDB104}"/>
              </a:ext>
            </a:extLst>
          </p:cNvPr>
          <p:cNvSpPr>
            <a:spLocks noGrp="1"/>
          </p:cNvSpPr>
          <p:nvPr>
            <p:ph type="dt" sz="half" idx="10"/>
          </p:nvPr>
        </p:nvSpPr>
        <p:spPr/>
        <p:txBody>
          <a:bodyPr/>
          <a:lstStyle/>
          <a:p>
            <a:fld id="{30C742FB-0760-45EA-92D7-4EE8C6695390}" type="datetime3">
              <a:rPr lang="en-US" smtClean="0"/>
              <a:t>31 January 2023</a:t>
            </a:fld>
            <a:endParaRPr lang="en-US" dirty="0"/>
          </a:p>
        </p:txBody>
      </p:sp>
      <p:sp>
        <p:nvSpPr>
          <p:cNvPr id="3" name="Footer Placeholder 2">
            <a:extLst>
              <a:ext uri="{FF2B5EF4-FFF2-40B4-BE49-F238E27FC236}">
                <a16:creationId xmlns:a16="http://schemas.microsoft.com/office/drawing/2014/main" id="{5B30979A-92E2-40E4-BDEB-6E32BCD25A7F}"/>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C3936384-C413-4C5C-B7BF-9F9A491115FB}"/>
              </a:ext>
            </a:extLst>
          </p:cNvPr>
          <p:cNvSpPr>
            <a:spLocks noGrp="1"/>
          </p:cNvSpPr>
          <p:nvPr>
            <p:ph type="sldNum" sz="quarter" idx="12"/>
          </p:nvPr>
        </p:nvSpPr>
        <p:spPr/>
        <p:txBody>
          <a:bodyPr/>
          <a:lstStyle/>
          <a:p>
            <a:fld id="{D57F1E4F-1CFF-5643-939E-02111984F565}" type="slidenum">
              <a:rPr lang="en-US" smtClean="0"/>
              <a:t>26</a:t>
            </a:fld>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06AF-B95F-4B48-AB4B-D9BF06848726}"/>
              </a:ext>
            </a:extLst>
          </p:cNvPr>
          <p:cNvSpPr>
            <a:spLocks noGrp="1"/>
          </p:cNvSpPr>
          <p:nvPr>
            <p:ph type="title"/>
          </p:nvPr>
        </p:nvSpPr>
        <p:spPr>
          <a:xfrm>
            <a:off x="982134" y="1572057"/>
            <a:ext cx="7704667" cy="3562649"/>
          </a:xfrm>
        </p:spPr>
        <p:txBody>
          <a:bodyPr>
            <a:normAutofit/>
          </a:bodyPr>
          <a:lstStyle/>
          <a:p>
            <a:r>
              <a:rPr lang="en-US" sz="6000" b="1" dirty="0">
                <a:solidFill>
                  <a:srgbClr val="C00000"/>
                </a:solidFill>
              </a:rPr>
              <a:t>Extra Exercises</a:t>
            </a:r>
          </a:p>
        </p:txBody>
      </p:sp>
      <p:sp>
        <p:nvSpPr>
          <p:cNvPr id="4" name="Date Placeholder 3">
            <a:extLst>
              <a:ext uri="{FF2B5EF4-FFF2-40B4-BE49-F238E27FC236}">
                <a16:creationId xmlns:a16="http://schemas.microsoft.com/office/drawing/2014/main" id="{68C628DB-754F-4184-8836-BAE477E9E884}"/>
              </a:ext>
            </a:extLst>
          </p:cNvPr>
          <p:cNvSpPr>
            <a:spLocks noGrp="1"/>
          </p:cNvSpPr>
          <p:nvPr>
            <p:ph type="dt" sz="half" idx="10"/>
          </p:nvPr>
        </p:nvSpPr>
        <p:spPr/>
        <p:txBody>
          <a:bodyPr/>
          <a:lstStyle/>
          <a:p>
            <a:fld id="{4196BE0E-E316-459D-A057-C3349590745C}" type="datetime3">
              <a:rPr lang="en-US" smtClean="0"/>
              <a:pPr/>
              <a:t>31 January 2023</a:t>
            </a:fld>
            <a:endParaRPr lang="en-US" dirty="0"/>
          </a:p>
        </p:txBody>
      </p:sp>
      <p:sp>
        <p:nvSpPr>
          <p:cNvPr id="5" name="Footer Placeholder 4">
            <a:extLst>
              <a:ext uri="{FF2B5EF4-FFF2-40B4-BE49-F238E27FC236}">
                <a16:creationId xmlns:a16="http://schemas.microsoft.com/office/drawing/2014/main" id="{BB1E2629-9B0A-4892-AA94-200BFBB9D298}"/>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2F8534FC-96BF-4C65-AF8C-F68E6955B185}"/>
              </a:ext>
            </a:extLst>
          </p:cNvPr>
          <p:cNvSpPr>
            <a:spLocks noGrp="1"/>
          </p:cNvSpPr>
          <p:nvPr>
            <p:ph type="sldNum" sz="quarter" idx="12"/>
          </p:nvPr>
        </p:nvSpPr>
        <p:spPr/>
        <p:txBody>
          <a:bodyPr/>
          <a:lstStyle/>
          <a:p>
            <a:fld id="{D57F1E4F-1CFF-5643-939E-02111984F565}" type="slidenum">
              <a:rPr lang="en-US" smtClean="0"/>
              <a:pPr/>
              <a:t>27</a:t>
            </a:fld>
            <a:endParaRPr lang="en-US" dirty="0"/>
          </a:p>
        </p:txBody>
      </p:sp>
    </p:spTree>
    <p:extLst>
      <p:ext uri="{BB962C8B-B14F-4D97-AF65-F5344CB8AC3E}">
        <p14:creationId xmlns:p14="http://schemas.microsoft.com/office/powerpoint/2010/main" val="25281692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06AF-B95F-4B48-AB4B-D9BF06848726}"/>
              </a:ext>
            </a:extLst>
          </p:cNvPr>
          <p:cNvSpPr>
            <a:spLocks noGrp="1"/>
          </p:cNvSpPr>
          <p:nvPr>
            <p:ph type="title"/>
          </p:nvPr>
        </p:nvSpPr>
        <p:spPr>
          <a:xfrm>
            <a:off x="1242646" y="130961"/>
            <a:ext cx="7704667" cy="948404"/>
          </a:xfrm>
        </p:spPr>
        <p:txBody>
          <a:bodyPr/>
          <a:lstStyle/>
          <a:p>
            <a:r>
              <a:rPr lang="en-US" dirty="0"/>
              <a:t>Exercise 1</a:t>
            </a:r>
          </a:p>
        </p:txBody>
      </p:sp>
      <p:sp>
        <p:nvSpPr>
          <p:cNvPr id="4" name="Date Placeholder 3">
            <a:extLst>
              <a:ext uri="{FF2B5EF4-FFF2-40B4-BE49-F238E27FC236}">
                <a16:creationId xmlns:a16="http://schemas.microsoft.com/office/drawing/2014/main" id="{68C628DB-754F-4184-8836-BAE477E9E884}"/>
              </a:ext>
            </a:extLst>
          </p:cNvPr>
          <p:cNvSpPr>
            <a:spLocks noGrp="1"/>
          </p:cNvSpPr>
          <p:nvPr>
            <p:ph type="dt" sz="half" idx="10"/>
          </p:nvPr>
        </p:nvSpPr>
        <p:spPr/>
        <p:txBody>
          <a:bodyPr/>
          <a:lstStyle/>
          <a:p>
            <a:fld id="{4196BE0E-E316-459D-A057-C3349590745C}" type="datetime3">
              <a:rPr lang="en-US" smtClean="0"/>
              <a:pPr/>
              <a:t>31 January 2023</a:t>
            </a:fld>
            <a:endParaRPr lang="en-US" dirty="0"/>
          </a:p>
        </p:txBody>
      </p:sp>
      <p:sp>
        <p:nvSpPr>
          <p:cNvPr id="5" name="Footer Placeholder 4">
            <a:extLst>
              <a:ext uri="{FF2B5EF4-FFF2-40B4-BE49-F238E27FC236}">
                <a16:creationId xmlns:a16="http://schemas.microsoft.com/office/drawing/2014/main" id="{BB1E2629-9B0A-4892-AA94-200BFBB9D298}"/>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2F8534FC-96BF-4C65-AF8C-F68E6955B185}"/>
              </a:ext>
            </a:extLst>
          </p:cNvPr>
          <p:cNvSpPr>
            <a:spLocks noGrp="1"/>
          </p:cNvSpPr>
          <p:nvPr>
            <p:ph type="sldNum" sz="quarter" idx="12"/>
          </p:nvPr>
        </p:nvSpPr>
        <p:spPr/>
        <p:txBody>
          <a:bodyPr/>
          <a:lstStyle/>
          <a:p>
            <a:fld id="{D57F1E4F-1CFF-5643-939E-02111984F565}" type="slidenum">
              <a:rPr lang="en-US" smtClean="0"/>
              <a:pPr/>
              <a:t>28</a:t>
            </a:fld>
            <a:endParaRPr lang="en-US" dirty="0"/>
          </a:p>
        </p:txBody>
      </p:sp>
      <p:sp>
        <p:nvSpPr>
          <p:cNvPr id="7" name="TextBox 6">
            <a:extLst>
              <a:ext uri="{FF2B5EF4-FFF2-40B4-BE49-F238E27FC236}">
                <a16:creationId xmlns:a16="http://schemas.microsoft.com/office/drawing/2014/main" id="{7B634339-0FFD-4864-9109-61CCC0BA0F32}"/>
              </a:ext>
            </a:extLst>
          </p:cNvPr>
          <p:cNvSpPr txBox="1"/>
          <p:nvPr/>
        </p:nvSpPr>
        <p:spPr>
          <a:xfrm>
            <a:off x="1265717" y="1100114"/>
            <a:ext cx="7362092" cy="923330"/>
          </a:xfrm>
          <a:prstGeom prst="rect">
            <a:avLst/>
          </a:prstGeom>
          <a:noFill/>
        </p:spPr>
        <p:txBody>
          <a:bodyPr wrap="square">
            <a:spAutoFit/>
          </a:bodyPr>
          <a:lstStyle/>
          <a:p>
            <a:pPr marL="342900" indent="-342900" algn="l">
              <a:buFont typeface="+mj-lt"/>
              <a:buAutoNum type="arabicPeriod"/>
            </a:pPr>
            <a:r>
              <a:rPr lang="en-US" sz="1800" b="0" i="0" u="none" strike="noStrike" baseline="0" dirty="0">
                <a:latin typeface="SabonLTPro-Roman"/>
              </a:rPr>
              <a:t>Design a function that accepts a list of numbers as an argument. The function should recursively calculate the sum of all the numbers in the list and return that value.</a:t>
            </a:r>
            <a:endParaRPr lang="en-US" dirty="0"/>
          </a:p>
        </p:txBody>
      </p:sp>
      <p:sp>
        <p:nvSpPr>
          <p:cNvPr id="8" name="TextBox 7">
            <a:extLst>
              <a:ext uri="{FF2B5EF4-FFF2-40B4-BE49-F238E27FC236}">
                <a16:creationId xmlns:a16="http://schemas.microsoft.com/office/drawing/2014/main" id="{6C26579E-B356-42F9-963E-687D149541BA}"/>
              </a:ext>
            </a:extLst>
          </p:cNvPr>
          <p:cNvSpPr txBox="1"/>
          <p:nvPr/>
        </p:nvSpPr>
        <p:spPr>
          <a:xfrm>
            <a:off x="1631261" y="2289682"/>
            <a:ext cx="7055540" cy="258532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a:spAutoFit/>
          </a:bodyPr>
          <a:lstStyle>
            <a:defPPr>
              <a:defRPr lang="en-US"/>
            </a:defPPr>
            <a:lvl1pPr>
              <a:defRPr>
                <a:solidFill>
                  <a:schemeClr val="tx1">
                    <a:lumMod val="50000"/>
                    <a:lumOff val="50000"/>
                  </a:schemeClr>
                </a:solidFill>
              </a:defRPr>
            </a:lvl1pPr>
          </a:lstStyle>
          <a:p>
            <a:r>
              <a:rPr lang="en-US" dirty="0"/>
              <a:t># The </a:t>
            </a:r>
            <a:r>
              <a:rPr lang="en-US" dirty="0" err="1"/>
              <a:t>sum_list</a:t>
            </a:r>
            <a:r>
              <a:rPr lang="en-US" dirty="0"/>
              <a:t> function accepts a list of numbers as an argument.</a:t>
            </a:r>
          </a:p>
          <a:p>
            <a:r>
              <a:rPr lang="en-US" dirty="0"/>
              <a:t># The function recursively calculates the sum of all the</a:t>
            </a:r>
          </a:p>
          <a:p>
            <a:r>
              <a:rPr lang="en-US" dirty="0"/>
              <a:t># numbers in the list and returns the value.</a:t>
            </a:r>
          </a:p>
          <a:p>
            <a:r>
              <a:rPr lang="en-US" dirty="0">
                <a:solidFill>
                  <a:schemeClr val="tx1"/>
                </a:solidFill>
              </a:rPr>
              <a:t>def </a:t>
            </a:r>
            <a:r>
              <a:rPr lang="en-US" dirty="0" err="1">
                <a:solidFill>
                  <a:schemeClr val="tx1"/>
                </a:solidFill>
              </a:rPr>
              <a:t>sum_list</a:t>
            </a:r>
            <a:r>
              <a:rPr lang="en-US" dirty="0">
                <a:solidFill>
                  <a:schemeClr val="tx1"/>
                </a:solidFill>
              </a:rPr>
              <a:t>(</a:t>
            </a:r>
            <a:r>
              <a:rPr lang="en-US" dirty="0" err="1">
                <a:solidFill>
                  <a:schemeClr val="tx1"/>
                </a:solidFill>
              </a:rPr>
              <a:t>numlist</a:t>
            </a:r>
            <a:r>
              <a:rPr lang="en-US" dirty="0">
                <a:solidFill>
                  <a:schemeClr val="tx1"/>
                </a:solidFill>
              </a:rPr>
              <a:t>):</a:t>
            </a:r>
          </a:p>
          <a:p>
            <a:r>
              <a:rPr lang="en-US" dirty="0">
                <a:solidFill>
                  <a:schemeClr val="tx1"/>
                </a:solidFill>
              </a:rPr>
              <a:t>    n  = </a:t>
            </a:r>
            <a:r>
              <a:rPr lang="en-US" dirty="0" err="1">
                <a:solidFill>
                  <a:schemeClr val="tx1"/>
                </a:solidFill>
              </a:rPr>
              <a:t>len</a:t>
            </a:r>
            <a:r>
              <a:rPr lang="en-US" dirty="0">
                <a:solidFill>
                  <a:schemeClr val="tx1"/>
                </a:solidFill>
              </a:rPr>
              <a:t>(</a:t>
            </a:r>
            <a:r>
              <a:rPr lang="en-US" dirty="0" err="1">
                <a:solidFill>
                  <a:schemeClr val="tx1"/>
                </a:solidFill>
              </a:rPr>
              <a:t>numlist</a:t>
            </a:r>
            <a:r>
              <a:rPr lang="en-US" dirty="0">
                <a:solidFill>
                  <a:schemeClr val="tx1"/>
                </a:solidFill>
              </a:rPr>
              <a:t>)</a:t>
            </a:r>
          </a:p>
          <a:p>
            <a:r>
              <a:rPr lang="en-US" dirty="0">
                <a:solidFill>
                  <a:schemeClr val="tx1"/>
                </a:solidFill>
              </a:rPr>
              <a:t>    if </a:t>
            </a:r>
            <a:r>
              <a:rPr lang="en-US" dirty="0" err="1">
                <a:solidFill>
                  <a:schemeClr val="tx1"/>
                </a:solidFill>
              </a:rPr>
              <a:t>len</a:t>
            </a:r>
            <a:r>
              <a:rPr lang="en-US" dirty="0">
                <a:solidFill>
                  <a:schemeClr val="tx1"/>
                </a:solidFill>
              </a:rPr>
              <a:t>(</a:t>
            </a:r>
            <a:r>
              <a:rPr lang="en-US" dirty="0" err="1">
                <a:solidFill>
                  <a:schemeClr val="tx1"/>
                </a:solidFill>
              </a:rPr>
              <a:t>numlist</a:t>
            </a:r>
            <a:r>
              <a:rPr lang="en-US" dirty="0">
                <a:solidFill>
                  <a:schemeClr val="tx1"/>
                </a:solidFill>
              </a:rPr>
              <a:t>) == 1:</a:t>
            </a:r>
          </a:p>
          <a:p>
            <a:r>
              <a:rPr lang="en-US" dirty="0">
                <a:solidFill>
                  <a:schemeClr val="tx1"/>
                </a:solidFill>
              </a:rPr>
              <a:t>        return </a:t>
            </a:r>
            <a:r>
              <a:rPr lang="en-US" dirty="0" err="1">
                <a:solidFill>
                  <a:schemeClr val="tx1"/>
                </a:solidFill>
              </a:rPr>
              <a:t>numlist</a:t>
            </a:r>
            <a:r>
              <a:rPr lang="en-US" dirty="0">
                <a:solidFill>
                  <a:schemeClr val="tx1"/>
                </a:solidFill>
              </a:rPr>
              <a:t>[0]</a:t>
            </a:r>
          </a:p>
          <a:p>
            <a:r>
              <a:rPr lang="en-US" dirty="0">
                <a:solidFill>
                  <a:schemeClr val="tx1"/>
                </a:solidFill>
              </a:rPr>
              <a:t>    else:</a:t>
            </a:r>
          </a:p>
          <a:p>
            <a:r>
              <a:rPr lang="en-US" dirty="0">
                <a:solidFill>
                  <a:schemeClr val="tx1"/>
                </a:solidFill>
              </a:rPr>
              <a:t>        return </a:t>
            </a:r>
            <a:r>
              <a:rPr lang="en-US" dirty="0" err="1">
                <a:solidFill>
                  <a:schemeClr val="tx1"/>
                </a:solidFill>
              </a:rPr>
              <a:t>numlist</a:t>
            </a:r>
            <a:r>
              <a:rPr lang="en-US" dirty="0">
                <a:solidFill>
                  <a:schemeClr val="tx1"/>
                </a:solidFill>
              </a:rPr>
              <a:t>[n-1] + </a:t>
            </a:r>
            <a:r>
              <a:rPr lang="en-US" dirty="0" err="1">
                <a:solidFill>
                  <a:schemeClr val="tx1"/>
                </a:solidFill>
              </a:rPr>
              <a:t>sum_list</a:t>
            </a:r>
            <a:r>
              <a:rPr lang="en-US" dirty="0">
                <a:solidFill>
                  <a:schemeClr val="tx1"/>
                </a:solidFill>
              </a:rPr>
              <a:t>(</a:t>
            </a:r>
            <a:r>
              <a:rPr lang="en-US" dirty="0" err="1">
                <a:solidFill>
                  <a:schemeClr val="tx1"/>
                </a:solidFill>
              </a:rPr>
              <a:t>numlist</a:t>
            </a:r>
            <a:r>
              <a:rPr lang="en-US" dirty="0">
                <a:solidFill>
                  <a:schemeClr val="tx1"/>
                </a:solidFill>
              </a:rPr>
              <a:t>[0:n-1])</a:t>
            </a:r>
          </a:p>
        </p:txBody>
      </p:sp>
      <p:sp>
        <p:nvSpPr>
          <p:cNvPr id="9" name="TextBox 8">
            <a:extLst>
              <a:ext uri="{FF2B5EF4-FFF2-40B4-BE49-F238E27FC236}">
                <a16:creationId xmlns:a16="http://schemas.microsoft.com/office/drawing/2014/main" id="{6BFC68CA-9D30-4CF5-B8F4-68D0A7D51013}"/>
              </a:ext>
            </a:extLst>
          </p:cNvPr>
          <p:cNvSpPr txBox="1"/>
          <p:nvPr/>
        </p:nvSpPr>
        <p:spPr>
          <a:xfrm>
            <a:off x="1535723" y="5240215"/>
            <a:ext cx="6928339" cy="923330"/>
          </a:xfrm>
          <a:prstGeom prst="rect">
            <a:avLst/>
          </a:prstGeom>
          <a:noFill/>
        </p:spPr>
        <p:txBody>
          <a:bodyPr wrap="square" rtlCol="0">
            <a:spAutoFit/>
          </a:bodyPr>
          <a:lstStyle/>
          <a:p>
            <a:r>
              <a:rPr lang="en-US" i="1" dirty="0"/>
              <a:t>Try to write the complete program that prompts the user to fill a list with </a:t>
            </a:r>
            <a:r>
              <a:rPr lang="en-US" b="1" i="1" dirty="0">
                <a:solidFill>
                  <a:srgbClr val="C00000"/>
                </a:solidFill>
              </a:rPr>
              <a:t>n</a:t>
            </a:r>
            <a:r>
              <a:rPr lang="en-US" i="1" dirty="0"/>
              <a:t> number of numbers, and  use the above function to  recursively calculate their sum.</a:t>
            </a:r>
          </a:p>
        </p:txBody>
      </p:sp>
    </p:spTree>
    <p:extLst>
      <p:ext uri="{BB962C8B-B14F-4D97-AF65-F5344CB8AC3E}">
        <p14:creationId xmlns:p14="http://schemas.microsoft.com/office/powerpoint/2010/main" val="3854427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1" presetClass="entr" presetSubtype="0" fill="hold" grpId="0" nodeType="afterEffect">
                                  <p:stCondLst>
                                    <p:cond delay="70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206AF-B95F-4B48-AB4B-D9BF06848726}"/>
              </a:ext>
            </a:extLst>
          </p:cNvPr>
          <p:cNvSpPr>
            <a:spLocks noGrp="1"/>
          </p:cNvSpPr>
          <p:nvPr>
            <p:ph type="title"/>
          </p:nvPr>
        </p:nvSpPr>
        <p:spPr>
          <a:xfrm>
            <a:off x="982134" y="271717"/>
            <a:ext cx="7704667" cy="948404"/>
          </a:xfrm>
        </p:spPr>
        <p:txBody>
          <a:bodyPr/>
          <a:lstStyle/>
          <a:p>
            <a:r>
              <a:rPr lang="en-US" dirty="0"/>
              <a:t>Exercise 2</a:t>
            </a:r>
          </a:p>
        </p:txBody>
      </p:sp>
      <p:sp>
        <p:nvSpPr>
          <p:cNvPr id="4" name="Date Placeholder 3">
            <a:extLst>
              <a:ext uri="{FF2B5EF4-FFF2-40B4-BE49-F238E27FC236}">
                <a16:creationId xmlns:a16="http://schemas.microsoft.com/office/drawing/2014/main" id="{68C628DB-754F-4184-8836-BAE477E9E884}"/>
              </a:ext>
            </a:extLst>
          </p:cNvPr>
          <p:cNvSpPr>
            <a:spLocks noGrp="1"/>
          </p:cNvSpPr>
          <p:nvPr>
            <p:ph type="dt" sz="half" idx="10"/>
          </p:nvPr>
        </p:nvSpPr>
        <p:spPr/>
        <p:txBody>
          <a:bodyPr/>
          <a:lstStyle/>
          <a:p>
            <a:fld id="{4196BE0E-E316-459D-A057-C3349590745C}" type="datetime3">
              <a:rPr lang="en-US" smtClean="0"/>
              <a:pPr/>
              <a:t>31 January 2023</a:t>
            </a:fld>
            <a:endParaRPr lang="en-US" dirty="0"/>
          </a:p>
        </p:txBody>
      </p:sp>
      <p:sp>
        <p:nvSpPr>
          <p:cNvPr id="5" name="Footer Placeholder 4">
            <a:extLst>
              <a:ext uri="{FF2B5EF4-FFF2-40B4-BE49-F238E27FC236}">
                <a16:creationId xmlns:a16="http://schemas.microsoft.com/office/drawing/2014/main" id="{BB1E2629-9B0A-4892-AA94-200BFBB9D298}"/>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2F8534FC-96BF-4C65-AF8C-F68E6955B185}"/>
              </a:ext>
            </a:extLst>
          </p:cNvPr>
          <p:cNvSpPr>
            <a:spLocks noGrp="1"/>
          </p:cNvSpPr>
          <p:nvPr>
            <p:ph type="sldNum" sz="quarter" idx="12"/>
          </p:nvPr>
        </p:nvSpPr>
        <p:spPr/>
        <p:txBody>
          <a:bodyPr/>
          <a:lstStyle/>
          <a:p>
            <a:fld id="{D57F1E4F-1CFF-5643-939E-02111984F565}" type="slidenum">
              <a:rPr lang="en-US" smtClean="0"/>
              <a:pPr/>
              <a:t>29</a:t>
            </a:fld>
            <a:endParaRPr lang="en-US" dirty="0"/>
          </a:p>
        </p:txBody>
      </p:sp>
      <p:sp>
        <p:nvSpPr>
          <p:cNvPr id="9" name="TextBox 8">
            <a:extLst>
              <a:ext uri="{FF2B5EF4-FFF2-40B4-BE49-F238E27FC236}">
                <a16:creationId xmlns:a16="http://schemas.microsoft.com/office/drawing/2014/main" id="{FD984213-F2FE-4B03-AC1A-8AC8244F2863}"/>
              </a:ext>
            </a:extLst>
          </p:cNvPr>
          <p:cNvSpPr txBox="1"/>
          <p:nvPr/>
        </p:nvSpPr>
        <p:spPr>
          <a:xfrm>
            <a:off x="1512278" y="1406770"/>
            <a:ext cx="7174523" cy="1754326"/>
          </a:xfrm>
          <a:prstGeom prst="rect">
            <a:avLst/>
          </a:prstGeom>
          <a:noFill/>
        </p:spPr>
        <p:txBody>
          <a:bodyPr wrap="square">
            <a:spAutoFit/>
          </a:bodyPr>
          <a:lstStyle/>
          <a:p>
            <a:pPr marL="342900" indent="-342900" algn="l">
              <a:buFont typeface="+mj-lt"/>
              <a:buAutoNum type="arabicPeriod" startAt="2"/>
            </a:pPr>
            <a:r>
              <a:rPr lang="en-US" sz="1800" b="0" i="0" u="none" strike="noStrike" baseline="0" dirty="0">
                <a:latin typeface="SabonLTPro-Roman"/>
              </a:rPr>
              <a:t>Design a function that accepts a string as an argument. Assume that the string will contain a single word. The function should use recursion to determine whether the word is a palindrome (a word that reads the same backwards as forward). </a:t>
            </a:r>
          </a:p>
          <a:p>
            <a:pPr algn="l"/>
            <a:r>
              <a:rPr lang="en-US" sz="1800" b="0" i="1" u="none" strike="noStrike" baseline="0" dirty="0">
                <a:latin typeface="SabonLTPro-Italic"/>
              </a:rPr>
              <a:t>    Hint: Use string slicing to refer to and compare the characters on either     </a:t>
            </a:r>
          </a:p>
          <a:p>
            <a:pPr algn="l"/>
            <a:r>
              <a:rPr lang="en-US" i="1" dirty="0">
                <a:latin typeface="SabonLTPro-Italic"/>
              </a:rPr>
              <a:t>             </a:t>
            </a:r>
            <a:r>
              <a:rPr lang="en-US" sz="1800" b="0" i="1" u="none" strike="noStrike" baseline="0" dirty="0">
                <a:latin typeface="SabonLTPro-Italic"/>
              </a:rPr>
              <a:t>end of the string.</a:t>
            </a:r>
            <a:endParaRPr lang="en-US" dirty="0"/>
          </a:p>
        </p:txBody>
      </p:sp>
      <p:sp>
        <p:nvSpPr>
          <p:cNvPr id="11" name="TextBox 10">
            <a:extLst>
              <a:ext uri="{FF2B5EF4-FFF2-40B4-BE49-F238E27FC236}">
                <a16:creationId xmlns:a16="http://schemas.microsoft.com/office/drawing/2014/main" id="{E41AFEE4-8BE3-4A28-8876-BA6ED586E621}"/>
              </a:ext>
            </a:extLst>
          </p:cNvPr>
          <p:cNvSpPr txBox="1"/>
          <p:nvPr/>
        </p:nvSpPr>
        <p:spPr>
          <a:xfrm>
            <a:off x="2288280" y="3347745"/>
            <a:ext cx="5622518" cy="2585323"/>
          </a:xfrm>
          <a:prstGeom prst="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path path="circle">
              <a:fillToRect l="50000" t="50000" r="50000" b="50000"/>
            </a:path>
            <a:tileRect/>
          </a:gradFill>
        </p:spPr>
        <p:txBody>
          <a:bodyPr wrap="square">
            <a:spAutoFit/>
          </a:bodyPr>
          <a:lstStyle/>
          <a:p>
            <a:r>
              <a:rPr lang="en-US" dirty="0">
                <a:solidFill>
                  <a:schemeClr val="tx1">
                    <a:lumMod val="50000"/>
                    <a:lumOff val="50000"/>
                  </a:schemeClr>
                </a:solidFill>
              </a:rPr>
              <a:t># Function uses recursion to determine whether</a:t>
            </a:r>
          </a:p>
          <a:p>
            <a:r>
              <a:rPr lang="en-US" dirty="0">
                <a:solidFill>
                  <a:schemeClr val="tx1">
                    <a:lumMod val="50000"/>
                    <a:lumOff val="50000"/>
                  </a:schemeClr>
                </a:solidFill>
              </a:rPr>
              <a:t># the word passed to it is a palindrome.</a:t>
            </a:r>
          </a:p>
          <a:p>
            <a:r>
              <a:rPr lang="en-US" b="1" dirty="0"/>
              <a:t>def </a:t>
            </a:r>
            <a:r>
              <a:rPr lang="en-US" b="1" dirty="0" err="1"/>
              <a:t>is_palindrome</a:t>
            </a:r>
            <a:r>
              <a:rPr lang="en-US" b="1" dirty="0"/>
              <a:t>(word):</a:t>
            </a:r>
          </a:p>
          <a:p>
            <a:r>
              <a:rPr lang="en-US" b="1" dirty="0"/>
              <a:t>    if </a:t>
            </a:r>
            <a:r>
              <a:rPr lang="en-US" b="1" dirty="0" err="1"/>
              <a:t>len</a:t>
            </a:r>
            <a:r>
              <a:rPr lang="en-US" b="1" dirty="0"/>
              <a:t>(word) &lt; 2:</a:t>
            </a:r>
          </a:p>
          <a:p>
            <a:r>
              <a:rPr lang="en-US" b="1" dirty="0"/>
              <a:t>        return True</a:t>
            </a:r>
          </a:p>
          <a:p>
            <a:r>
              <a:rPr lang="en-US" b="1" dirty="0"/>
              <a:t>    </a:t>
            </a:r>
            <a:r>
              <a:rPr lang="en-US" b="1" dirty="0" err="1"/>
              <a:t>elif</a:t>
            </a:r>
            <a:r>
              <a:rPr lang="en-US" b="1" dirty="0"/>
              <a:t> word[0] == word[-1]:</a:t>
            </a:r>
          </a:p>
          <a:p>
            <a:r>
              <a:rPr lang="en-US" b="1" dirty="0"/>
              <a:t>        return </a:t>
            </a:r>
            <a:r>
              <a:rPr lang="en-US" b="1" dirty="0" err="1"/>
              <a:t>is_palindrome</a:t>
            </a:r>
            <a:r>
              <a:rPr lang="en-US" b="1" dirty="0"/>
              <a:t>(word[1:-1])</a:t>
            </a:r>
          </a:p>
          <a:p>
            <a:r>
              <a:rPr lang="en-US" b="1" dirty="0"/>
              <a:t>    else:</a:t>
            </a:r>
          </a:p>
          <a:p>
            <a:r>
              <a:rPr lang="en-US" b="1" dirty="0"/>
              <a:t>        return False</a:t>
            </a:r>
          </a:p>
        </p:txBody>
      </p:sp>
      <p:sp>
        <p:nvSpPr>
          <p:cNvPr id="12" name="TextBox 11">
            <a:extLst>
              <a:ext uri="{FF2B5EF4-FFF2-40B4-BE49-F238E27FC236}">
                <a16:creationId xmlns:a16="http://schemas.microsoft.com/office/drawing/2014/main" id="{7C1E3F9A-7EBE-4126-911B-64A99683DD22}"/>
              </a:ext>
            </a:extLst>
          </p:cNvPr>
          <p:cNvSpPr txBox="1"/>
          <p:nvPr/>
        </p:nvSpPr>
        <p:spPr>
          <a:xfrm>
            <a:off x="3211894" y="6021486"/>
            <a:ext cx="3505429" cy="369332"/>
          </a:xfrm>
          <a:prstGeom prst="rect">
            <a:avLst/>
          </a:prstGeom>
          <a:noFill/>
        </p:spPr>
        <p:txBody>
          <a:bodyPr wrap="square" rtlCol="0">
            <a:spAutoFit/>
          </a:bodyPr>
          <a:lstStyle/>
          <a:p>
            <a:pPr algn="ctr"/>
            <a:r>
              <a:rPr lang="en-US" i="1" dirty="0"/>
              <a:t>Solve this exercise using iteration!</a:t>
            </a:r>
          </a:p>
        </p:txBody>
      </p:sp>
    </p:spTree>
    <p:extLst>
      <p:ext uri="{BB962C8B-B14F-4D97-AF65-F5344CB8AC3E}">
        <p14:creationId xmlns:p14="http://schemas.microsoft.com/office/powerpoint/2010/main" val="4165481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582BDF7-31AD-415F-B9AF-5807E6ADAAEF}"/>
              </a:ext>
            </a:extLst>
          </p:cNvPr>
          <p:cNvSpPr>
            <a:spLocks noGrp="1" noChangeArrowheads="1"/>
          </p:cNvSpPr>
          <p:nvPr>
            <p:ph type="title"/>
          </p:nvPr>
        </p:nvSpPr>
        <p:spPr>
          <a:xfrm>
            <a:off x="982134" y="458365"/>
            <a:ext cx="7704667" cy="842897"/>
          </a:xfrm>
        </p:spPr>
        <p:txBody>
          <a:bodyPr/>
          <a:lstStyle/>
          <a:p>
            <a:r>
              <a:rPr lang="en-US" altLang="en-US" dirty="0"/>
              <a:t>Introduction to Recursion</a:t>
            </a:r>
            <a:endParaRPr lang="en-US" altLang="en-US" sz="2000" dirty="0"/>
          </a:p>
        </p:txBody>
      </p:sp>
      <p:sp>
        <p:nvSpPr>
          <p:cNvPr id="5123" name="Content Placeholder 2">
            <a:extLst>
              <a:ext uri="{FF2B5EF4-FFF2-40B4-BE49-F238E27FC236}">
                <a16:creationId xmlns:a16="http://schemas.microsoft.com/office/drawing/2014/main" id="{AA765D2C-647F-417B-99A6-E9E51A867720}"/>
              </a:ext>
            </a:extLst>
          </p:cNvPr>
          <p:cNvSpPr>
            <a:spLocks noGrp="1" noChangeArrowheads="1"/>
          </p:cNvSpPr>
          <p:nvPr>
            <p:ph idx="1"/>
          </p:nvPr>
        </p:nvSpPr>
        <p:spPr>
          <a:xfrm>
            <a:off x="982134" y="2849637"/>
            <a:ext cx="7704667" cy="3341303"/>
          </a:xfrm>
        </p:spPr>
        <p:txBody>
          <a:bodyPr>
            <a:normAutofit/>
          </a:bodyPr>
          <a:lstStyle/>
          <a:p>
            <a:pPr>
              <a:buFontTx/>
              <a:buChar char="•"/>
            </a:pPr>
            <a:r>
              <a:rPr lang="en-US" altLang="en-US" sz="2000" b="1" u="sng" dirty="0">
                <a:cs typeface="Courier New" panose="02070309020205020404" pitchFamily="49" charset="0"/>
              </a:rPr>
              <a:t>Recursive function</a:t>
            </a:r>
            <a:r>
              <a:rPr lang="en-US" altLang="en-US" sz="2000" dirty="0">
                <a:cs typeface="Courier New" panose="02070309020205020404" pitchFamily="49" charset="0"/>
              </a:rPr>
              <a:t>: a function that calls itself</a:t>
            </a:r>
          </a:p>
          <a:p>
            <a:pPr>
              <a:buFontTx/>
              <a:buChar char="•"/>
            </a:pPr>
            <a:r>
              <a:rPr lang="en-US" altLang="en-US" sz="2000" dirty="0">
                <a:solidFill>
                  <a:srgbClr val="C00000"/>
                </a:solidFill>
                <a:cs typeface="Courier New" panose="02070309020205020404" pitchFamily="49" charset="0"/>
              </a:rPr>
              <a:t>Recursive function must have a way to control the number of times it repeats</a:t>
            </a:r>
          </a:p>
          <a:p>
            <a:pPr lvl="1"/>
            <a:r>
              <a:rPr lang="en-US" altLang="en-US" sz="1800" dirty="0">
                <a:cs typeface="Courier New" panose="02070309020205020404" pitchFamily="49" charset="0"/>
              </a:rPr>
              <a:t>Usually involves an </a:t>
            </a:r>
            <a:r>
              <a:rPr lang="en-US" altLang="en-US" sz="1800" dirty="0">
                <a:latin typeface="Courier New" panose="02070309020205020404" pitchFamily="49" charset="0"/>
                <a:cs typeface="Courier New" panose="02070309020205020404" pitchFamily="49" charset="0"/>
              </a:rPr>
              <a:t>if-else</a:t>
            </a:r>
            <a:r>
              <a:rPr lang="en-US" altLang="en-US" sz="1800" dirty="0">
                <a:cs typeface="Courier New" panose="02070309020205020404" pitchFamily="49" charset="0"/>
              </a:rPr>
              <a:t> statement which defines when the function should return a value and when it should call itself</a:t>
            </a:r>
          </a:p>
          <a:p>
            <a:pPr>
              <a:buFontTx/>
              <a:buChar char="•"/>
            </a:pPr>
            <a:r>
              <a:rPr lang="en-US" altLang="en-US" sz="2000" u="sng" dirty="0">
                <a:cs typeface="Courier New" panose="02070309020205020404" pitchFamily="49" charset="0"/>
              </a:rPr>
              <a:t>Depth of recursion</a:t>
            </a:r>
            <a:r>
              <a:rPr lang="en-US" altLang="en-US" sz="2000" dirty="0">
                <a:cs typeface="Courier New" panose="02070309020205020404" pitchFamily="49" charset="0"/>
              </a:rPr>
              <a:t>: the number of times a function calls itself</a:t>
            </a:r>
          </a:p>
          <a:p>
            <a:pPr>
              <a:buFontTx/>
              <a:buChar char="•"/>
            </a:pPr>
            <a:endParaRPr lang="en-US" altLang="en-US" sz="2000" dirty="0"/>
          </a:p>
        </p:txBody>
      </p:sp>
      <p:sp>
        <p:nvSpPr>
          <p:cNvPr id="5" name="TextBox 4">
            <a:extLst>
              <a:ext uri="{FF2B5EF4-FFF2-40B4-BE49-F238E27FC236}">
                <a16:creationId xmlns:a16="http://schemas.microsoft.com/office/drawing/2014/main" id="{51B752E7-B9A6-4C75-BCB8-AE57E033C74C}"/>
              </a:ext>
            </a:extLst>
          </p:cNvPr>
          <p:cNvSpPr txBox="1"/>
          <p:nvPr/>
        </p:nvSpPr>
        <p:spPr>
          <a:xfrm>
            <a:off x="1160584" y="1301262"/>
            <a:ext cx="7704667" cy="1631216"/>
          </a:xfrm>
          <a:prstGeom prst="rect">
            <a:avLst/>
          </a:prstGeom>
          <a:noFill/>
        </p:spPr>
        <p:txBody>
          <a:bodyPr wrap="square">
            <a:spAutoFit/>
          </a:bodyPr>
          <a:lstStyle/>
          <a:p>
            <a:pPr algn="l"/>
            <a:r>
              <a:rPr lang="en-US" sz="2000" b="0" i="0" u="none" strike="noStrike" baseline="0" dirty="0">
                <a:latin typeface="SabonLTPro-Roman"/>
              </a:rPr>
              <a:t>You have seen instances of functions calling other functions. In a program, the </a:t>
            </a:r>
            <a:r>
              <a:rPr lang="en-US" b="0" i="0" u="none" strike="noStrike" baseline="0" dirty="0">
                <a:latin typeface="ArialMonoMTPro"/>
              </a:rPr>
              <a:t>main </a:t>
            </a:r>
            <a:r>
              <a:rPr lang="en-US" sz="2000" b="0" i="0" u="none" strike="noStrike" baseline="0" dirty="0">
                <a:latin typeface="SabonLTPro-Roman"/>
              </a:rPr>
              <a:t>function might call function </a:t>
            </a:r>
            <a:r>
              <a:rPr lang="en-US" b="0" i="0" u="none" strike="noStrike" baseline="0" dirty="0">
                <a:latin typeface="ArialMonoMTPro"/>
              </a:rPr>
              <a:t>A</a:t>
            </a:r>
            <a:r>
              <a:rPr lang="en-US" sz="2000" b="0" i="0" u="none" strike="noStrike" baseline="0" dirty="0">
                <a:latin typeface="SabonLTPro-Roman"/>
              </a:rPr>
              <a:t>, which then might call function </a:t>
            </a:r>
            <a:r>
              <a:rPr lang="en-US" b="0" i="0" u="none" strike="noStrike" baseline="0" dirty="0">
                <a:latin typeface="ArialMonoMTPro"/>
              </a:rPr>
              <a:t>B</a:t>
            </a:r>
            <a:r>
              <a:rPr lang="en-US" sz="2000" b="0" i="0" u="none" strike="noStrike" baseline="0" dirty="0">
                <a:latin typeface="SabonLTPro-Roman"/>
              </a:rPr>
              <a:t>. </a:t>
            </a:r>
          </a:p>
          <a:p>
            <a:pPr algn="l"/>
            <a:r>
              <a:rPr lang="en-US" sz="2000" b="0" i="0" u="none" strike="noStrike" baseline="0" dirty="0">
                <a:latin typeface="SabonLTPro-Roman"/>
              </a:rPr>
              <a:t>It’s also possible for a function to call itself. </a:t>
            </a:r>
          </a:p>
          <a:p>
            <a:pPr algn="l"/>
            <a:r>
              <a:rPr lang="en-US" sz="2000" b="0" i="0" strike="noStrike" baseline="0" dirty="0">
                <a:latin typeface="SabonLTPro-Roman"/>
              </a:rPr>
              <a:t>A function that calls itself is known as a </a:t>
            </a:r>
            <a:r>
              <a:rPr lang="en-US" sz="2000" b="1" i="1" strike="noStrike" baseline="0" dirty="0">
                <a:latin typeface="SabonLTPro-Italic"/>
              </a:rPr>
              <a:t>recursive function</a:t>
            </a:r>
            <a:endParaRPr lang="en-US" sz="2000" b="1" dirty="0"/>
          </a:p>
        </p:txBody>
      </p:sp>
      <p:sp>
        <p:nvSpPr>
          <p:cNvPr id="2" name="Date Placeholder 1">
            <a:extLst>
              <a:ext uri="{FF2B5EF4-FFF2-40B4-BE49-F238E27FC236}">
                <a16:creationId xmlns:a16="http://schemas.microsoft.com/office/drawing/2014/main" id="{A80DD8F4-D209-4886-9345-8D8BABB8C8D7}"/>
              </a:ext>
            </a:extLst>
          </p:cNvPr>
          <p:cNvSpPr>
            <a:spLocks noGrp="1"/>
          </p:cNvSpPr>
          <p:nvPr>
            <p:ph type="dt" sz="half" idx="10"/>
          </p:nvPr>
        </p:nvSpPr>
        <p:spPr/>
        <p:txBody>
          <a:bodyPr/>
          <a:lstStyle/>
          <a:p>
            <a:fld id="{CC035156-0271-4230-9093-FC0E0FF1FFCF}" type="datetime3">
              <a:rPr lang="en-US" smtClean="0"/>
              <a:t>31 January 2023</a:t>
            </a:fld>
            <a:endParaRPr lang="en-US" dirty="0"/>
          </a:p>
        </p:txBody>
      </p:sp>
      <p:sp>
        <p:nvSpPr>
          <p:cNvPr id="3" name="Footer Placeholder 2">
            <a:extLst>
              <a:ext uri="{FF2B5EF4-FFF2-40B4-BE49-F238E27FC236}">
                <a16:creationId xmlns:a16="http://schemas.microsoft.com/office/drawing/2014/main" id="{D3D436C8-6564-4D1F-8D25-2D6699B9289D}"/>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CDB4E9D0-17CC-458C-8F7C-C1BFD3023093}"/>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40A1F1F3-C391-4DFF-941C-F4B307A3842E}"/>
              </a:ext>
            </a:extLst>
          </p:cNvPr>
          <p:cNvSpPr>
            <a:spLocks noGrp="1" noChangeArrowheads="1"/>
          </p:cNvSpPr>
          <p:nvPr>
            <p:ph type="title"/>
          </p:nvPr>
        </p:nvSpPr>
        <p:spPr>
          <a:xfrm>
            <a:off x="1390690" y="103461"/>
            <a:ext cx="6812568" cy="813253"/>
          </a:xfrm>
        </p:spPr>
        <p:txBody>
          <a:bodyPr/>
          <a:lstStyle/>
          <a:p>
            <a:pPr eaLnBrk="1" hangingPunct="1"/>
            <a:r>
              <a:rPr lang="en-US" altLang="en-US" dirty="0"/>
              <a:t>Summary</a:t>
            </a:r>
            <a:endParaRPr lang="he-IL" altLang="en-US" dirty="0"/>
          </a:p>
        </p:txBody>
      </p:sp>
      <p:sp>
        <p:nvSpPr>
          <p:cNvPr id="25603" name="Content Placeholder 2">
            <a:extLst>
              <a:ext uri="{FF2B5EF4-FFF2-40B4-BE49-F238E27FC236}">
                <a16:creationId xmlns:a16="http://schemas.microsoft.com/office/drawing/2014/main" id="{5DCA8DA0-7F10-41D1-863A-ED2631F4A10D}"/>
              </a:ext>
            </a:extLst>
          </p:cNvPr>
          <p:cNvSpPr>
            <a:spLocks noGrp="1" noChangeArrowheads="1"/>
          </p:cNvSpPr>
          <p:nvPr>
            <p:ph idx="1"/>
          </p:nvPr>
        </p:nvSpPr>
        <p:spPr>
          <a:xfrm>
            <a:off x="944640" y="1268738"/>
            <a:ext cx="7704667" cy="3341303"/>
          </a:xfrm>
        </p:spPr>
        <p:txBody>
          <a:bodyPr/>
          <a:lstStyle/>
          <a:p>
            <a:pPr eaLnBrk="1" hangingPunct="1">
              <a:buFontTx/>
              <a:buChar char="•"/>
            </a:pPr>
            <a:r>
              <a:rPr lang="en-US" altLang="en-US" dirty="0"/>
              <a:t>This lecture covered:</a:t>
            </a:r>
          </a:p>
          <a:p>
            <a:pPr lvl="1" eaLnBrk="1" hangingPunct="1"/>
            <a:r>
              <a:rPr lang="en-US" altLang="en-US" dirty="0"/>
              <a:t>Definition of recursion</a:t>
            </a:r>
          </a:p>
          <a:p>
            <a:pPr lvl="1" eaLnBrk="1" hangingPunct="1"/>
            <a:r>
              <a:rPr lang="en-US" altLang="en-US" dirty="0"/>
              <a:t>The importance of the base case</a:t>
            </a:r>
          </a:p>
          <a:p>
            <a:pPr lvl="1" eaLnBrk="1" hangingPunct="1"/>
            <a:r>
              <a:rPr lang="en-US" altLang="en-US" dirty="0"/>
              <a:t>The recursive case as reducing the problem size</a:t>
            </a:r>
          </a:p>
          <a:p>
            <a:pPr lvl="1" eaLnBrk="1" hangingPunct="1"/>
            <a:r>
              <a:rPr lang="en-US" altLang="en-US" dirty="0"/>
              <a:t>Direct and indirect recursion</a:t>
            </a:r>
          </a:p>
          <a:p>
            <a:pPr lvl="1" eaLnBrk="1" hangingPunct="1"/>
            <a:r>
              <a:rPr lang="en-US" altLang="en-US" dirty="0"/>
              <a:t>Examples of recursive algorithms</a:t>
            </a:r>
          </a:p>
          <a:p>
            <a:pPr lvl="1" eaLnBrk="1" hangingPunct="1"/>
            <a:r>
              <a:rPr lang="en-US" altLang="en-US" dirty="0"/>
              <a:t>Recursion versus looping</a:t>
            </a:r>
          </a:p>
          <a:p>
            <a:pPr lvl="1" eaLnBrk="1" hangingPunct="1"/>
            <a:endParaRPr lang="he-IL" altLang="en-US" dirty="0"/>
          </a:p>
        </p:txBody>
      </p:sp>
      <p:sp>
        <p:nvSpPr>
          <p:cNvPr id="2" name="Date Placeholder 1">
            <a:extLst>
              <a:ext uri="{FF2B5EF4-FFF2-40B4-BE49-F238E27FC236}">
                <a16:creationId xmlns:a16="http://schemas.microsoft.com/office/drawing/2014/main" id="{31BA5F31-10CF-458A-B6D9-4A30FFF4930E}"/>
              </a:ext>
            </a:extLst>
          </p:cNvPr>
          <p:cNvSpPr>
            <a:spLocks noGrp="1"/>
          </p:cNvSpPr>
          <p:nvPr>
            <p:ph type="dt" sz="half" idx="10"/>
          </p:nvPr>
        </p:nvSpPr>
        <p:spPr/>
        <p:txBody>
          <a:bodyPr/>
          <a:lstStyle/>
          <a:p>
            <a:fld id="{DD775874-B7BE-48AB-A099-D20689794F34}" type="datetime3">
              <a:rPr lang="en-US" smtClean="0"/>
              <a:t>31 January 2023</a:t>
            </a:fld>
            <a:endParaRPr lang="en-US" dirty="0"/>
          </a:p>
        </p:txBody>
      </p:sp>
      <p:sp>
        <p:nvSpPr>
          <p:cNvPr id="3" name="Footer Placeholder 2">
            <a:extLst>
              <a:ext uri="{FF2B5EF4-FFF2-40B4-BE49-F238E27FC236}">
                <a16:creationId xmlns:a16="http://schemas.microsoft.com/office/drawing/2014/main" id="{C67122D7-045B-4160-AAB1-409E34552878}"/>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791A823B-7503-4D72-964A-FA2712DE30D8}"/>
              </a:ext>
            </a:extLst>
          </p:cNvPr>
          <p:cNvSpPr>
            <a:spLocks noGrp="1"/>
          </p:cNvSpPr>
          <p:nvPr>
            <p:ph type="sldNum" sz="quarter" idx="12"/>
          </p:nvPr>
        </p:nvSpPr>
        <p:spPr/>
        <p:txBody>
          <a:bodyPr/>
          <a:lstStyle/>
          <a:p>
            <a:fld id="{D57F1E4F-1CFF-5643-939E-02111984F565}" type="slidenum">
              <a:rPr lang="en-US" smtClean="0"/>
              <a:t>30</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582BDF7-31AD-415F-B9AF-5807E6ADAAEF}"/>
              </a:ext>
            </a:extLst>
          </p:cNvPr>
          <p:cNvSpPr>
            <a:spLocks noGrp="1" noChangeArrowheads="1"/>
          </p:cNvSpPr>
          <p:nvPr>
            <p:ph type="title"/>
          </p:nvPr>
        </p:nvSpPr>
        <p:spPr>
          <a:xfrm>
            <a:off x="982133" y="104422"/>
            <a:ext cx="7704667" cy="842897"/>
          </a:xfrm>
        </p:spPr>
        <p:txBody>
          <a:bodyPr/>
          <a:lstStyle/>
          <a:p>
            <a:r>
              <a:rPr lang="en-US" altLang="en-US" dirty="0"/>
              <a:t>Introduction to Recursion</a:t>
            </a:r>
            <a:endParaRPr lang="en-US" altLang="en-US" sz="2000" dirty="0"/>
          </a:p>
        </p:txBody>
      </p:sp>
      <p:sp>
        <p:nvSpPr>
          <p:cNvPr id="5" name="TextBox 4">
            <a:extLst>
              <a:ext uri="{FF2B5EF4-FFF2-40B4-BE49-F238E27FC236}">
                <a16:creationId xmlns:a16="http://schemas.microsoft.com/office/drawing/2014/main" id="{51B752E7-B9A6-4C75-BCB8-AE57E033C74C}"/>
              </a:ext>
            </a:extLst>
          </p:cNvPr>
          <p:cNvSpPr txBox="1"/>
          <p:nvPr/>
        </p:nvSpPr>
        <p:spPr>
          <a:xfrm>
            <a:off x="1112716" y="1034838"/>
            <a:ext cx="7704667" cy="707886"/>
          </a:xfrm>
          <a:prstGeom prst="rect">
            <a:avLst/>
          </a:prstGeom>
          <a:noFill/>
        </p:spPr>
        <p:txBody>
          <a:bodyPr wrap="square">
            <a:spAutoFit/>
          </a:bodyPr>
          <a:lstStyle/>
          <a:p>
            <a:pPr algn="l"/>
            <a:r>
              <a:rPr lang="en-US" sz="2000" b="0" i="0" u="none" strike="noStrike" baseline="0" dirty="0">
                <a:latin typeface="SabonLTPro-Roman"/>
              </a:rPr>
              <a:t>Now, consider the below program that is intended to display a string in a recursive way.</a:t>
            </a:r>
            <a:endParaRPr lang="en-US" sz="2000" dirty="0"/>
          </a:p>
        </p:txBody>
      </p:sp>
      <p:sp>
        <p:nvSpPr>
          <p:cNvPr id="8" name="TextBox 7">
            <a:extLst>
              <a:ext uri="{FF2B5EF4-FFF2-40B4-BE49-F238E27FC236}">
                <a16:creationId xmlns:a16="http://schemas.microsoft.com/office/drawing/2014/main" id="{6F626AF1-0848-4CFE-A510-F7E03B6BFD32}"/>
              </a:ext>
            </a:extLst>
          </p:cNvPr>
          <p:cNvSpPr txBox="1"/>
          <p:nvPr/>
        </p:nvSpPr>
        <p:spPr>
          <a:xfrm>
            <a:off x="1886112" y="1755804"/>
            <a:ext cx="5896708" cy="2308324"/>
          </a:xfrm>
          <a:prstGeom prst="rect">
            <a:avLst/>
          </a:prstGeom>
          <a:noFill/>
          <a:ln>
            <a:solidFill>
              <a:srgbClr val="0070C0"/>
            </a:solidFill>
          </a:ln>
        </p:spPr>
        <p:txBody>
          <a:bodyPr wrap="square">
            <a:spAutoFit/>
          </a:bodyPr>
          <a:lstStyle/>
          <a:p>
            <a:r>
              <a:rPr lang="en-US" dirty="0"/>
              <a:t># This program has a recursive function, badly implemented.</a:t>
            </a:r>
          </a:p>
          <a:p>
            <a:r>
              <a:rPr lang="en-US" dirty="0"/>
              <a:t>def main():</a:t>
            </a:r>
          </a:p>
          <a:p>
            <a:r>
              <a:rPr lang="en-US" dirty="0"/>
              <a:t>    message()</a:t>
            </a:r>
          </a:p>
          <a:p>
            <a:r>
              <a:rPr lang="en-US" b="1" dirty="0"/>
              <a:t>def message():</a:t>
            </a:r>
          </a:p>
          <a:p>
            <a:r>
              <a:rPr lang="en-US" b="1" dirty="0"/>
              <a:t>    print('This is a recursive function.')</a:t>
            </a:r>
          </a:p>
          <a:p>
            <a:r>
              <a:rPr lang="en-US" b="1" dirty="0"/>
              <a:t>    message()</a:t>
            </a:r>
          </a:p>
          <a:p>
            <a:r>
              <a:rPr lang="en-US" dirty="0"/>
              <a:t># Call the main function.</a:t>
            </a:r>
          </a:p>
          <a:p>
            <a:r>
              <a:rPr lang="en-US" dirty="0"/>
              <a:t>main()</a:t>
            </a:r>
          </a:p>
        </p:txBody>
      </p:sp>
      <p:sp>
        <p:nvSpPr>
          <p:cNvPr id="10" name="TextBox 9">
            <a:extLst>
              <a:ext uri="{FF2B5EF4-FFF2-40B4-BE49-F238E27FC236}">
                <a16:creationId xmlns:a16="http://schemas.microsoft.com/office/drawing/2014/main" id="{50284AB3-C3E1-40CB-9227-C8ED57795831}"/>
              </a:ext>
            </a:extLst>
          </p:cNvPr>
          <p:cNvSpPr txBox="1"/>
          <p:nvPr/>
        </p:nvSpPr>
        <p:spPr>
          <a:xfrm>
            <a:off x="892907" y="4123611"/>
            <a:ext cx="7883118" cy="923330"/>
          </a:xfrm>
          <a:prstGeom prst="rect">
            <a:avLst/>
          </a:prstGeom>
          <a:noFill/>
        </p:spPr>
        <p:txBody>
          <a:bodyPr wrap="square">
            <a:spAutoFit/>
          </a:bodyPr>
          <a:lstStyle/>
          <a:p>
            <a:pPr algn="l"/>
            <a:r>
              <a:rPr lang="en-US" sz="1800" b="0" i="0" u="none" strike="noStrike" baseline="0" dirty="0">
                <a:latin typeface="SabonLTPro-Roman"/>
              </a:rPr>
              <a:t>The </a:t>
            </a:r>
            <a:r>
              <a:rPr lang="en-US" sz="1600" b="0" i="0" u="none" strike="noStrike" baseline="0" dirty="0">
                <a:latin typeface="ArialMonoMTPro"/>
              </a:rPr>
              <a:t>message </a:t>
            </a:r>
            <a:r>
              <a:rPr lang="en-US" sz="1800" b="0" i="0" u="none" strike="noStrike" baseline="0" dirty="0">
                <a:latin typeface="SabonLTPro-Roman"/>
              </a:rPr>
              <a:t>function displays the string ’This is a recursive function’ and then calls itself.</a:t>
            </a:r>
          </a:p>
          <a:p>
            <a:pPr algn="l"/>
            <a:r>
              <a:rPr lang="en-US" sz="1800" b="0" i="0" u="none" strike="noStrike" baseline="0" dirty="0">
                <a:latin typeface="SabonLTPro-Roman"/>
              </a:rPr>
              <a:t>Each time it calls itself, the cycle is repeated. </a:t>
            </a:r>
            <a:r>
              <a:rPr lang="en-US" sz="1800" b="0" i="0" u="none" strike="noStrike" baseline="0" dirty="0">
                <a:solidFill>
                  <a:srgbClr val="FF0000"/>
                </a:solidFill>
                <a:latin typeface="SabonLTPro-Roman"/>
              </a:rPr>
              <a:t>Can you see a problem with it?</a:t>
            </a:r>
          </a:p>
        </p:txBody>
      </p:sp>
      <p:sp>
        <p:nvSpPr>
          <p:cNvPr id="12" name="TextBox 11">
            <a:extLst>
              <a:ext uri="{FF2B5EF4-FFF2-40B4-BE49-F238E27FC236}">
                <a16:creationId xmlns:a16="http://schemas.microsoft.com/office/drawing/2014/main" id="{07418986-001E-470D-9242-F07F9C788A1B}"/>
              </a:ext>
            </a:extLst>
          </p:cNvPr>
          <p:cNvSpPr txBox="1"/>
          <p:nvPr/>
        </p:nvSpPr>
        <p:spPr>
          <a:xfrm>
            <a:off x="1745912" y="5046941"/>
            <a:ext cx="6400801" cy="1200329"/>
          </a:xfrm>
          <a:prstGeom prst="rect">
            <a:avLst/>
          </a:prstGeom>
          <a:noFill/>
        </p:spPr>
        <p:txBody>
          <a:bodyPr wrap="square">
            <a:spAutoFit/>
          </a:bodyPr>
          <a:lstStyle/>
          <a:p>
            <a:pPr algn="l"/>
            <a:r>
              <a:rPr lang="en-US" sz="1800" b="0" i="0" u="none" strike="noStrike" baseline="0" dirty="0">
                <a:latin typeface="SabonLTPro-Roman"/>
              </a:rPr>
              <a:t>There’s no way to stop the recursive calls. This function is like an </a:t>
            </a:r>
            <a:r>
              <a:rPr lang="en-US" sz="1800" b="0" i="0" u="sng" strike="noStrike" baseline="0" dirty="0">
                <a:latin typeface="SabonLTPro-Roman"/>
              </a:rPr>
              <a:t>indefinite loop </a:t>
            </a:r>
            <a:r>
              <a:rPr lang="en-US" sz="1800" b="0" i="0" u="none" strike="noStrike" baseline="0" dirty="0">
                <a:latin typeface="SabonLTPro-Roman"/>
              </a:rPr>
              <a:t>because there is no code to stop it from repeating. </a:t>
            </a:r>
          </a:p>
          <a:p>
            <a:pPr algn="l"/>
            <a:r>
              <a:rPr lang="en-US" sz="1800" b="0" i="0" u="none" strike="noStrike" baseline="0" dirty="0">
                <a:latin typeface="SabonLTPro-Roman"/>
              </a:rPr>
              <a:t>If you run this program, you will have to press </a:t>
            </a:r>
            <a:r>
              <a:rPr lang="en-US" sz="1800" b="0" i="0" u="none" strike="noStrike" baseline="0" dirty="0" err="1">
                <a:latin typeface="SabonLTPro-Roman"/>
              </a:rPr>
              <a:t>Ctrl+C</a:t>
            </a:r>
            <a:r>
              <a:rPr lang="en-US" sz="1800" b="0" i="0" u="none" strike="noStrike" baseline="0" dirty="0">
                <a:latin typeface="SabonLTPro-Roman"/>
              </a:rPr>
              <a:t> on the keyboard to interrupt its execution.</a:t>
            </a:r>
            <a:endParaRPr lang="en-US" dirty="0"/>
          </a:p>
        </p:txBody>
      </p:sp>
      <p:sp>
        <p:nvSpPr>
          <p:cNvPr id="2" name="Date Placeholder 1">
            <a:extLst>
              <a:ext uri="{FF2B5EF4-FFF2-40B4-BE49-F238E27FC236}">
                <a16:creationId xmlns:a16="http://schemas.microsoft.com/office/drawing/2014/main" id="{C5FC6DD5-AAD8-4F46-A456-C065B10E971A}"/>
              </a:ext>
            </a:extLst>
          </p:cNvPr>
          <p:cNvSpPr>
            <a:spLocks noGrp="1"/>
          </p:cNvSpPr>
          <p:nvPr>
            <p:ph type="dt" sz="half" idx="10"/>
          </p:nvPr>
        </p:nvSpPr>
        <p:spPr/>
        <p:txBody>
          <a:bodyPr/>
          <a:lstStyle/>
          <a:p>
            <a:fld id="{AF9E3032-146D-4115-A76E-554F69DC954A}" type="datetime3">
              <a:rPr lang="en-US" smtClean="0"/>
              <a:t>31 January 2023</a:t>
            </a:fld>
            <a:endParaRPr lang="en-US" dirty="0"/>
          </a:p>
        </p:txBody>
      </p:sp>
      <p:sp>
        <p:nvSpPr>
          <p:cNvPr id="3" name="Footer Placeholder 2">
            <a:extLst>
              <a:ext uri="{FF2B5EF4-FFF2-40B4-BE49-F238E27FC236}">
                <a16:creationId xmlns:a16="http://schemas.microsoft.com/office/drawing/2014/main" id="{4B2F8864-16B4-4A6A-8E10-C64B9065482E}"/>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97DC4D19-29D9-4454-AF08-557407023B8F}"/>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729196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D582BDF7-31AD-415F-B9AF-5807E6ADAAEF}"/>
              </a:ext>
            </a:extLst>
          </p:cNvPr>
          <p:cNvSpPr>
            <a:spLocks noGrp="1" noChangeArrowheads="1"/>
          </p:cNvSpPr>
          <p:nvPr>
            <p:ph type="title"/>
          </p:nvPr>
        </p:nvSpPr>
        <p:spPr>
          <a:xfrm>
            <a:off x="982134" y="212321"/>
            <a:ext cx="7704667" cy="842897"/>
          </a:xfrm>
        </p:spPr>
        <p:txBody>
          <a:bodyPr/>
          <a:lstStyle/>
          <a:p>
            <a:r>
              <a:rPr lang="en-US" altLang="en-US" dirty="0"/>
              <a:t>Introduction to Recursion</a:t>
            </a:r>
            <a:endParaRPr lang="en-US" altLang="en-US" sz="2000" dirty="0"/>
          </a:p>
        </p:txBody>
      </p:sp>
      <p:sp>
        <p:nvSpPr>
          <p:cNvPr id="5" name="TextBox 4">
            <a:extLst>
              <a:ext uri="{FF2B5EF4-FFF2-40B4-BE49-F238E27FC236}">
                <a16:creationId xmlns:a16="http://schemas.microsoft.com/office/drawing/2014/main" id="{51B752E7-B9A6-4C75-BCB8-AE57E033C74C}"/>
              </a:ext>
            </a:extLst>
          </p:cNvPr>
          <p:cNvSpPr txBox="1"/>
          <p:nvPr/>
        </p:nvSpPr>
        <p:spPr>
          <a:xfrm>
            <a:off x="1105384" y="999324"/>
            <a:ext cx="7883118" cy="1477328"/>
          </a:xfrm>
          <a:prstGeom prst="rect">
            <a:avLst/>
          </a:prstGeom>
          <a:noFill/>
        </p:spPr>
        <p:txBody>
          <a:bodyPr wrap="square">
            <a:spAutoFit/>
          </a:bodyPr>
          <a:lstStyle/>
          <a:p>
            <a:pPr algn="l"/>
            <a:r>
              <a:rPr lang="en-US" b="0" i="0" u="none" strike="noStrike" baseline="0" dirty="0">
                <a:solidFill>
                  <a:srgbClr val="7030A0"/>
                </a:solidFill>
                <a:latin typeface="SabonLTPro-Roman"/>
              </a:rPr>
              <a:t>Like a loop, a recursive function must have some way to control the number of times it repeats. </a:t>
            </a:r>
          </a:p>
          <a:p>
            <a:pPr algn="l"/>
            <a:r>
              <a:rPr lang="en-US" b="0" i="0" u="none" strike="noStrike" baseline="0" dirty="0">
                <a:latin typeface="SabonLTPro-Roman"/>
              </a:rPr>
              <a:t>The code in the below Program shows a modified version of the message function. In this program, the message function receives an argument that specifies the number of times the function should display the message.</a:t>
            </a:r>
            <a:endParaRPr lang="en-US" dirty="0"/>
          </a:p>
        </p:txBody>
      </p:sp>
      <p:sp>
        <p:nvSpPr>
          <p:cNvPr id="9" name="TextBox 8">
            <a:extLst>
              <a:ext uri="{FF2B5EF4-FFF2-40B4-BE49-F238E27FC236}">
                <a16:creationId xmlns:a16="http://schemas.microsoft.com/office/drawing/2014/main" id="{B1FF8B34-0025-4C01-AA4D-BEA7D33DCAAF}"/>
              </a:ext>
            </a:extLst>
          </p:cNvPr>
          <p:cNvSpPr txBox="1"/>
          <p:nvPr/>
        </p:nvSpPr>
        <p:spPr>
          <a:xfrm>
            <a:off x="1430215" y="2476652"/>
            <a:ext cx="6506308" cy="2585323"/>
          </a:xfrm>
          <a:prstGeom prst="rect">
            <a:avLst/>
          </a:prstGeom>
          <a:noFill/>
          <a:ln>
            <a:solidFill>
              <a:srgbClr val="0070C0"/>
            </a:solidFill>
          </a:ln>
        </p:spPr>
        <p:txBody>
          <a:bodyPr wrap="square">
            <a:spAutoFit/>
          </a:bodyPr>
          <a:lstStyle/>
          <a:p>
            <a:r>
              <a:rPr lang="en-US" dirty="0"/>
              <a:t># This program has a recursive function; correctly implemented.</a:t>
            </a:r>
          </a:p>
          <a:p>
            <a:r>
              <a:rPr lang="en-US" dirty="0"/>
              <a:t>def main():</a:t>
            </a:r>
          </a:p>
          <a:p>
            <a:r>
              <a:rPr lang="en-US" dirty="0"/>
              <a:t>    message(5)</a:t>
            </a:r>
          </a:p>
          <a:p>
            <a:r>
              <a:rPr lang="en-US" b="1" dirty="0"/>
              <a:t>def message(times):</a:t>
            </a:r>
          </a:p>
          <a:p>
            <a:r>
              <a:rPr lang="en-US" b="1" dirty="0"/>
              <a:t>    if times&gt;0:</a:t>
            </a:r>
          </a:p>
          <a:p>
            <a:r>
              <a:rPr lang="en-US" b="1" dirty="0"/>
              <a:t>        print('This is a recursive function.')</a:t>
            </a:r>
          </a:p>
          <a:p>
            <a:r>
              <a:rPr lang="en-US" b="1" dirty="0"/>
              <a:t>        message(times-1)</a:t>
            </a:r>
          </a:p>
          <a:p>
            <a:r>
              <a:rPr lang="en-US" dirty="0"/>
              <a:t># Call the main function.</a:t>
            </a:r>
          </a:p>
          <a:p>
            <a:r>
              <a:rPr lang="en-US" dirty="0"/>
              <a:t>main()</a:t>
            </a:r>
          </a:p>
        </p:txBody>
      </p:sp>
      <p:sp>
        <p:nvSpPr>
          <p:cNvPr id="6" name="TextBox 5">
            <a:extLst>
              <a:ext uri="{FF2B5EF4-FFF2-40B4-BE49-F238E27FC236}">
                <a16:creationId xmlns:a16="http://schemas.microsoft.com/office/drawing/2014/main" id="{E8457C77-E1CB-4471-A25A-69E22B7545C7}"/>
              </a:ext>
            </a:extLst>
          </p:cNvPr>
          <p:cNvSpPr txBox="1"/>
          <p:nvPr/>
        </p:nvSpPr>
        <p:spPr>
          <a:xfrm>
            <a:off x="1248567" y="5106425"/>
            <a:ext cx="7010401" cy="1200329"/>
          </a:xfrm>
          <a:prstGeom prst="rect">
            <a:avLst/>
          </a:prstGeom>
          <a:noFill/>
        </p:spPr>
        <p:txBody>
          <a:bodyPr wrap="square">
            <a:spAutoFit/>
          </a:bodyPr>
          <a:lstStyle/>
          <a:p>
            <a:pPr algn="l"/>
            <a:r>
              <a:rPr lang="en-US" sz="1800" b="0" i="0" u="none" strike="noStrike" baseline="0" dirty="0">
                <a:latin typeface="SabonLTPro-Roman"/>
              </a:rPr>
              <a:t>The </a:t>
            </a:r>
            <a:r>
              <a:rPr lang="en-US" sz="1600" b="0" i="1" u="none" strike="noStrike" baseline="0" dirty="0">
                <a:latin typeface="ArialMonoMTPro"/>
              </a:rPr>
              <a:t>message</a:t>
            </a:r>
            <a:r>
              <a:rPr lang="en-US" sz="1600" b="0" i="0" u="none" strike="noStrike" baseline="0" dirty="0">
                <a:latin typeface="ArialMonoMTPro"/>
              </a:rPr>
              <a:t> </a:t>
            </a:r>
            <a:r>
              <a:rPr lang="en-US" sz="1800" b="0" i="0" u="none" strike="noStrike" baseline="0" dirty="0">
                <a:latin typeface="SabonLTPro-Roman"/>
              </a:rPr>
              <a:t>function in this program contains an </a:t>
            </a:r>
            <a:r>
              <a:rPr lang="en-US" sz="1600" b="0" i="0" u="none" strike="noStrike" baseline="0" dirty="0">
                <a:latin typeface="ArialMonoMTPro"/>
              </a:rPr>
              <a:t>if </a:t>
            </a:r>
            <a:r>
              <a:rPr lang="en-US" sz="1800" b="0" i="0" u="none" strike="noStrike" baseline="0" dirty="0">
                <a:latin typeface="SabonLTPro-Roman"/>
              </a:rPr>
              <a:t>statement that controls the repetition. If the </a:t>
            </a:r>
            <a:r>
              <a:rPr lang="en-US" sz="1600" b="1" i="1" u="none" strike="noStrike" baseline="0" dirty="0">
                <a:latin typeface="ArialMonoMTPro"/>
              </a:rPr>
              <a:t>times</a:t>
            </a:r>
            <a:r>
              <a:rPr lang="en-US" sz="1600" b="0" i="0" u="none" strike="noStrike" baseline="0" dirty="0">
                <a:latin typeface="ArialMonoMTPro"/>
              </a:rPr>
              <a:t> </a:t>
            </a:r>
            <a:r>
              <a:rPr lang="en-US" sz="1800" b="0" i="0" u="none" strike="noStrike" baseline="0" dirty="0">
                <a:latin typeface="SabonLTPro-Roman"/>
              </a:rPr>
              <a:t>parameter is greater than zero, the message ‘This is a recursive function’ is displayed, and then the function calls itself again, but with a smaller argument.</a:t>
            </a:r>
            <a:endParaRPr lang="en-US" dirty="0"/>
          </a:p>
        </p:txBody>
      </p:sp>
      <p:sp>
        <p:nvSpPr>
          <p:cNvPr id="2" name="Date Placeholder 1">
            <a:extLst>
              <a:ext uri="{FF2B5EF4-FFF2-40B4-BE49-F238E27FC236}">
                <a16:creationId xmlns:a16="http://schemas.microsoft.com/office/drawing/2014/main" id="{AEDCB3EB-CC6F-43EC-9C29-730479F01286}"/>
              </a:ext>
            </a:extLst>
          </p:cNvPr>
          <p:cNvSpPr>
            <a:spLocks noGrp="1"/>
          </p:cNvSpPr>
          <p:nvPr>
            <p:ph type="dt" sz="half" idx="10"/>
          </p:nvPr>
        </p:nvSpPr>
        <p:spPr/>
        <p:txBody>
          <a:bodyPr/>
          <a:lstStyle/>
          <a:p>
            <a:fld id="{04580DF1-4D6A-4035-86C1-FDF689C35E42}" type="datetime3">
              <a:rPr lang="en-US" smtClean="0"/>
              <a:t>31 January 2023</a:t>
            </a:fld>
            <a:endParaRPr lang="en-US" dirty="0"/>
          </a:p>
        </p:txBody>
      </p:sp>
      <p:sp>
        <p:nvSpPr>
          <p:cNvPr id="3" name="Footer Placeholder 2">
            <a:extLst>
              <a:ext uri="{FF2B5EF4-FFF2-40B4-BE49-F238E27FC236}">
                <a16:creationId xmlns:a16="http://schemas.microsoft.com/office/drawing/2014/main" id="{5A73D653-2224-464F-AE0D-DCA7360FD891}"/>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2C6E7DF2-D77C-4257-9D5C-F01A66BD2D1E}"/>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420250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3" descr="A diagram depicts six calls to message function.">
            <a:extLst>
              <a:ext uri="{FF2B5EF4-FFF2-40B4-BE49-F238E27FC236}">
                <a16:creationId xmlns:a16="http://schemas.microsoft.com/office/drawing/2014/main" id="{08CDFE24-BF84-4A89-8CB5-C85A1E590DA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bwMode="auto">
          <a:xfrm>
            <a:off x="1884588" y="2122522"/>
            <a:ext cx="5899757" cy="432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E4A6502-EC76-48E0-97E9-FB5503F7668B}"/>
              </a:ext>
            </a:extLst>
          </p:cNvPr>
          <p:cNvSpPr>
            <a:spLocks noGrp="1"/>
          </p:cNvSpPr>
          <p:nvPr>
            <p:ph type="title"/>
          </p:nvPr>
        </p:nvSpPr>
        <p:spPr>
          <a:xfrm>
            <a:off x="982134" y="251933"/>
            <a:ext cx="7704667" cy="608435"/>
          </a:xfrm>
        </p:spPr>
        <p:txBody>
          <a:bodyPr>
            <a:normAutofit fontScale="90000"/>
          </a:bodyPr>
          <a:lstStyle/>
          <a:p>
            <a:r>
              <a:rPr lang="en-US" altLang="en-US" dirty="0"/>
              <a:t>Introduction to Recursion</a:t>
            </a:r>
            <a:endParaRPr lang="en-AU" sz="2000" dirty="0"/>
          </a:p>
        </p:txBody>
      </p:sp>
      <p:sp>
        <p:nvSpPr>
          <p:cNvPr id="3" name="Text Placeholder 2">
            <a:extLst>
              <a:ext uri="{FF2B5EF4-FFF2-40B4-BE49-F238E27FC236}">
                <a16:creationId xmlns:a16="http://schemas.microsoft.com/office/drawing/2014/main" id="{E91673FA-0022-4D17-88F8-0C967BD0C1AB}"/>
              </a:ext>
            </a:extLst>
          </p:cNvPr>
          <p:cNvSpPr>
            <a:spLocks noGrp="1"/>
          </p:cNvSpPr>
          <p:nvPr>
            <p:ph idx="1"/>
          </p:nvPr>
        </p:nvSpPr>
        <p:spPr>
          <a:xfrm>
            <a:off x="1978596" y="5646282"/>
            <a:ext cx="3285066" cy="432824"/>
          </a:xfrm>
        </p:spPr>
        <p:txBody>
          <a:bodyPr>
            <a:normAutofit/>
          </a:bodyPr>
          <a:lstStyle/>
          <a:p>
            <a:pPr marL="0" indent="0">
              <a:buNone/>
            </a:pPr>
            <a:r>
              <a:rPr lang="en-US" sz="1400" b="1" dirty="0"/>
              <a:t>Figure A: </a:t>
            </a:r>
            <a:r>
              <a:rPr lang="en-US" sz="1400" dirty="0"/>
              <a:t>Six calls to the message function</a:t>
            </a:r>
            <a:endParaRPr lang="en-AU" sz="1400" dirty="0"/>
          </a:p>
        </p:txBody>
      </p:sp>
      <p:sp>
        <p:nvSpPr>
          <p:cNvPr id="6" name="TextBox 5">
            <a:extLst>
              <a:ext uri="{FF2B5EF4-FFF2-40B4-BE49-F238E27FC236}">
                <a16:creationId xmlns:a16="http://schemas.microsoft.com/office/drawing/2014/main" id="{50E97DB8-8E05-4A24-AE51-96151026A6B4}"/>
              </a:ext>
            </a:extLst>
          </p:cNvPr>
          <p:cNvSpPr txBox="1"/>
          <p:nvPr/>
        </p:nvSpPr>
        <p:spPr>
          <a:xfrm>
            <a:off x="982134" y="841505"/>
            <a:ext cx="7704667" cy="1200329"/>
          </a:xfrm>
          <a:prstGeom prst="rect">
            <a:avLst/>
          </a:prstGeom>
          <a:noFill/>
        </p:spPr>
        <p:txBody>
          <a:bodyPr wrap="square">
            <a:spAutoFit/>
          </a:bodyPr>
          <a:lstStyle/>
          <a:p>
            <a:pPr algn="l"/>
            <a:r>
              <a:rPr lang="en-US" sz="1800" b="0" i="0" u="none" strike="noStrike" baseline="0" dirty="0">
                <a:latin typeface="SabonLTPro-Roman"/>
              </a:rPr>
              <a:t>The first time the function is called, the </a:t>
            </a:r>
            <a:r>
              <a:rPr lang="en-US" sz="1600" b="0" i="0" u="none" strike="noStrike" baseline="0" dirty="0">
                <a:latin typeface="ArialMonoMTPro"/>
              </a:rPr>
              <a:t>times </a:t>
            </a:r>
            <a:r>
              <a:rPr lang="en-US" sz="1800" b="0" i="0" u="none" strike="noStrike" baseline="0" dirty="0">
                <a:latin typeface="SabonLTPro-Roman"/>
              </a:rPr>
              <a:t>parameter is set to 5. When the</a:t>
            </a:r>
          </a:p>
          <a:p>
            <a:pPr algn="l"/>
            <a:r>
              <a:rPr lang="en-US" sz="1800" b="0" i="0" u="none" strike="noStrike" baseline="0" dirty="0">
                <a:latin typeface="SabonLTPro-Roman"/>
              </a:rPr>
              <a:t>function calls itself, a new instance of the </a:t>
            </a:r>
            <a:r>
              <a:rPr lang="en-US" sz="1600" b="0" i="0" u="none" strike="noStrike" baseline="0" dirty="0">
                <a:latin typeface="ArialMonoMTPro"/>
              </a:rPr>
              <a:t>times </a:t>
            </a:r>
            <a:r>
              <a:rPr lang="en-US" sz="1800" b="0" i="0" u="none" strike="noStrike" baseline="0" dirty="0">
                <a:latin typeface="SabonLTPro-Roman"/>
              </a:rPr>
              <a:t>parameter is created, and the value 4 is passed into it. This cycle repeats until finally, zero is passed as an argument to the function. This is illustrated in Figure A.</a:t>
            </a:r>
            <a:endParaRPr lang="en-US" dirty="0"/>
          </a:p>
        </p:txBody>
      </p:sp>
      <p:sp>
        <p:nvSpPr>
          <p:cNvPr id="4" name="Date Placeholder 3">
            <a:extLst>
              <a:ext uri="{FF2B5EF4-FFF2-40B4-BE49-F238E27FC236}">
                <a16:creationId xmlns:a16="http://schemas.microsoft.com/office/drawing/2014/main" id="{9D194ADF-D8C4-45B7-8B0A-7A5FD763AB6D}"/>
              </a:ext>
            </a:extLst>
          </p:cNvPr>
          <p:cNvSpPr>
            <a:spLocks noGrp="1"/>
          </p:cNvSpPr>
          <p:nvPr>
            <p:ph type="dt" sz="half" idx="10"/>
          </p:nvPr>
        </p:nvSpPr>
        <p:spPr/>
        <p:txBody>
          <a:bodyPr/>
          <a:lstStyle/>
          <a:p>
            <a:fld id="{B25AC57C-616C-4141-BD05-C6FB54F12844}" type="datetime3">
              <a:rPr lang="en-US" smtClean="0"/>
              <a:t>31 January 2023</a:t>
            </a:fld>
            <a:endParaRPr lang="en-US" dirty="0"/>
          </a:p>
        </p:txBody>
      </p:sp>
      <p:sp>
        <p:nvSpPr>
          <p:cNvPr id="5" name="Footer Placeholder 4">
            <a:extLst>
              <a:ext uri="{FF2B5EF4-FFF2-40B4-BE49-F238E27FC236}">
                <a16:creationId xmlns:a16="http://schemas.microsoft.com/office/drawing/2014/main" id="{43448A4F-57DE-4FBB-B420-ADF5769351AA}"/>
              </a:ext>
            </a:extLst>
          </p:cNvPr>
          <p:cNvSpPr>
            <a:spLocks noGrp="1"/>
          </p:cNvSpPr>
          <p:nvPr>
            <p:ph type="ftr" sz="quarter" idx="11"/>
          </p:nvPr>
        </p:nvSpPr>
        <p:spPr/>
        <p:txBody>
          <a:bodyPr/>
          <a:lstStyle/>
          <a:p>
            <a:r>
              <a:rPr lang="en-US"/>
              <a:t>AOU- M110</a:t>
            </a:r>
            <a:endParaRPr lang="en-US" dirty="0"/>
          </a:p>
        </p:txBody>
      </p:sp>
      <p:sp>
        <p:nvSpPr>
          <p:cNvPr id="7" name="Slide Number Placeholder 6">
            <a:extLst>
              <a:ext uri="{FF2B5EF4-FFF2-40B4-BE49-F238E27FC236}">
                <a16:creationId xmlns:a16="http://schemas.microsoft.com/office/drawing/2014/main" id="{83B6B422-3ACD-4ED0-BCF4-8A9B24CDEE47}"/>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C977085-4A32-40D0-BEB3-3B7B3663D269}"/>
              </a:ext>
            </a:extLst>
          </p:cNvPr>
          <p:cNvSpPr>
            <a:spLocks noGrp="1" noChangeArrowheads="1"/>
          </p:cNvSpPr>
          <p:nvPr>
            <p:ph type="title"/>
          </p:nvPr>
        </p:nvSpPr>
        <p:spPr>
          <a:xfrm>
            <a:off x="982134" y="235776"/>
            <a:ext cx="7704667" cy="690497"/>
          </a:xfrm>
        </p:spPr>
        <p:txBody>
          <a:bodyPr>
            <a:normAutofit fontScale="90000"/>
          </a:bodyPr>
          <a:lstStyle/>
          <a:p>
            <a:r>
              <a:rPr lang="en-US" altLang="en-US" dirty="0"/>
              <a:t>Introduction to Recursion</a:t>
            </a:r>
            <a:endParaRPr lang="en-US" altLang="en-US" sz="2000" dirty="0"/>
          </a:p>
        </p:txBody>
      </p:sp>
      <p:pic>
        <p:nvPicPr>
          <p:cNvPr id="7171" name="Picture 3" descr="A code depicts return of control. ">
            <a:extLst>
              <a:ext uri="{FF2B5EF4-FFF2-40B4-BE49-F238E27FC236}">
                <a16:creationId xmlns:a16="http://schemas.microsoft.com/office/drawing/2014/main" id="{F1485476-5B35-410F-8AD6-F1CEE55642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p:blipFill>
        <p:spPr>
          <a:xfrm>
            <a:off x="1608558" y="4090851"/>
            <a:ext cx="6220020" cy="1943161"/>
          </a:xfrm>
        </p:spPr>
      </p:pic>
      <p:sp>
        <p:nvSpPr>
          <p:cNvPr id="2" name="Text Placeholder 1">
            <a:extLst>
              <a:ext uri="{FF2B5EF4-FFF2-40B4-BE49-F238E27FC236}">
                <a16:creationId xmlns:a16="http://schemas.microsoft.com/office/drawing/2014/main" id="{5380F5FA-02E5-47E3-921E-F321EC64F666}"/>
              </a:ext>
            </a:extLst>
          </p:cNvPr>
          <p:cNvSpPr>
            <a:spLocks noGrp="1"/>
          </p:cNvSpPr>
          <p:nvPr>
            <p:ph type="body" sz="quarter" idx="4294967295"/>
          </p:nvPr>
        </p:nvSpPr>
        <p:spPr>
          <a:xfrm>
            <a:off x="1963778" y="6043732"/>
            <a:ext cx="5741377" cy="342900"/>
          </a:xfrm>
        </p:spPr>
        <p:txBody>
          <a:bodyPr>
            <a:normAutofit/>
          </a:bodyPr>
          <a:lstStyle/>
          <a:p>
            <a:pPr marL="0" indent="0">
              <a:buNone/>
            </a:pPr>
            <a:r>
              <a:rPr lang="en-US" sz="1400" b="1" dirty="0"/>
              <a:t>Figure B: </a:t>
            </a:r>
            <a:r>
              <a:rPr lang="en-US" sz="1400" dirty="0"/>
              <a:t>Control returns to the point after the recursive function call</a:t>
            </a:r>
            <a:endParaRPr lang="en-AU" sz="1400" dirty="0"/>
          </a:p>
        </p:txBody>
      </p:sp>
      <p:sp>
        <p:nvSpPr>
          <p:cNvPr id="6" name="TextBox 5">
            <a:extLst>
              <a:ext uri="{FF2B5EF4-FFF2-40B4-BE49-F238E27FC236}">
                <a16:creationId xmlns:a16="http://schemas.microsoft.com/office/drawing/2014/main" id="{4626F730-1FEB-406B-AAD4-2C59BFC42A7C}"/>
              </a:ext>
            </a:extLst>
          </p:cNvPr>
          <p:cNvSpPr txBox="1"/>
          <p:nvPr/>
        </p:nvSpPr>
        <p:spPr>
          <a:xfrm>
            <a:off x="1178169" y="995668"/>
            <a:ext cx="7080799" cy="2585323"/>
          </a:xfrm>
          <a:prstGeom prst="rect">
            <a:avLst/>
          </a:prstGeom>
          <a:noFill/>
        </p:spPr>
        <p:txBody>
          <a:bodyPr wrap="square">
            <a:spAutoFit/>
          </a:bodyPr>
          <a:lstStyle/>
          <a:p>
            <a:pPr algn="l"/>
            <a:r>
              <a:rPr lang="en-US" sz="1800" b="0" i="0" u="none" strike="noStrike" baseline="0" dirty="0">
                <a:latin typeface="SabonLTPro-Roman"/>
              </a:rPr>
              <a:t>As you can see in the figure, the function is called six times. The first time it is called from the </a:t>
            </a:r>
            <a:r>
              <a:rPr lang="en-US" sz="1600" b="0" i="0" u="none" strike="noStrike" baseline="0" dirty="0">
                <a:latin typeface="ArialMonoMTPro"/>
              </a:rPr>
              <a:t>main </a:t>
            </a:r>
            <a:r>
              <a:rPr lang="en-US" sz="1800" b="0" i="0" u="none" strike="noStrike" baseline="0" dirty="0">
                <a:latin typeface="SabonLTPro-Roman"/>
              </a:rPr>
              <a:t>function, and the other five times it calls itself. </a:t>
            </a:r>
          </a:p>
          <a:p>
            <a:pPr algn="l"/>
            <a:r>
              <a:rPr lang="en-US" sz="1800" b="0" i="0" u="none" strike="noStrike" baseline="0" dirty="0">
                <a:solidFill>
                  <a:srgbClr val="C00000"/>
                </a:solidFill>
                <a:latin typeface="SabonLTPro-Roman"/>
              </a:rPr>
              <a:t>The number of times that a function calls itself is known as the </a:t>
            </a:r>
            <a:r>
              <a:rPr lang="en-US" sz="1800" b="0" i="1" u="sng" strike="noStrike" baseline="0" dirty="0">
                <a:solidFill>
                  <a:srgbClr val="C00000"/>
                </a:solidFill>
                <a:latin typeface="SabonLTPro-Italic"/>
              </a:rPr>
              <a:t>depth of recursion</a:t>
            </a:r>
            <a:r>
              <a:rPr lang="en-US" sz="1800" b="0" i="0" u="none" strike="noStrike" baseline="0" dirty="0">
                <a:solidFill>
                  <a:srgbClr val="C00000"/>
                </a:solidFill>
                <a:latin typeface="SabonLTPro-Roman"/>
              </a:rPr>
              <a:t>. </a:t>
            </a:r>
            <a:r>
              <a:rPr lang="en-US" sz="1800" b="0" i="0" u="none" strike="noStrike" baseline="0" dirty="0">
                <a:latin typeface="SabonLTPro-Roman"/>
              </a:rPr>
              <a:t>In this example, the depth of recursion is five. When the function reaches its sixth call, the </a:t>
            </a:r>
            <a:r>
              <a:rPr lang="en-US" sz="1600" b="0" i="0" u="none" strike="noStrike" baseline="0" dirty="0">
                <a:latin typeface="ArialMonoMTPro"/>
              </a:rPr>
              <a:t>times </a:t>
            </a:r>
            <a:r>
              <a:rPr lang="en-US" sz="1800" b="0" i="0" u="none" strike="noStrike" baseline="0" dirty="0">
                <a:latin typeface="SabonLTPro-Roman"/>
              </a:rPr>
              <a:t>parameter is set to 0. At that point, the </a:t>
            </a:r>
            <a:r>
              <a:rPr lang="en-US" sz="1600" b="0" i="0" u="none" strike="noStrike" baseline="0" dirty="0">
                <a:latin typeface="ArialMonoMTPro"/>
              </a:rPr>
              <a:t>if </a:t>
            </a:r>
            <a:r>
              <a:rPr lang="en-US" sz="1800" b="0" i="0" u="none" strike="noStrike" baseline="0" dirty="0">
                <a:latin typeface="SabonLTPro-Roman"/>
              </a:rPr>
              <a:t>statement’s conditional expression is false, so the function returns. Control of the program returns from the sixth instance of the function to the point in the fifth instance directly after the recursive function call. This is illustrated in Figure B.</a:t>
            </a:r>
            <a:endParaRPr lang="en-US" dirty="0"/>
          </a:p>
        </p:txBody>
      </p:sp>
      <p:sp>
        <p:nvSpPr>
          <p:cNvPr id="3" name="Date Placeholder 2">
            <a:extLst>
              <a:ext uri="{FF2B5EF4-FFF2-40B4-BE49-F238E27FC236}">
                <a16:creationId xmlns:a16="http://schemas.microsoft.com/office/drawing/2014/main" id="{E18C428C-4F9A-475D-B042-DD39674870C6}"/>
              </a:ext>
            </a:extLst>
          </p:cNvPr>
          <p:cNvSpPr>
            <a:spLocks noGrp="1"/>
          </p:cNvSpPr>
          <p:nvPr>
            <p:ph type="dt" sz="half" idx="10"/>
          </p:nvPr>
        </p:nvSpPr>
        <p:spPr/>
        <p:txBody>
          <a:bodyPr/>
          <a:lstStyle/>
          <a:p>
            <a:fld id="{76E15C61-C4DF-4E97-8811-8CE50E6C5CC0}" type="datetime3">
              <a:rPr lang="en-US" smtClean="0"/>
              <a:t>31 January 2023</a:t>
            </a:fld>
            <a:endParaRPr lang="en-US" dirty="0"/>
          </a:p>
        </p:txBody>
      </p:sp>
      <p:sp>
        <p:nvSpPr>
          <p:cNvPr id="4" name="Footer Placeholder 3">
            <a:extLst>
              <a:ext uri="{FF2B5EF4-FFF2-40B4-BE49-F238E27FC236}">
                <a16:creationId xmlns:a16="http://schemas.microsoft.com/office/drawing/2014/main" id="{ACECFB03-293E-4C90-A2CE-BA1A836F9BA3}"/>
              </a:ext>
            </a:extLst>
          </p:cNvPr>
          <p:cNvSpPr>
            <a:spLocks noGrp="1"/>
          </p:cNvSpPr>
          <p:nvPr>
            <p:ph type="ftr" sz="quarter" idx="11"/>
          </p:nvPr>
        </p:nvSpPr>
        <p:spPr/>
        <p:txBody>
          <a:bodyPr/>
          <a:lstStyle/>
          <a:p>
            <a:r>
              <a:rPr lang="en-US"/>
              <a:t>AOU- M110</a:t>
            </a:r>
            <a:endParaRPr lang="en-US" dirty="0"/>
          </a:p>
        </p:txBody>
      </p:sp>
      <p:sp>
        <p:nvSpPr>
          <p:cNvPr id="5" name="Slide Number Placeholder 4">
            <a:extLst>
              <a:ext uri="{FF2B5EF4-FFF2-40B4-BE49-F238E27FC236}">
                <a16:creationId xmlns:a16="http://schemas.microsoft.com/office/drawing/2014/main" id="{BD8E71DC-6A36-481C-AABA-426628B9AA98}"/>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3D82EFAF-E1CD-4051-95B4-4F5847E294BF}"/>
              </a:ext>
            </a:extLst>
          </p:cNvPr>
          <p:cNvSpPr>
            <a:spLocks noGrp="1" noChangeArrowheads="1"/>
          </p:cNvSpPr>
          <p:nvPr>
            <p:ph type="title"/>
          </p:nvPr>
        </p:nvSpPr>
        <p:spPr>
          <a:xfrm>
            <a:off x="982134" y="294242"/>
            <a:ext cx="7704667" cy="655327"/>
          </a:xfrm>
        </p:spPr>
        <p:txBody>
          <a:bodyPr>
            <a:normAutofit fontScale="90000"/>
          </a:bodyPr>
          <a:lstStyle/>
          <a:p>
            <a:r>
              <a:rPr lang="en-US" altLang="en-US" dirty="0"/>
              <a:t>Problem Solving with Recursion</a:t>
            </a:r>
            <a:endParaRPr lang="en-US" altLang="en-US" sz="2000" dirty="0"/>
          </a:p>
        </p:txBody>
      </p:sp>
      <p:sp>
        <p:nvSpPr>
          <p:cNvPr id="8195" name="Content Placeholder 2">
            <a:extLst>
              <a:ext uri="{FF2B5EF4-FFF2-40B4-BE49-F238E27FC236}">
                <a16:creationId xmlns:a16="http://schemas.microsoft.com/office/drawing/2014/main" id="{DF543CB0-0F70-4DA5-A03B-73279381AAFE}"/>
              </a:ext>
            </a:extLst>
          </p:cNvPr>
          <p:cNvSpPr>
            <a:spLocks noGrp="1" noChangeArrowheads="1"/>
          </p:cNvSpPr>
          <p:nvPr>
            <p:ph idx="1"/>
          </p:nvPr>
        </p:nvSpPr>
        <p:spPr>
          <a:xfrm>
            <a:off x="982134" y="2242012"/>
            <a:ext cx="7704667" cy="2529829"/>
          </a:xfrm>
        </p:spPr>
        <p:txBody>
          <a:bodyPr>
            <a:normAutofit/>
          </a:bodyPr>
          <a:lstStyle/>
          <a:p>
            <a:pPr>
              <a:buFontTx/>
              <a:buChar char="•"/>
            </a:pPr>
            <a:r>
              <a:rPr lang="en-US" altLang="en-US" sz="2000" dirty="0"/>
              <a:t>Recursion is a powerful tool for solving repetitive problems</a:t>
            </a:r>
          </a:p>
          <a:p>
            <a:pPr>
              <a:buFontTx/>
              <a:buChar char="•"/>
            </a:pPr>
            <a:r>
              <a:rPr lang="en-US" altLang="en-US" sz="2000" dirty="0"/>
              <a:t>Recursion is not always required to solve a problem</a:t>
            </a:r>
          </a:p>
          <a:p>
            <a:pPr lvl="1"/>
            <a:r>
              <a:rPr lang="en-US" altLang="en-US" sz="1800" dirty="0"/>
              <a:t>Any problem that can be solved recursively can be solved with a loop</a:t>
            </a:r>
          </a:p>
          <a:p>
            <a:pPr lvl="1"/>
            <a:r>
              <a:rPr lang="en-US" altLang="en-US" sz="1800" dirty="0"/>
              <a:t>Recursive algorithms usually less efficient than iterative ones</a:t>
            </a:r>
          </a:p>
          <a:p>
            <a:pPr lvl="2"/>
            <a:r>
              <a:rPr lang="en-US" altLang="en-US" sz="1600" dirty="0"/>
              <a:t>Due to </a:t>
            </a:r>
            <a:r>
              <a:rPr lang="en-US" altLang="en-US" sz="1600" i="1" dirty="0"/>
              <a:t>overhead</a:t>
            </a:r>
            <a:r>
              <a:rPr lang="en-US" altLang="en-US" sz="1600" dirty="0"/>
              <a:t> of each function call</a:t>
            </a:r>
          </a:p>
          <a:p>
            <a:pPr>
              <a:buFontTx/>
              <a:buChar char="•"/>
            </a:pPr>
            <a:endParaRPr lang="en-US" altLang="en-US" sz="2000" dirty="0"/>
          </a:p>
        </p:txBody>
      </p:sp>
      <p:sp>
        <p:nvSpPr>
          <p:cNvPr id="5" name="TextBox 4">
            <a:extLst>
              <a:ext uri="{FF2B5EF4-FFF2-40B4-BE49-F238E27FC236}">
                <a16:creationId xmlns:a16="http://schemas.microsoft.com/office/drawing/2014/main" id="{36E9C5E8-DD20-4752-8725-CD65EB2B3EC0}"/>
              </a:ext>
            </a:extLst>
          </p:cNvPr>
          <p:cNvSpPr txBox="1"/>
          <p:nvPr/>
        </p:nvSpPr>
        <p:spPr>
          <a:xfrm>
            <a:off x="1336429" y="1087959"/>
            <a:ext cx="7350371" cy="1015663"/>
          </a:xfrm>
          <a:prstGeom prst="rect">
            <a:avLst/>
          </a:prstGeom>
          <a:noFill/>
        </p:spPr>
        <p:txBody>
          <a:bodyPr wrap="square">
            <a:spAutoFit/>
          </a:bodyPr>
          <a:lstStyle/>
          <a:p>
            <a:pPr algn="l"/>
            <a:r>
              <a:rPr lang="en-US" sz="2000" i="0" u="none" strike="noStrike" baseline="0" dirty="0">
                <a:latin typeface="SabonLTPro-Bold"/>
              </a:rPr>
              <a:t>A problem can be solved with recursion if it can be broken down into smaller problems that are identical in structure to the overall problem.</a:t>
            </a:r>
            <a:endParaRPr lang="en-US" sz="2000" dirty="0"/>
          </a:p>
        </p:txBody>
      </p:sp>
      <p:sp>
        <p:nvSpPr>
          <p:cNvPr id="2" name="Date Placeholder 1">
            <a:extLst>
              <a:ext uri="{FF2B5EF4-FFF2-40B4-BE49-F238E27FC236}">
                <a16:creationId xmlns:a16="http://schemas.microsoft.com/office/drawing/2014/main" id="{2E750313-67AE-43C1-9B2D-171AFE759594}"/>
              </a:ext>
            </a:extLst>
          </p:cNvPr>
          <p:cNvSpPr>
            <a:spLocks noGrp="1"/>
          </p:cNvSpPr>
          <p:nvPr>
            <p:ph type="dt" sz="half" idx="10"/>
          </p:nvPr>
        </p:nvSpPr>
        <p:spPr/>
        <p:txBody>
          <a:bodyPr/>
          <a:lstStyle/>
          <a:p>
            <a:fld id="{33D62A4B-7DB7-44FE-90F5-AB7B42F5AB8E}" type="datetime3">
              <a:rPr lang="en-US" smtClean="0"/>
              <a:t>31 January 2023</a:t>
            </a:fld>
            <a:endParaRPr lang="en-US" dirty="0"/>
          </a:p>
        </p:txBody>
      </p:sp>
      <p:sp>
        <p:nvSpPr>
          <p:cNvPr id="3" name="Footer Placeholder 2">
            <a:extLst>
              <a:ext uri="{FF2B5EF4-FFF2-40B4-BE49-F238E27FC236}">
                <a16:creationId xmlns:a16="http://schemas.microsoft.com/office/drawing/2014/main" id="{E0E55114-8B6A-490A-9A95-BC6CAA2FC109}"/>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5EE480F4-1E64-41CD-AFB8-8FF13CD9D09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A2E158EC-C6FE-402E-AB64-070DCFE66194}"/>
              </a:ext>
            </a:extLst>
          </p:cNvPr>
          <p:cNvSpPr>
            <a:spLocks noGrp="1" noChangeArrowheads="1"/>
          </p:cNvSpPr>
          <p:nvPr>
            <p:ph type="title"/>
          </p:nvPr>
        </p:nvSpPr>
        <p:spPr>
          <a:xfrm>
            <a:off x="1099365" y="141843"/>
            <a:ext cx="7704667" cy="796004"/>
          </a:xfrm>
        </p:spPr>
        <p:txBody>
          <a:bodyPr/>
          <a:lstStyle/>
          <a:p>
            <a:r>
              <a:rPr lang="en-US" altLang="en-US" dirty="0"/>
              <a:t>Problem Solving with Recursion</a:t>
            </a:r>
            <a:endParaRPr lang="en-US" altLang="en-US" sz="2000" dirty="0"/>
          </a:p>
        </p:txBody>
      </p:sp>
      <p:sp>
        <p:nvSpPr>
          <p:cNvPr id="5" name="TextBox 4">
            <a:extLst>
              <a:ext uri="{FF2B5EF4-FFF2-40B4-BE49-F238E27FC236}">
                <a16:creationId xmlns:a16="http://schemas.microsoft.com/office/drawing/2014/main" id="{82AAE856-5085-4F25-A182-BDF52A2879F5}"/>
              </a:ext>
            </a:extLst>
          </p:cNvPr>
          <p:cNvSpPr txBox="1"/>
          <p:nvPr/>
        </p:nvSpPr>
        <p:spPr>
          <a:xfrm>
            <a:off x="902676" y="1089550"/>
            <a:ext cx="7420708" cy="1200329"/>
          </a:xfrm>
          <a:prstGeom prst="rect">
            <a:avLst/>
          </a:prstGeom>
          <a:noFill/>
        </p:spPr>
        <p:txBody>
          <a:bodyPr wrap="square">
            <a:spAutoFit/>
          </a:bodyPr>
          <a:lstStyle/>
          <a:p>
            <a:pPr algn="l"/>
            <a:r>
              <a:rPr lang="en-US" sz="1800" b="0" i="0" u="none" strike="noStrike" baseline="0" dirty="0">
                <a:latin typeface="SabonLTPro-Roman"/>
              </a:rPr>
              <a:t>Some repetitive problems, however, are more easily solved with recursion than with a loop. Where a loop might result in faster execution time, the programmer might be able to design a recursive algorithm faster. </a:t>
            </a:r>
          </a:p>
          <a:p>
            <a:pPr algn="l"/>
            <a:r>
              <a:rPr lang="en-US" sz="1800" b="1" i="0" u="none" strike="noStrike" baseline="0" dirty="0">
                <a:latin typeface="SabonLTPro-Roman"/>
              </a:rPr>
              <a:t>In general, a recursive function works as follows:</a:t>
            </a:r>
            <a:endParaRPr lang="en-US" b="1" dirty="0"/>
          </a:p>
        </p:txBody>
      </p:sp>
      <p:sp>
        <p:nvSpPr>
          <p:cNvPr id="9" name="TextBox 8">
            <a:extLst>
              <a:ext uri="{FF2B5EF4-FFF2-40B4-BE49-F238E27FC236}">
                <a16:creationId xmlns:a16="http://schemas.microsoft.com/office/drawing/2014/main" id="{F58E4056-DC6A-4DB1-ABED-28F9EEE3EA66}"/>
              </a:ext>
            </a:extLst>
          </p:cNvPr>
          <p:cNvSpPr txBox="1"/>
          <p:nvPr/>
        </p:nvSpPr>
        <p:spPr>
          <a:xfrm>
            <a:off x="1201613" y="2296716"/>
            <a:ext cx="7186247" cy="1200329"/>
          </a:xfrm>
          <a:prstGeom prst="rect">
            <a:avLst/>
          </a:prstGeom>
          <a:noFill/>
        </p:spPr>
        <p:txBody>
          <a:bodyPr wrap="square">
            <a:spAutoFit/>
          </a:bodyPr>
          <a:lstStyle/>
          <a:p>
            <a:pPr marL="285750" indent="-285750" algn="l">
              <a:buFont typeface="Arial" panose="020B0604020202020204" pitchFamily="34" charset="0"/>
              <a:buChar char="•"/>
            </a:pPr>
            <a:r>
              <a:rPr lang="en-US" sz="1800" b="0" i="0" u="none" strike="noStrike" baseline="0" dirty="0">
                <a:latin typeface="SabonLTPro-Roman"/>
              </a:rPr>
              <a:t>If the problem can be solved now, without recursion, then the function solves it and returns.</a:t>
            </a:r>
          </a:p>
          <a:p>
            <a:pPr marL="285750" indent="-285750" algn="l">
              <a:buFont typeface="Arial" panose="020B0604020202020204" pitchFamily="34" charset="0"/>
              <a:buChar char="•"/>
            </a:pPr>
            <a:r>
              <a:rPr lang="en-US" sz="1800" b="0" i="0" u="none" strike="noStrike" baseline="0" dirty="0">
                <a:latin typeface="SabonLTPro-Roman"/>
              </a:rPr>
              <a:t>If the problem cannot be solved now, then the function reduces it to a smaller but similar problem and calls itself to solve the smaller problem</a:t>
            </a:r>
          </a:p>
        </p:txBody>
      </p:sp>
      <p:sp>
        <p:nvSpPr>
          <p:cNvPr id="11" name="TextBox 10">
            <a:extLst>
              <a:ext uri="{FF2B5EF4-FFF2-40B4-BE49-F238E27FC236}">
                <a16:creationId xmlns:a16="http://schemas.microsoft.com/office/drawing/2014/main" id="{DCB5B4B8-2DEB-426C-B248-CDE5D67D0DD8}"/>
              </a:ext>
            </a:extLst>
          </p:cNvPr>
          <p:cNvSpPr txBox="1"/>
          <p:nvPr/>
        </p:nvSpPr>
        <p:spPr>
          <a:xfrm>
            <a:off x="902676" y="3616294"/>
            <a:ext cx="7784123" cy="2308324"/>
          </a:xfrm>
          <a:prstGeom prst="rect">
            <a:avLst/>
          </a:prstGeom>
          <a:noFill/>
        </p:spPr>
        <p:txBody>
          <a:bodyPr wrap="square">
            <a:spAutoFit/>
          </a:bodyPr>
          <a:lstStyle/>
          <a:p>
            <a:pPr algn="l"/>
            <a:r>
              <a:rPr lang="en-US" sz="1800" b="0" i="0" u="none" strike="noStrike" baseline="0" dirty="0">
                <a:latin typeface="SabonLTPro-Roman"/>
              </a:rPr>
              <a:t>In order to apply this approach, first, we identify at least one case in which the problem can be solved without recursion. This is known as the </a:t>
            </a:r>
            <a:r>
              <a:rPr lang="en-US" sz="1800" b="1" i="1" u="none" strike="noStrike" baseline="0" dirty="0">
                <a:solidFill>
                  <a:srgbClr val="C00000"/>
                </a:solidFill>
                <a:latin typeface="SabonLTPro-Italic"/>
              </a:rPr>
              <a:t>base case</a:t>
            </a:r>
            <a:r>
              <a:rPr lang="en-US" sz="1800" b="0" i="0" u="none" strike="noStrike" baseline="0" dirty="0">
                <a:latin typeface="SabonLTPro-Roman"/>
              </a:rPr>
              <a:t>. </a:t>
            </a:r>
          </a:p>
          <a:p>
            <a:pPr algn="l"/>
            <a:endParaRPr lang="en-US" dirty="0">
              <a:latin typeface="SabonLTPro-Roman"/>
            </a:endParaRPr>
          </a:p>
          <a:p>
            <a:pPr algn="l"/>
            <a:r>
              <a:rPr lang="en-US" sz="1800" b="0" i="0" u="none" strike="noStrike" baseline="0" dirty="0">
                <a:latin typeface="SabonLTPro-Roman"/>
              </a:rPr>
              <a:t>Second, we determine a way to solve the problem in all other circumstances using recursion. This is called the </a:t>
            </a:r>
            <a:r>
              <a:rPr lang="en-US" sz="1800" b="1" i="1" u="none" strike="noStrike" baseline="0" dirty="0">
                <a:solidFill>
                  <a:srgbClr val="C00000"/>
                </a:solidFill>
                <a:latin typeface="SabonLTPro-Italic"/>
              </a:rPr>
              <a:t>recursive case</a:t>
            </a:r>
            <a:r>
              <a:rPr lang="en-US" sz="1800" b="0" i="0" u="none" strike="noStrike" baseline="0" dirty="0">
                <a:latin typeface="SabonLTPro-Roman"/>
              </a:rPr>
              <a:t>. </a:t>
            </a:r>
          </a:p>
          <a:p>
            <a:pPr algn="l"/>
            <a:r>
              <a:rPr lang="en-US" sz="1800" b="0" i="0" u="none" strike="noStrike" baseline="0" dirty="0">
                <a:latin typeface="SabonLTPro-Roman"/>
              </a:rPr>
              <a:t>In the recursive case, we must always reduce the problem to a smaller version of the original problem. By reducing the problem with each recursive call, the base case will eventually be reached, and the recursion will stop.</a:t>
            </a:r>
            <a:endParaRPr lang="en-US" dirty="0"/>
          </a:p>
        </p:txBody>
      </p:sp>
      <p:sp>
        <p:nvSpPr>
          <p:cNvPr id="2" name="Date Placeholder 1">
            <a:extLst>
              <a:ext uri="{FF2B5EF4-FFF2-40B4-BE49-F238E27FC236}">
                <a16:creationId xmlns:a16="http://schemas.microsoft.com/office/drawing/2014/main" id="{58435A47-F5E0-4DAE-B2F4-8BF940E5631B}"/>
              </a:ext>
            </a:extLst>
          </p:cNvPr>
          <p:cNvSpPr>
            <a:spLocks noGrp="1"/>
          </p:cNvSpPr>
          <p:nvPr>
            <p:ph type="dt" sz="half" idx="10"/>
          </p:nvPr>
        </p:nvSpPr>
        <p:spPr/>
        <p:txBody>
          <a:bodyPr/>
          <a:lstStyle/>
          <a:p>
            <a:fld id="{6A4D073D-2882-4C25-A9B6-0E1D9B3546D7}" type="datetime3">
              <a:rPr lang="en-US" smtClean="0"/>
              <a:t>31 January 2023</a:t>
            </a:fld>
            <a:endParaRPr lang="en-US" dirty="0"/>
          </a:p>
        </p:txBody>
      </p:sp>
      <p:sp>
        <p:nvSpPr>
          <p:cNvPr id="3" name="Footer Placeholder 2">
            <a:extLst>
              <a:ext uri="{FF2B5EF4-FFF2-40B4-BE49-F238E27FC236}">
                <a16:creationId xmlns:a16="http://schemas.microsoft.com/office/drawing/2014/main" id="{CDC27BB5-ACB8-4CD5-858E-DA8C7BFF0B69}"/>
              </a:ext>
            </a:extLst>
          </p:cNvPr>
          <p:cNvSpPr>
            <a:spLocks noGrp="1"/>
          </p:cNvSpPr>
          <p:nvPr>
            <p:ph type="ftr" sz="quarter" idx="11"/>
          </p:nvPr>
        </p:nvSpPr>
        <p:spPr/>
        <p:txBody>
          <a:bodyPr/>
          <a:lstStyle/>
          <a:p>
            <a:r>
              <a:rPr lang="en-US"/>
              <a:t>AOU- M110</a:t>
            </a:r>
            <a:endParaRPr lang="en-US" dirty="0"/>
          </a:p>
        </p:txBody>
      </p:sp>
      <p:sp>
        <p:nvSpPr>
          <p:cNvPr id="4" name="Slide Number Placeholder 3">
            <a:extLst>
              <a:ext uri="{FF2B5EF4-FFF2-40B4-BE49-F238E27FC236}">
                <a16:creationId xmlns:a16="http://schemas.microsoft.com/office/drawing/2014/main" id="{3BD3CB76-D182-45BE-9510-C8679548DF75}"/>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NKNOELEADERBOARD" val="707183734"/>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EBEBEB"/>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9620</TotalTime>
  <Words>2939</Words>
  <Application>Microsoft Office PowerPoint</Application>
  <PresentationFormat>Custom</PresentationFormat>
  <Paragraphs>362</Paragraphs>
  <Slides>30</Slides>
  <Notes>3</Notes>
  <HiddenSlides>0</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30</vt:i4>
      </vt:variant>
    </vt:vector>
  </HeadingPairs>
  <TitlesOfParts>
    <vt:vector size="48" baseType="lpstr">
      <vt:lpstr>Arial</vt:lpstr>
      <vt:lpstr>ArialMonoMTPro</vt:lpstr>
      <vt:lpstr>Calibri</vt:lpstr>
      <vt:lpstr>Calibri Light</vt:lpstr>
      <vt:lpstr>Corbel</vt:lpstr>
      <vt:lpstr>Courier New</vt:lpstr>
      <vt:lpstr>MathematicalPiLTStd</vt:lpstr>
      <vt:lpstr>MathematicalPiLTStd-1</vt:lpstr>
      <vt:lpstr>Poppins</vt:lpstr>
      <vt:lpstr>Poppins Medium</vt:lpstr>
      <vt:lpstr>SabonLTPro-Bold</vt:lpstr>
      <vt:lpstr>SabonLTPro-Italic</vt:lpstr>
      <vt:lpstr>SabonLTPro-Roman</vt:lpstr>
      <vt:lpstr>Times New Roman</vt:lpstr>
      <vt:lpstr>Wingdings</vt:lpstr>
      <vt:lpstr>Parallax</vt:lpstr>
      <vt:lpstr>1_Office Theme</vt:lpstr>
      <vt:lpstr>Equation</vt:lpstr>
      <vt:lpstr>M110: Python Programming  Self-Study#2  Recursion</vt:lpstr>
      <vt:lpstr>Topics</vt:lpstr>
      <vt:lpstr>Introduction to Recursion</vt:lpstr>
      <vt:lpstr>Introduction to Recursion</vt:lpstr>
      <vt:lpstr>Introduction to Recursion</vt:lpstr>
      <vt:lpstr>Introduction to Recursion</vt:lpstr>
      <vt:lpstr>Introduction to Recursion</vt:lpstr>
      <vt:lpstr>Problem Solving with Recursion</vt:lpstr>
      <vt:lpstr>Problem Solving with Recursion</vt:lpstr>
      <vt:lpstr>Recursive Programming- Sum</vt:lpstr>
      <vt:lpstr>Recursive Programming- Sum</vt:lpstr>
      <vt:lpstr>Recursive Programming- Sum</vt:lpstr>
      <vt:lpstr>Recursive Programming- Factorial</vt:lpstr>
      <vt:lpstr>Recursive Programming- Factorial</vt:lpstr>
      <vt:lpstr>Recursive Programming- Factorial</vt:lpstr>
      <vt:lpstr>Recursive Programming- Factorial</vt:lpstr>
      <vt:lpstr>Recursive Programming- Exponents</vt:lpstr>
      <vt:lpstr>Recursive Programming- Exponents</vt:lpstr>
      <vt:lpstr>Using Recursion</vt:lpstr>
      <vt:lpstr>Direct and Indirect Recursion</vt:lpstr>
      <vt:lpstr>The Fibonacci Series</vt:lpstr>
      <vt:lpstr>The Fibonacci Series</vt:lpstr>
      <vt:lpstr>Finding the Greatest Common Divisor</vt:lpstr>
      <vt:lpstr>Guidelines for Writing Recursive Methods</vt:lpstr>
      <vt:lpstr>Guidelines for Writing Recursive Methods</vt:lpstr>
      <vt:lpstr>Recursion versus Looping</vt:lpstr>
      <vt:lpstr>Extra Exercises</vt:lpstr>
      <vt:lpstr>Exercise 1</vt:lpstr>
      <vt:lpstr>Exercise 2</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139</cp:revision>
  <dcterms:created xsi:type="dcterms:W3CDTF">2018-09-14T23:33:58Z</dcterms:created>
  <dcterms:modified xsi:type="dcterms:W3CDTF">2023-01-31T19:59:22Z</dcterms:modified>
</cp:coreProperties>
</file>