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26" r:id="rId1"/>
  </p:sldMasterIdLst>
  <p:notesMasterIdLst>
    <p:notesMasterId r:id="rId24"/>
  </p:notesMasterIdLst>
  <p:sldIdLst>
    <p:sldId id="688" r:id="rId2"/>
    <p:sldId id="343" r:id="rId3"/>
    <p:sldId id="716" r:id="rId4"/>
    <p:sldId id="701" r:id="rId5"/>
    <p:sldId id="702" r:id="rId6"/>
    <p:sldId id="703" r:id="rId7"/>
    <p:sldId id="704" r:id="rId8"/>
    <p:sldId id="705" r:id="rId9"/>
    <p:sldId id="706" r:id="rId10"/>
    <p:sldId id="719" r:id="rId11"/>
    <p:sldId id="707" r:id="rId12"/>
    <p:sldId id="708" r:id="rId13"/>
    <p:sldId id="720" r:id="rId14"/>
    <p:sldId id="721" r:id="rId15"/>
    <p:sldId id="709" r:id="rId16"/>
    <p:sldId id="710" r:id="rId17"/>
    <p:sldId id="711" r:id="rId18"/>
    <p:sldId id="712" r:id="rId19"/>
    <p:sldId id="713" r:id="rId20"/>
    <p:sldId id="714" r:id="rId21"/>
    <p:sldId id="715" r:id="rId22"/>
    <p:sldId id="717" r:id="rId23"/>
  </p:sldIdLst>
  <p:sldSz cx="9144000" cy="6875463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BBC7-23BC-46A7-81D3-7E7BA3702E22}" type="datetimeFigureOut">
              <a:rPr lang="en-US" smtClean="0"/>
              <a:t>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BD2C-7FC2-4166-9A41-4D78B0A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747F5-57E0-4109-91CC-844D47F93E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47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166516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The Main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130622"/>
            <a:ext cx="3086100" cy="366055"/>
          </a:xfrm>
        </p:spPr>
        <p:txBody>
          <a:bodyPr/>
          <a:lstStyle/>
          <a:p>
            <a:pPr defTabSz="685800"/>
            <a:r>
              <a:rPr lang="en-US">
                <a:solidFill>
                  <a:prstClr val="white">
                    <a:tint val="75000"/>
                  </a:prstClr>
                </a:solidFill>
              </a:rPr>
              <a:t>AOU-M110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08" y="0"/>
            <a:ext cx="1995692" cy="5042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20" y="-12007"/>
            <a:ext cx="3991546" cy="68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13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2675" y="2528877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300" y="-872965"/>
            <a:ext cx="10782300" cy="81073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C2763-2F67-87F0-7623-FFB6C7513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575" y="6250759"/>
            <a:ext cx="8515350" cy="366055"/>
          </a:xfrm>
        </p:spPr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033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0274"/>
            <a:ext cx="7886700" cy="3657364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1468" y="6403159"/>
            <a:ext cx="2743200" cy="366055"/>
          </a:xfrm>
        </p:spPr>
        <p:txBody>
          <a:bodyPr/>
          <a:lstStyle>
            <a:lvl1pPr>
              <a:defRPr sz="1400"/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</p:spTree>
    <p:extLst>
      <p:ext uri="{BB962C8B-B14F-4D97-AF65-F5344CB8AC3E}">
        <p14:creationId xmlns:p14="http://schemas.microsoft.com/office/powerpoint/2010/main" val="322351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6055"/>
            <a:ext cx="7886700" cy="1328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20724"/>
            <a:ext cx="3868340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10129"/>
            <a:ext cx="3868340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20724"/>
            <a:ext cx="3887391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10129"/>
            <a:ext cx="3887391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</p:spTree>
    <p:extLst>
      <p:ext uri="{BB962C8B-B14F-4D97-AF65-F5344CB8AC3E}">
        <p14:creationId xmlns:p14="http://schemas.microsoft.com/office/powerpoint/2010/main" val="296705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</p:spTree>
    <p:extLst>
      <p:ext uri="{BB962C8B-B14F-4D97-AF65-F5344CB8AC3E}">
        <p14:creationId xmlns:p14="http://schemas.microsoft.com/office/powerpoint/2010/main" val="28168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9939"/>
            <a:ext cx="2949178" cy="10727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15427"/>
            <a:ext cx="2949178" cy="36685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</p:spTree>
    <p:extLst>
      <p:ext uri="{BB962C8B-B14F-4D97-AF65-F5344CB8AC3E}">
        <p14:creationId xmlns:p14="http://schemas.microsoft.com/office/powerpoint/2010/main" val="357456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8364"/>
            <a:ext cx="2949178" cy="16042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62639"/>
            <a:ext cx="2949178" cy="38212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</p:spTree>
    <p:extLst>
      <p:ext uri="{BB962C8B-B14F-4D97-AF65-F5344CB8AC3E}">
        <p14:creationId xmlns:p14="http://schemas.microsoft.com/office/powerpoint/2010/main" val="26808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5491594"/>
            <a:ext cx="2581275" cy="699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0844" y="3020403"/>
            <a:ext cx="1990725" cy="776673"/>
          </a:xfrm>
        </p:spPr>
        <p:txBody>
          <a:bodyPr>
            <a:normAutofit/>
          </a:bodyPr>
          <a:lstStyle>
            <a:lvl1pPr algn="ctr">
              <a:defRPr sz="2700"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94081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132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30274"/>
            <a:ext cx="7886700" cy="36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5965009"/>
            <a:ext cx="3086100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2" y="5785072"/>
            <a:ext cx="1090868" cy="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606689"/>
            <a:ext cx="6043705" cy="26193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/>
              <a:t>M110: </a:t>
            </a:r>
            <a:r>
              <a:rPr lang="en-GB" sz="3200" dirty="0"/>
              <a:t>Python Programming</a:t>
            </a:r>
            <a:br>
              <a:rPr lang="en-GB" sz="3200" dirty="0"/>
            </a:br>
            <a:br>
              <a:rPr lang="en-US" sz="3200" dirty="0"/>
            </a:br>
            <a:r>
              <a:rPr lang="en-GB" sz="3200" b="1" dirty="0">
                <a:solidFill>
                  <a:srgbClr val="0070C0"/>
                </a:solidFill>
              </a:rPr>
              <a:t>Self-Study#3</a:t>
            </a:r>
            <a:br>
              <a:rPr lang="en-GB" sz="3200" b="1" dirty="0">
                <a:solidFill>
                  <a:srgbClr val="0070C0"/>
                </a:solidFill>
              </a:rPr>
            </a:br>
            <a:br>
              <a:rPr lang="en-GB" sz="3200" b="1" dirty="0"/>
            </a:br>
            <a:r>
              <a:rPr lang="en-US" sz="3200" b="1" dirty="0"/>
              <a:t>Collection Data Types</a:t>
            </a:r>
            <a:br>
              <a:rPr lang="en-US" sz="3200" b="1" dirty="0"/>
            </a:br>
            <a:r>
              <a:rPr lang="en-US" sz="3200" b="1" dirty="0"/>
              <a:t>Dictionaries &amp; Sets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431549"/>
            <a:ext cx="3467101" cy="19862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3139" y="6185972"/>
            <a:ext cx="317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Dr. Ahmad Mikati</a:t>
            </a:r>
          </a:p>
        </p:txBody>
      </p:sp>
    </p:spTree>
    <p:extLst>
      <p:ext uri="{BB962C8B-B14F-4D97-AF65-F5344CB8AC3E}">
        <p14:creationId xmlns:p14="http://schemas.microsoft.com/office/powerpoint/2010/main" val="424333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799407"/>
          </a:xfrm>
        </p:spPr>
        <p:txBody>
          <a:bodyPr>
            <a:noAutofit/>
          </a:bodyPr>
          <a:lstStyle/>
          <a:p>
            <a:r>
              <a:rPr lang="en-US" altLang="ar-KW" sz="3200" b="1" dirty="0">
                <a:cs typeface="Times New Roman" panose="02020603050405020304" pitchFamily="18" charset="0"/>
              </a:rPr>
              <a:t>Deleting Elements from a Dictionary</a:t>
            </a:r>
            <a:endParaRPr lang="ar-KW" altLang="ar-KW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D016C-7BD1-49AE-9628-D9F03255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You can delete an existing key-value pair from a dictionary with the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SabonLTPro-Roman"/>
              </a:rPr>
              <a:t>del</a:t>
            </a:r>
            <a:r>
              <a:rPr lang="en-US" sz="1800" b="0" i="0" u="none" strike="noStrike" baseline="0" dirty="0">
                <a:latin typeface="SabonLTPro-Roman"/>
              </a:rPr>
              <a:t> statement. Below is the general format: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9EC469-A8FA-4D2E-AE0E-41906775765D}"/>
              </a:ext>
            </a:extLst>
          </p:cNvPr>
          <p:cNvSpPr txBox="1"/>
          <p:nvPr/>
        </p:nvSpPr>
        <p:spPr>
          <a:xfrm>
            <a:off x="2610243" y="183156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solidFill>
                  <a:srgbClr val="C00000"/>
                </a:solidFill>
                <a:latin typeface="ArialMonoMTPro-Oblique"/>
              </a:rPr>
              <a:t>del dictionary_name[key]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16BF8-0FFE-4D45-96A3-3011D9A31D2F}"/>
              </a:ext>
            </a:extLst>
          </p:cNvPr>
          <p:cNvSpPr txBox="1"/>
          <p:nvPr/>
        </p:nvSpPr>
        <p:spPr>
          <a:xfrm>
            <a:off x="904727" y="2294702"/>
            <a:ext cx="79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After the statement executes, the </a:t>
            </a:r>
            <a:r>
              <a:rPr lang="en-US" sz="1800" b="0" i="1" u="none" strike="noStrike" baseline="0" dirty="0">
                <a:latin typeface="ArialMonoMTPro-Oblique"/>
              </a:rPr>
              <a:t>key </a:t>
            </a:r>
            <a:r>
              <a:rPr lang="en-US" sz="1800" b="0" i="0" u="none" strike="noStrike" baseline="0" dirty="0">
                <a:latin typeface="SabonLTPro-Roman"/>
              </a:rPr>
              <a:t>and its associated value will be deleted</a:t>
            </a: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from the dictionary. If the </a:t>
            </a:r>
            <a:r>
              <a:rPr lang="en-US" sz="1800" b="0" i="1" u="none" strike="noStrike" baseline="0" dirty="0">
                <a:latin typeface="ArialMonoMTPro-Oblique"/>
              </a:rPr>
              <a:t>key </a:t>
            </a:r>
            <a:r>
              <a:rPr lang="en-US" sz="1800" b="0" i="0" u="none" strike="noStrike" baseline="0" dirty="0">
                <a:latin typeface="SabonLTPro-Roman"/>
              </a:rPr>
              <a:t>does not exist, a </a:t>
            </a:r>
            <a:r>
              <a:rPr lang="en-US" sz="1800" b="0" i="0" u="none" strike="noStrike" baseline="0" dirty="0" err="1">
                <a:latin typeface="ArialMonoMTPro"/>
              </a:rPr>
              <a:t>KeyError</a:t>
            </a:r>
            <a:r>
              <a:rPr lang="en-US" sz="1800" b="0" i="0" u="none" strike="noStrike" baseline="0" dirty="0">
                <a:latin typeface="ArialMonoMTPro"/>
              </a:rPr>
              <a:t> </a:t>
            </a:r>
            <a:r>
              <a:rPr lang="en-US" sz="1800" b="0" i="0" u="none" strike="noStrike" baseline="0" dirty="0">
                <a:latin typeface="SabonLTPro-Roman"/>
              </a:rPr>
              <a:t>exception is raised.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17690-AD8B-4D39-88AA-30AB456366BC}"/>
              </a:ext>
            </a:extLst>
          </p:cNvPr>
          <p:cNvSpPr txBox="1"/>
          <p:nvPr/>
        </p:nvSpPr>
        <p:spPr>
          <a:xfrm>
            <a:off x="710005" y="3408449"/>
            <a:ext cx="8005370" cy="8771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700" dirty="0"/>
              <a:t>phonebook = {'Jamil':'963−11112222', 'Fadia':'692−43219876', 'Mazen':'961−3665169'}</a:t>
            </a:r>
          </a:p>
          <a:p>
            <a:r>
              <a:rPr lang="en-US" sz="1700" dirty="0"/>
              <a:t>del phonebook['</a:t>
            </a:r>
            <a:r>
              <a:rPr lang="en-US" sz="1700" dirty="0" err="1"/>
              <a:t>Fadia</a:t>
            </a:r>
            <a:r>
              <a:rPr lang="en-US" sz="1700" dirty="0"/>
              <a:t>’]</a:t>
            </a:r>
          </a:p>
          <a:p>
            <a:r>
              <a:rPr lang="en-US" sz="1700" dirty="0"/>
              <a:t>print(phonebook)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80906-6801-44D2-8D63-0E7EA9122D51}"/>
              </a:ext>
            </a:extLst>
          </p:cNvPr>
          <p:cNvSpPr txBox="1"/>
          <p:nvPr/>
        </p:nvSpPr>
        <p:spPr>
          <a:xfrm>
            <a:off x="1775012" y="4904587"/>
            <a:ext cx="4851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{'Jamil': '963−11112222', 'Mazen': '961−3665169'}</a:t>
            </a:r>
          </a:p>
        </p:txBody>
      </p:sp>
    </p:spTree>
    <p:extLst>
      <p:ext uri="{BB962C8B-B14F-4D97-AF65-F5344CB8AC3E}">
        <p14:creationId xmlns:p14="http://schemas.microsoft.com/office/powerpoint/2010/main" val="261682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61300"/>
          </a:xfrm>
        </p:spPr>
        <p:txBody>
          <a:bodyPr>
            <a:noAutofit/>
          </a:bodyPr>
          <a:lstStyle/>
          <a:p>
            <a:r>
              <a:rPr lang="en-US" altLang="ar-KW" sz="3200" b="1" dirty="0">
                <a:cs typeface="Times New Roman" panose="02020603050405020304" pitchFamily="18" charset="0"/>
              </a:rPr>
              <a:t>More about Dictionaries</a:t>
            </a:r>
            <a:endParaRPr lang="ar-KW" altLang="ar-KW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660FB7-D5DF-4AC5-A8B2-BCEE27EB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451600"/>
            <a:ext cx="428625" cy="365125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4" y="1588394"/>
            <a:ext cx="770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You can use the built-in len function to get the number of elements in a dictionary.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D16BF8-0FFE-4D45-96A3-3011D9A31D2F}"/>
              </a:ext>
            </a:extLst>
          </p:cNvPr>
          <p:cNvSpPr txBox="1"/>
          <p:nvPr/>
        </p:nvSpPr>
        <p:spPr>
          <a:xfrm>
            <a:off x="905698" y="3485317"/>
            <a:ext cx="7981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You can use an empty set of curly braces to create an empty dictionary 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SabonLTPro-Roman"/>
              </a:rPr>
              <a:t>{}</a:t>
            </a:r>
            <a:r>
              <a:rPr lang="en-US" sz="1800" b="0" i="0" u="none" strike="noStrike" baseline="0" dirty="0">
                <a:latin typeface="SabonLTPro-Roman"/>
              </a:rPr>
              <a:t>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7E98A5-CD64-4E2F-9AA5-E02415A4DA57}"/>
              </a:ext>
            </a:extLst>
          </p:cNvPr>
          <p:cNvSpPr txBox="1"/>
          <p:nvPr/>
        </p:nvSpPr>
        <p:spPr>
          <a:xfrm>
            <a:off x="920354" y="1188284"/>
            <a:ext cx="60183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Finding the Number of Elements in a Dictionary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9DE040-A95B-459A-AD01-4C5285BF2DAF}"/>
              </a:ext>
            </a:extLst>
          </p:cNvPr>
          <p:cNvSpPr txBox="1"/>
          <p:nvPr/>
        </p:nvSpPr>
        <p:spPr>
          <a:xfrm>
            <a:off x="920354" y="2234725"/>
            <a:ext cx="82236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phonebook = {'Jamil':'963−11112222', 'Fadia':'692−43219876', 'Mazen':'961−3665169'}</a:t>
            </a:r>
          </a:p>
          <a:p>
            <a:r>
              <a:rPr lang="en-US" dirty="0"/>
              <a:t>print(len(phonebook))                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8B8D12E-4859-465C-9522-A506E3DAC6BC}"/>
              </a:ext>
            </a:extLst>
          </p:cNvPr>
          <p:cNvSpPr/>
          <p:nvPr/>
        </p:nvSpPr>
        <p:spPr>
          <a:xfrm>
            <a:off x="3238052" y="2626083"/>
            <a:ext cx="570155" cy="1481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960C4B-5955-48C4-931E-45E1F169CD11}"/>
              </a:ext>
            </a:extLst>
          </p:cNvPr>
          <p:cNvSpPr txBox="1"/>
          <p:nvPr/>
        </p:nvSpPr>
        <p:spPr>
          <a:xfrm>
            <a:off x="920354" y="3127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/>
            </a:lvl1pPr>
          </a:lstStyle>
          <a:p>
            <a:r>
              <a:rPr lang="en-US" dirty="0"/>
              <a:t>Creating an Empty Dictionary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935E8E-B759-47DE-9BCD-C25EDF595253}"/>
              </a:ext>
            </a:extLst>
          </p:cNvPr>
          <p:cNvSpPr txBox="1"/>
          <p:nvPr/>
        </p:nvSpPr>
        <p:spPr>
          <a:xfrm>
            <a:off x="920354" y="41318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Mixing Data Types in a Dictionary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171507-9732-4C8B-8898-27C1EF665D83}"/>
              </a:ext>
            </a:extLst>
          </p:cNvPr>
          <p:cNvSpPr txBox="1"/>
          <p:nvPr/>
        </p:nvSpPr>
        <p:spPr>
          <a:xfrm>
            <a:off x="930316" y="4426188"/>
            <a:ext cx="79664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keys</a:t>
            </a:r>
            <a:r>
              <a:rPr lang="en-US" dirty="0">
                <a:solidFill>
                  <a:srgbClr val="7030A0"/>
                </a:solidFill>
              </a:rPr>
              <a:t> in a dictionary must be immutable objects</a:t>
            </a:r>
            <a:r>
              <a:rPr lang="en-US" dirty="0"/>
              <a:t>, but their associated values can be any type of object. The keys can be of different types, too, as long as they</a:t>
            </a:r>
          </a:p>
          <a:p>
            <a:r>
              <a:rPr lang="en-US" dirty="0"/>
              <a:t>are immutable.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41FDDEB-E23B-4E46-855F-EFAD3EEA892D}"/>
              </a:ext>
            </a:extLst>
          </p:cNvPr>
          <p:cNvGrpSpPr/>
          <p:nvPr/>
        </p:nvGrpSpPr>
        <p:grpSpPr>
          <a:xfrm>
            <a:off x="1643517" y="5117828"/>
            <a:ext cx="6981504" cy="1306260"/>
            <a:chOff x="1643517" y="5263650"/>
            <a:chExt cx="6981504" cy="130626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C3FAEE-3D3C-4864-9934-CC99A528B05E}"/>
                </a:ext>
              </a:extLst>
            </p:cNvPr>
            <p:cNvSpPr txBox="1"/>
            <p:nvPr/>
          </p:nvSpPr>
          <p:spPr>
            <a:xfrm>
              <a:off x="1643517" y="5778964"/>
              <a:ext cx="69815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0" i="0" u="none" strike="noStrike" baseline="0" dirty="0">
                  <a:latin typeface="ArialMonoMTPro"/>
                </a:rPr>
                <a:t>mixed_types = {‘dani':1, 2022:”Elections”, (1, 2, 3):[3, 6, 9]}</a:t>
              </a:r>
              <a:endParaRPr lang="en-US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924E47D-8D1C-4642-AC1C-DC86FCA855B9}"/>
                </a:ext>
              </a:extLst>
            </p:cNvPr>
            <p:cNvGrpSpPr/>
            <p:nvPr/>
          </p:nvGrpSpPr>
          <p:grpSpPr>
            <a:xfrm>
              <a:off x="3410914" y="5263650"/>
              <a:ext cx="3656987" cy="1306260"/>
              <a:chOff x="3410914" y="5263650"/>
              <a:chExt cx="3656987" cy="13062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96B4ED-04C8-4820-B58F-2BC33DDD12A5}"/>
                  </a:ext>
                </a:extLst>
              </p:cNvPr>
              <p:cNvSpPr txBox="1"/>
              <p:nvPr/>
            </p:nvSpPr>
            <p:spPr>
              <a:xfrm>
                <a:off x="3410914" y="5263650"/>
                <a:ext cx="34467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800" b="1" i="0" u="none" strike="noStrike" baseline="0" dirty="0">
                    <a:solidFill>
                      <a:srgbClr val="FF0000"/>
                    </a:solidFill>
                    <a:latin typeface="SabonLTPro-Roman"/>
                  </a:rPr>
                  <a:t>Key types</a:t>
                </a:r>
                <a:r>
                  <a:rPr lang="en-US" sz="1800" b="1" i="0" u="none" strike="noStrike" baseline="0" dirty="0">
                    <a:solidFill>
                      <a:schemeClr val="accent2">
                        <a:lumMod val="50000"/>
                      </a:schemeClr>
                    </a:solidFill>
                    <a:latin typeface="SabonLTPro-Roman"/>
                  </a:rPr>
                  <a:t>: string, integer, tuple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94735B-DD83-4A22-B665-46080DABCF46}"/>
                  </a:ext>
                </a:extLst>
              </p:cNvPr>
              <p:cNvSpPr txBox="1"/>
              <p:nvPr/>
            </p:nvSpPr>
            <p:spPr>
              <a:xfrm>
                <a:off x="3523129" y="6200578"/>
                <a:ext cx="3123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b="1" dirty="0">
                    <a:solidFill>
                      <a:srgbClr val="FF0000"/>
                    </a:solidFill>
                    <a:latin typeface="SabonLTPro-Roman"/>
                  </a:rPr>
                  <a:t>Value types</a:t>
                </a:r>
                <a:r>
                  <a:rPr lang="en-US" b="1" dirty="0">
                    <a:solidFill>
                      <a:srgbClr val="7030A0"/>
                    </a:solidFill>
                    <a:latin typeface="SabonLTPro-Roman"/>
                  </a:rPr>
                  <a:t>: integer, string, list</a:t>
                </a:r>
                <a:endParaRPr lang="en-US" sz="1800" b="1" i="0" u="none" strike="noStrike" baseline="0" dirty="0">
                  <a:solidFill>
                    <a:srgbClr val="7030A0"/>
                  </a:solidFill>
                  <a:latin typeface="SabonLTPro-Roman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BB39676-1944-41A9-8A84-CE70279E88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08207" y="5573068"/>
                <a:ext cx="763794" cy="25251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46DDBF6-3209-4D85-A17F-D7CCF73028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572000" y="5573068"/>
                <a:ext cx="843171" cy="25251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1B9C426-6BF0-4147-BF13-055DAB78C8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86053" y="5601194"/>
                <a:ext cx="136262" cy="240308"/>
              </a:xfrm>
              <a:prstGeom prst="straightConnector1">
                <a:avLst/>
              </a:prstGeom>
              <a:ln w="28575">
                <a:solidFill>
                  <a:schemeClr val="accent2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E96267-B650-4CB2-A7D5-C47C2AF14C7F}"/>
                  </a:ext>
                </a:extLst>
              </p:cNvPr>
              <p:cNvCxnSpPr/>
              <p:nvPr/>
            </p:nvCxnSpPr>
            <p:spPr>
              <a:xfrm flipH="1" flipV="1">
                <a:off x="4066391" y="6118653"/>
                <a:ext cx="927194" cy="175625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14C5314-FB79-4F10-A08C-83B6AA6E0F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5171" y="6086625"/>
                <a:ext cx="463597" cy="188168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A1354BC0-1825-4D7E-86DE-DB5C83922E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9134" y="6086626"/>
                <a:ext cx="548767" cy="207652"/>
              </a:xfrm>
              <a:prstGeom prst="straightConnector1">
                <a:avLst/>
              </a:prstGeom>
              <a:ln w="28575">
                <a:solidFill>
                  <a:schemeClr val="accent6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44450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2B99D-5E12-4A91-86E5-6BA73933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737990"/>
          </a:xfrm>
        </p:spPr>
        <p:txBody>
          <a:bodyPr>
            <a:normAutofit/>
          </a:bodyPr>
          <a:lstStyle/>
          <a:p>
            <a:r>
              <a:rPr lang="en-US" sz="3200" b="1" dirty="0"/>
              <a:t>Useful Dictionary Methods/Functions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DA0A4-110C-4BFF-8DFE-F13489F8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1BA42-4ACE-49DF-9495-B0B75D96AC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2C76F3-0B3B-4736-9CCA-1FA25596B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909256"/>
              </p:ext>
            </p:extLst>
          </p:nvPr>
        </p:nvGraphicFramePr>
        <p:xfrm>
          <a:off x="1148757" y="1108386"/>
          <a:ext cx="6846486" cy="2948390"/>
        </p:xfrm>
        <a:graphic>
          <a:graphicData uri="http://schemas.openxmlformats.org/drawingml/2006/table">
            <a:tbl>
              <a:tblPr/>
              <a:tblGrid>
                <a:gridCol w="670518">
                  <a:extLst>
                    <a:ext uri="{9D8B030D-6E8A-4147-A177-3AD203B41FA5}">
                      <a16:colId xmlns:a16="http://schemas.microsoft.com/office/drawing/2014/main" val="1737608892"/>
                    </a:ext>
                  </a:extLst>
                </a:gridCol>
                <a:gridCol w="6175968">
                  <a:extLst>
                    <a:ext uri="{9D8B030D-6E8A-4147-A177-3AD203B41FA5}">
                      <a16:colId xmlns:a16="http://schemas.microsoft.com/office/drawing/2014/main" val="2649000108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Method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83400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Clears the contents of a dictionary.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373192"/>
                  </a:ext>
                </a:extLst>
              </a:tr>
              <a:tr h="44135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Gets the value associated with a specified key. If the key is not found, the method does not raise an exception. Instead, it returns a default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719750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all the keys in a dictionary and their associated values as a sequence of tuples.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563214"/>
                  </a:ext>
                </a:extLst>
              </a:tr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Returns all the keys in a dictionary as a sequence of tuples.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121125"/>
                  </a:ext>
                </a:extLst>
              </a:tr>
              <a:tr h="4529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the value associated with a specified key and removes that key-value pair from the dictionary. If the key is not found, the method returns a default value.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619617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popitem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Returns a randomly selected key-value pair as a tuple from the dictionary and removes that key-value pair from the dictionary.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594085"/>
                  </a:ext>
                </a:extLst>
              </a:tr>
              <a:tr h="3058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Returns all the values in the dictionary as a sequence of tuples.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40643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0B2172-D217-44D7-8DEF-B51C0B9BA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97433"/>
              </p:ext>
            </p:extLst>
          </p:nvPr>
        </p:nvGraphicFramePr>
        <p:xfrm>
          <a:off x="1148757" y="4651242"/>
          <a:ext cx="6846486" cy="951060"/>
        </p:xfrm>
        <a:graphic>
          <a:graphicData uri="http://schemas.openxmlformats.org/drawingml/2006/table">
            <a:tbl>
              <a:tblPr/>
              <a:tblGrid>
                <a:gridCol w="670518">
                  <a:extLst>
                    <a:ext uri="{9D8B030D-6E8A-4147-A177-3AD203B41FA5}">
                      <a16:colId xmlns:a16="http://schemas.microsoft.com/office/drawing/2014/main" val="575094268"/>
                    </a:ext>
                  </a:extLst>
                </a:gridCol>
                <a:gridCol w="6175968">
                  <a:extLst>
                    <a:ext uri="{9D8B030D-6E8A-4147-A177-3AD203B41FA5}">
                      <a16:colId xmlns:a16="http://schemas.microsoft.com/office/drawing/2014/main" val="2958908930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True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iff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dictionary contains an entry with the tested key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355040"/>
                  </a:ext>
                </a:extLst>
              </a:tr>
              <a:tr h="1459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returns the number of elements in a dictionary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47951"/>
                  </a:ext>
                </a:extLst>
              </a:tr>
              <a:tr h="14596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zip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allows you to combine two or more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iterables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such as lists, tuples, or dictionaries, into a single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iterable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543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F821DD-E674-4214-935A-65243DB56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348777"/>
              </p:ext>
            </p:extLst>
          </p:nvPr>
        </p:nvGraphicFramePr>
        <p:xfrm>
          <a:off x="1148757" y="4358975"/>
          <a:ext cx="6846486" cy="291930"/>
        </p:xfrm>
        <a:graphic>
          <a:graphicData uri="http://schemas.openxmlformats.org/drawingml/2006/table">
            <a:tbl>
              <a:tblPr/>
              <a:tblGrid>
                <a:gridCol w="670518">
                  <a:extLst>
                    <a:ext uri="{9D8B030D-6E8A-4147-A177-3AD203B41FA5}">
                      <a16:colId xmlns:a16="http://schemas.microsoft.com/office/drawing/2014/main" val="1422481560"/>
                    </a:ext>
                  </a:extLst>
                </a:gridCol>
                <a:gridCol w="6175968">
                  <a:extLst>
                    <a:ext uri="{9D8B030D-6E8A-4147-A177-3AD203B41FA5}">
                      <a16:colId xmlns:a16="http://schemas.microsoft.com/office/drawing/2014/main" val="4037713761"/>
                    </a:ext>
                  </a:extLst>
                </a:gridCol>
              </a:tblGrid>
              <a:tr h="29193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Description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1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2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B4CE-282B-AE14-5D01-81CE864E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48698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6D1F5-D4A5-5469-A40B-24AD1BE5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6EEA0-2999-BDAA-338B-4E2A42A1CBB4}"/>
              </a:ext>
            </a:extLst>
          </p:cNvPr>
          <p:cNvSpPr txBox="1"/>
          <p:nvPr/>
        </p:nvSpPr>
        <p:spPr>
          <a:xfrm>
            <a:off x="295276" y="1054328"/>
            <a:ext cx="43815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two lists</a:t>
            </a:r>
          </a:p>
          <a:p>
            <a:r>
              <a:rPr lang="en-US" dirty="0"/>
              <a:t>names = ["Alice", "Bob", "Charlie"]</a:t>
            </a:r>
          </a:p>
          <a:p>
            <a:r>
              <a:rPr lang="en-US" dirty="0"/>
              <a:t>ages = [25, 30, 28]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Create a dictionary using zip()</a:t>
            </a:r>
          </a:p>
          <a:p>
            <a:r>
              <a:rPr lang="en-US" dirty="0"/>
              <a:t>people = </a:t>
            </a:r>
            <a:r>
              <a:rPr lang="en-US" dirty="0" err="1"/>
              <a:t>dict</a:t>
            </a:r>
            <a:r>
              <a:rPr lang="en-US" dirty="0"/>
              <a:t>(zip(names, ages))</a:t>
            </a:r>
          </a:p>
          <a:p>
            <a:r>
              <a:rPr lang="en-US" dirty="0"/>
              <a:t>print("Original dictionary:", people) 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79E3F-931C-94F7-52E7-0AD27A8DD862}"/>
              </a:ext>
            </a:extLst>
          </p:cNvPr>
          <p:cNvSpPr txBox="1"/>
          <p:nvPr/>
        </p:nvSpPr>
        <p:spPr>
          <a:xfrm>
            <a:off x="4148668" y="18251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{'Alice': 25, 'Bob': 30, 'Charlie': 28}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6FAF8-E2A2-3080-572C-FBCCCF8E6EAD}"/>
              </a:ext>
            </a:extLst>
          </p:cNvPr>
          <p:cNvSpPr txBox="1"/>
          <p:nvPr/>
        </p:nvSpPr>
        <p:spPr>
          <a:xfrm>
            <a:off x="4572000" y="3626677"/>
            <a:ext cx="1257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{}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8D86-CA51-1817-8593-F527023B2925}"/>
              </a:ext>
            </a:extLst>
          </p:cNvPr>
          <p:cNvSpPr txBox="1"/>
          <p:nvPr/>
        </p:nvSpPr>
        <p:spPr>
          <a:xfrm>
            <a:off x="328084" y="3143447"/>
            <a:ext cx="4881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Clear the dictionary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people.clear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print("Dictionary after clearing:", people)  </a:t>
            </a:r>
          </a:p>
        </p:txBody>
      </p:sp>
    </p:spTree>
    <p:extLst>
      <p:ext uri="{BB962C8B-B14F-4D97-AF65-F5344CB8AC3E}">
        <p14:creationId xmlns:p14="http://schemas.microsoft.com/office/powerpoint/2010/main" val="2321604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1B4CE-282B-AE14-5D01-81CE864E9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48698"/>
          </a:xfrm>
        </p:spPr>
        <p:txBody>
          <a:bodyPr/>
          <a:lstStyle/>
          <a:p>
            <a:r>
              <a:rPr lang="en-US"/>
              <a:t>Examples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6D1F5-D4A5-5469-A40B-24AD1BE5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6EEA0-2999-BDAA-338B-4E2A42A1CBB4}"/>
              </a:ext>
            </a:extLst>
          </p:cNvPr>
          <p:cNvSpPr txBox="1"/>
          <p:nvPr/>
        </p:nvSpPr>
        <p:spPr>
          <a:xfrm>
            <a:off x="296336" y="2806943"/>
            <a:ext cx="33951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Get the value for a specific key</a:t>
            </a:r>
          </a:p>
          <a:p>
            <a:r>
              <a:rPr lang="en-US" dirty="0" err="1"/>
              <a:t>age_of_bob</a:t>
            </a:r>
            <a:r>
              <a:rPr lang="en-US" dirty="0"/>
              <a:t> = </a:t>
            </a:r>
            <a:r>
              <a:rPr lang="en-US" dirty="0" err="1"/>
              <a:t>people.get</a:t>
            </a:r>
            <a:r>
              <a:rPr lang="en-US" dirty="0"/>
              <a:t>("Bob")</a:t>
            </a:r>
          </a:p>
          <a:p>
            <a:r>
              <a:rPr lang="en-US" dirty="0"/>
              <a:t>print("Age of Bob:", </a:t>
            </a:r>
            <a:r>
              <a:rPr lang="en-US" dirty="0" err="1"/>
              <a:t>age_of_bob</a:t>
            </a:r>
            <a:r>
              <a:rPr lang="en-US" dirty="0"/>
              <a:t>)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E698B-E88B-F9A9-CA7A-0B6821A0CF81}"/>
              </a:ext>
            </a:extLst>
          </p:cNvPr>
          <p:cNvSpPr txBox="1"/>
          <p:nvPr/>
        </p:nvSpPr>
        <p:spPr>
          <a:xfrm>
            <a:off x="296336" y="1323681"/>
            <a:ext cx="3395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people=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{'David': 35, 'Emily': 22}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D301C5-634D-3B95-FAEB-9AF355B7494E}"/>
              </a:ext>
            </a:extLst>
          </p:cNvPr>
          <p:cNvSpPr txBox="1"/>
          <p:nvPr/>
        </p:nvSpPr>
        <p:spPr>
          <a:xfrm>
            <a:off x="296336" y="178831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Get all values as a list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values_list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list(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people.values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print("List of values:",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values_list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59088-9957-A1D6-9B28-1984A6DA4452}"/>
              </a:ext>
            </a:extLst>
          </p:cNvPr>
          <p:cNvSpPr txBox="1"/>
          <p:nvPr/>
        </p:nvSpPr>
        <p:spPr>
          <a:xfrm>
            <a:off x="4953000" y="1960537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[35, 22]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2E1E17-E267-939B-2AC5-F5C674A45B7B}"/>
              </a:ext>
            </a:extLst>
          </p:cNvPr>
          <p:cNvSpPr txBox="1"/>
          <p:nvPr/>
        </p:nvSpPr>
        <p:spPr>
          <a:xfrm>
            <a:off x="296335" y="3830917"/>
            <a:ext cx="63044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 Get the value for a specific key, with a default value if not found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age_of_david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people.get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("David", "Not found")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print("Age of David:",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age_of_david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C0B6BB-0618-E571-FB0B-B6F19AE74BFF}"/>
              </a:ext>
            </a:extLst>
          </p:cNvPr>
          <p:cNvSpPr txBox="1"/>
          <p:nvPr/>
        </p:nvSpPr>
        <p:spPr>
          <a:xfrm>
            <a:off x="3944411" y="3033017"/>
            <a:ext cx="4980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D5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None (since "Bob" is not in the dictionary)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8B5566-2D03-4838-17A3-198AB360D386}"/>
              </a:ext>
            </a:extLst>
          </p:cNvPr>
          <p:cNvSpPr txBox="1"/>
          <p:nvPr/>
        </p:nvSpPr>
        <p:spPr>
          <a:xfrm>
            <a:off x="6238875" y="4384915"/>
            <a:ext cx="2076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35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64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C5E4-2BDF-4CDE-A0A7-5F0F05A5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3" y="1241549"/>
            <a:ext cx="770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set is an object that stores a collection of data in the same way as mathematical sets.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64F3F-E47D-4CE3-9ACE-7CA2ECD66AF7}"/>
              </a:ext>
            </a:extLst>
          </p:cNvPr>
          <p:cNvSpPr txBox="1"/>
          <p:nvPr/>
        </p:nvSpPr>
        <p:spPr>
          <a:xfrm>
            <a:off x="982133" y="2250397"/>
            <a:ext cx="770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some aspects that you should know about sets: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098E7-6C2C-48DA-8441-982548EF14DB}"/>
              </a:ext>
            </a:extLst>
          </p:cNvPr>
          <p:cNvSpPr txBox="1"/>
          <p:nvPr/>
        </p:nvSpPr>
        <p:spPr>
          <a:xfrm>
            <a:off x="1312984" y="2691007"/>
            <a:ext cx="73738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SabonLTPro-Roman"/>
              </a:rPr>
              <a:t>All the elements in a set must be unique. No two elements can have the same value.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SabonLTPro-Roman"/>
              </a:rPr>
              <a:t>Sets are unordered, which means that the elements in a set are not stored in any order.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latin typeface="SabonLTPro-Roman"/>
              </a:rPr>
              <a:t>Stored elements in a set can be of different data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05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1EB7-6508-4AD1-9A92-DD3D8CF3F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3" y="1594656"/>
            <a:ext cx="770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create a set, you need to call the built-in set function. </a:t>
            </a:r>
          </a:p>
          <a:p>
            <a:r>
              <a:rPr lang="en-US" dirty="0"/>
              <a:t>For example, </a:t>
            </a:r>
            <a:r>
              <a:rPr lang="en-US" sz="1800" b="0" i="0" u="none" strike="noStrike" baseline="0" dirty="0">
                <a:latin typeface="ArialMonoMTPro"/>
              </a:rPr>
              <a:t>my_set = set() to create an empty set;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3" y="1255508"/>
            <a:ext cx="1828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Creating a 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1B883-7962-4E96-9580-8D85DA078A12}"/>
              </a:ext>
            </a:extLst>
          </p:cNvPr>
          <p:cNvSpPr txBox="1"/>
          <p:nvPr/>
        </p:nvSpPr>
        <p:spPr>
          <a:xfrm>
            <a:off x="982132" y="2428031"/>
            <a:ext cx="74841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argument that you pass must be an object that contains </a:t>
            </a:r>
            <a:r>
              <a:rPr lang="en-US" dirty="0" err="1">
                <a:solidFill>
                  <a:srgbClr val="7030A0"/>
                </a:solidFill>
              </a:rPr>
              <a:t>iterable</a:t>
            </a:r>
            <a:r>
              <a:rPr lang="en-US" dirty="0">
                <a:solidFill>
                  <a:srgbClr val="7030A0"/>
                </a:solidFill>
              </a:rPr>
              <a:t> elements, such as a list, a tuple, or a string. </a:t>
            </a:r>
          </a:p>
          <a:p>
            <a:r>
              <a:rPr lang="en-US" dirty="0"/>
              <a:t>The individual elements of the object that you pass as an argument become elements of the 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8B422E-C768-4F7D-A1F6-9470A8A13FDE}"/>
              </a:ext>
            </a:extLst>
          </p:cNvPr>
          <p:cNvSpPr txBox="1"/>
          <p:nvPr/>
        </p:nvSpPr>
        <p:spPr>
          <a:xfrm>
            <a:off x="982132" y="3628360"/>
            <a:ext cx="2159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set1=set(['x', 'y', 'z'])</a:t>
            </a:r>
          </a:p>
          <a:p>
            <a:r>
              <a:rPr lang="en-US" dirty="0"/>
              <a:t>print(set1)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65AD4-A028-4284-B1BF-C5F6460D990A}"/>
              </a:ext>
            </a:extLst>
          </p:cNvPr>
          <p:cNvSpPr txBox="1"/>
          <p:nvPr/>
        </p:nvSpPr>
        <p:spPr>
          <a:xfrm>
            <a:off x="3894267" y="3674403"/>
            <a:ext cx="15275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{'y', 'x', 'z'}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EDF69A-1F4A-44B0-8E55-4970950C63E6}"/>
              </a:ext>
            </a:extLst>
          </p:cNvPr>
          <p:cNvSpPr txBox="1"/>
          <p:nvPr/>
        </p:nvSpPr>
        <p:spPr>
          <a:xfrm>
            <a:off x="982133" y="4552878"/>
            <a:ext cx="2159100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set2=set('</a:t>
            </a:r>
            <a:r>
              <a:rPr lang="en-US" dirty="0" err="1"/>
              <a:t>ahmad</a:t>
            </a:r>
            <a:r>
              <a:rPr lang="en-US" dirty="0"/>
              <a:t>')</a:t>
            </a:r>
          </a:p>
          <a:p>
            <a:r>
              <a:rPr lang="en-US" dirty="0"/>
              <a:t>print(set2)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DB3D3F-92BF-4D64-9E5C-3FF8DE769D95}"/>
              </a:ext>
            </a:extLst>
          </p:cNvPr>
          <p:cNvSpPr txBox="1"/>
          <p:nvPr/>
        </p:nvSpPr>
        <p:spPr>
          <a:xfrm>
            <a:off x="3806015" y="4585089"/>
            <a:ext cx="1748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{'a', 'h', 'm', 'd'}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D22400-1B83-4C6B-B1DE-85146C93DF3E}"/>
              </a:ext>
            </a:extLst>
          </p:cNvPr>
          <p:cNvSpPr txBox="1"/>
          <p:nvPr/>
        </p:nvSpPr>
        <p:spPr>
          <a:xfrm>
            <a:off x="5554133" y="4600478"/>
            <a:ext cx="35064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7030A0"/>
                </a:solidFill>
                <a:latin typeface="SabonLTPro-Roman"/>
              </a:rPr>
              <a:t>Sets cannot contain duplicate elements.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AD0AD1-BCCE-4194-948C-A57173EDCB37}"/>
              </a:ext>
            </a:extLst>
          </p:cNvPr>
          <p:cNvSpPr txBox="1"/>
          <p:nvPr/>
        </p:nvSpPr>
        <p:spPr>
          <a:xfrm>
            <a:off x="5147534" y="3665059"/>
            <a:ext cx="38243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600" b="0" i="0" u="none" strike="noStrike" baseline="0">
                <a:solidFill>
                  <a:srgbClr val="7030A0"/>
                </a:solidFill>
                <a:latin typeface="SabonLTPro-Roman"/>
              </a:defRPr>
            </a:lvl1pPr>
          </a:lstStyle>
          <a:p>
            <a:r>
              <a:rPr lang="en-US" dirty="0"/>
              <a:t>a set containing the elements ‘x', ‘y', and ‘z'.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2A5C57-BCF6-4A6C-B7D6-BD89C2114E67}"/>
              </a:ext>
            </a:extLst>
          </p:cNvPr>
          <p:cNvSpPr txBox="1"/>
          <p:nvPr/>
        </p:nvSpPr>
        <p:spPr>
          <a:xfrm>
            <a:off x="2178424" y="5383424"/>
            <a:ext cx="5459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What if you want to create a set in which each element is a string containing more than one character?</a:t>
            </a:r>
          </a:p>
        </p:txBody>
      </p:sp>
    </p:spTree>
    <p:extLst>
      <p:ext uri="{BB962C8B-B14F-4D97-AF65-F5344CB8AC3E}">
        <p14:creationId xmlns:p14="http://schemas.microsoft.com/office/powerpoint/2010/main" val="351096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45E8340-459A-4616-8A6F-E7161E9F9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3" y="1594656"/>
            <a:ext cx="7704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you want to create a set in which each element is a string containing more than one character, you should pass a </a:t>
            </a:r>
            <a:r>
              <a:rPr lang="en-US" b="1" u="sng" dirty="0"/>
              <a:t>list</a:t>
            </a:r>
            <a:r>
              <a:rPr lang="en-US" dirty="0"/>
              <a:t> containing the strings.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3" y="124826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Creating a Set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CCD19835-C4E6-4FF2-B117-D6C42DC08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08" y="2344031"/>
            <a:ext cx="5686425" cy="1838325"/>
          </a:xfrm>
          <a:prstGeom prst="rect">
            <a:avLst/>
          </a:prstGeom>
        </p:spPr>
      </p:pic>
      <p:sp>
        <p:nvSpPr>
          <p:cNvPr id="7" name="Multiplication Sign 6">
            <a:extLst>
              <a:ext uri="{FF2B5EF4-FFF2-40B4-BE49-F238E27FC236}">
                <a16:creationId xmlns:a16="http://schemas.microsoft.com/office/drawing/2014/main" id="{1DF38E01-DE88-47B7-80B2-56C63A7EE32E}"/>
              </a:ext>
            </a:extLst>
          </p:cNvPr>
          <p:cNvSpPr/>
          <p:nvPr/>
        </p:nvSpPr>
        <p:spPr>
          <a:xfrm>
            <a:off x="6831105" y="2918995"/>
            <a:ext cx="1290918" cy="124788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9A1558E5-CD16-483C-9FC2-07D12BCF0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945" y="4669314"/>
            <a:ext cx="3696539" cy="1057891"/>
          </a:xfrm>
          <a:prstGeom prst="rect">
            <a:avLst/>
          </a:prstGeom>
        </p:spPr>
      </p:pic>
      <p:sp>
        <p:nvSpPr>
          <p:cNvPr id="11" name="Smiley Face 10">
            <a:extLst>
              <a:ext uri="{FF2B5EF4-FFF2-40B4-BE49-F238E27FC236}">
                <a16:creationId xmlns:a16="http://schemas.microsoft.com/office/drawing/2014/main" id="{455940F5-19D1-487E-8492-3F54B84E2C1A}"/>
              </a:ext>
            </a:extLst>
          </p:cNvPr>
          <p:cNvSpPr/>
          <p:nvPr/>
        </p:nvSpPr>
        <p:spPr>
          <a:xfrm>
            <a:off x="5755341" y="4916245"/>
            <a:ext cx="623944" cy="580913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16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782203"/>
          </a:xfrm>
        </p:spPr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89DD-C3A5-4A87-81A2-9471DFC9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3" y="1594656"/>
            <a:ext cx="7839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Sets are mutable objects, so you can add items to them, update the sets,  and remove items from them.</a:t>
            </a:r>
          </a:p>
          <a:p>
            <a:r>
              <a:rPr lang="en-US" dirty="0"/>
              <a:t>You use the </a:t>
            </a:r>
            <a:r>
              <a:rPr lang="en-US" b="1" i="1" dirty="0">
                <a:solidFill>
                  <a:srgbClr val="7030A0"/>
                </a:solidFill>
              </a:rPr>
              <a:t>add </a:t>
            </a:r>
            <a:r>
              <a:rPr lang="en-US" dirty="0"/>
              <a:t>method to add an element to a set.</a:t>
            </a:r>
          </a:p>
          <a:p>
            <a:r>
              <a:rPr lang="en-US" dirty="0"/>
              <a:t>You can add a group of elements to a set all at one time with the </a:t>
            </a:r>
            <a:r>
              <a:rPr lang="en-US" b="1" i="1" dirty="0">
                <a:solidFill>
                  <a:srgbClr val="7030A0"/>
                </a:solidFill>
              </a:rPr>
              <a:t>update</a:t>
            </a:r>
            <a:r>
              <a:rPr lang="en-US" dirty="0"/>
              <a:t> method.</a:t>
            </a:r>
          </a:p>
          <a:p>
            <a:r>
              <a:rPr lang="en-US" dirty="0"/>
              <a:t>You can remove an item from a set with either the </a:t>
            </a:r>
            <a:r>
              <a:rPr lang="en-US" b="1" i="1" dirty="0">
                <a:solidFill>
                  <a:srgbClr val="7030A0"/>
                </a:solidFill>
              </a:rPr>
              <a:t>remove</a:t>
            </a:r>
            <a:r>
              <a:rPr lang="en-US" dirty="0"/>
              <a:t> method or the </a:t>
            </a:r>
            <a:r>
              <a:rPr lang="en-US" b="1" i="1" dirty="0">
                <a:solidFill>
                  <a:srgbClr val="7030A0"/>
                </a:solidFill>
              </a:rPr>
              <a:t>discard </a:t>
            </a:r>
            <a:r>
              <a:rPr lang="en-US" dirty="0"/>
              <a:t>method.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3" y="1148258"/>
            <a:ext cx="5149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Adding, updating, and Removing Elements</a:t>
            </a:r>
          </a:p>
        </p:txBody>
      </p:sp>
      <p:pic>
        <p:nvPicPr>
          <p:cNvPr id="9" name="Picture 8" descr="Text, chat or text message&#10;&#10;Description automatically generated">
            <a:extLst>
              <a:ext uri="{FF2B5EF4-FFF2-40B4-BE49-F238E27FC236}">
                <a16:creationId xmlns:a16="http://schemas.microsoft.com/office/drawing/2014/main" id="{8012E23E-0DAC-49A0-A876-EBD061CE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91" y="3890481"/>
            <a:ext cx="2337940" cy="1198944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CB21EDD0-DBAC-4F7B-A2B7-CE0643195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688" y="3890481"/>
            <a:ext cx="3032623" cy="119894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05956EEA-DAAD-4AEF-B198-7DFB591B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493" y="3890481"/>
            <a:ext cx="2130151" cy="121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76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1030945"/>
          </a:xfrm>
        </p:spPr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16F12C-CA8E-4358-9241-4A196CCE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2" y="1594656"/>
            <a:ext cx="79789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union of two sets is a set that contains all the elements of both sets, while the intersection of two sets is a set that contains only the elements that are found in both sets. </a:t>
            </a:r>
          </a:p>
          <a:p>
            <a:endParaRPr lang="en-US" dirty="0"/>
          </a:p>
          <a:p>
            <a:r>
              <a:rPr lang="en-US" dirty="0"/>
              <a:t>In Python, you can call the </a:t>
            </a:r>
            <a:r>
              <a:rPr lang="en-US" b="1" i="1" dirty="0">
                <a:solidFill>
                  <a:srgbClr val="7030A0"/>
                </a:solidFill>
              </a:rPr>
              <a:t>union</a:t>
            </a:r>
            <a:r>
              <a:rPr lang="en-US" dirty="0"/>
              <a:t> method  (or </a:t>
            </a:r>
            <a:r>
              <a:rPr lang="en-US" b="1" dirty="0">
                <a:solidFill>
                  <a:srgbClr val="7030A0"/>
                </a:solidFill>
              </a:rPr>
              <a:t>|</a:t>
            </a:r>
            <a:r>
              <a:rPr lang="en-US" dirty="0"/>
              <a:t>) to get the union of two sets.</a:t>
            </a:r>
          </a:p>
          <a:p>
            <a:r>
              <a:rPr lang="en-US" dirty="0"/>
              <a:t>Moreover, you can call the </a:t>
            </a:r>
            <a:r>
              <a:rPr lang="en-US" b="1" i="1" dirty="0">
                <a:solidFill>
                  <a:srgbClr val="7030A0"/>
                </a:solidFill>
              </a:rPr>
              <a:t>intersection</a:t>
            </a:r>
            <a:r>
              <a:rPr lang="en-US" dirty="0"/>
              <a:t> method to get the intersection of two sets.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2" y="1261823"/>
            <a:ext cx="51497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Finding the Union and Intersection of Sets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B0CB9D6-1083-480C-8539-C1DDCE7C1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651" y="3437731"/>
            <a:ext cx="2748319" cy="1482814"/>
          </a:xfrm>
          <a:prstGeom prst="rect">
            <a:avLst/>
          </a:prstGeom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27DA3627-F26C-42BE-8320-18736545A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158" y="3437731"/>
            <a:ext cx="2740016" cy="14852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AC00C7-9B2A-47BF-9006-7DF72453BCAB}"/>
              </a:ext>
            </a:extLst>
          </p:cNvPr>
          <p:cNvSpPr txBox="1"/>
          <p:nvPr/>
        </p:nvSpPr>
        <p:spPr>
          <a:xfrm>
            <a:off x="4572000" y="3958814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or</a:t>
            </a:r>
          </a:p>
        </p:txBody>
      </p: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4C5EE39-A21A-4E6F-B208-CFCF6934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376" y="5004539"/>
            <a:ext cx="3260431" cy="14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003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8444D-F29F-49A0-9545-AE68F2D5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018D0-01E1-37F5-BF16-D23C25990239}"/>
              </a:ext>
            </a:extLst>
          </p:cNvPr>
          <p:cNvSpPr txBox="1"/>
          <p:nvPr/>
        </p:nvSpPr>
        <p:spPr>
          <a:xfrm>
            <a:off x="628650" y="1387480"/>
            <a:ext cx="6437841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dirty="0"/>
              <a:t>Dictionaries: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Creating dictionaries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Inserting, retrieving, adding, and deleting key-value pairs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Dictionary methods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F6D49-4B17-AD09-B6F1-82BBFFC6C28A}"/>
              </a:ext>
            </a:extLst>
          </p:cNvPr>
          <p:cNvSpPr txBox="1"/>
          <p:nvPr/>
        </p:nvSpPr>
        <p:spPr>
          <a:xfrm>
            <a:off x="628650" y="2760622"/>
            <a:ext cx="760941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dirty="0"/>
              <a:t>Sets: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Creating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Adding elements to and removing elements from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Finding set union, intersection, difference and symmetric difference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Finding subsets and supersets</a:t>
            </a:r>
          </a:p>
        </p:txBody>
      </p:sp>
    </p:spTree>
    <p:extLst>
      <p:ext uri="{BB962C8B-B14F-4D97-AF65-F5344CB8AC3E}">
        <p14:creationId xmlns:p14="http://schemas.microsoft.com/office/powerpoint/2010/main" val="2055305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1153918"/>
          </a:xfrm>
        </p:spPr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3CDE-FF98-4B6D-8B65-95E14E4F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2" y="1594656"/>
            <a:ext cx="79789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b="1" dirty="0">
                <a:solidFill>
                  <a:srgbClr val="7030A0"/>
                </a:solidFill>
              </a:rPr>
              <a:t>difference</a:t>
            </a:r>
            <a:r>
              <a:rPr lang="en-US" dirty="0">
                <a:solidFill>
                  <a:srgbClr val="7030A0"/>
                </a:solidFill>
              </a:rPr>
              <a:t> of set1 and set2 is the elements that appear in set1 but do not appear in set2, while the </a:t>
            </a:r>
            <a:r>
              <a:rPr lang="en-US" b="1" dirty="0">
                <a:solidFill>
                  <a:srgbClr val="7030A0"/>
                </a:solidFill>
              </a:rPr>
              <a:t>symmetric difference </a:t>
            </a:r>
            <a:r>
              <a:rPr lang="en-US" dirty="0">
                <a:solidFill>
                  <a:srgbClr val="7030A0"/>
                </a:solidFill>
              </a:rPr>
              <a:t>of two sets is a set that contains the elements that are not shared by the sets.</a:t>
            </a:r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You can call the </a:t>
            </a:r>
            <a:r>
              <a:rPr lang="en-US" b="1" i="1" dirty="0">
                <a:solidFill>
                  <a:srgbClr val="7030A0"/>
                </a:solidFill>
              </a:rPr>
              <a:t>difference</a:t>
            </a:r>
            <a:r>
              <a:rPr lang="en-US" dirty="0"/>
              <a:t> method (or -)to get the difference of two sets.</a:t>
            </a:r>
          </a:p>
          <a:p>
            <a:r>
              <a:rPr lang="en-US" dirty="0"/>
              <a:t>You can call the </a:t>
            </a:r>
            <a:r>
              <a:rPr lang="en-US" b="1" i="1" dirty="0">
                <a:solidFill>
                  <a:srgbClr val="7030A0"/>
                </a:solidFill>
              </a:rPr>
              <a:t>symmetric_difference  </a:t>
            </a:r>
            <a:r>
              <a:rPr lang="en-US" dirty="0"/>
              <a:t>method (or </a:t>
            </a:r>
            <a:r>
              <a:rPr lang="en-US" b="1" dirty="0"/>
              <a:t>^</a:t>
            </a:r>
            <a:r>
              <a:rPr lang="en-US" dirty="0"/>
              <a:t>)to get the symmetric difference of two sets.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2" y="1234544"/>
            <a:ext cx="6883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Finding the Difference and Symmetric Difference of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C00C7-9B2A-47BF-9006-7DF72453BCAB}"/>
              </a:ext>
            </a:extLst>
          </p:cNvPr>
          <p:cNvSpPr txBox="1"/>
          <p:nvPr/>
        </p:nvSpPr>
        <p:spPr>
          <a:xfrm>
            <a:off x="3933084" y="3977663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or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3DA6AE0-BDE8-41B7-A035-6ABD8920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82" y="3676585"/>
            <a:ext cx="2390775" cy="1114425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63BF4F8E-E988-4A0A-8C93-BCB2F0DCC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616" y="3605116"/>
            <a:ext cx="2148799" cy="1185894"/>
          </a:xfrm>
          <a:prstGeom prst="rect">
            <a:avLst/>
          </a:prstGeom>
        </p:spPr>
      </p:pic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9BB04C56-AC82-48E0-8319-94B2A253F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821" y="4990252"/>
            <a:ext cx="3143250" cy="1133475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D5FB397A-DD9A-4A47-A446-AD7D7C291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0616" y="4990252"/>
            <a:ext cx="2106458" cy="1133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651341-676C-403D-8985-BDFD45394FE7}"/>
              </a:ext>
            </a:extLst>
          </p:cNvPr>
          <p:cNvSpPr txBox="1"/>
          <p:nvPr/>
        </p:nvSpPr>
        <p:spPr>
          <a:xfrm>
            <a:off x="4302692" y="5204925"/>
            <a:ext cx="430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0013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19-18BD-47CC-8A89-8DB34EC3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12412"/>
          </a:xfrm>
        </p:spPr>
        <p:txBody>
          <a:bodyPr/>
          <a:lstStyle/>
          <a:p>
            <a:r>
              <a:rPr lang="en-US" b="1" dirty="0"/>
              <a:t>Sets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4E09E0-2985-4172-9666-CE03A8AB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B466E-5853-4684-80FD-EFDF7ECB4F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79203-1404-4E0A-8F3C-787F2D531BFF}"/>
              </a:ext>
            </a:extLst>
          </p:cNvPr>
          <p:cNvSpPr txBox="1"/>
          <p:nvPr/>
        </p:nvSpPr>
        <p:spPr>
          <a:xfrm>
            <a:off x="982132" y="1594656"/>
            <a:ext cx="7978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Python, you can call the </a:t>
            </a:r>
            <a:r>
              <a:rPr lang="en-US" b="1" i="1" dirty="0" err="1">
                <a:solidFill>
                  <a:srgbClr val="7030A0"/>
                </a:solidFill>
              </a:rPr>
              <a:t>issubset</a:t>
            </a:r>
            <a:r>
              <a:rPr lang="en-US" dirty="0"/>
              <a:t> method  (or </a:t>
            </a:r>
            <a:r>
              <a:rPr lang="en-US" b="1" dirty="0">
                <a:solidFill>
                  <a:srgbClr val="7030A0"/>
                </a:solidFill>
              </a:rPr>
              <a:t>&lt;=</a:t>
            </a:r>
            <a:r>
              <a:rPr lang="en-US" dirty="0"/>
              <a:t>) to determine whether one set is a subset of another. The method returns True if set2 is a subset of set1. Otherwise, it returns False.</a:t>
            </a:r>
          </a:p>
          <a:p>
            <a:r>
              <a:rPr lang="en-US" dirty="0"/>
              <a:t>Also, you can call the </a:t>
            </a:r>
            <a:r>
              <a:rPr lang="en-US" b="1" i="1" dirty="0" err="1">
                <a:solidFill>
                  <a:srgbClr val="7030A0"/>
                </a:solidFill>
              </a:rPr>
              <a:t>issuperset</a:t>
            </a:r>
            <a:r>
              <a:rPr lang="en-US" dirty="0"/>
              <a:t> method (or </a:t>
            </a:r>
            <a:r>
              <a:rPr lang="en-US" b="1" dirty="0">
                <a:solidFill>
                  <a:srgbClr val="7030A0"/>
                </a:solidFill>
              </a:rPr>
              <a:t>&gt;=</a:t>
            </a:r>
            <a:r>
              <a:rPr lang="en-US" dirty="0"/>
              <a:t>) to determine whether one set is a superset of another. The method returns True if set1 is a superset</a:t>
            </a:r>
          </a:p>
          <a:p>
            <a:r>
              <a:rPr lang="en-US" dirty="0"/>
              <a:t>of set2.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18989F-99EC-4F4D-AD3C-338153F61D7F}"/>
              </a:ext>
            </a:extLst>
          </p:cNvPr>
          <p:cNvSpPr txBox="1"/>
          <p:nvPr/>
        </p:nvSpPr>
        <p:spPr>
          <a:xfrm>
            <a:off x="982132" y="1148258"/>
            <a:ext cx="68830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Finding Subsets and Supersets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1AB4EDD-64A8-4932-910B-FF409373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612" y="3437731"/>
            <a:ext cx="3189729" cy="246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2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78D-B1CB-4324-A0EC-CD296C8AF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394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Summary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49D62-266A-42DD-81EE-49F7DF47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D0F7-F2E7-4A4C-9969-2892714808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26D212-ED54-48CC-915B-5A77593A73BC}"/>
              </a:ext>
            </a:extLst>
          </p:cNvPr>
          <p:cNvSpPr txBox="1"/>
          <p:nvPr/>
        </p:nvSpPr>
        <p:spPr>
          <a:xfrm>
            <a:off x="628650" y="1387480"/>
            <a:ext cx="6437841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dirty="0"/>
              <a:t>Dictionaries, including: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Creating dictionaries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Inserting, retrieving, adding, and deleting key-value pairs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Dictionary methods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3EDA99-D8F8-427E-BE7E-A6F457CB5B75}"/>
              </a:ext>
            </a:extLst>
          </p:cNvPr>
          <p:cNvSpPr txBox="1"/>
          <p:nvPr/>
        </p:nvSpPr>
        <p:spPr>
          <a:xfrm>
            <a:off x="767291" y="2760622"/>
            <a:ext cx="760941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en-US" dirty="0"/>
              <a:t>Sets, including: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Creating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Adding elements to and removing elements from sets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Finding set union, intersection, difference and symmetric difference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/>
              <a:t>Finding subsets and supersets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175E22-F45D-45FA-94BD-FBD1BF706FF4}"/>
              </a:ext>
            </a:extLst>
          </p:cNvPr>
          <p:cNvSpPr txBox="1"/>
          <p:nvPr/>
        </p:nvSpPr>
        <p:spPr>
          <a:xfrm>
            <a:off x="767291" y="8957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/>
              <a:t>This lecture covered: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4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41777-BFF4-468B-9A5A-6D7024D7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AA93C-E4BF-4853-8E31-E6D55C0E8B58}"/>
              </a:ext>
            </a:extLst>
          </p:cNvPr>
          <p:cNvSpPr txBox="1"/>
          <p:nvPr/>
        </p:nvSpPr>
        <p:spPr>
          <a:xfrm>
            <a:off x="975742" y="2251497"/>
            <a:ext cx="7450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lecture, we will look at two of the fundamental additional types: Dictionaries and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explore some of the operations that you may perform on these types, including ways to access and manipulate their contents.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1EF3B-9F77-43EA-B43D-673D3961B57A}"/>
              </a:ext>
            </a:extLst>
          </p:cNvPr>
          <p:cNvSpPr txBox="1"/>
          <p:nvPr/>
        </p:nvSpPr>
        <p:spPr>
          <a:xfrm>
            <a:off x="982134" y="1263311"/>
            <a:ext cx="74506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programming language has four collection data types- list, tuple, sets and dictionary. They have different characteristics based on the declaration and the usage.</a:t>
            </a:r>
          </a:p>
        </p:txBody>
      </p:sp>
    </p:spTree>
    <p:extLst>
      <p:ext uri="{BB962C8B-B14F-4D97-AF65-F5344CB8AC3E}">
        <p14:creationId xmlns:p14="http://schemas.microsoft.com/office/powerpoint/2010/main" val="1982126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12412"/>
          </a:xfrm>
        </p:spPr>
        <p:txBody>
          <a:bodyPr>
            <a:normAutofit/>
          </a:bodyPr>
          <a:lstStyle/>
          <a:p>
            <a:r>
              <a:rPr lang="en-GB" altLang="ar-KW" b="1" dirty="0">
                <a:solidFill>
                  <a:srgbClr val="C00000"/>
                </a:solidFill>
                <a:cs typeface="Times New Roman" panose="02020603050405020304" pitchFamily="18" charset="0"/>
              </a:rPr>
              <a:t>Dictionaries</a:t>
            </a:r>
            <a:endParaRPr lang="ar-KW" altLang="ar-KW" dirty="0">
              <a:solidFill>
                <a:srgbClr val="C000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9C358-FFAC-4936-A766-3DAC60390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8282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When you hear the word “dictionary,” you probably think about a large book containing words and their definitions. If you want to know the meaning of a particular word, you locate it in the dictionary to find its definition.</a:t>
            </a:r>
          </a:p>
          <a:p>
            <a:pPr algn="l"/>
            <a:endParaRPr lang="en-US" sz="1800" b="0" i="0" u="none" strike="noStrike" baseline="0" dirty="0">
              <a:latin typeface="SabonLTPro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7030A0"/>
                </a:solidFill>
                <a:latin typeface="SabonLTPro-Roman"/>
              </a:rPr>
              <a:t>In Python, a </a:t>
            </a:r>
            <a:r>
              <a:rPr lang="en-US" sz="1800" b="1" i="1" u="none" strike="noStrike" baseline="0" dirty="0">
                <a:solidFill>
                  <a:srgbClr val="7030A0"/>
                </a:solidFill>
                <a:latin typeface="SabonLTPro-Italic"/>
              </a:rPr>
              <a:t>dictionary</a:t>
            </a:r>
            <a:r>
              <a:rPr lang="en-US" sz="1800" b="0" i="1" u="none" strike="noStrike" baseline="0" dirty="0">
                <a:solidFill>
                  <a:srgbClr val="7030A0"/>
                </a:solidFill>
                <a:latin typeface="SabonLTPro-Italic"/>
              </a:rPr>
              <a:t> </a:t>
            </a:r>
            <a:r>
              <a:rPr lang="en-US" sz="1800" b="0" i="0" u="none" strike="noStrike" baseline="0" dirty="0">
                <a:solidFill>
                  <a:srgbClr val="7030A0"/>
                </a:solidFill>
                <a:latin typeface="SabonLTPro-Roman"/>
              </a:rPr>
              <a:t>is an object that stores a collection of data. Each element that is stored in a dictionary has two parts: </a:t>
            </a:r>
            <a:r>
              <a:rPr lang="en-US" sz="1800" b="0" i="0" u="sng" strike="noStrike" baseline="0" dirty="0">
                <a:solidFill>
                  <a:srgbClr val="7030A0"/>
                </a:solidFill>
                <a:latin typeface="SabonLTPro-Roman"/>
              </a:rPr>
              <a:t>a </a:t>
            </a:r>
            <a:r>
              <a:rPr lang="en-US" sz="1800" b="1" i="1" u="sng" strike="noStrike" baseline="0" dirty="0">
                <a:solidFill>
                  <a:srgbClr val="7030A0"/>
                </a:solidFill>
                <a:latin typeface="SabonLTPro-Italic"/>
              </a:rPr>
              <a:t>key</a:t>
            </a:r>
            <a:r>
              <a:rPr lang="en-US" sz="1800" b="0" i="1" u="sng" strike="noStrike" baseline="0" dirty="0">
                <a:solidFill>
                  <a:srgbClr val="7030A0"/>
                </a:solidFill>
                <a:latin typeface="SabonLTPro-Italic"/>
              </a:rPr>
              <a:t> </a:t>
            </a:r>
            <a:r>
              <a:rPr lang="en-US" sz="1800" b="0" i="0" u="sng" strike="noStrike" baseline="0" dirty="0">
                <a:solidFill>
                  <a:srgbClr val="7030A0"/>
                </a:solidFill>
                <a:latin typeface="SabonLTPro-Roman"/>
              </a:rPr>
              <a:t>and a </a:t>
            </a:r>
            <a:r>
              <a:rPr lang="en-US" sz="1800" b="1" i="1" u="sng" strike="noStrike" baseline="0" dirty="0">
                <a:solidFill>
                  <a:srgbClr val="7030A0"/>
                </a:solidFill>
                <a:latin typeface="SabonLTPro-Italic"/>
              </a:rPr>
              <a:t>value</a:t>
            </a:r>
            <a:r>
              <a:rPr lang="en-US" sz="1800" b="0" i="0" u="none" strike="noStrike" baseline="0" dirty="0">
                <a:latin typeface="SabonLTPro-Roman"/>
              </a:rPr>
              <a:t>. Key-value pairs are often referred to as mappings because each key is mapped to a value.</a:t>
            </a:r>
          </a:p>
          <a:p>
            <a:pPr algn="l"/>
            <a:endParaRPr lang="en-US" dirty="0">
              <a:latin typeface="SabonLTPro-Roman"/>
            </a:endParaRP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In fact, dictionary elements are commonly referred to as </a:t>
            </a:r>
            <a:r>
              <a:rPr lang="en-US" sz="1800" b="0" i="1" u="none" strike="noStrike" baseline="0" dirty="0">
                <a:latin typeface="SabonLTPro-Italic"/>
              </a:rPr>
              <a:t>key-value pairs</a:t>
            </a:r>
            <a:r>
              <a:rPr lang="en-US" sz="1800" b="0" i="0" u="none" strike="noStrike" baseline="0" dirty="0">
                <a:latin typeface="SabonLTPro-Roman"/>
              </a:rPr>
              <a:t>. When you want to retrieve a specific value from a dictionary, you use the key that is associated with that value. </a:t>
            </a:r>
          </a:p>
          <a:p>
            <a:pPr algn="l"/>
            <a:endParaRPr lang="en-US" sz="1800" b="0" i="0" u="none" strike="noStrike" baseline="0" dirty="0">
              <a:latin typeface="SabonLTPro-Roman"/>
            </a:endParaRP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An example would be a program that lets us enter a person’s name and gives us that person’s phone number. The program could use a dictionary in which each element contains a person’s name as the key, and that person’s phone number as the value. If we know a person’s name, then we can retrieve that person’s phone number.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</p:spTree>
    <p:extLst>
      <p:ext uri="{BB962C8B-B14F-4D97-AF65-F5344CB8AC3E}">
        <p14:creationId xmlns:p14="http://schemas.microsoft.com/office/powerpoint/2010/main" val="7984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63212"/>
          </a:xfrm>
        </p:spPr>
        <p:txBody>
          <a:bodyPr>
            <a:normAutofit/>
          </a:bodyPr>
          <a:lstStyle/>
          <a:p>
            <a:r>
              <a:rPr lang="en-GB" altLang="ar-KW" b="1" dirty="0">
                <a:cs typeface="Times New Roman" panose="02020603050405020304" pitchFamily="18" charset="0"/>
              </a:rPr>
              <a:t>Creating a Dictionary</a:t>
            </a:r>
            <a:endParaRPr lang="ar-KW" altLang="ar-KW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6D0EF-A408-4B1E-946C-6FFFC117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You can create a dictionary by enclosing the elements inside a set of curly braces (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SabonLTPro-Roman"/>
              </a:rPr>
              <a:t>{} </a:t>
            </a:r>
            <a:r>
              <a:rPr lang="en-US" sz="1800" b="0" i="0" u="none" strike="noStrike" baseline="0" dirty="0">
                <a:latin typeface="SabonLTPro-Roman"/>
              </a:rPr>
              <a:t>).</a:t>
            </a: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An element consists of a key, followed by a colon (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SabonLTPro-Roman"/>
              </a:rPr>
              <a:t>:</a:t>
            </a:r>
            <a:r>
              <a:rPr lang="en-US" sz="1800" b="0" i="0" u="none" strike="noStrike" baseline="0" dirty="0">
                <a:latin typeface="SabonLTPro-Roman"/>
              </a:rPr>
              <a:t>), followed by a value. The elements are separated by commas.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32798-C585-47DA-96FA-17B386BC0323}"/>
              </a:ext>
            </a:extLst>
          </p:cNvPr>
          <p:cNvSpPr txBox="1"/>
          <p:nvPr/>
        </p:nvSpPr>
        <p:spPr>
          <a:xfrm>
            <a:off x="774551" y="2684178"/>
            <a:ext cx="825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phonebook = {'Jamil':'963−11112222', 'Fadia':'692−43219876', 'Mazen':'961−3665169'}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D4845-C3CC-4DFA-8D33-C5522B6A034E}"/>
              </a:ext>
            </a:extLst>
          </p:cNvPr>
          <p:cNvSpPr txBox="1"/>
          <p:nvPr/>
        </p:nvSpPr>
        <p:spPr>
          <a:xfrm>
            <a:off x="774551" y="3269023"/>
            <a:ext cx="81327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above example, the keys and the values are strings. The values in a dictionary can be objects of any type, but the keys must be immutable objects. </a:t>
            </a:r>
          </a:p>
          <a:p>
            <a:r>
              <a:rPr lang="en-US" dirty="0"/>
              <a:t>For example, keys can be strings, integers, floating-point values, or tuples. </a:t>
            </a:r>
          </a:p>
          <a:p>
            <a:r>
              <a:rPr lang="en-US" dirty="0">
                <a:solidFill>
                  <a:srgbClr val="7030A0"/>
                </a:solidFill>
              </a:rPr>
              <a:t>Keys cannot be lists or any other type of mutable objects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Dictionaries themselves are mutable</a:t>
            </a:r>
            <a:r>
              <a:rPr lang="en-US" dirty="0"/>
              <a:t>, so entries can be added, removed, and changed at any time. </a:t>
            </a:r>
          </a:p>
          <a:p>
            <a:r>
              <a:rPr lang="en-US" dirty="0"/>
              <a:t>Note, though, that because entries are accessed by their key,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we can't have two entries with the same key.</a:t>
            </a:r>
          </a:p>
        </p:txBody>
      </p:sp>
    </p:spTree>
    <p:extLst>
      <p:ext uri="{BB962C8B-B14F-4D97-AF65-F5344CB8AC3E}">
        <p14:creationId xmlns:p14="http://schemas.microsoft.com/office/powerpoint/2010/main" val="200493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23330"/>
          </a:xfrm>
        </p:spPr>
        <p:txBody>
          <a:bodyPr>
            <a:normAutofit/>
          </a:bodyPr>
          <a:lstStyle/>
          <a:p>
            <a:r>
              <a:rPr lang="en-US" altLang="ar-KW" sz="3200" b="1" dirty="0">
                <a:cs typeface="Times New Roman" panose="02020603050405020304" pitchFamily="18" charset="0"/>
              </a:rPr>
              <a:t>Retrieving a Value from a Dictionary</a:t>
            </a:r>
            <a:endParaRPr lang="ar-KW" altLang="ar-KW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F8FF8C-F721-4C89-9439-638999131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The elements in a dictionary are not stored in any particular order. For example, look at the following interactive session in which a dictionary is created, and its elements are displayed: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D4845-C3CC-4DFA-8D33-C5522B6A034E}"/>
              </a:ext>
            </a:extLst>
          </p:cNvPr>
          <p:cNvSpPr txBox="1"/>
          <p:nvPr/>
        </p:nvSpPr>
        <p:spPr>
          <a:xfrm>
            <a:off x="829852" y="3663183"/>
            <a:ext cx="8132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Notice the order in which the elements are displayed is different than the order in which they were created. </a:t>
            </a:r>
          </a:p>
          <a:p>
            <a:endParaRPr lang="en-US" u="sng" dirty="0"/>
          </a:p>
          <a:p>
            <a:r>
              <a:rPr lang="en-US" u="sng" dirty="0"/>
              <a:t>This illustrates how dictionaries are not sequences</a:t>
            </a:r>
            <a:r>
              <a:rPr lang="en-US" dirty="0"/>
              <a:t>, like lists, tuples, and strings. </a:t>
            </a:r>
          </a:p>
          <a:p>
            <a:r>
              <a:rPr lang="en-US" dirty="0"/>
              <a:t>As a result, </a:t>
            </a:r>
            <a:r>
              <a:rPr lang="en-US" u="sng" dirty="0"/>
              <a:t>you cannot use a numeric index to retrieve a value by its position from a dictionary</a:t>
            </a:r>
            <a:r>
              <a:rPr lang="en-US" dirty="0"/>
              <a:t>. </a:t>
            </a:r>
          </a:p>
          <a:p>
            <a:r>
              <a:rPr lang="en-US" dirty="0"/>
              <a:t>Instead, you use a key to retrieve a value.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4B2496-D4C2-4459-9E46-2DE4F6F70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301125"/>
            <a:ext cx="7740600" cy="8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0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59545"/>
          </a:xfrm>
        </p:spPr>
        <p:txBody>
          <a:bodyPr>
            <a:normAutofit/>
          </a:bodyPr>
          <a:lstStyle/>
          <a:p>
            <a:r>
              <a:rPr lang="en-US" altLang="ar-KW" sz="3200" b="1" dirty="0">
                <a:cs typeface="Times New Roman" panose="02020603050405020304" pitchFamily="18" charset="0"/>
              </a:rPr>
              <a:t>Retrieving a Value from a Dictionary</a:t>
            </a:r>
            <a:endParaRPr lang="ar-KW" altLang="ar-KW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D0A6D-1D11-4176-BB4D-679271D2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To retrieve a value from a dictionary, you simply write an expression in the following general format: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A59F8-8525-4B9F-824A-3479080FD39B}"/>
              </a:ext>
            </a:extLst>
          </p:cNvPr>
          <p:cNvSpPr txBox="1"/>
          <p:nvPr/>
        </p:nvSpPr>
        <p:spPr>
          <a:xfrm>
            <a:off x="2883348" y="1817883"/>
            <a:ext cx="2522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 err="1">
                <a:solidFill>
                  <a:srgbClr val="C00000"/>
                </a:solidFill>
                <a:latin typeface="ArialMonoMTPro-Oblique"/>
              </a:rPr>
              <a:t>dictionary_name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ArialMonoMTPro"/>
              </a:rPr>
              <a:t>[</a:t>
            </a:r>
            <a:r>
              <a:rPr lang="en-US" sz="1800" b="0" i="1" u="none" strike="noStrike" baseline="0" dirty="0">
                <a:solidFill>
                  <a:srgbClr val="C00000"/>
                </a:solidFill>
                <a:latin typeface="ArialMonoMTPro-Oblique"/>
              </a:rPr>
              <a:t>key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ArialMonoMTPro"/>
              </a:rPr>
              <a:t>]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A95172-E526-40BD-8FA9-083B27534A3F}"/>
              </a:ext>
            </a:extLst>
          </p:cNvPr>
          <p:cNvSpPr txBox="1"/>
          <p:nvPr/>
        </p:nvSpPr>
        <p:spPr>
          <a:xfrm>
            <a:off x="946201" y="2314846"/>
            <a:ext cx="78023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In the general format, </a:t>
            </a:r>
            <a:r>
              <a:rPr lang="en-US" sz="1600" b="0" i="1" u="none" strike="noStrike" baseline="0" dirty="0" err="1">
                <a:latin typeface="ArialMonoMTPro-Oblique"/>
              </a:rPr>
              <a:t>dictionary_name</a:t>
            </a:r>
            <a:r>
              <a:rPr lang="en-US" sz="1600" b="0" i="1" u="none" strike="noStrike" baseline="0" dirty="0">
                <a:latin typeface="ArialMonoMTPro-Oblique"/>
              </a:rPr>
              <a:t> </a:t>
            </a:r>
            <a:r>
              <a:rPr lang="en-US" sz="1800" b="0" i="0" u="none" strike="noStrike" baseline="0" dirty="0">
                <a:latin typeface="SabonLTPro-Roman"/>
              </a:rPr>
              <a:t>is the variable that references the dictionary, and </a:t>
            </a:r>
            <a:r>
              <a:rPr lang="en-US" sz="1600" b="0" i="1" u="none" strike="noStrike" baseline="0" dirty="0">
                <a:latin typeface="ArialMonoMTPro-Oblique"/>
              </a:rPr>
              <a:t>key </a:t>
            </a:r>
            <a:r>
              <a:rPr lang="en-US" sz="1800" b="0" i="0" u="none" strike="noStrike" baseline="0" dirty="0">
                <a:latin typeface="SabonLTPro-Roman"/>
              </a:rPr>
              <a:t>is a key. </a:t>
            </a: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If the key exists in the dictionary, the expression returns the value that is associated with the key. If the key does not exist, a </a:t>
            </a:r>
            <a:r>
              <a:rPr lang="en-US" sz="1600" b="0" i="1" u="none" strike="noStrike" baseline="0" dirty="0" err="1">
                <a:latin typeface="ArialMonoMTPro"/>
              </a:rPr>
              <a:t>KeyError</a:t>
            </a:r>
            <a:r>
              <a:rPr lang="en-US" sz="1800" b="0" i="0" u="none" strike="noStrike" baseline="0" dirty="0">
                <a:latin typeface="ArialMonoMTPro"/>
              </a:rPr>
              <a:t> </a:t>
            </a:r>
            <a:r>
              <a:rPr lang="en-US" sz="1800" b="0" i="0" u="none" strike="noStrike" baseline="0" dirty="0">
                <a:latin typeface="SabonLTPro-Roman"/>
              </a:rPr>
              <a:t>exception is raised.  </a:t>
            </a:r>
            <a:endParaRPr lang="en-US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F1F52D4-9256-48B1-9649-B60D980FE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467" y="3560387"/>
            <a:ext cx="7281334" cy="2518128"/>
          </a:xfrm>
          <a:prstGeom prst="rect">
            <a:avLst/>
          </a:prstGeom>
        </p:spPr>
      </p:pic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5BCBD06E-2237-4AAE-A783-9F4B09CE4AEC}"/>
              </a:ext>
            </a:extLst>
          </p:cNvPr>
          <p:cNvSpPr/>
          <p:nvPr/>
        </p:nvSpPr>
        <p:spPr>
          <a:xfrm>
            <a:off x="1230157" y="3950262"/>
            <a:ext cx="265156" cy="55939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BDE94DCD-04E4-4703-BBBF-F240A18DBAE6}"/>
              </a:ext>
            </a:extLst>
          </p:cNvPr>
          <p:cNvSpPr/>
          <p:nvPr/>
        </p:nvSpPr>
        <p:spPr>
          <a:xfrm>
            <a:off x="785308" y="4119849"/>
            <a:ext cx="710005" cy="865634"/>
          </a:xfrm>
          <a:prstGeom prst="curvedRightArrow">
            <a:avLst>
              <a:gd name="adj1" fmla="val 9237"/>
              <a:gd name="adj2" fmla="val 33200"/>
              <a:gd name="adj3" fmla="val 2500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42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913871"/>
          </a:xfrm>
        </p:spPr>
        <p:txBody>
          <a:bodyPr>
            <a:noAutofit/>
          </a:bodyPr>
          <a:lstStyle/>
          <a:p>
            <a:r>
              <a:rPr lang="en-US" altLang="ar-KW" sz="2800" b="1" dirty="0">
                <a:cs typeface="Times New Roman" panose="02020603050405020304" pitchFamily="18" charset="0"/>
              </a:rPr>
              <a:t>Using the </a:t>
            </a:r>
            <a:r>
              <a:rPr lang="en-US" altLang="ar-K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in </a:t>
            </a:r>
            <a:r>
              <a:rPr lang="en-US" altLang="ar-KW" sz="2800" b="1" dirty="0">
                <a:cs typeface="Times New Roman" panose="02020603050405020304" pitchFamily="18" charset="0"/>
              </a:rPr>
              <a:t>and </a:t>
            </a:r>
            <a:r>
              <a:rPr lang="en-US" altLang="ar-KW" sz="2800" b="1" dirty="0">
                <a:solidFill>
                  <a:srgbClr val="C00000"/>
                </a:solidFill>
                <a:cs typeface="Times New Roman" panose="02020603050405020304" pitchFamily="18" charset="0"/>
              </a:rPr>
              <a:t>not in </a:t>
            </a:r>
            <a:r>
              <a:rPr lang="en-US" altLang="ar-KW" sz="2800" b="1" dirty="0">
                <a:cs typeface="Times New Roman" panose="02020603050405020304" pitchFamily="18" charset="0"/>
              </a:rPr>
              <a:t>Operators to Test</a:t>
            </a:r>
            <a:br>
              <a:rPr lang="en-US" altLang="ar-KW" sz="2800" b="1" dirty="0">
                <a:cs typeface="Times New Roman" panose="02020603050405020304" pitchFamily="18" charset="0"/>
              </a:rPr>
            </a:br>
            <a:r>
              <a:rPr lang="en-US" altLang="ar-KW" sz="2800" b="1" dirty="0">
                <a:cs typeface="Times New Roman" panose="02020603050405020304" pitchFamily="18" charset="0"/>
              </a:rPr>
              <a:t>for a Value in a Dictionary</a:t>
            </a:r>
            <a:endParaRPr lang="ar-KW" altLang="ar-KW" sz="28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6BBCF-C2F6-4E5C-9EF6-53108A1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As previously demonstrated, a </a:t>
            </a:r>
            <a:r>
              <a:rPr lang="en-US" sz="1800" b="1" i="1" u="none" strike="noStrike" baseline="0" dirty="0" err="1">
                <a:latin typeface="SabonLTPro-Roman"/>
              </a:rPr>
              <a:t>KeyError</a:t>
            </a:r>
            <a:r>
              <a:rPr lang="en-US" sz="1800" b="1" i="1" u="none" strike="noStrike" baseline="0" dirty="0">
                <a:latin typeface="SabonLTPro-Roman"/>
              </a:rPr>
              <a:t> </a:t>
            </a:r>
            <a:r>
              <a:rPr lang="en-US" sz="1800" b="0" i="0" u="none" strike="noStrike" baseline="0" dirty="0">
                <a:latin typeface="SabonLTPro-Roman"/>
              </a:rPr>
              <a:t>exception is raised if you try to retrieve a value from a dictionary using a nonexistent key. </a:t>
            </a: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To prevent such an exception, you can use the 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SabonLTPro-Roman"/>
              </a:rPr>
              <a:t>in</a:t>
            </a:r>
            <a:r>
              <a:rPr lang="en-US" sz="1800" b="0" i="0" u="none" strike="noStrike" baseline="0" dirty="0">
                <a:latin typeface="SabonLTPro-Roman"/>
              </a:rPr>
              <a:t> operator to determine whether a key exists before you try to use it to retrieve a value.</a:t>
            </a:r>
          </a:p>
          <a:p>
            <a:pPr algn="l"/>
            <a:r>
              <a:rPr lang="en-US" sz="1800" b="0" i="0" u="none" strike="noStrike" baseline="0" dirty="0">
                <a:latin typeface="SabonLTPro-Roman"/>
              </a:rPr>
              <a:t>You can also use the 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ArialMonoMTPro"/>
              </a:rPr>
              <a:t>not in </a:t>
            </a:r>
            <a:r>
              <a:rPr lang="en-US" sz="1800" b="0" i="0" u="none" strike="noStrike" baseline="0" dirty="0">
                <a:latin typeface="SabonLTPro-Roman"/>
              </a:rPr>
              <a:t>operator to determine whether a key does not exist.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3E2E4F2-D76B-4586-843C-9DC72774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03" y="2689060"/>
            <a:ext cx="7320050" cy="15821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98C1CD-7FEA-488C-AF8C-264F03B04FB8}"/>
              </a:ext>
            </a:extLst>
          </p:cNvPr>
          <p:cNvSpPr txBox="1"/>
          <p:nvPr/>
        </p:nvSpPr>
        <p:spPr>
          <a:xfrm>
            <a:off x="1700077" y="6109320"/>
            <a:ext cx="7048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N.B: Keep in mind that string comparisons with the</a:t>
            </a:r>
            <a:r>
              <a:rPr lang="en-US" sz="1400" b="1" dirty="0"/>
              <a:t> in </a:t>
            </a:r>
            <a:r>
              <a:rPr lang="en-US" sz="1400" dirty="0"/>
              <a:t>and </a:t>
            </a:r>
            <a:r>
              <a:rPr lang="en-US" sz="1400" b="1" dirty="0"/>
              <a:t>not in </a:t>
            </a:r>
            <a:r>
              <a:rPr lang="en-US" sz="1400" dirty="0"/>
              <a:t>operators are case sensitive!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8DC00-2A82-4AAB-B560-4C30EB84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43" y="4342536"/>
            <a:ext cx="72390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04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97ED99-1790-407A-8611-8FC695292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11912"/>
          </a:xfrm>
        </p:spPr>
        <p:txBody>
          <a:bodyPr>
            <a:noAutofit/>
          </a:bodyPr>
          <a:lstStyle/>
          <a:p>
            <a:r>
              <a:rPr lang="en-US" altLang="ar-KW" sz="3200" b="1" dirty="0">
                <a:cs typeface="Times New Roman" panose="02020603050405020304" pitchFamily="18" charset="0"/>
              </a:rPr>
              <a:t>Adding Elements to a Dictionary</a:t>
            </a:r>
            <a:endParaRPr lang="ar-KW" altLang="ar-KW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D016C-7BD1-49AE-9628-D9F03255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AOU-M110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78608C9-243C-46D4-A64D-61E4A728CA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42063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B4225-4876-42BF-B010-07DA41FC9FAE}"/>
              </a:ext>
            </a:extLst>
          </p:cNvPr>
          <p:cNvSpPr txBox="1"/>
          <p:nvPr/>
        </p:nvSpPr>
        <p:spPr>
          <a:xfrm>
            <a:off x="920357" y="1180955"/>
            <a:ext cx="770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SabonLTPro-Roman"/>
              </a:rPr>
              <a:t>You can add a key-value pair to a dictionary using a new index key and assigning a value to it:</a:t>
            </a:r>
            <a:endParaRPr lang="en-US" sz="1800" b="1" i="0" u="none" strike="noStrike" baseline="0" dirty="0">
              <a:solidFill>
                <a:srgbClr val="7030A0"/>
              </a:solidFill>
              <a:latin typeface="SabonLTPro-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817690-AD8B-4D39-88AA-30AB456366BC}"/>
              </a:ext>
            </a:extLst>
          </p:cNvPr>
          <p:cNvSpPr txBox="1"/>
          <p:nvPr/>
        </p:nvSpPr>
        <p:spPr>
          <a:xfrm>
            <a:off x="800523" y="2249636"/>
            <a:ext cx="8021744" cy="14619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 adding to/updating a dictionary</a:t>
            </a:r>
          </a:p>
          <a:p>
            <a:r>
              <a:rPr lang="en-US" sz="1700" dirty="0"/>
              <a:t>phonebook = {'Jamil':'963−11112222', 'Fadia':'692−43219876', 'Mazen':'961−3665169'}</a:t>
            </a:r>
          </a:p>
          <a:p>
            <a:r>
              <a:rPr lang="en-US" dirty="0">
                <a:solidFill>
                  <a:srgbClr val="C00000"/>
                </a:solidFill>
              </a:rPr>
              <a:t>phonebook['Jamal']='961-76411262'</a:t>
            </a:r>
          </a:p>
          <a:p>
            <a:r>
              <a:rPr lang="en-US" dirty="0">
                <a:solidFill>
                  <a:srgbClr val="C00000"/>
                </a:solidFill>
              </a:rPr>
              <a:t>phonebook['</a:t>
            </a:r>
            <a:r>
              <a:rPr lang="en-US" dirty="0" err="1">
                <a:solidFill>
                  <a:srgbClr val="C00000"/>
                </a:solidFill>
              </a:rPr>
              <a:t>Fadia</a:t>
            </a:r>
            <a:r>
              <a:rPr lang="en-US" dirty="0">
                <a:solidFill>
                  <a:srgbClr val="C00000"/>
                </a:solidFill>
              </a:rPr>
              <a:t>']='962-43219875’</a:t>
            </a:r>
          </a:p>
          <a:p>
            <a:r>
              <a:rPr lang="en-US" dirty="0"/>
              <a:t>print(phonebook)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80906-6801-44D2-8D63-0E7EA9122D51}"/>
              </a:ext>
            </a:extLst>
          </p:cNvPr>
          <p:cNvSpPr txBox="1"/>
          <p:nvPr/>
        </p:nvSpPr>
        <p:spPr>
          <a:xfrm>
            <a:off x="800523" y="4195704"/>
            <a:ext cx="78245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{'Jamil': '963−11112222', '</a:t>
            </a:r>
            <a:r>
              <a:rPr lang="en-US" dirty="0" err="1">
                <a:solidFill>
                  <a:srgbClr val="FF0000"/>
                </a:solidFill>
              </a:rPr>
              <a:t>Fadia</a:t>
            </a:r>
            <a:r>
              <a:rPr lang="en-US" dirty="0">
                <a:solidFill>
                  <a:srgbClr val="FF0000"/>
                </a:solidFill>
              </a:rPr>
              <a:t>': '962-43219875', 'Mazen': '961−3665169', 'Jamal': '961-76411262'}</a:t>
            </a:r>
          </a:p>
        </p:txBody>
      </p:sp>
    </p:spTree>
    <p:extLst>
      <p:ext uri="{BB962C8B-B14F-4D97-AF65-F5344CB8AC3E}">
        <p14:creationId xmlns:p14="http://schemas.microsoft.com/office/powerpoint/2010/main" val="42008392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787182290"/>
</p:tagLst>
</file>

<file path=ppt/theme/theme1.xml><?xml version="1.0" encoding="utf-8"?>
<a:theme xmlns:a="http://schemas.openxmlformats.org/drawingml/2006/main" name="1_Office Theme">
  <a:themeElements>
    <a:clrScheme name="AOU Color Palette">
      <a:dk1>
        <a:srgbClr val="002D58"/>
      </a:dk1>
      <a:lt1>
        <a:sysClr val="window" lastClr="FFFFFF"/>
      </a:lt1>
      <a:dk2>
        <a:srgbClr val="194C44"/>
      </a:dk2>
      <a:lt2>
        <a:srgbClr val="E8E6DF"/>
      </a:lt2>
      <a:accent1>
        <a:srgbClr val="002D58"/>
      </a:accent1>
      <a:accent2>
        <a:srgbClr val="194C44"/>
      </a:accent2>
      <a:accent3>
        <a:srgbClr val="A11A16"/>
      </a:accent3>
      <a:accent4>
        <a:srgbClr val="F3B200"/>
      </a:accent4>
      <a:accent5>
        <a:srgbClr val="6DB1E2"/>
      </a:accent5>
      <a:accent6>
        <a:srgbClr val="A64167"/>
      </a:accent6>
      <a:hlink>
        <a:srgbClr val="002D58"/>
      </a:hlink>
      <a:folHlink>
        <a:srgbClr val="A11A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7390</TotalTime>
  <Words>2286</Words>
  <Application>Microsoft Office PowerPoint</Application>
  <PresentationFormat>Custom</PresentationFormat>
  <Paragraphs>234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Arial</vt:lpstr>
      <vt:lpstr>ArialMonoMTPro</vt:lpstr>
      <vt:lpstr>ArialMonoMTPro-Oblique</vt:lpstr>
      <vt:lpstr>Calibri</vt:lpstr>
      <vt:lpstr>Calibri Light</vt:lpstr>
      <vt:lpstr>Poppins</vt:lpstr>
      <vt:lpstr>Poppins Medium</vt:lpstr>
      <vt:lpstr>SabonLTPro-Italic</vt:lpstr>
      <vt:lpstr>SabonLTPro-Roman</vt:lpstr>
      <vt:lpstr>Times New Roman</vt:lpstr>
      <vt:lpstr>Wingdings</vt:lpstr>
      <vt:lpstr>1_Office Theme</vt:lpstr>
      <vt:lpstr>M110: Python Programming  Self-Study#3  Collection Data Types Dictionaries &amp; Sets</vt:lpstr>
      <vt:lpstr>Contents</vt:lpstr>
      <vt:lpstr>Introduction</vt:lpstr>
      <vt:lpstr>Dictionaries</vt:lpstr>
      <vt:lpstr>Creating a Dictionary</vt:lpstr>
      <vt:lpstr>Retrieving a Value from a Dictionary</vt:lpstr>
      <vt:lpstr>Retrieving a Value from a Dictionary</vt:lpstr>
      <vt:lpstr>Using the in and not in Operators to Test for a Value in a Dictionary</vt:lpstr>
      <vt:lpstr>Adding Elements to a Dictionary</vt:lpstr>
      <vt:lpstr>Deleting Elements from a Dictionary</vt:lpstr>
      <vt:lpstr>More about Dictionaries</vt:lpstr>
      <vt:lpstr>Useful Dictionary Methods/Functions</vt:lpstr>
      <vt:lpstr>Examples</vt:lpstr>
      <vt:lpstr>Examples</vt:lpstr>
      <vt:lpstr>Sets</vt:lpstr>
      <vt:lpstr>Sets</vt:lpstr>
      <vt:lpstr>Sets</vt:lpstr>
      <vt:lpstr>Sets</vt:lpstr>
      <vt:lpstr>Sets</vt:lpstr>
      <vt:lpstr>Sets</vt:lpstr>
      <vt:lpstr>Sets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Computer</cp:lastModifiedBy>
  <cp:revision>122</cp:revision>
  <dcterms:created xsi:type="dcterms:W3CDTF">2018-09-14T23:33:58Z</dcterms:created>
  <dcterms:modified xsi:type="dcterms:W3CDTF">2024-02-04T10:29:15Z</dcterms:modified>
</cp:coreProperties>
</file>