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58" r:id="rId4"/>
    <p:sldId id="279" r:id="rId5"/>
    <p:sldId id="260" r:id="rId6"/>
    <p:sldId id="281" r:id="rId7"/>
    <p:sldId id="273" r:id="rId8"/>
    <p:sldId id="283" r:id="rId9"/>
    <p:sldId id="262" r:id="rId10"/>
    <p:sldId id="265" r:id="rId11"/>
    <p:sldId id="266" r:id="rId12"/>
    <p:sldId id="263" r:id="rId13"/>
    <p:sldId id="264" r:id="rId14"/>
    <p:sldId id="268" r:id="rId15"/>
    <p:sldId id="267" r:id="rId16"/>
    <p:sldId id="284" r:id="rId17"/>
    <p:sldId id="271" r:id="rId18"/>
    <p:sldId id="272" r:id="rId19"/>
    <p:sldId id="277"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ED6B"/>
    <a:srgbClr val="F5F55D"/>
    <a:srgbClr val="F8655A"/>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44" autoAdjust="0"/>
    <p:restoredTop sz="94660"/>
  </p:normalViewPr>
  <p:slideViewPr>
    <p:cSldViewPr snapToGrid="0">
      <p:cViewPr varScale="1">
        <p:scale>
          <a:sx n="77" d="100"/>
          <a:sy n="77" d="100"/>
        </p:scale>
        <p:origin x="1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marketingcampaigndevelopment.wordpress.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br>
              <a:rPr lang="en-US" dirty="0"/>
            </a:br>
            <a:r>
              <a:rPr lang="en-US" dirty="0">
                <a:solidFill>
                  <a:schemeClr val="tx1">
                    <a:lumMod val="95000"/>
                    <a:lumOff val="5000"/>
                  </a:schemeClr>
                </a:solidFill>
              </a:rPr>
              <a:t>Voice of Customers </a:t>
            </a:r>
            <a:endParaRPr lang="en-US" sz="8000" dirty="0">
              <a:solidFill>
                <a:schemeClr val="tx1">
                  <a:lumMod val="95000"/>
                  <a:lumOff val="5000"/>
                </a:schemeClr>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65000"/>
                    <a:lumOff val="35000"/>
                  </a:schemeClr>
                </a:solidFill>
              </a:rPr>
              <a:t>Egyptian Foodies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54B9-0934-4E98-B8A1-696258CF3EC0}"/>
              </a:ext>
            </a:extLst>
          </p:cNvPr>
          <p:cNvSpPr>
            <a:spLocks noGrp="1"/>
          </p:cNvSpPr>
          <p:nvPr>
            <p:ph type="ctrTitle"/>
          </p:nvPr>
        </p:nvSpPr>
        <p:spPr>
          <a:xfrm>
            <a:off x="2011680" y="2532888"/>
            <a:ext cx="7670939" cy="896112"/>
          </a:xfrm>
        </p:spPr>
        <p:txBody>
          <a:bodyPr>
            <a:normAutofit/>
          </a:bodyPr>
          <a:lstStyle/>
          <a:p>
            <a:r>
              <a:rPr lang="en-US" sz="5000" dirty="0"/>
              <a:t>Unlocking some insights </a:t>
            </a:r>
          </a:p>
        </p:txBody>
      </p:sp>
    </p:spTree>
    <p:extLst>
      <p:ext uri="{BB962C8B-B14F-4D97-AF65-F5344CB8AC3E}">
        <p14:creationId xmlns:p14="http://schemas.microsoft.com/office/powerpoint/2010/main" val="383411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03EB0-6B2A-450C-90C7-A674869F5B6E}"/>
              </a:ext>
            </a:extLst>
          </p:cNvPr>
          <p:cNvSpPr>
            <a:spLocks noGrp="1"/>
          </p:cNvSpPr>
          <p:nvPr>
            <p:ph idx="1"/>
          </p:nvPr>
        </p:nvSpPr>
        <p:spPr>
          <a:xfrm>
            <a:off x="2774097" y="3036344"/>
            <a:ext cx="6643805" cy="785311"/>
          </a:xfrm>
        </p:spPr>
        <p:txBody>
          <a:bodyPr>
            <a:noAutofit/>
          </a:bodyPr>
          <a:lstStyle/>
          <a:p>
            <a:r>
              <a:rPr lang="en-US" sz="2800" dirty="0"/>
              <a:t>What customers like about our Brand ?</a:t>
            </a:r>
          </a:p>
        </p:txBody>
      </p:sp>
    </p:spTree>
    <p:extLst>
      <p:ext uri="{BB962C8B-B14F-4D97-AF65-F5344CB8AC3E}">
        <p14:creationId xmlns:p14="http://schemas.microsoft.com/office/powerpoint/2010/main" val="162842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able, wooden, black, green&#10;&#10;Description automatically generated">
            <a:extLst>
              <a:ext uri="{FF2B5EF4-FFF2-40B4-BE49-F238E27FC236}">
                <a16:creationId xmlns:a16="http://schemas.microsoft.com/office/drawing/2014/main" id="{7BDE759D-E118-41E5-9BDC-DCC6B66FC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14" y="408933"/>
            <a:ext cx="8434171" cy="5524268"/>
          </a:xfrm>
          <a:prstGeom prst="rect">
            <a:avLst/>
          </a:prstGeom>
        </p:spPr>
      </p:pic>
    </p:spTree>
    <p:extLst>
      <p:ext uri="{BB962C8B-B14F-4D97-AF65-F5344CB8AC3E}">
        <p14:creationId xmlns:p14="http://schemas.microsoft.com/office/powerpoint/2010/main" val="122884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0DFF4F41-8896-4E29-842B-A89A003EE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4" y="1042792"/>
            <a:ext cx="11367156" cy="4612420"/>
          </a:xfrm>
          <a:prstGeom prst="rect">
            <a:avLst/>
          </a:prstGeom>
        </p:spPr>
      </p:pic>
    </p:spTree>
    <p:extLst>
      <p:ext uri="{BB962C8B-B14F-4D97-AF65-F5344CB8AC3E}">
        <p14:creationId xmlns:p14="http://schemas.microsoft.com/office/powerpoint/2010/main" val="223081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DAB56C-73C2-482D-8D70-31561600C6D3}"/>
              </a:ext>
            </a:extLst>
          </p:cNvPr>
          <p:cNvSpPr txBox="1"/>
          <p:nvPr/>
        </p:nvSpPr>
        <p:spPr>
          <a:xfrm>
            <a:off x="3937349" y="2018840"/>
            <a:ext cx="6037545" cy="707886"/>
          </a:xfrm>
          <a:prstGeom prst="rect">
            <a:avLst/>
          </a:prstGeom>
          <a:noFill/>
        </p:spPr>
        <p:txBody>
          <a:bodyPr wrap="square" rtlCol="0">
            <a:spAutoFit/>
          </a:bodyPr>
          <a:lstStyle/>
          <a:p>
            <a:r>
              <a:rPr lang="en-US" sz="4000" dirty="0"/>
              <a:t>Hypothesis test </a:t>
            </a:r>
          </a:p>
        </p:txBody>
      </p:sp>
      <p:sp>
        <p:nvSpPr>
          <p:cNvPr id="4" name="TextBox 3">
            <a:extLst>
              <a:ext uri="{FF2B5EF4-FFF2-40B4-BE49-F238E27FC236}">
                <a16:creationId xmlns:a16="http://schemas.microsoft.com/office/drawing/2014/main" id="{0BAD4A97-588D-46B2-9644-C21E21BBBDD2}"/>
              </a:ext>
            </a:extLst>
          </p:cNvPr>
          <p:cNvSpPr txBox="1"/>
          <p:nvPr/>
        </p:nvSpPr>
        <p:spPr>
          <a:xfrm>
            <a:off x="2328587" y="3429000"/>
            <a:ext cx="7842546" cy="830997"/>
          </a:xfrm>
          <a:prstGeom prst="rect">
            <a:avLst/>
          </a:prstGeom>
          <a:noFill/>
        </p:spPr>
        <p:txBody>
          <a:bodyPr wrap="square" rtlCol="0">
            <a:spAutoFit/>
          </a:bodyPr>
          <a:lstStyle/>
          <a:p>
            <a:r>
              <a:rPr lang="en-US" sz="2400" dirty="0"/>
              <a:t>There is a huge difference between the sentiment of reviews after purchase and the sentiment of all reviews.</a:t>
            </a:r>
          </a:p>
        </p:txBody>
      </p:sp>
    </p:spTree>
    <p:extLst>
      <p:ext uri="{BB962C8B-B14F-4D97-AF65-F5344CB8AC3E}">
        <p14:creationId xmlns:p14="http://schemas.microsoft.com/office/powerpoint/2010/main" val="196375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EE9525B7-3481-43E7-9D94-9F60C76CE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580" y="1827879"/>
            <a:ext cx="4664114" cy="3177189"/>
          </a:xfrm>
          <a:prstGeom prst="rect">
            <a:avLst/>
          </a:prstGeom>
        </p:spPr>
      </p:pic>
      <p:pic>
        <p:nvPicPr>
          <p:cNvPr id="3" name="Picture 2">
            <a:extLst>
              <a:ext uri="{FF2B5EF4-FFF2-40B4-BE49-F238E27FC236}">
                <a16:creationId xmlns:a16="http://schemas.microsoft.com/office/drawing/2014/main" id="{3CE93836-A467-4958-B217-C09C7C951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62" y="1827879"/>
            <a:ext cx="4987476" cy="3286018"/>
          </a:xfrm>
          <a:prstGeom prst="rect">
            <a:avLst/>
          </a:prstGeom>
        </p:spPr>
      </p:pic>
    </p:spTree>
    <p:extLst>
      <p:ext uri="{BB962C8B-B14F-4D97-AF65-F5344CB8AC3E}">
        <p14:creationId xmlns:p14="http://schemas.microsoft.com/office/powerpoint/2010/main" val="260184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4BCFD-2E1C-4969-8DE7-3CF01F20BC21}"/>
              </a:ext>
            </a:extLst>
          </p:cNvPr>
          <p:cNvSpPr txBox="1"/>
          <p:nvPr/>
        </p:nvSpPr>
        <p:spPr>
          <a:xfrm>
            <a:off x="2983282" y="2721114"/>
            <a:ext cx="6225436" cy="707886"/>
          </a:xfrm>
          <a:prstGeom prst="rect">
            <a:avLst/>
          </a:prstGeom>
          <a:noFill/>
        </p:spPr>
        <p:txBody>
          <a:bodyPr wrap="square" rtlCol="0">
            <a:spAutoFit/>
          </a:bodyPr>
          <a:lstStyle/>
          <a:p>
            <a:r>
              <a:rPr lang="en-US" sz="4000" dirty="0"/>
              <a:t>The Hypothesis is rejected </a:t>
            </a:r>
          </a:p>
        </p:txBody>
      </p:sp>
    </p:spTree>
    <p:extLst>
      <p:ext uri="{BB962C8B-B14F-4D97-AF65-F5344CB8AC3E}">
        <p14:creationId xmlns:p14="http://schemas.microsoft.com/office/powerpoint/2010/main" val="153684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03EB0-6B2A-450C-90C7-A674869F5B6E}"/>
              </a:ext>
            </a:extLst>
          </p:cNvPr>
          <p:cNvSpPr>
            <a:spLocks noGrp="1"/>
          </p:cNvSpPr>
          <p:nvPr>
            <p:ph idx="1"/>
          </p:nvPr>
        </p:nvSpPr>
        <p:spPr>
          <a:xfrm>
            <a:off x="2941111" y="2942526"/>
            <a:ext cx="6309778" cy="972948"/>
          </a:xfrm>
        </p:spPr>
        <p:txBody>
          <a:bodyPr>
            <a:normAutofit fontScale="92500" lnSpcReduction="10000"/>
          </a:bodyPr>
          <a:lstStyle/>
          <a:p>
            <a:r>
              <a:rPr lang="en-US" sz="3000" dirty="0"/>
              <a:t>How many customers after purchasing our products  gave a rate of 5 Stars?</a:t>
            </a:r>
          </a:p>
        </p:txBody>
      </p:sp>
    </p:spTree>
    <p:extLst>
      <p:ext uri="{BB962C8B-B14F-4D97-AF65-F5344CB8AC3E}">
        <p14:creationId xmlns:p14="http://schemas.microsoft.com/office/powerpoint/2010/main" val="6499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DDC64A86-A017-4957-9356-12CB89D79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708" y="195235"/>
            <a:ext cx="8799841" cy="6111585"/>
          </a:xfrm>
          <a:prstGeom prst="rect">
            <a:avLst/>
          </a:prstGeom>
        </p:spPr>
      </p:pic>
    </p:spTree>
    <p:extLst>
      <p:ext uri="{BB962C8B-B14F-4D97-AF65-F5344CB8AC3E}">
        <p14:creationId xmlns:p14="http://schemas.microsoft.com/office/powerpoint/2010/main" val="75307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54B9-0934-4E98-B8A1-696258CF3EC0}"/>
              </a:ext>
            </a:extLst>
          </p:cNvPr>
          <p:cNvSpPr>
            <a:spLocks noGrp="1"/>
          </p:cNvSpPr>
          <p:nvPr>
            <p:ph type="ctrTitle"/>
          </p:nvPr>
        </p:nvSpPr>
        <p:spPr>
          <a:xfrm>
            <a:off x="3865532" y="2980944"/>
            <a:ext cx="5716879" cy="896112"/>
          </a:xfrm>
        </p:spPr>
        <p:txBody>
          <a:bodyPr>
            <a:normAutofit/>
          </a:bodyPr>
          <a:lstStyle/>
          <a:p>
            <a:r>
              <a:rPr lang="en-US" sz="5000" dirty="0"/>
              <a:t>Conclusion </a:t>
            </a:r>
          </a:p>
        </p:txBody>
      </p:sp>
    </p:spTree>
    <p:extLst>
      <p:ext uri="{BB962C8B-B14F-4D97-AF65-F5344CB8AC3E}">
        <p14:creationId xmlns:p14="http://schemas.microsoft.com/office/powerpoint/2010/main" val="182719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83E42-AEFC-4980-A5FD-207BDE23C1FF}"/>
              </a:ext>
            </a:extLst>
          </p:cNvPr>
          <p:cNvSpPr>
            <a:spLocks noGrp="1"/>
          </p:cNvSpPr>
          <p:nvPr>
            <p:ph type="title"/>
          </p:nvPr>
        </p:nvSpPr>
        <p:spPr>
          <a:xfrm>
            <a:off x="1097280" y="406917"/>
            <a:ext cx="10058400" cy="1450757"/>
          </a:xfrm>
        </p:spPr>
        <p:txBody>
          <a:bodyPr/>
          <a:lstStyle/>
          <a:p>
            <a:r>
              <a:rPr lang="en-US" dirty="0"/>
              <a:t>Content</a:t>
            </a:r>
          </a:p>
        </p:txBody>
      </p:sp>
      <p:sp>
        <p:nvSpPr>
          <p:cNvPr id="5" name="Content Placeholder 4">
            <a:extLst>
              <a:ext uri="{FF2B5EF4-FFF2-40B4-BE49-F238E27FC236}">
                <a16:creationId xmlns:a16="http://schemas.microsoft.com/office/drawing/2014/main" id="{318AC648-9CFF-4E31-A8A8-56C5ABC5A8D1}"/>
              </a:ext>
            </a:extLst>
          </p:cNvPr>
          <p:cNvSpPr>
            <a:spLocks noGrp="1"/>
          </p:cNvSpPr>
          <p:nvPr>
            <p:ph idx="1"/>
          </p:nvPr>
        </p:nvSpPr>
        <p:spPr>
          <a:xfrm>
            <a:off x="1097280" y="1907785"/>
            <a:ext cx="10058400" cy="3760891"/>
          </a:xfrm>
        </p:spPr>
        <p:txBody>
          <a:bodyPr>
            <a:noAutofit/>
          </a:bodyPr>
          <a:lstStyle/>
          <a:p>
            <a:pPr>
              <a:buFont typeface="Arial" panose="020B0604020202020204" pitchFamily="34" charset="0"/>
              <a:buChar char="•"/>
            </a:pPr>
            <a:r>
              <a:rPr lang="en-US" sz="1200" dirty="0"/>
              <a:t>Introduction </a:t>
            </a:r>
          </a:p>
          <a:p>
            <a:pPr>
              <a:buFont typeface="Arial" panose="020B0604020202020204" pitchFamily="34" charset="0"/>
              <a:buChar char="•"/>
            </a:pPr>
            <a:r>
              <a:rPr lang="en-US" sz="1200" dirty="0"/>
              <a:t>Problem Statement &amp; suggested solution </a:t>
            </a:r>
          </a:p>
          <a:p>
            <a:pPr>
              <a:buFont typeface="Arial" panose="020B0604020202020204" pitchFamily="34" charset="0"/>
              <a:buChar char="•"/>
            </a:pPr>
            <a:r>
              <a:rPr lang="en-US" sz="1200" dirty="0"/>
              <a:t>Project overview </a:t>
            </a:r>
          </a:p>
          <a:p>
            <a:pPr>
              <a:buFont typeface="Arial" panose="020B0604020202020204" pitchFamily="34" charset="0"/>
              <a:buChar char="•"/>
            </a:pPr>
            <a:r>
              <a:rPr lang="en-US" sz="1200" dirty="0"/>
              <a:t>Machine learning &amp; NLP</a:t>
            </a:r>
          </a:p>
          <a:p>
            <a:pPr>
              <a:buFont typeface="Arial" panose="020B0604020202020204" pitchFamily="34" charset="0"/>
              <a:buChar char="•"/>
            </a:pPr>
            <a:r>
              <a:rPr lang="en-US" sz="1200" dirty="0"/>
              <a:t>Workflow</a:t>
            </a:r>
          </a:p>
          <a:p>
            <a:pPr>
              <a:buFont typeface="Arial" panose="020B0604020202020204" pitchFamily="34" charset="0"/>
              <a:buChar char="•"/>
            </a:pPr>
            <a:r>
              <a:rPr lang="en-US" sz="1200" dirty="0"/>
              <a:t>Analysis of customers' reviews </a:t>
            </a:r>
          </a:p>
          <a:p>
            <a:pPr>
              <a:buFont typeface="Arial" panose="020B0604020202020204" pitchFamily="34" charset="0"/>
              <a:buChar char="•"/>
            </a:pPr>
            <a:r>
              <a:rPr lang="en-US" sz="1200" dirty="0"/>
              <a:t>Unlocking new insights </a:t>
            </a:r>
          </a:p>
          <a:p>
            <a:pPr>
              <a:buFont typeface="Arial" panose="020B0604020202020204" pitchFamily="34" charset="0"/>
              <a:buChar char="•"/>
            </a:pPr>
            <a:r>
              <a:rPr lang="en-US" sz="1200" dirty="0"/>
              <a:t>Hypothesis test </a:t>
            </a:r>
          </a:p>
          <a:p>
            <a:pPr>
              <a:buFont typeface="Arial" panose="020B0604020202020204" pitchFamily="34" charset="0"/>
              <a:buChar char="•"/>
            </a:pPr>
            <a:r>
              <a:rPr lang="en-US" sz="1200" dirty="0"/>
              <a:t>Conclusion  </a:t>
            </a:r>
          </a:p>
          <a:p>
            <a:pPr>
              <a:buFont typeface="Arial" panose="020B0604020202020204" pitchFamily="34" charset="0"/>
              <a:buChar char="•"/>
            </a:pPr>
            <a:r>
              <a:rPr lang="en-US" sz="1200" dirty="0"/>
              <a:t>Future work </a:t>
            </a:r>
          </a:p>
          <a:p>
            <a:pPr>
              <a:buFont typeface="Arial" panose="020B0604020202020204" pitchFamily="34" charset="0"/>
              <a:buChar char="•"/>
            </a:pPr>
            <a:r>
              <a:rPr lang="en-US" sz="1200" dirty="0"/>
              <a:t>Questions? </a:t>
            </a:r>
          </a:p>
        </p:txBody>
      </p:sp>
    </p:spTree>
    <p:extLst>
      <p:ext uri="{BB962C8B-B14F-4D97-AF65-F5344CB8AC3E}">
        <p14:creationId xmlns:p14="http://schemas.microsoft.com/office/powerpoint/2010/main" val="2686452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92C-3AF4-430D-9E8E-FC00E449364C}"/>
              </a:ext>
            </a:extLst>
          </p:cNvPr>
          <p:cNvSpPr>
            <a:spLocks noGrp="1"/>
          </p:cNvSpPr>
          <p:nvPr>
            <p:ph type="title"/>
          </p:nvPr>
        </p:nvSpPr>
        <p:spPr/>
        <p:txBody>
          <a:bodyPr/>
          <a:lstStyle/>
          <a:p>
            <a:r>
              <a:rPr lang="en-US" dirty="0"/>
              <a:t>Future work</a:t>
            </a:r>
          </a:p>
        </p:txBody>
      </p:sp>
      <p:sp>
        <p:nvSpPr>
          <p:cNvPr id="3" name="TextBox 2">
            <a:extLst>
              <a:ext uri="{FF2B5EF4-FFF2-40B4-BE49-F238E27FC236}">
                <a16:creationId xmlns:a16="http://schemas.microsoft.com/office/drawing/2014/main" id="{6B42C2FD-4E62-462B-B759-CECD18A66F9E}"/>
              </a:ext>
            </a:extLst>
          </p:cNvPr>
          <p:cNvSpPr txBox="1"/>
          <p:nvPr/>
        </p:nvSpPr>
        <p:spPr>
          <a:xfrm>
            <a:off x="1097280" y="2292262"/>
            <a:ext cx="827218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Applying data science and machine Learning to</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4" name="TextBox 3">
            <a:extLst>
              <a:ext uri="{FF2B5EF4-FFF2-40B4-BE49-F238E27FC236}">
                <a16:creationId xmlns:a16="http://schemas.microsoft.com/office/drawing/2014/main" id="{372510B9-5FC7-4B42-BD87-3B366678D325}"/>
              </a:ext>
            </a:extLst>
          </p:cNvPr>
          <p:cNvSpPr txBox="1"/>
          <p:nvPr/>
        </p:nvSpPr>
        <p:spPr>
          <a:xfrm>
            <a:off x="1528175" y="2828835"/>
            <a:ext cx="7753611" cy="1200329"/>
          </a:xfrm>
          <a:prstGeom prst="rect">
            <a:avLst/>
          </a:prstGeom>
          <a:noFill/>
        </p:spPr>
        <p:txBody>
          <a:bodyPr wrap="square" rtlCol="0">
            <a:spAutoFit/>
          </a:bodyPr>
          <a:lstStyle/>
          <a:p>
            <a:pPr marL="342900" indent="-342900">
              <a:buFont typeface="Courier New" panose="02070309020205020404" pitchFamily="49" charset="0"/>
              <a:buChar char="o"/>
            </a:pPr>
            <a:r>
              <a:rPr lang="en-US" dirty="0"/>
              <a:t>Analyze Competitors'  activity  and their customers' reviews.</a:t>
            </a:r>
          </a:p>
          <a:p>
            <a:pPr marL="342900" indent="-342900">
              <a:buFont typeface="Courier New" panose="02070309020205020404" pitchFamily="49" charset="0"/>
              <a:buChar char="o"/>
            </a:pPr>
            <a:r>
              <a:rPr lang="en-US" dirty="0"/>
              <a:t>Compare between customers' opinion on different social media platforms. </a:t>
            </a:r>
          </a:p>
          <a:p>
            <a:pPr marL="342900" indent="-342900">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68807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7096F-AC4E-48FC-B0CD-466A4D445087}"/>
              </a:ext>
            </a:extLst>
          </p:cNvPr>
          <p:cNvSpPr txBox="1"/>
          <p:nvPr/>
        </p:nvSpPr>
        <p:spPr>
          <a:xfrm>
            <a:off x="3372678" y="2425148"/>
            <a:ext cx="5446643" cy="1323439"/>
          </a:xfrm>
          <a:prstGeom prst="rect">
            <a:avLst/>
          </a:prstGeom>
          <a:noFill/>
        </p:spPr>
        <p:txBody>
          <a:bodyPr wrap="square" rtlCol="0">
            <a:spAutoFit/>
          </a:bodyPr>
          <a:lstStyle/>
          <a:p>
            <a:r>
              <a:rPr lang="en-US" sz="8000" dirty="0"/>
              <a:t>Questions?</a:t>
            </a:r>
          </a:p>
        </p:txBody>
      </p:sp>
    </p:spTree>
    <p:extLst>
      <p:ext uri="{BB962C8B-B14F-4D97-AF65-F5344CB8AC3E}">
        <p14:creationId xmlns:p14="http://schemas.microsoft.com/office/powerpoint/2010/main" val="65639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000" b="1" dirty="0"/>
              <a:t>“Whoever understands the customer best, wins.”</a:t>
            </a:r>
            <a:endParaRPr lang="en-US" sz="3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b="1" dirty="0">
                <a:hlinkClick r:id="rId2" tooltip="Mike Gospe's Mktg High Ground Bog"/>
              </a:rPr>
              <a:t>Mike </a:t>
            </a:r>
            <a:r>
              <a:rPr lang="en-US" b="1" dirty="0" err="1">
                <a:hlinkClick r:id="rId2" tooltip="Mike Gospe's Mktg High Ground Bog"/>
              </a:rPr>
              <a:t>Gospe</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FAC1-D8A9-4CF1-970F-21076BF1B200}"/>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53B33B7D-A5D5-4431-809A-94EF3F90A4EC}"/>
              </a:ext>
            </a:extLst>
          </p:cNvPr>
          <p:cNvSpPr>
            <a:spLocks noGrp="1"/>
          </p:cNvSpPr>
          <p:nvPr>
            <p:ph idx="1"/>
          </p:nvPr>
        </p:nvSpPr>
        <p:spPr/>
        <p:txBody>
          <a:bodyPr/>
          <a:lstStyle/>
          <a:p>
            <a:r>
              <a:rPr lang="en-US" sz="2000" dirty="0"/>
              <a:t> The analysis and understanding of customers' opinions are crucial to improve customer retention and increase revenue. So, the company decided to find out what the customers say about it what they like and what they dislike and whether they support the company or against the company. Next, the marketing team can keep and develop what customers like and change what customers dislike. However, there is a problem. It is costly to hire employees to read and analyze each review so that the company decided to use data science and AI to replace those employees and use new technologies to analyze and understand customers' opinions now or even in the future. </a:t>
            </a:r>
            <a:endParaRPr lang="en-US" dirty="0"/>
          </a:p>
        </p:txBody>
      </p:sp>
    </p:spTree>
    <p:extLst>
      <p:ext uri="{BB962C8B-B14F-4D97-AF65-F5344CB8AC3E}">
        <p14:creationId xmlns:p14="http://schemas.microsoft.com/office/powerpoint/2010/main" val="197847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92C-3AF4-430D-9E8E-FC00E449364C}"/>
              </a:ext>
            </a:extLst>
          </p:cNvPr>
          <p:cNvSpPr>
            <a:spLocks noGrp="1"/>
          </p:cNvSpPr>
          <p:nvPr>
            <p:ph type="title"/>
          </p:nvPr>
        </p:nvSpPr>
        <p:spPr/>
        <p:txBody>
          <a:bodyPr/>
          <a:lstStyle/>
          <a:p>
            <a:r>
              <a:rPr lang="en-US" dirty="0"/>
              <a:t>Suggested solution</a:t>
            </a:r>
          </a:p>
        </p:txBody>
      </p:sp>
      <p:sp>
        <p:nvSpPr>
          <p:cNvPr id="6" name="TextBox 5">
            <a:extLst>
              <a:ext uri="{FF2B5EF4-FFF2-40B4-BE49-F238E27FC236}">
                <a16:creationId xmlns:a16="http://schemas.microsoft.com/office/drawing/2014/main" id="{FA59D1B1-9001-4062-8DA1-DF4BFD8E735F}"/>
              </a:ext>
            </a:extLst>
          </p:cNvPr>
          <p:cNvSpPr txBox="1"/>
          <p:nvPr/>
        </p:nvSpPr>
        <p:spPr>
          <a:xfrm>
            <a:off x="1097280" y="2116899"/>
            <a:ext cx="8417490" cy="923330"/>
          </a:xfrm>
          <a:prstGeom prst="rect">
            <a:avLst/>
          </a:prstGeom>
          <a:noFill/>
        </p:spPr>
        <p:txBody>
          <a:bodyPr wrap="square" rtlCol="0">
            <a:spAutoFit/>
          </a:bodyPr>
          <a:lstStyle/>
          <a:p>
            <a:r>
              <a:rPr lang="en-US" dirty="0"/>
              <a:t>Using </a:t>
            </a:r>
            <a:r>
              <a:rPr lang="en-US" b="1" dirty="0"/>
              <a:t>Data Science </a:t>
            </a:r>
            <a:r>
              <a:rPr lang="en-US" dirty="0"/>
              <a:t>especially </a:t>
            </a:r>
            <a:r>
              <a:rPr lang="en-US" b="1" dirty="0"/>
              <a:t>Machine Learning </a:t>
            </a:r>
            <a:r>
              <a:rPr lang="en-US" dirty="0"/>
              <a:t>and </a:t>
            </a:r>
            <a:r>
              <a:rPr lang="en-US" b="1" dirty="0"/>
              <a:t>Natural Language Processing </a:t>
            </a:r>
            <a:r>
              <a:rPr lang="en-US" dirty="0"/>
              <a:t>techniques, we can solve this problem by building a classification model that can classify each review then analyze all reviews and extract some useful insights. </a:t>
            </a:r>
          </a:p>
        </p:txBody>
      </p:sp>
    </p:spTree>
    <p:extLst>
      <p:ext uri="{BB962C8B-B14F-4D97-AF65-F5344CB8AC3E}">
        <p14:creationId xmlns:p14="http://schemas.microsoft.com/office/powerpoint/2010/main" val="123208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5901-12D3-4A4E-8FF5-A213502C6233}"/>
              </a:ext>
            </a:extLst>
          </p:cNvPr>
          <p:cNvSpPr>
            <a:spLocks noGrp="1"/>
          </p:cNvSpPr>
          <p:nvPr>
            <p:ph type="title"/>
          </p:nvPr>
        </p:nvSpPr>
        <p:spPr/>
        <p:txBody>
          <a:bodyPr/>
          <a:lstStyle/>
          <a:p>
            <a:r>
              <a:rPr lang="en-US" dirty="0"/>
              <a:t>Project overview </a:t>
            </a:r>
          </a:p>
        </p:txBody>
      </p:sp>
      <p:sp>
        <p:nvSpPr>
          <p:cNvPr id="4" name="Rectangle 3">
            <a:extLst>
              <a:ext uri="{FF2B5EF4-FFF2-40B4-BE49-F238E27FC236}">
                <a16:creationId xmlns:a16="http://schemas.microsoft.com/office/drawing/2014/main" id="{F5ED6DA1-BEF9-4BF8-B40B-7F498C959A52}"/>
              </a:ext>
            </a:extLst>
          </p:cNvPr>
          <p:cNvSpPr/>
          <p:nvPr/>
        </p:nvSpPr>
        <p:spPr>
          <a:xfrm>
            <a:off x="2885161" y="4543812"/>
            <a:ext cx="2676395" cy="1581412"/>
          </a:xfrm>
          <a:prstGeom prst="rect">
            <a:avLst/>
          </a:prstGeom>
          <a:solidFill>
            <a:srgbClr val="65ED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Machine Learning </a:t>
            </a:r>
          </a:p>
          <a:p>
            <a:pPr algn="ctr"/>
            <a:r>
              <a:rPr lang="en-US" b="1" dirty="0">
                <a:solidFill>
                  <a:srgbClr val="002060"/>
                </a:solidFill>
              </a:rPr>
              <a:t>&amp; NLP</a:t>
            </a:r>
          </a:p>
        </p:txBody>
      </p:sp>
      <p:sp>
        <p:nvSpPr>
          <p:cNvPr id="5" name="Rectangle 4">
            <a:extLst>
              <a:ext uri="{FF2B5EF4-FFF2-40B4-BE49-F238E27FC236}">
                <a16:creationId xmlns:a16="http://schemas.microsoft.com/office/drawing/2014/main" id="{E1110D5D-AB9B-4EC6-8E7A-C0EFA6AF0F1C}"/>
              </a:ext>
            </a:extLst>
          </p:cNvPr>
          <p:cNvSpPr/>
          <p:nvPr/>
        </p:nvSpPr>
        <p:spPr>
          <a:xfrm>
            <a:off x="6743179" y="4543812"/>
            <a:ext cx="2676394" cy="15814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40000"/>
                    <a:lumOff val="60000"/>
                  </a:schemeClr>
                </a:solidFill>
              </a:rPr>
              <a:t>Data Analysis </a:t>
            </a:r>
          </a:p>
        </p:txBody>
      </p:sp>
      <p:sp>
        <p:nvSpPr>
          <p:cNvPr id="6" name="Oval 5">
            <a:extLst>
              <a:ext uri="{FF2B5EF4-FFF2-40B4-BE49-F238E27FC236}">
                <a16:creationId xmlns:a16="http://schemas.microsoft.com/office/drawing/2014/main" id="{D693E6F8-14BD-493D-B433-FCD33483F6D1}"/>
              </a:ext>
            </a:extLst>
          </p:cNvPr>
          <p:cNvSpPr/>
          <p:nvPr/>
        </p:nvSpPr>
        <p:spPr>
          <a:xfrm>
            <a:off x="4386197" y="2141947"/>
            <a:ext cx="3578796" cy="19914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Voice of Customers </a:t>
            </a:r>
          </a:p>
        </p:txBody>
      </p:sp>
      <p:cxnSp>
        <p:nvCxnSpPr>
          <p:cNvPr id="7" name="Connector: Elbow 6">
            <a:extLst>
              <a:ext uri="{FF2B5EF4-FFF2-40B4-BE49-F238E27FC236}">
                <a16:creationId xmlns:a16="http://schemas.microsoft.com/office/drawing/2014/main" id="{A3732BBF-7424-48BD-A3B2-B567F5CB569C}"/>
              </a:ext>
            </a:extLst>
          </p:cNvPr>
          <p:cNvCxnSpPr>
            <a:stCxn id="6" idx="5"/>
          </p:cNvCxnSpPr>
          <p:nvPr/>
        </p:nvCxnSpPr>
        <p:spPr>
          <a:xfrm rot="16200000" flipH="1">
            <a:off x="7375640" y="3906968"/>
            <a:ext cx="702093" cy="5715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A0681D6-7552-44FD-AED1-43882BF728A4}"/>
              </a:ext>
            </a:extLst>
          </p:cNvPr>
          <p:cNvCxnSpPr>
            <a:stCxn id="6" idx="3"/>
            <a:endCxn id="4" idx="0"/>
          </p:cNvCxnSpPr>
          <p:nvPr/>
        </p:nvCxnSpPr>
        <p:spPr>
          <a:xfrm rot="5400000">
            <a:off x="4215784" y="3849295"/>
            <a:ext cx="702093" cy="6869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86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92C-3AF4-430D-9E8E-FC00E449364C}"/>
              </a:ext>
            </a:extLst>
          </p:cNvPr>
          <p:cNvSpPr>
            <a:spLocks noGrp="1"/>
          </p:cNvSpPr>
          <p:nvPr>
            <p:ph type="title"/>
          </p:nvPr>
        </p:nvSpPr>
        <p:spPr/>
        <p:txBody>
          <a:bodyPr/>
          <a:lstStyle/>
          <a:p>
            <a:r>
              <a:rPr lang="en-US" dirty="0"/>
              <a:t>Machine Learning &amp; NLP </a:t>
            </a:r>
          </a:p>
        </p:txBody>
      </p:sp>
      <p:sp>
        <p:nvSpPr>
          <p:cNvPr id="3" name="TextBox 2">
            <a:extLst>
              <a:ext uri="{FF2B5EF4-FFF2-40B4-BE49-F238E27FC236}">
                <a16:creationId xmlns:a16="http://schemas.microsoft.com/office/drawing/2014/main" id="{6B42C2FD-4E62-462B-B759-CECD18A66F9E}"/>
              </a:ext>
            </a:extLst>
          </p:cNvPr>
          <p:cNvSpPr txBox="1"/>
          <p:nvPr/>
        </p:nvSpPr>
        <p:spPr>
          <a:xfrm>
            <a:off x="1097280" y="2367419"/>
            <a:ext cx="9086380" cy="461665"/>
          </a:xfrm>
          <a:prstGeom prst="rect">
            <a:avLst/>
          </a:prstGeom>
          <a:noFill/>
        </p:spPr>
        <p:txBody>
          <a:bodyPr wrap="square" rtlCol="0">
            <a:spAutoFit/>
          </a:bodyPr>
          <a:lstStyle/>
          <a:p>
            <a:r>
              <a:rPr lang="en-US" sz="2400" dirty="0"/>
              <a:t>Building a classification model to find the sentiment of each review.</a:t>
            </a:r>
          </a:p>
        </p:txBody>
      </p:sp>
      <p:sp>
        <p:nvSpPr>
          <p:cNvPr id="4" name="Oval 3">
            <a:extLst>
              <a:ext uri="{FF2B5EF4-FFF2-40B4-BE49-F238E27FC236}">
                <a16:creationId xmlns:a16="http://schemas.microsoft.com/office/drawing/2014/main" id="{71A9A756-D06A-4D7F-86D3-02154F2C6B56}"/>
              </a:ext>
            </a:extLst>
          </p:cNvPr>
          <p:cNvSpPr/>
          <p:nvPr/>
        </p:nvSpPr>
        <p:spPr>
          <a:xfrm>
            <a:off x="1954060" y="3557392"/>
            <a:ext cx="2442576" cy="159080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Positive </a:t>
            </a:r>
          </a:p>
        </p:txBody>
      </p:sp>
      <p:sp>
        <p:nvSpPr>
          <p:cNvPr id="8" name="Oval 7">
            <a:extLst>
              <a:ext uri="{FF2B5EF4-FFF2-40B4-BE49-F238E27FC236}">
                <a16:creationId xmlns:a16="http://schemas.microsoft.com/office/drawing/2014/main" id="{66803D43-14AA-4364-B844-F2B47AB67F67}"/>
              </a:ext>
            </a:extLst>
          </p:cNvPr>
          <p:cNvSpPr/>
          <p:nvPr/>
        </p:nvSpPr>
        <p:spPr>
          <a:xfrm>
            <a:off x="4549036" y="3557391"/>
            <a:ext cx="2442576" cy="1590805"/>
          </a:xfrm>
          <a:prstGeom prst="ellipse">
            <a:avLst/>
          </a:prstGeom>
          <a:solidFill>
            <a:srgbClr val="F865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Negative</a:t>
            </a:r>
          </a:p>
        </p:txBody>
      </p:sp>
      <p:sp>
        <p:nvSpPr>
          <p:cNvPr id="10" name="Oval 9">
            <a:extLst>
              <a:ext uri="{FF2B5EF4-FFF2-40B4-BE49-F238E27FC236}">
                <a16:creationId xmlns:a16="http://schemas.microsoft.com/office/drawing/2014/main" id="{0FCF04D3-EB2A-4D66-8B0C-D9F5643F66CE}"/>
              </a:ext>
            </a:extLst>
          </p:cNvPr>
          <p:cNvSpPr/>
          <p:nvPr/>
        </p:nvSpPr>
        <p:spPr>
          <a:xfrm>
            <a:off x="7144012" y="3529836"/>
            <a:ext cx="2442576" cy="1590805"/>
          </a:xfrm>
          <a:prstGeom prst="ellipse">
            <a:avLst/>
          </a:prstGeom>
          <a:solidFill>
            <a:srgbClr val="F5F5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Neutral</a:t>
            </a:r>
            <a:r>
              <a:rPr lang="en-US" dirty="0"/>
              <a:t> </a:t>
            </a:r>
          </a:p>
        </p:txBody>
      </p:sp>
    </p:spTree>
    <p:extLst>
      <p:ext uri="{BB962C8B-B14F-4D97-AF65-F5344CB8AC3E}">
        <p14:creationId xmlns:p14="http://schemas.microsoft.com/office/powerpoint/2010/main" val="243062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92C-3AF4-430D-9E8E-FC00E449364C}"/>
              </a:ext>
            </a:extLst>
          </p:cNvPr>
          <p:cNvSpPr>
            <a:spLocks noGrp="1"/>
          </p:cNvSpPr>
          <p:nvPr>
            <p:ph type="title"/>
          </p:nvPr>
        </p:nvSpPr>
        <p:spPr/>
        <p:txBody>
          <a:bodyPr/>
          <a:lstStyle/>
          <a:p>
            <a:r>
              <a:rPr lang="en-US" dirty="0"/>
              <a:t>Workflow </a:t>
            </a:r>
          </a:p>
        </p:txBody>
      </p:sp>
      <p:sp>
        <p:nvSpPr>
          <p:cNvPr id="4" name="Oval 3">
            <a:extLst>
              <a:ext uri="{FF2B5EF4-FFF2-40B4-BE49-F238E27FC236}">
                <a16:creationId xmlns:a16="http://schemas.microsoft.com/office/drawing/2014/main" id="{71A9A756-D06A-4D7F-86D3-02154F2C6B56}"/>
              </a:ext>
            </a:extLst>
          </p:cNvPr>
          <p:cNvSpPr/>
          <p:nvPr/>
        </p:nvSpPr>
        <p:spPr>
          <a:xfrm>
            <a:off x="3810000" y="3246085"/>
            <a:ext cx="1400829" cy="76224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Positive </a:t>
            </a:r>
          </a:p>
        </p:txBody>
      </p:sp>
      <p:sp>
        <p:nvSpPr>
          <p:cNvPr id="8" name="Oval 7">
            <a:extLst>
              <a:ext uri="{FF2B5EF4-FFF2-40B4-BE49-F238E27FC236}">
                <a16:creationId xmlns:a16="http://schemas.microsoft.com/office/drawing/2014/main" id="{66803D43-14AA-4364-B844-F2B47AB67F67}"/>
              </a:ext>
            </a:extLst>
          </p:cNvPr>
          <p:cNvSpPr/>
          <p:nvPr/>
        </p:nvSpPr>
        <p:spPr>
          <a:xfrm>
            <a:off x="3722318" y="5225871"/>
            <a:ext cx="1530263" cy="762244"/>
          </a:xfrm>
          <a:prstGeom prst="ellipse">
            <a:avLst/>
          </a:prstGeom>
          <a:solidFill>
            <a:srgbClr val="F865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Negative</a:t>
            </a:r>
          </a:p>
        </p:txBody>
      </p:sp>
      <p:sp>
        <p:nvSpPr>
          <p:cNvPr id="10" name="Oval 9">
            <a:extLst>
              <a:ext uri="{FF2B5EF4-FFF2-40B4-BE49-F238E27FC236}">
                <a16:creationId xmlns:a16="http://schemas.microsoft.com/office/drawing/2014/main" id="{0FCF04D3-EB2A-4D66-8B0C-D9F5643F66CE}"/>
              </a:ext>
            </a:extLst>
          </p:cNvPr>
          <p:cNvSpPr/>
          <p:nvPr/>
        </p:nvSpPr>
        <p:spPr>
          <a:xfrm>
            <a:off x="3759896" y="4218439"/>
            <a:ext cx="1450936" cy="762244"/>
          </a:xfrm>
          <a:prstGeom prst="ellipse">
            <a:avLst/>
          </a:prstGeom>
          <a:solidFill>
            <a:srgbClr val="F5F5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Neutral</a:t>
            </a:r>
            <a:r>
              <a:rPr lang="en-US" dirty="0"/>
              <a:t> </a:t>
            </a:r>
          </a:p>
        </p:txBody>
      </p:sp>
      <p:sp>
        <p:nvSpPr>
          <p:cNvPr id="5" name="Rectangle 4">
            <a:extLst>
              <a:ext uri="{FF2B5EF4-FFF2-40B4-BE49-F238E27FC236}">
                <a16:creationId xmlns:a16="http://schemas.microsoft.com/office/drawing/2014/main" id="{0C2FE814-C7B1-4B0A-AF92-323C840CCD10}"/>
              </a:ext>
            </a:extLst>
          </p:cNvPr>
          <p:cNvSpPr/>
          <p:nvPr/>
        </p:nvSpPr>
        <p:spPr>
          <a:xfrm>
            <a:off x="288099" y="2272849"/>
            <a:ext cx="1302706" cy="52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Reviews </a:t>
            </a:r>
          </a:p>
        </p:txBody>
      </p:sp>
      <p:cxnSp>
        <p:nvCxnSpPr>
          <p:cNvPr id="7" name="Straight Arrow Connector 6">
            <a:extLst>
              <a:ext uri="{FF2B5EF4-FFF2-40B4-BE49-F238E27FC236}">
                <a16:creationId xmlns:a16="http://schemas.microsoft.com/office/drawing/2014/main" id="{2B8E653B-9BB6-43D0-8A77-E11837C736B3}"/>
              </a:ext>
            </a:extLst>
          </p:cNvPr>
          <p:cNvCxnSpPr>
            <a:cxnSpLocks/>
            <a:stCxn id="5" idx="3"/>
            <a:endCxn id="9" idx="1"/>
          </p:cNvCxnSpPr>
          <p:nvPr/>
        </p:nvCxnSpPr>
        <p:spPr>
          <a:xfrm flipV="1">
            <a:off x="1590805" y="2534631"/>
            <a:ext cx="1189972" cy="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BDD5B50-834F-4E33-A3F4-18BA4D223FB6}"/>
              </a:ext>
            </a:extLst>
          </p:cNvPr>
          <p:cNvSpPr/>
          <p:nvPr/>
        </p:nvSpPr>
        <p:spPr>
          <a:xfrm>
            <a:off x="2780777" y="2272849"/>
            <a:ext cx="1302706" cy="52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Cleaned reviews</a:t>
            </a:r>
          </a:p>
        </p:txBody>
      </p:sp>
      <p:sp>
        <p:nvSpPr>
          <p:cNvPr id="12" name="TextBox 11">
            <a:extLst>
              <a:ext uri="{FF2B5EF4-FFF2-40B4-BE49-F238E27FC236}">
                <a16:creationId xmlns:a16="http://schemas.microsoft.com/office/drawing/2014/main" id="{78D9E50C-53F7-48DA-9AEE-05074BB9A5A6}"/>
              </a:ext>
            </a:extLst>
          </p:cNvPr>
          <p:cNvSpPr txBox="1"/>
          <p:nvPr/>
        </p:nvSpPr>
        <p:spPr>
          <a:xfrm>
            <a:off x="1653435" y="2211463"/>
            <a:ext cx="1177447" cy="646331"/>
          </a:xfrm>
          <a:prstGeom prst="rect">
            <a:avLst/>
          </a:prstGeom>
          <a:noFill/>
        </p:spPr>
        <p:txBody>
          <a:bodyPr wrap="square" rtlCol="0">
            <a:spAutoFit/>
          </a:bodyPr>
          <a:lstStyle/>
          <a:p>
            <a:r>
              <a:rPr lang="en-US" dirty="0"/>
              <a:t>Text cleansing</a:t>
            </a:r>
          </a:p>
        </p:txBody>
      </p:sp>
      <p:cxnSp>
        <p:nvCxnSpPr>
          <p:cNvPr id="14" name="Straight Arrow Connector 13">
            <a:extLst>
              <a:ext uri="{FF2B5EF4-FFF2-40B4-BE49-F238E27FC236}">
                <a16:creationId xmlns:a16="http://schemas.microsoft.com/office/drawing/2014/main" id="{D8D686FC-79C4-4F37-A870-FA2973870CC6}"/>
              </a:ext>
            </a:extLst>
          </p:cNvPr>
          <p:cNvCxnSpPr>
            <a:cxnSpLocks/>
            <a:stCxn id="9" idx="3"/>
            <a:endCxn id="17" idx="1"/>
          </p:cNvCxnSpPr>
          <p:nvPr/>
        </p:nvCxnSpPr>
        <p:spPr>
          <a:xfrm>
            <a:off x="4083483" y="2534631"/>
            <a:ext cx="1340283" cy="9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3AC2F9-50FA-4541-9548-A04635801405}"/>
              </a:ext>
            </a:extLst>
          </p:cNvPr>
          <p:cNvSpPr txBox="1"/>
          <p:nvPr/>
        </p:nvSpPr>
        <p:spPr>
          <a:xfrm>
            <a:off x="4244232" y="2187032"/>
            <a:ext cx="1407094" cy="646331"/>
          </a:xfrm>
          <a:prstGeom prst="rect">
            <a:avLst/>
          </a:prstGeom>
          <a:noFill/>
        </p:spPr>
        <p:txBody>
          <a:bodyPr wrap="square" rtlCol="0">
            <a:spAutoFit/>
          </a:bodyPr>
          <a:lstStyle/>
          <a:p>
            <a:r>
              <a:rPr lang="en-US" dirty="0"/>
              <a:t>Labeling  </a:t>
            </a:r>
            <a:r>
              <a:rPr lang="en-US" dirty="0" err="1"/>
              <a:t>TextBlob</a:t>
            </a:r>
            <a:endParaRPr lang="en-US" dirty="0"/>
          </a:p>
        </p:txBody>
      </p:sp>
      <p:sp>
        <p:nvSpPr>
          <p:cNvPr id="17" name="Rectangle 16">
            <a:extLst>
              <a:ext uri="{FF2B5EF4-FFF2-40B4-BE49-F238E27FC236}">
                <a16:creationId xmlns:a16="http://schemas.microsoft.com/office/drawing/2014/main" id="{7650C553-A29F-421F-ACB0-E1C26F7604AF}"/>
              </a:ext>
            </a:extLst>
          </p:cNvPr>
          <p:cNvSpPr/>
          <p:nvPr/>
        </p:nvSpPr>
        <p:spPr>
          <a:xfrm>
            <a:off x="5423766" y="2221454"/>
            <a:ext cx="140291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Labeled reviews</a:t>
            </a:r>
          </a:p>
        </p:txBody>
      </p:sp>
      <p:sp>
        <p:nvSpPr>
          <p:cNvPr id="19" name="Rectangle 18">
            <a:extLst>
              <a:ext uri="{FF2B5EF4-FFF2-40B4-BE49-F238E27FC236}">
                <a16:creationId xmlns:a16="http://schemas.microsoft.com/office/drawing/2014/main" id="{D9EA4B4C-F445-4DBA-B410-9543D78708F1}"/>
              </a:ext>
            </a:extLst>
          </p:cNvPr>
          <p:cNvSpPr/>
          <p:nvPr/>
        </p:nvSpPr>
        <p:spPr>
          <a:xfrm>
            <a:off x="9210805" y="2224563"/>
            <a:ext cx="140291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vectors</a:t>
            </a:r>
          </a:p>
        </p:txBody>
      </p:sp>
      <p:cxnSp>
        <p:nvCxnSpPr>
          <p:cNvPr id="21" name="Straight Arrow Connector 20">
            <a:extLst>
              <a:ext uri="{FF2B5EF4-FFF2-40B4-BE49-F238E27FC236}">
                <a16:creationId xmlns:a16="http://schemas.microsoft.com/office/drawing/2014/main" id="{FA54221E-096F-42E4-A084-A0866F118886}"/>
              </a:ext>
            </a:extLst>
          </p:cNvPr>
          <p:cNvCxnSpPr>
            <a:stCxn id="17" idx="3"/>
            <a:endCxn id="19" idx="1"/>
          </p:cNvCxnSpPr>
          <p:nvPr/>
        </p:nvCxnSpPr>
        <p:spPr>
          <a:xfrm>
            <a:off x="6826681" y="2544620"/>
            <a:ext cx="2384124" cy="3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6F92A9-AA8F-47F6-979B-F871B974B790}"/>
              </a:ext>
            </a:extLst>
          </p:cNvPr>
          <p:cNvSpPr txBox="1"/>
          <p:nvPr/>
        </p:nvSpPr>
        <p:spPr>
          <a:xfrm>
            <a:off x="6970734" y="2223988"/>
            <a:ext cx="2513556" cy="646331"/>
          </a:xfrm>
          <a:prstGeom prst="rect">
            <a:avLst/>
          </a:prstGeom>
          <a:noFill/>
        </p:spPr>
        <p:txBody>
          <a:bodyPr wrap="square" rtlCol="0">
            <a:spAutoFit/>
          </a:bodyPr>
          <a:lstStyle/>
          <a:p>
            <a:r>
              <a:rPr lang="en-US" dirty="0"/>
              <a:t>Feature extraction </a:t>
            </a:r>
          </a:p>
          <a:p>
            <a:r>
              <a:rPr lang="en-US" dirty="0" err="1"/>
              <a:t>Tfidf</a:t>
            </a:r>
            <a:r>
              <a:rPr lang="en-US" dirty="0"/>
              <a:t> Vectorizer</a:t>
            </a:r>
          </a:p>
        </p:txBody>
      </p:sp>
      <p:sp>
        <p:nvSpPr>
          <p:cNvPr id="25" name="Rectangle 24">
            <a:extLst>
              <a:ext uri="{FF2B5EF4-FFF2-40B4-BE49-F238E27FC236}">
                <a16:creationId xmlns:a16="http://schemas.microsoft.com/office/drawing/2014/main" id="{95C9EE68-1766-43E2-A900-41807A205949}"/>
              </a:ext>
            </a:extLst>
          </p:cNvPr>
          <p:cNvSpPr/>
          <p:nvPr/>
        </p:nvSpPr>
        <p:spPr>
          <a:xfrm>
            <a:off x="8455067" y="4142982"/>
            <a:ext cx="2918564" cy="1030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 Classifier </a:t>
            </a:r>
          </a:p>
        </p:txBody>
      </p:sp>
      <p:cxnSp>
        <p:nvCxnSpPr>
          <p:cNvPr id="27" name="Straight Arrow Connector 26">
            <a:extLst>
              <a:ext uri="{FF2B5EF4-FFF2-40B4-BE49-F238E27FC236}">
                <a16:creationId xmlns:a16="http://schemas.microsoft.com/office/drawing/2014/main" id="{08CC5444-6193-4F49-8F85-35E2B711C2AE}"/>
              </a:ext>
            </a:extLst>
          </p:cNvPr>
          <p:cNvCxnSpPr>
            <a:stCxn id="19" idx="2"/>
            <a:endCxn id="25" idx="0"/>
          </p:cNvCxnSpPr>
          <p:nvPr/>
        </p:nvCxnSpPr>
        <p:spPr>
          <a:xfrm>
            <a:off x="9912263" y="2870894"/>
            <a:ext cx="2086" cy="127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CF9A5C2-0A81-4A4B-9880-4159A0DF0A8C}"/>
              </a:ext>
            </a:extLst>
          </p:cNvPr>
          <p:cNvCxnSpPr>
            <a:stCxn id="25" idx="1"/>
            <a:endCxn id="4" idx="6"/>
          </p:cNvCxnSpPr>
          <p:nvPr/>
        </p:nvCxnSpPr>
        <p:spPr>
          <a:xfrm flipH="1" flipV="1">
            <a:off x="5210829" y="3627207"/>
            <a:ext cx="3244238" cy="103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6824BF4-EAD5-4759-9FCD-094FF2710859}"/>
              </a:ext>
            </a:extLst>
          </p:cNvPr>
          <p:cNvCxnSpPr>
            <a:stCxn id="25" idx="1"/>
            <a:endCxn id="10" idx="6"/>
          </p:cNvCxnSpPr>
          <p:nvPr/>
        </p:nvCxnSpPr>
        <p:spPr>
          <a:xfrm flipH="1" flipV="1">
            <a:off x="5210832" y="4599561"/>
            <a:ext cx="3244235" cy="5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338EDAF-9C02-4CFC-9488-5706B430F56A}"/>
              </a:ext>
            </a:extLst>
          </p:cNvPr>
          <p:cNvCxnSpPr>
            <a:stCxn id="25" idx="1"/>
            <a:endCxn id="8" idx="6"/>
          </p:cNvCxnSpPr>
          <p:nvPr/>
        </p:nvCxnSpPr>
        <p:spPr>
          <a:xfrm flipH="1">
            <a:off x="5252581" y="4658154"/>
            <a:ext cx="3202486" cy="94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E6179F2-2199-4335-9ED7-4EB57C94C497}"/>
              </a:ext>
            </a:extLst>
          </p:cNvPr>
          <p:cNvSpPr txBox="1"/>
          <p:nvPr/>
        </p:nvSpPr>
        <p:spPr>
          <a:xfrm>
            <a:off x="9135650" y="3246085"/>
            <a:ext cx="1173279" cy="369332"/>
          </a:xfrm>
          <a:prstGeom prst="rect">
            <a:avLst/>
          </a:prstGeom>
          <a:noFill/>
        </p:spPr>
        <p:txBody>
          <a:bodyPr wrap="square" rtlCol="0">
            <a:spAutoFit/>
          </a:bodyPr>
          <a:lstStyle/>
          <a:p>
            <a:r>
              <a:rPr lang="en-US" dirty="0"/>
              <a:t>Fitting</a:t>
            </a:r>
          </a:p>
        </p:txBody>
      </p:sp>
      <p:sp>
        <p:nvSpPr>
          <p:cNvPr id="36" name="TextBox 35">
            <a:extLst>
              <a:ext uri="{FF2B5EF4-FFF2-40B4-BE49-F238E27FC236}">
                <a16:creationId xmlns:a16="http://schemas.microsoft.com/office/drawing/2014/main" id="{FDA75BCE-DA78-4C25-9D28-3766B71412FA}"/>
              </a:ext>
            </a:extLst>
          </p:cNvPr>
          <p:cNvSpPr txBox="1"/>
          <p:nvPr/>
        </p:nvSpPr>
        <p:spPr>
          <a:xfrm>
            <a:off x="6033369" y="4305692"/>
            <a:ext cx="1390399" cy="646331"/>
          </a:xfrm>
          <a:prstGeom prst="rect">
            <a:avLst/>
          </a:prstGeom>
          <a:noFill/>
        </p:spPr>
        <p:txBody>
          <a:bodyPr wrap="square" rtlCol="0">
            <a:spAutoFit/>
          </a:bodyPr>
          <a:lstStyle/>
          <a:p>
            <a:r>
              <a:rPr lang="en-US" dirty="0"/>
              <a:t>Predicted Labels</a:t>
            </a:r>
          </a:p>
        </p:txBody>
      </p:sp>
      <p:cxnSp>
        <p:nvCxnSpPr>
          <p:cNvPr id="43" name="Straight Arrow Connector 42">
            <a:extLst>
              <a:ext uri="{FF2B5EF4-FFF2-40B4-BE49-F238E27FC236}">
                <a16:creationId xmlns:a16="http://schemas.microsoft.com/office/drawing/2014/main" id="{8CC928A2-0B79-4846-8DA2-BC114E3A7235}"/>
              </a:ext>
            </a:extLst>
          </p:cNvPr>
          <p:cNvCxnSpPr>
            <a:cxnSpLocks/>
            <a:stCxn id="4" idx="2"/>
            <a:endCxn id="45" idx="3"/>
          </p:cNvCxnSpPr>
          <p:nvPr/>
        </p:nvCxnSpPr>
        <p:spPr>
          <a:xfrm flipH="1">
            <a:off x="2141951" y="3627207"/>
            <a:ext cx="1668049" cy="9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F57BB30-EAE0-4F96-9328-9552BCAD8BEB}"/>
              </a:ext>
            </a:extLst>
          </p:cNvPr>
          <p:cNvSpPr/>
          <p:nvPr/>
        </p:nvSpPr>
        <p:spPr>
          <a:xfrm>
            <a:off x="458454" y="4218439"/>
            <a:ext cx="1683497" cy="733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Labeled Dataset</a:t>
            </a:r>
          </a:p>
        </p:txBody>
      </p:sp>
      <p:cxnSp>
        <p:nvCxnSpPr>
          <p:cNvPr id="48" name="Straight Arrow Connector 47">
            <a:extLst>
              <a:ext uri="{FF2B5EF4-FFF2-40B4-BE49-F238E27FC236}">
                <a16:creationId xmlns:a16="http://schemas.microsoft.com/office/drawing/2014/main" id="{4E8D288F-50D6-4319-B709-2148EBC1E838}"/>
              </a:ext>
            </a:extLst>
          </p:cNvPr>
          <p:cNvCxnSpPr>
            <a:stCxn id="10" idx="2"/>
            <a:endCxn id="45" idx="3"/>
          </p:cNvCxnSpPr>
          <p:nvPr/>
        </p:nvCxnSpPr>
        <p:spPr>
          <a:xfrm flipH="1" flipV="1">
            <a:off x="2141951" y="4585225"/>
            <a:ext cx="1617945" cy="14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A5E95B-BB7D-4DA7-BD00-460CDC77AFEB}"/>
              </a:ext>
            </a:extLst>
          </p:cNvPr>
          <p:cNvCxnSpPr>
            <a:stCxn id="8" idx="2"/>
            <a:endCxn id="45" idx="3"/>
          </p:cNvCxnSpPr>
          <p:nvPr/>
        </p:nvCxnSpPr>
        <p:spPr>
          <a:xfrm flipH="1" flipV="1">
            <a:off x="2141951" y="4585225"/>
            <a:ext cx="1580367" cy="1021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B3B9A41-6BC2-4558-8F0C-132E67AE1FD1}"/>
              </a:ext>
            </a:extLst>
          </p:cNvPr>
          <p:cNvSpPr txBox="1"/>
          <p:nvPr/>
        </p:nvSpPr>
        <p:spPr>
          <a:xfrm>
            <a:off x="2794340" y="4228233"/>
            <a:ext cx="1189972" cy="923330"/>
          </a:xfrm>
          <a:prstGeom prst="rect">
            <a:avLst/>
          </a:prstGeom>
          <a:noFill/>
        </p:spPr>
        <p:txBody>
          <a:bodyPr wrap="square" rtlCol="0">
            <a:spAutoFit/>
          </a:bodyPr>
          <a:lstStyle/>
          <a:p>
            <a:r>
              <a:rPr lang="en-US" dirty="0"/>
              <a:t>Labeling original dataset</a:t>
            </a:r>
          </a:p>
        </p:txBody>
      </p:sp>
    </p:spTree>
    <p:extLst>
      <p:ext uri="{BB962C8B-B14F-4D97-AF65-F5344CB8AC3E}">
        <p14:creationId xmlns:p14="http://schemas.microsoft.com/office/powerpoint/2010/main" val="354813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92C-3AF4-430D-9E8E-FC00E449364C}"/>
              </a:ext>
            </a:extLst>
          </p:cNvPr>
          <p:cNvSpPr>
            <a:spLocks noGrp="1"/>
          </p:cNvSpPr>
          <p:nvPr>
            <p:ph type="title"/>
          </p:nvPr>
        </p:nvSpPr>
        <p:spPr/>
        <p:txBody>
          <a:bodyPr/>
          <a:lstStyle/>
          <a:p>
            <a:r>
              <a:rPr lang="en-US" dirty="0"/>
              <a:t>Analysis of customers' reviews </a:t>
            </a:r>
          </a:p>
        </p:txBody>
      </p:sp>
      <p:sp>
        <p:nvSpPr>
          <p:cNvPr id="3" name="TextBox 2">
            <a:extLst>
              <a:ext uri="{FF2B5EF4-FFF2-40B4-BE49-F238E27FC236}">
                <a16:creationId xmlns:a16="http://schemas.microsoft.com/office/drawing/2014/main" id="{6B42C2FD-4E62-462B-B759-CECD18A66F9E}"/>
              </a:ext>
            </a:extLst>
          </p:cNvPr>
          <p:cNvSpPr txBox="1"/>
          <p:nvPr/>
        </p:nvSpPr>
        <p:spPr>
          <a:xfrm>
            <a:off x="1097279" y="2292262"/>
            <a:ext cx="827218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Understanding customers` opinion such as what they like, what  they dislike </a:t>
            </a:r>
          </a:p>
          <a:p>
            <a:pPr marL="285750" indent="-285750">
              <a:buFont typeface="Arial" panose="020B0604020202020204" pitchFamily="34" charset="0"/>
              <a:buChar char="•"/>
            </a:pPr>
            <a:r>
              <a:rPr lang="en-US" sz="2400" dirty="0"/>
              <a:t>analyzing the sentiment of their reviews whether it is with the company, against the company, or just neutral.  </a:t>
            </a:r>
          </a:p>
        </p:txBody>
      </p:sp>
    </p:spTree>
    <p:extLst>
      <p:ext uri="{BB962C8B-B14F-4D97-AF65-F5344CB8AC3E}">
        <p14:creationId xmlns:p14="http://schemas.microsoft.com/office/powerpoint/2010/main" val="18314900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{CEEF7573-08F2-4464-A0C3-CAEF3A6FC8A9}tf56160789</Template>
  <TotalTime>0</TotalTime>
  <Words>389</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Courier New</vt:lpstr>
      <vt:lpstr>Franklin Gothic Book</vt:lpstr>
      <vt:lpstr>1_RetrospectVTI</vt:lpstr>
      <vt:lpstr> Voice of Customers </vt:lpstr>
      <vt:lpstr>Content</vt:lpstr>
      <vt:lpstr>“Whoever understands the customer best, wins.”</vt:lpstr>
      <vt:lpstr>Problem Statement </vt:lpstr>
      <vt:lpstr>Suggested solution</vt:lpstr>
      <vt:lpstr>Project overview </vt:lpstr>
      <vt:lpstr>Machine Learning &amp; NLP </vt:lpstr>
      <vt:lpstr>Workflow </vt:lpstr>
      <vt:lpstr>Analysis of customers' reviews </vt:lpstr>
      <vt:lpstr>Unlocking some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2020-02-01T22:19:37Z</dcterms:created>
  <dcterms:modified xsi:type="dcterms:W3CDTF">2020-02-03T16:14:24Z</dcterms:modified>
</cp:coreProperties>
</file>