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779"/>
    <a:srgbClr val="009999"/>
    <a:srgbClr val="FF9999"/>
    <a:srgbClr val="0099CC"/>
    <a:srgbClr val="0099FF"/>
    <a:srgbClr val="F8708D"/>
    <a:srgbClr val="993366"/>
    <a:srgbClr val="8C285A"/>
    <a:srgbClr val="CC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364" autoAdjust="0"/>
  </p:normalViewPr>
  <p:slideViewPr>
    <p:cSldViewPr snapToGrid="0">
      <p:cViewPr>
        <p:scale>
          <a:sx n="66" d="100"/>
          <a:sy n="66" d="100"/>
        </p:scale>
        <p:origin x="3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70B78-136F-4F84-B15D-EF11F22F052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6596C-1C0A-4750-813D-0257E269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1D1-879F-4374-AEF3-35DB8B096BA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867E-EC85-48A8-911B-04273BF4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Entrepreneurship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Maryam </a:t>
            </a:r>
            <a:r>
              <a:rPr lang="en-US" dirty="0" err="1" smtClean="0"/>
              <a:t>Asghar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214477"/>
            <a:ext cx="8428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How to Proactively Seek Out Opportunities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088762" y="1074056"/>
            <a:ext cx="285750" cy="5783944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flipH="1">
            <a:off x="6746891" y="1074056"/>
            <a:ext cx="285750" cy="5783944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71555" y="1965699"/>
            <a:ext cx="616415" cy="3744826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254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38864" y="3214345"/>
            <a:ext cx="4624243" cy="841248"/>
            <a:chOff x="-387276" y="1800899"/>
            <a:chExt cx="4624243" cy="936326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-387276" y="1800899"/>
              <a:ext cx="4624243" cy="936326"/>
              <a:chOff x="7449911" y="701974"/>
              <a:chExt cx="4779065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" name="Pentagon 9"/>
              <p:cNvSpPr/>
              <p:nvPr/>
            </p:nvSpPr>
            <p:spPr>
              <a:xfrm>
                <a:off x="7901512" y="701974"/>
                <a:ext cx="4327464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2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2220" y="2046407"/>
              <a:ext cx="3174279" cy="44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Attend Events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8864" y="4388716"/>
            <a:ext cx="4624243" cy="841248"/>
            <a:chOff x="-693858" y="2953867"/>
            <a:chExt cx="4624243" cy="936326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-693858" y="2953867"/>
              <a:ext cx="4624243" cy="936326"/>
              <a:chOff x="7449911" y="701974"/>
              <a:chExt cx="4779065" cy="936326"/>
            </a:xfrm>
            <a:solidFill>
              <a:srgbClr val="F75779"/>
            </a:solidFill>
          </p:grpSpPr>
          <p:sp>
            <p:nvSpPr>
              <p:cNvPr id="15" name="Pentagon 14"/>
              <p:cNvSpPr/>
              <p:nvPr/>
            </p:nvSpPr>
            <p:spPr>
              <a:xfrm>
                <a:off x="7901512" y="701974"/>
                <a:ext cx="4327464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265330" y="3051580"/>
              <a:ext cx="3093621" cy="44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Create Network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4396" y="1901841"/>
            <a:ext cx="4700493" cy="841954"/>
            <a:chOff x="905468" y="647930"/>
            <a:chExt cx="4700493" cy="936326"/>
          </a:xfrm>
        </p:grpSpPr>
        <p:grpSp>
          <p:nvGrpSpPr>
            <p:cNvPr id="18" name="Group 17"/>
            <p:cNvGrpSpPr/>
            <p:nvPr/>
          </p:nvGrpSpPr>
          <p:grpSpPr>
            <a:xfrm>
              <a:off x="905468" y="647930"/>
              <a:ext cx="4263521" cy="936325"/>
              <a:chOff x="905468" y="647930"/>
              <a:chExt cx="4263521" cy="936325"/>
            </a:xfrm>
          </p:grpSpPr>
          <p:sp>
            <p:nvSpPr>
              <p:cNvPr id="20" name="Pentagon 19"/>
              <p:cNvSpPr/>
              <p:nvPr/>
            </p:nvSpPr>
            <p:spPr>
              <a:xfrm flipH="1">
                <a:off x="905468" y="647930"/>
                <a:ext cx="4263521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58413" y="889323"/>
                <a:ext cx="2992387" cy="44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Research</a:t>
                </a:r>
                <a:endParaRPr lang="en-US" sz="2000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9999"/>
                  </a:solidFill>
                </a:rPr>
                <a:t>1</a:t>
              </a:r>
              <a:endParaRPr lang="en-US" sz="2800" b="1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67640" y="5739681"/>
            <a:ext cx="4624243" cy="841954"/>
            <a:chOff x="981718" y="647930"/>
            <a:chExt cx="4624243" cy="936326"/>
          </a:xfrm>
        </p:grpSpPr>
        <p:grpSp>
          <p:nvGrpSpPr>
            <p:cNvPr id="23" name="Group 22"/>
            <p:cNvGrpSpPr/>
            <p:nvPr/>
          </p:nvGrpSpPr>
          <p:grpSpPr>
            <a:xfrm>
              <a:off x="981718" y="647930"/>
              <a:ext cx="4187272" cy="936325"/>
              <a:chOff x="981718" y="647930"/>
              <a:chExt cx="4187272" cy="936325"/>
            </a:xfrm>
          </p:grpSpPr>
          <p:sp>
            <p:nvSpPr>
              <p:cNvPr id="25" name="Pentagon 24"/>
              <p:cNvSpPr/>
              <p:nvPr/>
            </p:nvSpPr>
            <p:spPr>
              <a:xfrm flipH="1">
                <a:off x="981718" y="647930"/>
                <a:ext cx="4187272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53863" y="916820"/>
                <a:ext cx="3323229" cy="44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Leverage Online Platforms</a:t>
                </a:r>
                <a:endParaRPr lang="en-US" sz="2000" dirty="0"/>
              </a:p>
            </p:txBody>
          </p:sp>
        </p:grpSp>
        <p:sp>
          <p:nvSpPr>
            <p:cNvPr id="24" name="Oval 23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9999"/>
                  </a:solidFill>
                </a:rPr>
                <a:t>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6387970" y="3220450"/>
            <a:ext cx="4624242" cy="841248"/>
            <a:chOff x="-387275" y="1800899"/>
            <a:chExt cx="4624242" cy="936326"/>
          </a:xfrm>
        </p:grpSpPr>
        <p:grpSp>
          <p:nvGrpSpPr>
            <p:cNvPr id="47" name="Group 46"/>
            <p:cNvGrpSpPr/>
            <p:nvPr/>
          </p:nvGrpSpPr>
          <p:grpSpPr>
            <a:xfrm flipH="1">
              <a:off x="-387275" y="1800899"/>
              <a:ext cx="4624242" cy="936326"/>
              <a:chOff x="7449911" y="701974"/>
              <a:chExt cx="4779064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9" name="Pentagon 48"/>
              <p:cNvSpPr/>
              <p:nvPr/>
            </p:nvSpPr>
            <p:spPr>
              <a:xfrm>
                <a:off x="7901512" y="701974"/>
                <a:ext cx="4327463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6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9074" y="1868320"/>
              <a:ext cx="3136485" cy="78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Build a Mentorship Network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399089" y="4417918"/>
            <a:ext cx="4624241" cy="841248"/>
            <a:chOff x="-693856" y="2953867"/>
            <a:chExt cx="4624241" cy="936326"/>
          </a:xfrm>
        </p:grpSpPr>
        <p:grpSp>
          <p:nvGrpSpPr>
            <p:cNvPr id="43" name="Group 42"/>
            <p:cNvGrpSpPr/>
            <p:nvPr/>
          </p:nvGrpSpPr>
          <p:grpSpPr>
            <a:xfrm flipH="1">
              <a:off x="-693856" y="2953867"/>
              <a:ext cx="4624241" cy="936326"/>
              <a:chOff x="7449911" y="701974"/>
              <a:chExt cx="4779063" cy="936326"/>
            </a:xfrm>
            <a:solidFill>
              <a:srgbClr val="F75779"/>
            </a:solidFill>
          </p:grpSpPr>
          <p:sp>
            <p:nvSpPr>
              <p:cNvPr id="45" name="Pentagon 44"/>
              <p:cNvSpPr/>
              <p:nvPr/>
            </p:nvSpPr>
            <p:spPr>
              <a:xfrm>
                <a:off x="7901512" y="701974"/>
                <a:ext cx="4327462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7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-202837" y="3199353"/>
              <a:ext cx="3055826" cy="44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Collaborate </a:t>
              </a:r>
              <a:endParaRPr lang="en-US" sz="2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6387970" y="1897982"/>
            <a:ext cx="4700492" cy="841954"/>
            <a:chOff x="905469" y="647930"/>
            <a:chExt cx="4700492" cy="936326"/>
          </a:xfrm>
        </p:grpSpPr>
        <p:grpSp>
          <p:nvGrpSpPr>
            <p:cNvPr id="39" name="Group 38"/>
            <p:cNvGrpSpPr/>
            <p:nvPr/>
          </p:nvGrpSpPr>
          <p:grpSpPr>
            <a:xfrm>
              <a:off x="905469" y="647930"/>
              <a:ext cx="4263521" cy="936325"/>
              <a:chOff x="905469" y="647930"/>
              <a:chExt cx="4263521" cy="936325"/>
            </a:xfrm>
          </p:grpSpPr>
          <p:sp>
            <p:nvSpPr>
              <p:cNvPr id="41" name="Pentagon 40"/>
              <p:cNvSpPr/>
              <p:nvPr/>
            </p:nvSpPr>
            <p:spPr>
              <a:xfrm flipH="1">
                <a:off x="905469" y="647930"/>
                <a:ext cx="4263521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316231" y="728433"/>
                <a:ext cx="3530432" cy="78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Engage with Support Organization</a:t>
                </a:r>
                <a:endParaRPr lang="en-US" sz="2000" dirty="0"/>
              </a:p>
            </p:txBody>
          </p:sp>
        </p:grpSp>
        <p:sp>
          <p:nvSpPr>
            <p:cNvPr id="40" name="Oval 39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9999"/>
                  </a:solidFill>
                </a:rPr>
                <a:t>5</a:t>
              </a:r>
              <a:endParaRPr lang="en-US" sz="2800" b="1" dirty="0">
                <a:solidFill>
                  <a:srgbClr val="0099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6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0" y="2830286"/>
            <a:ext cx="5196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Any Question?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966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369" y="1731244"/>
            <a:ext cx="782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“The </a:t>
            </a:r>
            <a:r>
              <a:rPr lang="en-US" sz="2400" dirty="0"/>
              <a:t>process of starting and operating a new business </a:t>
            </a:r>
            <a:r>
              <a:rPr lang="en-US" sz="2400" dirty="0" smtClean="0"/>
              <a:t>with the </a:t>
            </a:r>
            <a:r>
              <a:rPr lang="en-US" sz="2400" dirty="0"/>
              <a:t>aim of making a </a:t>
            </a:r>
            <a:r>
              <a:rPr lang="en-US" sz="2400" dirty="0" smtClean="0"/>
              <a:t>profit, with an emphasis on risk taking and creativity.”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5350" y="678934"/>
            <a:ext cx="38986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Entrepreneurship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3941" y="3693322"/>
            <a:ext cx="6453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Entrepreneurship is </a:t>
            </a:r>
            <a:r>
              <a:rPr lang="en-US" sz="2400" b="1" dirty="0" smtClean="0"/>
              <a:t>about: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Solving a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Providing a better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Creating a new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Introducing innovative </a:t>
            </a:r>
            <a:r>
              <a:rPr lang="en-US" sz="2400" dirty="0"/>
              <a:t>products or </a:t>
            </a:r>
            <a:r>
              <a:rPr lang="en-US" sz="2400" dirty="0" smtClean="0"/>
              <a:t>services</a:t>
            </a:r>
          </a:p>
        </p:txBody>
      </p:sp>
      <p:sp>
        <p:nvSpPr>
          <p:cNvPr id="8" name="Right Triangle 7"/>
          <p:cNvSpPr/>
          <p:nvPr/>
        </p:nvSpPr>
        <p:spPr>
          <a:xfrm flipH="1">
            <a:off x="10494497" y="3538022"/>
            <a:ext cx="1712889" cy="3319977"/>
          </a:xfrm>
          <a:prstGeom prst="rtTriangle">
            <a:avLst/>
          </a:prstGeom>
          <a:solidFill>
            <a:srgbClr val="FF99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83150" y="-2"/>
            <a:ext cx="2824234" cy="6858002"/>
            <a:chOff x="9383150" y="-2"/>
            <a:chExt cx="2824234" cy="6858002"/>
          </a:xfrm>
        </p:grpSpPr>
        <p:sp>
          <p:nvSpPr>
            <p:cNvPr id="4" name="Right Triangle 3"/>
            <p:cNvSpPr/>
            <p:nvPr/>
          </p:nvSpPr>
          <p:spPr>
            <a:xfrm flipH="1">
              <a:off x="9798145" y="-2"/>
              <a:ext cx="2393852" cy="6858002"/>
            </a:xfrm>
            <a:prstGeom prst="rtTriangle">
              <a:avLst/>
            </a:prstGeom>
            <a:solidFill>
              <a:schemeClr val="accent4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flipH="1">
              <a:off x="9523828" y="3538024"/>
              <a:ext cx="2668172" cy="3319976"/>
            </a:xfrm>
            <a:prstGeom prst="rtTriangle">
              <a:avLst/>
            </a:prstGeom>
            <a:solidFill>
              <a:srgbClr val="F7577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10800000">
              <a:off x="9383150" y="0"/>
              <a:ext cx="2808847" cy="6858000"/>
            </a:xfrm>
            <a:prstGeom prst="rtTriangle">
              <a:avLst/>
            </a:prstGeom>
            <a:solidFill>
              <a:srgbClr val="F7577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10800000">
              <a:off x="10325685" y="-1"/>
              <a:ext cx="1881699" cy="6857999"/>
            </a:xfrm>
            <a:prstGeom prst="rtTriangle">
              <a:avLst/>
            </a:prstGeom>
            <a:solidFill>
              <a:srgbClr val="FF99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Triangle 10"/>
          <p:cNvSpPr/>
          <p:nvPr/>
        </p:nvSpPr>
        <p:spPr>
          <a:xfrm flipH="1">
            <a:off x="10494493" y="0"/>
            <a:ext cx="1697503" cy="6858000"/>
          </a:xfrm>
          <a:prstGeom prst="rtTriangle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128773" y="-4"/>
            <a:ext cx="1873896" cy="6858000"/>
          </a:xfrm>
          <a:prstGeom prst="rtTriangle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>
            <a:off x="11090" y="3538023"/>
            <a:ext cx="1923477" cy="3319975"/>
          </a:xfrm>
          <a:prstGeom prst="rtTriangle">
            <a:avLst/>
          </a:prstGeom>
          <a:solidFill>
            <a:srgbClr val="F7577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10800000" flipH="1">
            <a:off x="11092" y="0"/>
            <a:ext cx="2024890" cy="6857998"/>
          </a:xfrm>
          <a:prstGeom prst="rtTriangle">
            <a:avLst/>
          </a:prstGeom>
          <a:solidFill>
            <a:srgbClr val="F7577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10800000" flipH="1">
            <a:off x="0" y="-1"/>
            <a:ext cx="1356511" cy="6857997"/>
          </a:xfrm>
          <a:prstGeom prst="rtTriangle">
            <a:avLst/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-4296" y="3538025"/>
            <a:ext cx="1242254" cy="3319975"/>
          </a:xfrm>
          <a:prstGeom prst="rtTriangle">
            <a:avLst/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-41461" y="490022"/>
            <a:ext cx="1725721" cy="6858000"/>
          </a:xfrm>
          <a:prstGeom prst="rtTriangle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943968" y="2492186"/>
            <a:ext cx="4034971" cy="14110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Advantages of Entrepreneurship</a:t>
            </a:r>
            <a:endParaRPr lang="en-US" sz="4000" b="1" dirty="0">
              <a:latin typeface="+mn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-7945222" y="0"/>
            <a:ext cx="11804259" cy="6858000"/>
            <a:chOff x="157300" y="0"/>
            <a:chExt cx="11782698" cy="6858000"/>
          </a:xfrm>
          <a:solidFill>
            <a:srgbClr val="FF9999"/>
          </a:solidFill>
        </p:grpSpPr>
        <p:grpSp>
          <p:nvGrpSpPr>
            <p:cNvPr id="8" name="Group 7"/>
            <p:cNvGrpSpPr/>
            <p:nvPr/>
          </p:nvGrpSpPr>
          <p:grpSpPr>
            <a:xfrm>
              <a:off x="157300" y="0"/>
              <a:ext cx="11782698" cy="6858000"/>
              <a:chOff x="-1" y="1031966"/>
              <a:chExt cx="11782698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6" name="Rectangle 5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168743" y="3454600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1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529700" y="487636"/>
              <a:ext cx="4113562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Financial Potential</a:t>
              </a:r>
              <a:endParaRPr lang="en-US" sz="4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23645" y="1239612"/>
              <a:ext cx="5563514" cy="49552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Entrepreneurship:</a:t>
              </a:r>
            </a:p>
            <a:p>
              <a:endParaRPr lang="en-US" sz="3000" b="1" dirty="0" smtClean="0"/>
            </a:p>
            <a:p>
              <a:r>
                <a:rPr lang="en-US" sz="2800" b="1" dirty="0" smtClean="0"/>
                <a:t>Professional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Earn </a:t>
              </a:r>
              <a:r>
                <a:rPr lang="en-US" sz="2800" dirty="0"/>
                <a:t>unlimited money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Investment in multiple businesses</a:t>
              </a:r>
            </a:p>
            <a:p>
              <a:r>
                <a:rPr lang="en-US" sz="2800" b="1" dirty="0" smtClean="0"/>
                <a:t>Personal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Financial Independence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Investment in self-development</a:t>
              </a:r>
            </a:p>
            <a:p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Fixed Income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-8559864" y="0"/>
            <a:ext cx="11750588" cy="6858000"/>
            <a:chOff x="-491491" y="-7257"/>
            <a:chExt cx="11750588" cy="6858000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0" name="Group 9"/>
            <p:cNvGrpSpPr/>
            <p:nvPr/>
          </p:nvGrpSpPr>
          <p:grpSpPr>
            <a:xfrm>
              <a:off x="-491491" y="-7257"/>
              <a:ext cx="11750588" cy="6858000"/>
              <a:chOff x="-1" y="1031966"/>
              <a:chExt cx="11750588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1" name="Rounded Rectangle 10"/>
              <p:cNvSpPr/>
              <p:nvPr/>
            </p:nvSpPr>
            <p:spPr>
              <a:xfrm>
                <a:off x="11136633" y="3223248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75779"/>
                    </a:solidFill>
                  </a:rPr>
                  <a:t>2</a:t>
                </a:r>
                <a:endParaRPr lang="en-US" sz="2800" b="1" dirty="0">
                  <a:solidFill>
                    <a:srgbClr val="F75779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23204" y="1255724"/>
              <a:ext cx="5563514" cy="51398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>
                <a:lnSpc>
                  <a:spcPct val="150000"/>
                </a:lnSpc>
              </a:pPr>
              <a:r>
                <a:rPr lang="en-US" sz="2800" b="1" dirty="0" smtClean="0"/>
                <a:t>Professional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Make Decision and set goals for business.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Leadership skills</a:t>
              </a:r>
            </a:p>
            <a:p>
              <a:r>
                <a:rPr lang="en-US" sz="2800" b="1" dirty="0" smtClean="0"/>
                <a:t>Personal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Personal responsibility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Enhance decision making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Limited control over things.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96463" y="434943"/>
              <a:ext cx="5032468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Autonomy and Control</a:t>
              </a:r>
              <a:endParaRPr lang="en-US" sz="4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9151113" y="0"/>
            <a:ext cx="11743669" cy="6858000"/>
            <a:chOff x="-1290498" y="0"/>
            <a:chExt cx="11743669" cy="685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-1290498" y="0"/>
              <a:ext cx="11743669" cy="6858000"/>
              <a:chOff x="-1" y="1031966"/>
              <a:chExt cx="11743669" cy="5826034"/>
            </a:xfrm>
            <a:solidFill>
              <a:srgbClr val="F75779"/>
            </a:solidFill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4" name="Rounded Rectangle 13"/>
              <p:cNvSpPr/>
              <p:nvPr/>
            </p:nvSpPr>
            <p:spPr>
              <a:xfrm>
                <a:off x="11129714" y="2866771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058368" y="1196884"/>
              <a:ext cx="5563514" cy="51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>
                <a:lnSpc>
                  <a:spcPct val="150000"/>
                </a:lnSpc>
              </a:pPr>
              <a:r>
                <a:rPr lang="en-US" sz="2800" b="1" dirty="0" smtClean="0"/>
                <a:t>Professional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Flexible schedules result in increase productivity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Maintains a balance between personal and professional life </a:t>
              </a:r>
            </a:p>
            <a:p>
              <a:r>
                <a:rPr lang="en-US" sz="2800" b="1" dirty="0" smtClean="0"/>
                <a:t>Personal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Stress reduction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Fixed schedule.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50138" y="434943"/>
              <a:ext cx="38619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Flexible Schedule</a:t>
              </a:r>
              <a:endParaRPr lang="en-US" sz="4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9803263" y="0"/>
            <a:ext cx="11744415" cy="6858000"/>
            <a:chOff x="-2124621" y="7257"/>
            <a:chExt cx="11744415" cy="6858000"/>
          </a:xfrm>
          <a:solidFill>
            <a:srgbClr val="FF9999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-2124621" y="7257"/>
              <a:ext cx="11744415" cy="6858000"/>
              <a:chOff x="-1" y="1031966"/>
              <a:chExt cx="11744415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7" name="Rounded Rectangle 16"/>
              <p:cNvSpPr/>
              <p:nvPr/>
            </p:nvSpPr>
            <p:spPr>
              <a:xfrm>
                <a:off x="11130460" y="2635419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9999"/>
                    </a:solidFill>
                  </a:rPr>
                  <a:t>4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356208" y="1179605"/>
              <a:ext cx="5563514" cy="5570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>
                <a:lnSpc>
                  <a:spcPct val="150000"/>
                </a:lnSpc>
              </a:pPr>
              <a:r>
                <a:rPr lang="en-US" sz="2800" b="1" dirty="0" smtClean="0"/>
                <a:t>Professional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New products and services open opportunities for others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Attracts other business opportunities</a:t>
              </a:r>
            </a:p>
            <a:p>
              <a:r>
                <a:rPr lang="en-US" sz="2800" b="1" dirty="0" smtClean="0"/>
                <a:t>Personal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Embrace change and evolve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Enhance problem-solving skills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Limited control over things.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01909" y="435626"/>
              <a:ext cx="5093061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Innovation and Change</a:t>
              </a:r>
              <a:endParaRPr lang="en-US" sz="4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10473556" y="0"/>
            <a:ext cx="11738777" cy="6858000"/>
            <a:chOff x="-2791315" y="-53800"/>
            <a:chExt cx="11738777" cy="6858000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9" name="Group 18"/>
            <p:cNvGrpSpPr/>
            <p:nvPr/>
          </p:nvGrpSpPr>
          <p:grpSpPr>
            <a:xfrm>
              <a:off x="-2791315" y="-53800"/>
              <a:ext cx="11738777" cy="6858000"/>
              <a:chOff x="114637" y="1004757"/>
              <a:chExt cx="11738777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0" name="Rounded Rectangle 19"/>
              <p:cNvSpPr/>
              <p:nvPr/>
            </p:nvSpPr>
            <p:spPr>
              <a:xfrm>
                <a:off x="11239460" y="2311300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F75779"/>
                    </a:solidFill>
                  </a:rPr>
                  <a:t>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637" y="1004757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20357" y="877864"/>
              <a:ext cx="5563514" cy="51398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>
                <a:lnSpc>
                  <a:spcPct val="150000"/>
                </a:lnSpc>
              </a:pPr>
              <a:r>
                <a:rPr lang="en-US" sz="2800" b="1" dirty="0" smtClean="0"/>
                <a:t>Professional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Learn from failure and staying persistent brought success </a:t>
              </a:r>
            </a:p>
            <a:p>
              <a:r>
                <a:rPr lang="en-US" sz="2800" b="1" dirty="0" smtClean="0"/>
                <a:t>Personal Growth: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Bravery, </a:t>
              </a:r>
              <a:r>
                <a:rPr lang="en-US" sz="2800" dirty="0" smtClean="0"/>
                <a:t>risk-taking, personal fulfillment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Small room for improvement personally and professionally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94965" y="133693"/>
              <a:ext cx="5711628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Development and Growth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3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661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6556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7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63646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62162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-0.0081 L 0.61041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73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711244" y="2332685"/>
            <a:ext cx="4034971" cy="14110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Mindset of an Entrepreneur</a:t>
            </a:r>
            <a:endParaRPr lang="en-US" sz="4000" b="1" dirty="0">
              <a:latin typeface="+mn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-8286577" y="0"/>
            <a:ext cx="11795145" cy="6858000"/>
            <a:chOff x="166397" y="17264"/>
            <a:chExt cx="11773601" cy="6858000"/>
          </a:xfrm>
          <a:solidFill>
            <a:srgbClr val="FF9999"/>
          </a:solidFill>
        </p:grpSpPr>
        <p:grpSp>
          <p:nvGrpSpPr>
            <p:cNvPr id="8" name="Group 7"/>
            <p:cNvGrpSpPr/>
            <p:nvPr/>
          </p:nvGrpSpPr>
          <p:grpSpPr>
            <a:xfrm>
              <a:off x="166397" y="17264"/>
              <a:ext cx="11773601" cy="6858000"/>
              <a:chOff x="9096" y="1046632"/>
              <a:chExt cx="11773601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6" name="Rectangle 5"/>
              <p:cNvSpPr/>
              <p:nvPr/>
            </p:nvSpPr>
            <p:spPr>
              <a:xfrm>
                <a:off x="9096" y="1046632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168743" y="3454600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1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5474230" y="488998"/>
              <a:ext cx="3204183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Risk Tolerance</a:t>
              </a:r>
              <a:endParaRPr lang="en-US" sz="4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23645" y="1239612"/>
              <a:ext cx="5563514" cy="36317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Have high </a:t>
              </a:r>
              <a:r>
                <a:rPr lang="en-US" sz="2800" dirty="0"/>
                <a:t>r</a:t>
              </a:r>
              <a:r>
                <a:rPr lang="en-US" sz="2800" dirty="0" smtClean="0"/>
                <a:t>isk tolerance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Take calculated risk</a:t>
              </a:r>
              <a:endParaRPr lang="en-US" sz="2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Treat failure as a part of journey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Prefer stability and security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Have lower risk tolerance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-8970421" y="0"/>
            <a:ext cx="11750588" cy="6858000"/>
            <a:chOff x="-491491" y="-7257"/>
            <a:chExt cx="11750588" cy="6858000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0" name="Group 9"/>
            <p:cNvGrpSpPr/>
            <p:nvPr/>
          </p:nvGrpSpPr>
          <p:grpSpPr>
            <a:xfrm>
              <a:off x="-491491" y="-7257"/>
              <a:ext cx="11750588" cy="6858000"/>
              <a:chOff x="-1" y="1031966"/>
              <a:chExt cx="11750588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1" name="Rounded Rectangle 10"/>
              <p:cNvSpPr/>
              <p:nvPr/>
            </p:nvSpPr>
            <p:spPr>
              <a:xfrm>
                <a:off x="11136633" y="3223248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75779"/>
                    </a:solidFill>
                  </a:rPr>
                  <a:t>2</a:t>
                </a:r>
                <a:endParaRPr lang="en-US" sz="2800" b="1" dirty="0">
                  <a:solidFill>
                    <a:srgbClr val="F75779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23204" y="1255724"/>
              <a:ext cx="5563514" cy="32008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  <a:endParaRPr lang="en-US" sz="2800" b="1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Driven by desire of independence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Take initiative to create and shape their journey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Follow goals and tasks set by boss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05227" y="461270"/>
              <a:ext cx="6149569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Independence and Initiative</a:t>
              </a:r>
              <a:endParaRPr lang="en-US" sz="4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9704745" y="0"/>
            <a:ext cx="11743669" cy="6858000"/>
            <a:chOff x="-1290498" y="0"/>
            <a:chExt cx="11743669" cy="685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-1290498" y="0"/>
              <a:ext cx="11743669" cy="6858000"/>
              <a:chOff x="-1" y="1031966"/>
              <a:chExt cx="11743669" cy="5826034"/>
            </a:xfrm>
            <a:solidFill>
              <a:srgbClr val="F75779"/>
            </a:solidFill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4" name="Rounded Rectangle 13"/>
              <p:cNvSpPr/>
              <p:nvPr/>
            </p:nvSpPr>
            <p:spPr>
              <a:xfrm>
                <a:off x="11129714" y="2866771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756707" y="1193677"/>
              <a:ext cx="5563514" cy="492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Identify problems in surrounding and invent solution for them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Approach challenges as opportunities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Execute task within establish framework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Less emphasis on creating new solution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42285" y="339773"/>
              <a:ext cx="636911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Problem-Solving Orientation </a:t>
              </a:r>
              <a:endParaRPr lang="en-US" sz="4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10491184" y="0"/>
            <a:ext cx="11744415" cy="6858000"/>
            <a:chOff x="-2124621" y="7257"/>
            <a:chExt cx="11744415" cy="6858000"/>
          </a:xfrm>
          <a:solidFill>
            <a:srgbClr val="FF9999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-2124621" y="7257"/>
              <a:ext cx="11744415" cy="6858000"/>
              <a:chOff x="-1" y="1031966"/>
              <a:chExt cx="11744415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7" name="Rounded Rectangle 16"/>
              <p:cNvSpPr/>
              <p:nvPr/>
            </p:nvSpPr>
            <p:spPr>
              <a:xfrm>
                <a:off x="11130460" y="2635419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9999"/>
                    </a:solidFill>
                  </a:rPr>
                  <a:t>4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356208" y="1179605"/>
              <a:ext cx="5563514" cy="44935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  <a:endParaRPr lang="en-US" sz="2800" b="1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Have a long-term vision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Willing to invest time and effort to make something sustainable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Thinks strategically about future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Concerned with immediate job roles and responsibilities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Focus on short term objectives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07070" y="416334"/>
              <a:ext cx="3806427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Long Term Vision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5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67865 -0.00046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67747 -0.00046 " pathEditMode="relative" rAng="0" ptsTypes="AA">
                                      <p:cBhvr>
                                        <p:cTn id="10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68464 -0.00046 " pathEditMode="relative" rAng="0" ptsTypes="AA">
                                      <p:cBhvr>
                                        <p:cTn id="14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69206 -0.0004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4000375" y="1647036"/>
            <a:ext cx="4037797" cy="3744685"/>
            <a:chOff x="3940500" y="1407886"/>
            <a:chExt cx="4172985" cy="3744685"/>
          </a:xfrm>
        </p:grpSpPr>
        <p:sp>
          <p:nvSpPr>
            <p:cNvPr id="35" name="Oval 34"/>
            <p:cNvSpPr/>
            <p:nvPr/>
          </p:nvSpPr>
          <p:spPr>
            <a:xfrm>
              <a:off x="4152472" y="1407886"/>
              <a:ext cx="3749040" cy="3744685"/>
            </a:xfrm>
            <a:prstGeom prst="ellipse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  <a:effectLst>
              <a:outerShdw blurRad="2540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itle 1"/>
            <p:cNvSpPr txBox="1">
              <a:spLocks/>
            </p:cNvSpPr>
            <p:nvPr/>
          </p:nvSpPr>
          <p:spPr>
            <a:xfrm>
              <a:off x="3940500" y="2836995"/>
              <a:ext cx="4172985" cy="1257710"/>
            </a:xfrm>
            <a:prstGeom prst="rect">
              <a:avLst/>
            </a:prstGeom>
          </p:spPr>
          <p:txBody>
            <a:bodyPr>
              <a:normAutofit fontScale="8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000" b="1" dirty="0" smtClean="0">
                  <a:latin typeface="+mn-lt"/>
                </a:rPr>
                <a:t>Crucial Qualities for Entrepreneurial Success</a:t>
              </a:r>
              <a:endParaRPr lang="en-US" sz="4000" b="1" dirty="0">
                <a:latin typeface="+mn-lt"/>
              </a:endParaRPr>
            </a:p>
          </p:txBody>
        </p:sp>
      </p:grpSp>
      <p:sp>
        <p:nvSpPr>
          <p:cNvPr id="37" name="Block Arc 36"/>
          <p:cNvSpPr/>
          <p:nvPr/>
        </p:nvSpPr>
        <p:spPr>
          <a:xfrm rot="5400000">
            <a:off x="4077597" y="1314561"/>
            <a:ext cx="4480560" cy="4335409"/>
          </a:xfrm>
          <a:prstGeom prst="blockArc">
            <a:avLst>
              <a:gd name="adj1" fmla="val 10830400"/>
              <a:gd name="adj2" fmla="val 21445327"/>
              <a:gd name="adj3" fmla="val 1060"/>
            </a:avLst>
          </a:prstGeom>
          <a:solidFill>
            <a:schemeClr val="tx1"/>
          </a:solidFill>
          <a:ln>
            <a:noFill/>
          </a:ln>
          <a:effectLst>
            <a:outerShdw blurRad="190500" dist="38100" algn="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Block Arc 64"/>
          <p:cNvSpPr/>
          <p:nvPr/>
        </p:nvSpPr>
        <p:spPr>
          <a:xfrm rot="16200000" flipH="1">
            <a:off x="3638531" y="1316367"/>
            <a:ext cx="4480560" cy="4335409"/>
          </a:xfrm>
          <a:prstGeom prst="blockArc">
            <a:avLst>
              <a:gd name="adj1" fmla="val 10830400"/>
              <a:gd name="adj2" fmla="val 21445327"/>
              <a:gd name="adj3" fmla="val 1060"/>
            </a:avLst>
          </a:prstGeom>
          <a:solidFill>
            <a:schemeClr val="tx1"/>
          </a:solidFill>
          <a:ln>
            <a:noFill/>
          </a:ln>
          <a:effectLst>
            <a:outerShdw blurRad="190500" dist="38100" algn="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-4776613" y="1799092"/>
            <a:ext cx="3789708" cy="936326"/>
            <a:chOff x="447258" y="1800899"/>
            <a:chExt cx="3789708" cy="936326"/>
          </a:xfrm>
        </p:grpSpPr>
        <p:grpSp>
          <p:nvGrpSpPr>
            <p:cNvPr id="67" name="Group 66"/>
            <p:cNvGrpSpPr/>
            <p:nvPr/>
          </p:nvGrpSpPr>
          <p:grpSpPr>
            <a:xfrm flipH="1">
              <a:off x="447258" y="1800899"/>
              <a:ext cx="3789708" cy="936326"/>
              <a:chOff x="7449911" y="701974"/>
              <a:chExt cx="3916589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7" name="Pentagon 76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2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244045" y="2014444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Vision</a:t>
              </a:r>
              <a:endParaRPr lang="en-US" sz="28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-5761173" y="2911378"/>
            <a:ext cx="3789708" cy="936326"/>
            <a:chOff x="140676" y="2953867"/>
            <a:chExt cx="3789708" cy="936326"/>
          </a:xfrm>
        </p:grpSpPr>
        <p:grpSp>
          <p:nvGrpSpPr>
            <p:cNvPr id="68" name="Group 67"/>
            <p:cNvGrpSpPr/>
            <p:nvPr/>
          </p:nvGrpSpPr>
          <p:grpSpPr>
            <a:xfrm flipH="1">
              <a:off x="140676" y="2953867"/>
              <a:ext cx="3789708" cy="936326"/>
              <a:chOff x="7449911" y="701974"/>
              <a:chExt cx="3916589" cy="936326"/>
            </a:xfrm>
            <a:solidFill>
              <a:srgbClr val="F75779"/>
            </a:solidFill>
          </p:grpSpPr>
          <p:sp>
            <p:nvSpPr>
              <p:cNvPr id="75" name="Pentagon 74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856805" y="3118834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Confidence</a:t>
              </a:r>
              <a:endParaRPr lang="en-US" sz="28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-4879381" y="4101415"/>
            <a:ext cx="3789708" cy="936326"/>
            <a:chOff x="377857" y="4103221"/>
            <a:chExt cx="3789708" cy="936326"/>
          </a:xfrm>
        </p:grpSpPr>
        <p:grpSp>
          <p:nvGrpSpPr>
            <p:cNvPr id="69" name="Group 68"/>
            <p:cNvGrpSpPr/>
            <p:nvPr/>
          </p:nvGrpSpPr>
          <p:grpSpPr>
            <a:xfrm flipH="1">
              <a:off x="377857" y="4103221"/>
              <a:ext cx="3789708" cy="936326"/>
              <a:chOff x="7449911" y="701974"/>
              <a:chExt cx="3916589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3" name="Pentagon 72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4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57031" y="4311994"/>
              <a:ext cx="2575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Decision Making</a:t>
              </a:r>
              <a:endParaRPr lang="en-US" sz="28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-3866319" y="5256330"/>
            <a:ext cx="3789708" cy="936326"/>
            <a:chOff x="1535464" y="5256189"/>
            <a:chExt cx="3789708" cy="936326"/>
          </a:xfrm>
        </p:grpSpPr>
        <p:grpSp>
          <p:nvGrpSpPr>
            <p:cNvPr id="70" name="Group 69"/>
            <p:cNvGrpSpPr/>
            <p:nvPr/>
          </p:nvGrpSpPr>
          <p:grpSpPr>
            <a:xfrm flipH="1">
              <a:off x="1535464" y="5256189"/>
              <a:ext cx="3789708" cy="936326"/>
              <a:chOff x="7449911" y="701974"/>
              <a:chExt cx="3916589" cy="936326"/>
            </a:xfrm>
          </p:grpSpPr>
          <p:sp>
            <p:nvSpPr>
              <p:cNvPr id="71" name="Pentagon 70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5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163257" y="5414160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Innovation</a:t>
              </a:r>
              <a:endParaRPr lang="en-US" sz="28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2273299" y="607631"/>
            <a:ext cx="3789708" cy="936326"/>
            <a:chOff x="6590727" y="646124"/>
            <a:chExt cx="3789708" cy="936326"/>
          </a:xfrm>
        </p:grpSpPr>
        <p:grpSp>
          <p:nvGrpSpPr>
            <p:cNvPr id="43" name="Group 42"/>
            <p:cNvGrpSpPr/>
            <p:nvPr/>
          </p:nvGrpSpPr>
          <p:grpSpPr>
            <a:xfrm>
              <a:off x="6590727" y="646124"/>
              <a:ext cx="3789708" cy="936326"/>
              <a:chOff x="7449911" y="701974"/>
              <a:chExt cx="3916589" cy="936326"/>
            </a:xfrm>
          </p:grpSpPr>
          <p:sp>
            <p:nvSpPr>
              <p:cNvPr id="42" name="Pentagon 41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6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7454911" y="822929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Passion</a:t>
              </a:r>
              <a:endParaRPr lang="en-US" sz="28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3642295" y="1760600"/>
            <a:ext cx="3789708" cy="936326"/>
            <a:chOff x="7959723" y="1799093"/>
            <a:chExt cx="3789708" cy="936326"/>
          </a:xfrm>
        </p:grpSpPr>
        <p:grpSp>
          <p:nvGrpSpPr>
            <p:cNvPr id="44" name="Group 43"/>
            <p:cNvGrpSpPr/>
            <p:nvPr/>
          </p:nvGrpSpPr>
          <p:grpSpPr>
            <a:xfrm>
              <a:off x="7959723" y="1799093"/>
              <a:ext cx="3789708" cy="936326"/>
              <a:chOff x="7449911" y="701974"/>
              <a:chExt cx="3916589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5" name="Pentagon 44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7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053190" y="1979757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Risk-Taking</a:t>
              </a:r>
              <a:endParaRPr lang="en-US" sz="28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3948876" y="2913568"/>
            <a:ext cx="3789708" cy="936326"/>
            <a:chOff x="8266304" y="2952061"/>
            <a:chExt cx="3789708" cy="936326"/>
          </a:xfrm>
        </p:grpSpPr>
        <p:grpSp>
          <p:nvGrpSpPr>
            <p:cNvPr id="47" name="Group 46"/>
            <p:cNvGrpSpPr/>
            <p:nvPr/>
          </p:nvGrpSpPr>
          <p:grpSpPr>
            <a:xfrm>
              <a:off x="8266304" y="2952061"/>
              <a:ext cx="3789708" cy="936326"/>
              <a:chOff x="7449911" y="701974"/>
              <a:chExt cx="3916589" cy="936326"/>
            </a:xfrm>
            <a:solidFill>
              <a:srgbClr val="F75779"/>
            </a:solidFill>
          </p:grpSpPr>
          <p:sp>
            <p:nvSpPr>
              <p:cNvPr id="48" name="Pentagon 47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8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9244231" y="3117931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Curiosity</a:t>
              </a:r>
              <a:endParaRPr lang="en-US" sz="28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3711695" y="4062922"/>
            <a:ext cx="3789708" cy="936326"/>
            <a:chOff x="8029123" y="4101415"/>
            <a:chExt cx="3789708" cy="936326"/>
          </a:xfrm>
        </p:grpSpPr>
        <p:grpSp>
          <p:nvGrpSpPr>
            <p:cNvPr id="57" name="Group 56"/>
            <p:cNvGrpSpPr/>
            <p:nvPr/>
          </p:nvGrpSpPr>
          <p:grpSpPr>
            <a:xfrm>
              <a:off x="8029123" y="4101415"/>
              <a:ext cx="3789708" cy="936326"/>
              <a:chOff x="7449911" y="701974"/>
              <a:chExt cx="3916589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8" name="Pentagon 57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FF9999"/>
                    </a:solidFill>
                  </a:rPr>
                  <a:t>9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9051103" y="4283595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Persistence</a:t>
              </a:r>
              <a:endParaRPr lang="en-US" sz="28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554088" y="5215890"/>
            <a:ext cx="3789708" cy="936326"/>
            <a:chOff x="6871516" y="5254383"/>
            <a:chExt cx="3789708" cy="936326"/>
          </a:xfrm>
        </p:grpSpPr>
        <p:grpSp>
          <p:nvGrpSpPr>
            <p:cNvPr id="60" name="Group 59"/>
            <p:cNvGrpSpPr/>
            <p:nvPr/>
          </p:nvGrpSpPr>
          <p:grpSpPr>
            <a:xfrm>
              <a:off x="6871516" y="5254383"/>
              <a:ext cx="3789708" cy="936326"/>
              <a:chOff x="7449911" y="701974"/>
              <a:chExt cx="3916589" cy="936326"/>
            </a:xfrm>
          </p:grpSpPr>
          <p:sp>
            <p:nvSpPr>
              <p:cNvPr id="61" name="Pentagon 60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10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925358" y="5460935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Leadership</a:t>
              </a:r>
              <a:endParaRPr lang="en-US" sz="28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-3866319" y="607632"/>
            <a:ext cx="3789708" cy="936326"/>
            <a:chOff x="1816253" y="647930"/>
            <a:chExt cx="3789708" cy="936326"/>
          </a:xfrm>
        </p:grpSpPr>
        <p:grpSp>
          <p:nvGrpSpPr>
            <p:cNvPr id="109" name="Group 108"/>
            <p:cNvGrpSpPr/>
            <p:nvPr/>
          </p:nvGrpSpPr>
          <p:grpSpPr>
            <a:xfrm>
              <a:off x="1816253" y="647930"/>
              <a:ext cx="3352737" cy="936325"/>
              <a:chOff x="1816253" y="647930"/>
              <a:chExt cx="3352737" cy="936325"/>
            </a:xfrm>
          </p:grpSpPr>
          <p:sp>
            <p:nvSpPr>
              <p:cNvPr id="79" name="Pentagon 78"/>
              <p:cNvSpPr/>
              <p:nvPr/>
            </p:nvSpPr>
            <p:spPr>
              <a:xfrm flipH="1">
                <a:off x="1816253" y="647930"/>
                <a:ext cx="3352737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23390" y="856291"/>
                <a:ext cx="19558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Motivation</a:t>
                </a:r>
                <a:endParaRPr lang="en-US" sz="2800" dirty="0"/>
              </a:p>
            </p:txBody>
          </p:sp>
        </p:grpSp>
        <p:sp>
          <p:nvSpPr>
            <p:cNvPr id="80" name="Oval 79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9999"/>
                  </a:solidFill>
                </a:rPr>
                <a:t>1</a:t>
              </a:r>
              <a:endParaRPr lang="en-US" sz="2800" b="1" dirty="0">
                <a:solidFill>
                  <a:srgbClr val="0099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3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45 0.0060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649 L 0.44479 -0.00672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48867 -0.0018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43476 0.00047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45378 -0.00023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46602 -0.00601 " pathEditMode="relative" rAng="0" ptsTypes="AA">
                                      <p:cBhvr>
                                        <p:cTn id="26" dur="1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0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5.55112E-17 L -0.46914 0.00093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88 -0.00209 L -0.47188 -0.00209 " pathEditMode="relative" rAng="0" ptsTypes="AA">
                                      <p:cBhvr>
                                        <p:cTn id="34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47175 -0.00023 " pathEditMode="relative" rAng="0" ptsTypes="AA">
                                      <p:cBhvr>
                                        <p:cTn id="38" dur="1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46237 0.00579 " pathEditMode="relative" rAng="0" ptsTypes="AA">
                                      <p:cBhvr>
                                        <p:cTn id="42" dur="1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51921" y="2474923"/>
            <a:ext cx="4034971" cy="141108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</a:rPr>
              <a:t>Example of Successful Entrepreneur</a:t>
            </a:r>
            <a:endParaRPr lang="en-US" sz="4000" b="1" dirty="0">
              <a:latin typeface="+mn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-7268535" y="0"/>
            <a:ext cx="11843862" cy="6858000"/>
            <a:chOff x="166397" y="17264"/>
            <a:chExt cx="11822229" cy="6858000"/>
          </a:xfrm>
          <a:solidFill>
            <a:srgbClr val="FF9999"/>
          </a:solidFill>
        </p:grpSpPr>
        <p:grpSp>
          <p:nvGrpSpPr>
            <p:cNvPr id="8" name="Group 7"/>
            <p:cNvGrpSpPr/>
            <p:nvPr/>
          </p:nvGrpSpPr>
          <p:grpSpPr>
            <a:xfrm>
              <a:off x="166397" y="17264"/>
              <a:ext cx="11822229" cy="6858000"/>
              <a:chOff x="9096" y="1046632"/>
              <a:chExt cx="11822229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6" name="Rectangle 5"/>
              <p:cNvSpPr/>
              <p:nvPr/>
            </p:nvSpPr>
            <p:spPr>
              <a:xfrm>
                <a:off x="9096" y="1046632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217371" y="3595216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1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111846" y="1858903"/>
              <a:ext cx="6193034" cy="26776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/>
                <a:t>Asa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G. </a:t>
              </a:r>
              <a:r>
                <a:rPr lang="en-US" sz="2800" b="1" dirty="0" smtClean="0"/>
                <a:t>Candler- Successful Entrepreneur:</a:t>
              </a:r>
              <a:endParaRPr lang="en-US" sz="2800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Initially, Coca cola was </a:t>
              </a:r>
              <a:r>
                <a:rPr lang="en-US" sz="2800" dirty="0"/>
                <a:t>a </a:t>
              </a:r>
              <a:r>
                <a:rPr lang="en-US" sz="2800" dirty="0" smtClean="0"/>
                <a:t>medicinal drink. Candler bought the formula of Coca cola for $2300.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 </a:t>
              </a:r>
              <a:r>
                <a:rPr lang="en-US" sz="2800" dirty="0"/>
                <a:t>Serves about nine drinks per day in its first year</a:t>
              </a:r>
              <a:r>
                <a:rPr lang="en-US" sz="2800" dirty="0" smtClean="0"/>
                <a:t>.</a:t>
              </a:r>
              <a:endParaRPr lang="en-US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-7936616" y="-13322"/>
            <a:ext cx="11764277" cy="6858000"/>
            <a:chOff x="-491491" y="-7257"/>
            <a:chExt cx="11764277" cy="6858000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0" name="Group 9"/>
            <p:cNvGrpSpPr/>
            <p:nvPr/>
          </p:nvGrpSpPr>
          <p:grpSpPr>
            <a:xfrm>
              <a:off x="-491491" y="-7257"/>
              <a:ext cx="11764277" cy="6858000"/>
              <a:chOff x="-1" y="1031966"/>
              <a:chExt cx="11764277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2" name="Rectangle 11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1150322" y="3319195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75779"/>
                    </a:solidFill>
                  </a:rPr>
                  <a:t>2</a:t>
                </a:r>
                <a:endParaRPr lang="en-US" sz="2800" b="1" dirty="0">
                  <a:solidFill>
                    <a:srgbClr val="F75779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113116" y="1255724"/>
              <a:ext cx="7373602" cy="4832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1895 - Nationwide </a:t>
              </a:r>
              <a:r>
                <a:rPr lang="en-US" sz="2800" b="1" dirty="0" smtClean="0"/>
                <a:t>Presence:</a:t>
              </a:r>
              <a:endParaRPr lang="en-US" sz="2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Coca-Cola is sold in every state in the U.S.</a:t>
              </a:r>
            </a:p>
            <a:p>
              <a:r>
                <a:rPr lang="en-US" sz="2800" b="1" dirty="0" smtClean="0"/>
                <a:t>Early </a:t>
              </a:r>
              <a:r>
                <a:rPr lang="en-US" sz="2800" b="1" dirty="0"/>
                <a:t>1900s - International </a:t>
              </a:r>
              <a:r>
                <a:rPr lang="en-US" sz="2800" b="1" dirty="0" smtClean="0"/>
                <a:t>Expansion:</a:t>
              </a:r>
              <a:endParaRPr lang="en-US" sz="2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Under </a:t>
              </a:r>
              <a:r>
                <a:rPr lang="en-US" sz="2800" dirty="0"/>
                <a:t>Candler's leadership, Coca-Cola expands to Cuba and </a:t>
              </a:r>
              <a:r>
                <a:rPr lang="en-US" sz="2800" dirty="0" smtClean="0"/>
                <a:t>Canada.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Introduction </a:t>
              </a:r>
              <a:r>
                <a:rPr lang="en-US" sz="2800" dirty="0"/>
                <a:t>of bottled Coca-Cola for wider distribution</a:t>
              </a:r>
              <a:r>
                <a:rPr lang="en-US" sz="2800" dirty="0" smtClean="0"/>
                <a:t>.</a:t>
              </a:r>
            </a:p>
            <a:p>
              <a:r>
                <a:rPr lang="en-US" sz="2800" b="1" dirty="0"/>
                <a:t>1915 - Iconic Bottle Design:</a:t>
              </a:r>
              <a:endParaRPr lang="en-US" sz="2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Introduction of the distinctive and recognizable contoured Coca-Cola bottle.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8574913" y="-21726"/>
            <a:ext cx="11742257" cy="6858000"/>
            <a:chOff x="-1351376" y="-9883"/>
            <a:chExt cx="11742257" cy="6858000"/>
          </a:xfrm>
        </p:grpSpPr>
        <p:grpSp>
          <p:nvGrpSpPr>
            <p:cNvPr id="37" name="Group 36"/>
            <p:cNvGrpSpPr/>
            <p:nvPr/>
          </p:nvGrpSpPr>
          <p:grpSpPr>
            <a:xfrm>
              <a:off x="-1351376" y="-9883"/>
              <a:ext cx="11742257" cy="6858000"/>
              <a:chOff x="-1290498" y="0"/>
              <a:chExt cx="11742257" cy="685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1290498" y="0"/>
                <a:ext cx="11742257" cy="6858000"/>
                <a:chOff x="-1" y="1031966"/>
                <a:chExt cx="11742257" cy="5826034"/>
              </a:xfrm>
              <a:solidFill>
                <a:srgbClr val="F75779"/>
              </a:solidFill>
              <a:effectLst>
                <a:outerShdw blurRad="254000" dist="9525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1128302" y="3035852"/>
                  <a:ext cx="613954" cy="58782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rPr>
                    <a:t>3</a:t>
                  </a:r>
                  <a:endParaRPr lang="en-US" sz="28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-1" y="1031966"/>
                  <a:ext cx="11299371" cy="58260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1471425" y="1126846"/>
                <a:ext cx="28629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933411" y="-4916"/>
              <a:ext cx="8323991" cy="6838233"/>
            </a:xfrm>
            <a:prstGeom prst="rect">
              <a:avLst/>
            </a:prstGeom>
            <a:blipFill dpi="0" rotWithShape="1">
              <a:blip r:embed="rId2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9213210" y="-35048"/>
            <a:ext cx="11813823" cy="6858000"/>
            <a:chOff x="-2124621" y="7257"/>
            <a:chExt cx="11813823" cy="6858000"/>
          </a:xfrm>
          <a:solidFill>
            <a:srgbClr val="FF9999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-2124621" y="7257"/>
              <a:ext cx="11813823" cy="6858000"/>
              <a:chOff x="-1" y="1031966"/>
              <a:chExt cx="11813823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7" name="Rounded Rectangle 16"/>
              <p:cNvSpPr/>
              <p:nvPr/>
            </p:nvSpPr>
            <p:spPr>
              <a:xfrm>
                <a:off x="11199868" y="2686292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9999"/>
                    </a:solidFill>
                  </a:rPr>
                  <a:t>4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017698" y="819585"/>
              <a:ext cx="7228454" cy="569386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1982 </a:t>
              </a:r>
              <a:r>
                <a:rPr lang="en-US" sz="2800" b="1" dirty="0" smtClean="0"/>
                <a:t>– Adapting with market Trends:</a:t>
              </a:r>
              <a:endParaRPr lang="en-US" sz="2800" dirty="0"/>
            </a:p>
            <a:p>
              <a:pPr lvl="1"/>
              <a:r>
                <a:rPr lang="en-US" sz="2800" dirty="0"/>
                <a:t>Introduction of Diet Coke.</a:t>
              </a:r>
            </a:p>
            <a:p>
              <a:pPr lvl="1"/>
              <a:r>
                <a:rPr lang="en-US" sz="2800" dirty="0"/>
                <a:t>Later variations include Cherry Coke and Coca-Cola Zero.</a:t>
              </a:r>
            </a:p>
            <a:p>
              <a:r>
                <a:rPr lang="en-US" sz="2800" b="1" dirty="0"/>
                <a:t>1985 - New Coke Controversy:</a:t>
              </a:r>
              <a:endParaRPr lang="en-US" sz="2800" dirty="0"/>
            </a:p>
            <a:p>
              <a:pPr lvl="1"/>
              <a:r>
                <a:rPr lang="en-US" sz="2800" dirty="0"/>
                <a:t>Responding to Pepsi competition, Coca-Cola introduces New Coke.</a:t>
              </a:r>
            </a:p>
            <a:p>
              <a:pPr lvl="1"/>
              <a:r>
                <a:rPr lang="en-US" sz="2800" dirty="0"/>
                <a:t>Negative public reaction leads to a return to the original formula.</a:t>
              </a:r>
            </a:p>
            <a:p>
              <a:r>
                <a:rPr lang="en-US" sz="2800" b="1" dirty="0"/>
                <a:t>Global Presence and Social Responsibility:</a:t>
              </a:r>
              <a:endParaRPr lang="en-US" sz="2800" dirty="0"/>
            </a:p>
            <a:p>
              <a:pPr lvl="1"/>
              <a:r>
                <a:rPr lang="en-US" sz="2800" dirty="0"/>
                <a:t>Coca-Cola becomes a global brand.</a:t>
              </a:r>
            </a:p>
            <a:p>
              <a:pPr lvl="1"/>
              <a:r>
                <a:rPr lang="en-US" sz="2800" dirty="0"/>
                <a:t>Engages in various social responsibility initiatives.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9783352" y="-36526"/>
            <a:ext cx="11741184" cy="6858000"/>
            <a:chOff x="-10029598" y="-80080"/>
            <a:chExt cx="11741184" cy="6858000"/>
          </a:xfrm>
        </p:grpSpPr>
        <p:grpSp>
          <p:nvGrpSpPr>
            <p:cNvPr id="50" name="Group 49"/>
            <p:cNvGrpSpPr/>
            <p:nvPr/>
          </p:nvGrpSpPr>
          <p:grpSpPr>
            <a:xfrm>
              <a:off x="-10029598" y="-80080"/>
              <a:ext cx="11741184" cy="6858000"/>
              <a:chOff x="-1290498" y="0"/>
              <a:chExt cx="11741184" cy="68580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290498" y="0"/>
                <a:ext cx="11741184" cy="6858000"/>
                <a:chOff x="-1" y="1031966"/>
                <a:chExt cx="11741184" cy="5826034"/>
              </a:xfrm>
              <a:solidFill>
                <a:srgbClr val="F75779"/>
              </a:solidFill>
              <a:effectLst>
                <a:outerShdw blurRad="254000" dist="9525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11127229" y="2168246"/>
                  <a:ext cx="613954" cy="58782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-1" y="1031966"/>
                  <a:ext cx="11299371" cy="58260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471425" y="1126846"/>
                <a:ext cx="28629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6744332" y="269341"/>
              <a:ext cx="4729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Financial Graph:</a:t>
              </a:r>
              <a:endParaRPr lang="en-US" sz="28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7807209" y="1082397"/>
              <a:ext cx="7807209" cy="5333148"/>
            </a:xfrm>
            <a:prstGeom prst="rect">
              <a:avLst/>
            </a:prstGeom>
            <a:blipFill>
              <a:blip r:embed="rId3">
                <a:alphaModFix amt="8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0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67865 -0.00046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9 1.85185E-6 L 0.70104 -0.00093 " pathEditMode="relative" rAng="0" ptsTypes="AA">
                                      <p:cBhvr>
                                        <p:cTn id="10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7 7.40741E-7 L 0.72643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88 0.00255 L 0.75169 -0.00139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4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5 4.07407E-6 L 0.7763 0.007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214477"/>
            <a:ext cx="78764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Financial Growth and Independence</a:t>
            </a:r>
            <a:endParaRPr lang="en-US" sz="4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93012" y="1074056"/>
            <a:ext cx="4381500" cy="5783944"/>
            <a:chOff x="762000" y="419100"/>
            <a:chExt cx="4381500" cy="6438900"/>
          </a:xfrm>
          <a:solidFill>
            <a:srgbClr val="009999"/>
          </a:solidFill>
          <a:effectLst>
            <a:outerShdw blurRad="254000" dist="50800" dir="10800000" algn="r" rotWithShape="0">
              <a:prstClr val="black">
                <a:alpha val="60000"/>
              </a:prstClr>
            </a:outerShdw>
          </a:effectLst>
        </p:grpSpPr>
        <p:sp>
          <p:nvSpPr>
            <p:cNvPr id="2" name="Round Diagonal Corner Rectangle 1"/>
            <p:cNvSpPr/>
            <p:nvPr/>
          </p:nvSpPr>
          <p:spPr>
            <a:xfrm>
              <a:off x="762000" y="419100"/>
              <a:ext cx="4381500" cy="1176736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7750" y="419100"/>
              <a:ext cx="285750" cy="6438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4400" y="1364343"/>
            <a:ext cx="324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Entrepreneur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993012" y="3379292"/>
            <a:ext cx="4624243" cy="841248"/>
            <a:chOff x="-387276" y="1800899"/>
            <a:chExt cx="4624243" cy="936326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-387276" y="1800899"/>
              <a:ext cx="4624243" cy="936326"/>
              <a:chOff x="7449911" y="701974"/>
              <a:chExt cx="4779065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" name="Pentagon 9"/>
              <p:cNvSpPr/>
              <p:nvPr/>
            </p:nvSpPr>
            <p:spPr>
              <a:xfrm>
                <a:off x="7901512" y="701974"/>
                <a:ext cx="4327464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2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2220" y="2046407"/>
              <a:ext cx="3174279" cy="44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Ownership and Equity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3012" y="4424023"/>
            <a:ext cx="4624243" cy="841248"/>
            <a:chOff x="-693858" y="2953867"/>
            <a:chExt cx="4624243" cy="936326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-693858" y="2953867"/>
              <a:ext cx="4624243" cy="936326"/>
              <a:chOff x="7449911" y="701974"/>
              <a:chExt cx="4779065" cy="936326"/>
            </a:xfrm>
            <a:solidFill>
              <a:srgbClr val="F75779"/>
            </a:solidFill>
          </p:grpSpPr>
          <p:sp>
            <p:nvSpPr>
              <p:cNvPr id="15" name="Pentagon 14"/>
              <p:cNvSpPr/>
              <p:nvPr/>
            </p:nvSpPr>
            <p:spPr>
              <a:xfrm>
                <a:off x="7901512" y="701974"/>
                <a:ext cx="4327464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265330" y="3051580"/>
              <a:ext cx="3093621" cy="78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Diversification of Income Streams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93011" y="2336675"/>
            <a:ext cx="4700493" cy="841954"/>
            <a:chOff x="905468" y="647930"/>
            <a:chExt cx="4700493" cy="936326"/>
          </a:xfrm>
        </p:grpSpPr>
        <p:grpSp>
          <p:nvGrpSpPr>
            <p:cNvPr id="18" name="Group 17"/>
            <p:cNvGrpSpPr/>
            <p:nvPr/>
          </p:nvGrpSpPr>
          <p:grpSpPr>
            <a:xfrm>
              <a:off x="905468" y="647930"/>
              <a:ext cx="4263521" cy="936325"/>
              <a:chOff x="905468" y="647930"/>
              <a:chExt cx="4263521" cy="936325"/>
            </a:xfrm>
          </p:grpSpPr>
          <p:sp>
            <p:nvSpPr>
              <p:cNvPr id="20" name="Pentagon 19"/>
              <p:cNvSpPr/>
              <p:nvPr/>
            </p:nvSpPr>
            <p:spPr>
              <a:xfrm flipH="1">
                <a:off x="905468" y="647930"/>
                <a:ext cx="4263521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58413" y="889323"/>
                <a:ext cx="2992387" cy="44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High Earning Potential</a:t>
                </a:r>
                <a:endParaRPr lang="en-US" sz="2000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9999"/>
                  </a:solidFill>
                </a:rPr>
                <a:t>1</a:t>
              </a:r>
              <a:endParaRPr lang="en-US" sz="2800" b="1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3011" y="5468735"/>
            <a:ext cx="4624243" cy="841954"/>
            <a:chOff x="981718" y="647930"/>
            <a:chExt cx="4624243" cy="936326"/>
          </a:xfrm>
        </p:grpSpPr>
        <p:grpSp>
          <p:nvGrpSpPr>
            <p:cNvPr id="23" name="Group 22"/>
            <p:cNvGrpSpPr/>
            <p:nvPr/>
          </p:nvGrpSpPr>
          <p:grpSpPr>
            <a:xfrm>
              <a:off x="981718" y="647930"/>
              <a:ext cx="4187272" cy="936325"/>
              <a:chOff x="981718" y="647930"/>
              <a:chExt cx="4187272" cy="936325"/>
            </a:xfrm>
          </p:grpSpPr>
          <p:sp>
            <p:nvSpPr>
              <p:cNvPr id="25" name="Pentagon 24"/>
              <p:cNvSpPr/>
              <p:nvPr/>
            </p:nvSpPr>
            <p:spPr>
              <a:xfrm flipH="1">
                <a:off x="981718" y="647930"/>
                <a:ext cx="4187272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4663" y="893613"/>
                <a:ext cx="2916137" cy="44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Financial Independence</a:t>
                </a:r>
                <a:endParaRPr lang="en-US" sz="2000" dirty="0"/>
              </a:p>
            </p:txBody>
          </p:sp>
        </p:grpSp>
        <p:sp>
          <p:nvSpPr>
            <p:cNvPr id="24" name="Oval 23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9999"/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6746891" y="1074056"/>
            <a:ext cx="4381500" cy="5783944"/>
            <a:chOff x="762000" y="419100"/>
            <a:chExt cx="4381500" cy="6438900"/>
          </a:xfrm>
          <a:solidFill>
            <a:srgbClr val="009999"/>
          </a:solidFill>
          <a:effectLst>
            <a:outerShdw blurRad="254000" dist="50800" dir="10800000" algn="r" rotWithShape="0">
              <a:prstClr val="black">
                <a:alpha val="60000"/>
              </a:prstClr>
            </a:outerShdw>
          </a:effectLst>
        </p:grpSpPr>
        <p:sp>
          <p:nvSpPr>
            <p:cNvPr id="51" name="Round Diagonal Corner Rectangle 50"/>
            <p:cNvSpPr/>
            <p:nvPr/>
          </p:nvSpPr>
          <p:spPr>
            <a:xfrm>
              <a:off x="762000" y="419100"/>
              <a:ext cx="4381500" cy="1176736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7750" y="419100"/>
              <a:ext cx="285750" cy="6438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7299252" y="1364343"/>
            <a:ext cx="324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Employment</a:t>
            </a:r>
            <a:endParaRPr lang="en-US" sz="2800" b="1" dirty="0"/>
          </a:p>
        </p:txBody>
      </p:sp>
      <p:grpSp>
        <p:nvGrpSpPr>
          <p:cNvPr id="31" name="Group 30"/>
          <p:cNvGrpSpPr/>
          <p:nvPr/>
        </p:nvGrpSpPr>
        <p:grpSpPr>
          <a:xfrm flipH="1">
            <a:off x="6504148" y="3379292"/>
            <a:ext cx="4624242" cy="841248"/>
            <a:chOff x="-387275" y="1800899"/>
            <a:chExt cx="4624242" cy="936326"/>
          </a:xfrm>
        </p:grpSpPr>
        <p:grpSp>
          <p:nvGrpSpPr>
            <p:cNvPr id="47" name="Group 46"/>
            <p:cNvGrpSpPr/>
            <p:nvPr/>
          </p:nvGrpSpPr>
          <p:grpSpPr>
            <a:xfrm flipH="1">
              <a:off x="-387275" y="1800899"/>
              <a:ext cx="4624242" cy="936326"/>
              <a:chOff x="7449911" y="701974"/>
              <a:chExt cx="4779064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9" name="Pentagon 48"/>
              <p:cNvSpPr/>
              <p:nvPr/>
            </p:nvSpPr>
            <p:spPr>
              <a:xfrm>
                <a:off x="7901512" y="701974"/>
                <a:ext cx="4327463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2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3415" y="2034391"/>
              <a:ext cx="3136485" cy="44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Limited Equity </a:t>
              </a:r>
              <a:r>
                <a:rPr lang="en-US" sz="2000" b="1" dirty="0" smtClean="0"/>
                <a:t>Participation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504148" y="4424024"/>
            <a:ext cx="4624241" cy="841248"/>
            <a:chOff x="-693856" y="2953867"/>
            <a:chExt cx="4624241" cy="936326"/>
          </a:xfrm>
        </p:grpSpPr>
        <p:grpSp>
          <p:nvGrpSpPr>
            <p:cNvPr id="43" name="Group 42"/>
            <p:cNvGrpSpPr/>
            <p:nvPr/>
          </p:nvGrpSpPr>
          <p:grpSpPr>
            <a:xfrm flipH="1">
              <a:off x="-693856" y="2953867"/>
              <a:ext cx="4624241" cy="936326"/>
              <a:chOff x="7449911" y="701974"/>
              <a:chExt cx="4779063" cy="936326"/>
            </a:xfrm>
            <a:solidFill>
              <a:srgbClr val="F75779"/>
            </a:solidFill>
          </p:grpSpPr>
          <p:sp>
            <p:nvSpPr>
              <p:cNvPr id="45" name="Pentagon 44"/>
              <p:cNvSpPr/>
              <p:nvPr/>
            </p:nvSpPr>
            <p:spPr>
              <a:xfrm>
                <a:off x="7901512" y="701974"/>
                <a:ext cx="4327462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-202837" y="3199353"/>
              <a:ext cx="3055826" cy="44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Multiple jobs </a:t>
              </a:r>
              <a:endParaRPr lang="en-US" sz="2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6427899" y="2336675"/>
            <a:ext cx="4700492" cy="841954"/>
            <a:chOff x="905469" y="647930"/>
            <a:chExt cx="4700492" cy="936326"/>
          </a:xfrm>
        </p:grpSpPr>
        <p:grpSp>
          <p:nvGrpSpPr>
            <p:cNvPr id="39" name="Group 38"/>
            <p:cNvGrpSpPr/>
            <p:nvPr/>
          </p:nvGrpSpPr>
          <p:grpSpPr>
            <a:xfrm>
              <a:off x="905469" y="647930"/>
              <a:ext cx="4263521" cy="936325"/>
              <a:chOff x="905469" y="647930"/>
              <a:chExt cx="4263521" cy="936325"/>
            </a:xfrm>
          </p:grpSpPr>
          <p:sp>
            <p:nvSpPr>
              <p:cNvPr id="41" name="Pentagon 40"/>
              <p:cNvSpPr/>
              <p:nvPr/>
            </p:nvSpPr>
            <p:spPr>
              <a:xfrm flipH="1">
                <a:off x="905469" y="647930"/>
                <a:ext cx="4263521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356159" y="856291"/>
                <a:ext cx="3123087" cy="44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Fixed Income</a:t>
                </a:r>
                <a:endParaRPr lang="en-US" sz="2000" dirty="0"/>
              </a:p>
            </p:txBody>
          </p:sp>
        </p:grpSp>
        <p:sp>
          <p:nvSpPr>
            <p:cNvPr id="40" name="Oval 39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9999"/>
                  </a:solidFill>
                </a:rPr>
                <a:t>1</a:t>
              </a:r>
              <a:endParaRPr lang="en-US" sz="2800" b="1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6504149" y="5468735"/>
            <a:ext cx="4624240" cy="841954"/>
            <a:chOff x="981721" y="647930"/>
            <a:chExt cx="4624240" cy="936326"/>
          </a:xfrm>
        </p:grpSpPr>
        <p:grpSp>
          <p:nvGrpSpPr>
            <p:cNvPr id="35" name="Group 34"/>
            <p:cNvGrpSpPr/>
            <p:nvPr/>
          </p:nvGrpSpPr>
          <p:grpSpPr>
            <a:xfrm>
              <a:off x="981721" y="647930"/>
              <a:ext cx="4187269" cy="936325"/>
              <a:chOff x="981721" y="647930"/>
              <a:chExt cx="4187269" cy="936325"/>
            </a:xfrm>
          </p:grpSpPr>
          <p:sp>
            <p:nvSpPr>
              <p:cNvPr id="37" name="Pentagon 36"/>
              <p:cNvSpPr/>
              <p:nvPr/>
            </p:nvSpPr>
            <p:spPr>
              <a:xfrm flipH="1">
                <a:off x="981721" y="647930"/>
                <a:ext cx="4187269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32410" y="856291"/>
                <a:ext cx="3046834" cy="44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Less Control Over Income</a:t>
                </a:r>
                <a:endParaRPr lang="en-US" sz="2000" dirty="0"/>
              </a:p>
            </p:txBody>
          </p:sp>
        </p:grpSp>
        <p:sp>
          <p:nvSpPr>
            <p:cNvPr id="36" name="Oval 35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9999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2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765571" y="2570570"/>
            <a:ext cx="5684715" cy="179411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Consider these Factors while choosing Entrepreneurship or job</a:t>
            </a:r>
            <a:endParaRPr lang="en-US" sz="4000" b="1" dirty="0">
              <a:latin typeface="+mn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-8129814" y="0"/>
            <a:ext cx="11795145" cy="6858000"/>
            <a:chOff x="166397" y="17264"/>
            <a:chExt cx="11773601" cy="6858000"/>
          </a:xfrm>
          <a:solidFill>
            <a:srgbClr val="FF9999"/>
          </a:solidFill>
        </p:grpSpPr>
        <p:grpSp>
          <p:nvGrpSpPr>
            <p:cNvPr id="8" name="Group 7"/>
            <p:cNvGrpSpPr/>
            <p:nvPr/>
          </p:nvGrpSpPr>
          <p:grpSpPr>
            <a:xfrm>
              <a:off x="166397" y="17264"/>
              <a:ext cx="11773601" cy="6858000"/>
              <a:chOff x="9096" y="1046632"/>
              <a:chExt cx="11773601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6" name="Rectangle 5"/>
              <p:cNvSpPr/>
              <p:nvPr/>
            </p:nvSpPr>
            <p:spPr>
              <a:xfrm>
                <a:off x="9096" y="1046632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168743" y="3454600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1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5474230" y="488998"/>
              <a:ext cx="3204183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Risk Tolerance</a:t>
              </a:r>
              <a:endParaRPr lang="en-US" sz="4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23645" y="1239612"/>
              <a:ext cx="5563514" cy="49244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Involves a higher level of risk due to the uncertainties in business, market dynamics, and potential for failure.</a:t>
              </a:r>
              <a:endParaRPr lang="en-US" sz="2800" dirty="0" smtClean="0"/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Offers more stability and lower risk but may come with limited financial upside.</a:t>
              </a:r>
            </a:p>
            <a:p>
              <a:endParaRPr lang="en-US" sz="2800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-8581031" y="-7237"/>
            <a:ext cx="11750588" cy="6858000"/>
            <a:chOff x="-491491" y="-7257"/>
            <a:chExt cx="11750588" cy="6858000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0" name="Group 9"/>
            <p:cNvGrpSpPr/>
            <p:nvPr/>
          </p:nvGrpSpPr>
          <p:grpSpPr>
            <a:xfrm>
              <a:off x="-491491" y="-7257"/>
              <a:ext cx="11750588" cy="6858000"/>
              <a:chOff x="-1" y="1031966"/>
              <a:chExt cx="11750588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1" name="Rounded Rectangle 10"/>
              <p:cNvSpPr/>
              <p:nvPr/>
            </p:nvSpPr>
            <p:spPr>
              <a:xfrm>
                <a:off x="11136633" y="3223248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75779"/>
                    </a:solidFill>
                  </a:rPr>
                  <a:t>2</a:t>
                </a:r>
                <a:endParaRPr lang="en-US" sz="2800" b="1" dirty="0">
                  <a:solidFill>
                    <a:srgbClr val="F75779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23204" y="1255724"/>
              <a:ext cx="5563514" cy="38318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  <a:endParaRPr lang="en-US" sz="2800" b="1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Starting a business may require initial capital, and there's often a period before profitability</a:t>
              </a:r>
              <a:endParaRPr lang="en-US" sz="2800" dirty="0" smtClean="0"/>
            </a:p>
            <a:p>
              <a:r>
                <a:rPr lang="en-US" sz="3000" b="1" dirty="0" smtClean="0"/>
                <a:t>Traditional job: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Provides a steady income from the start, offering financial stability and security.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82760" y="526474"/>
              <a:ext cx="3693640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/>
                <a:t>Financial </a:t>
              </a:r>
              <a:r>
                <a:rPr lang="en-US" sz="4000" b="1" dirty="0" smtClean="0"/>
                <a:t>Cushion</a:t>
              </a:r>
              <a:endParaRPr lang="en-US" sz="4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9056129" y="0"/>
            <a:ext cx="11743685" cy="6858000"/>
            <a:chOff x="-1290498" y="0"/>
            <a:chExt cx="11743685" cy="685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-1290498" y="0"/>
              <a:ext cx="11743685" cy="6858000"/>
              <a:chOff x="-1" y="1031966"/>
              <a:chExt cx="11743685" cy="5826034"/>
            </a:xfrm>
            <a:solidFill>
              <a:srgbClr val="F75779"/>
            </a:solidFill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4" name="Rounded Rectangle 13"/>
              <p:cNvSpPr/>
              <p:nvPr/>
            </p:nvSpPr>
            <p:spPr>
              <a:xfrm>
                <a:off x="11129730" y="2931015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310267" y="1312847"/>
              <a:ext cx="6009954" cy="297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Often driven by a passion or a desire to pursue a specific </a:t>
              </a:r>
              <a:r>
                <a:rPr lang="en-US" sz="2800" dirty="0" smtClean="0"/>
                <a:t>mission</a:t>
              </a:r>
              <a:endParaRPr lang="en-US" dirty="0" smtClean="0"/>
            </a:p>
            <a:p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May offer stability but may not always align with personal passions</a:t>
              </a:r>
              <a:endParaRPr lang="en-US" sz="2800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63406" y="349712"/>
              <a:ext cx="45700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Passion and Purpose</a:t>
              </a:r>
              <a:endParaRPr lang="en-US" sz="4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9544644" y="-12016"/>
            <a:ext cx="11744415" cy="6858000"/>
            <a:chOff x="-2124621" y="7257"/>
            <a:chExt cx="11744415" cy="6858000"/>
          </a:xfrm>
          <a:solidFill>
            <a:srgbClr val="FF9999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-2124621" y="7257"/>
              <a:ext cx="11744415" cy="6858000"/>
              <a:chOff x="-1" y="1031966"/>
              <a:chExt cx="11744415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7" name="Rounded Rectangle 16"/>
              <p:cNvSpPr/>
              <p:nvPr/>
            </p:nvSpPr>
            <p:spPr>
              <a:xfrm>
                <a:off x="11130460" y="2635419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9999"/>
                    </a:solidFill>
                  </a:rPr>
                  <a:t>4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356208" y="1179605"/>
              <a:ext cx="5563514" cy="44935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  <a:endParaRPr lang="en-US" sz="2800" b="1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Have a long-term vision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Willing to invest time and effort to make something sustainable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Thinks strategically about future</a:t>
              </a:r>
            </a:p>
            <a:p>
              <a:pPr>
                <a:lnSpc>
                  <a:spcPct val="150000"/>
                </a:lnSpc>
              </a:pPr>
              <a:r>
                <a:rPr lang="en-US" sz="3000" b="1" dirty="0" smtClean="0"/>
                <a:t>Traditional job: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Concerned with immediate job roles and responsibilities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Focus on short term objectives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07070" y="416334"/>
              <a:ext cx="3806427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Long Term Vision</a:t>
              </a:r>
              <a:endParaRPr lang="en-US" sz="4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10029517" y="-19253"/>
            <a:ext cx="11781431" cy="6858000"/>
            <a:chOff x="-491491" y="-7257"/>
            <a:chExt cx="11781431" cy="6858000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28" name="Group 27"/>
            <p:cNvGrpSpPr/>
            <p:nvPr/>
          </p:nvGrpSpPr>
          <p:grpSpPr>
            <a:xfrm>
              <a:off x="-491491" y="-7257"/>
              <a:ext cx="11781431" cy="6858000"/>
              <a:chOff x="-1" y="1031966"/>
              <a:chExt cx="11781431" cy="5826034"/>
            </a:xfrm>
            <a:grpFill/>
            <a:effectLst>
              <a:outerShdw blurRad="254000" dist="9525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42" name="Rounded Rectangle 41"/>
              <p:cNvSpPr/>
              <p:nvPr/>
            </p:nvSpPr>
            <p:spPr>
              <a:xfrm>
                <a:off x="11167476" y="2492273"/>
                <a:ext cx="613954" cy="5878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F75779"/>
                    </a:solidFill>
                  </a:rPr>
                  <a:t>5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-1" y="1031966"/>
                <a:ext cx="11299371" cy="58260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923204" y="1255724"/>
              <a:ext cx="5563514" cy="38318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b="1" dirty="0" smtClean="0"/>
                <a:t>Entrepreneurship:</a:t>
              </a:r>
              <a:endParaRPr lang="en-US" sz="2800" b="1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Can provide flexibility but may require significant time and effort to establish and grow a business.</a:t>
              </a:r>
            </a:p>
            <a:p>
              <a:r>
                <a:rPr lang="en-US" sz="3000" b="1" dirty="0" smtClean="0"/>
                <a:t>Traditional job: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Generally, follows a set schedule, providing a more predictable work-life balance.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82760" y="526474"/>
              <a:ext cx="3764172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4000" b="1" dirty="0"/>
                <a:t>Effort </a:t>
              </a:r>
              <a:r>
                <a:rPr lang="en-US" sz="4000" b="1" dirty="0" smtClean="0"/>
                <a:t>Estimation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2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67865 -0.00046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67747 -0.00046 " pathEditMode="relative" rAng="0" ptsTypes="AA">
                                      <p:cBhvr>
                                        <p:cTn id="10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68463 -0.00046 " pathEditMode="relative" rAng="0" ptsTypes="AA">
                                      <p:cBhvr>
                                        <p:cTn id="14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69206 -0.00047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67748 -0.0004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4081821" y="1647035"/>
            <a:ext cx="4046141" cy="3744685"/>
            <a:chOff x="3950328" y="1407886"/>
            <a:chExt cx="4181608" cy="3744685"/>
          </a:xfrm>
        </p:grpSpPr>
        <p:sp>
          <p:nvSpPr>
            <p:cNvPr id="35" name="Oval 34"/>
            <p:cNvSpPr/>
            <p:nvPr/>
          </p:nvSpPr>
          <p:spPr>
            <a:xfrm>
              <a:off x="4152472" y="1407886"/>
              <a:ext cx="3749040" cy="3744685"/>
            </a:xfrm>
            <a:prstGeom prst="ellipse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  <a:effectLst>
              <a:outerShdw blurRad="2540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itle 1"/>
            <p:cNvSpPr txBox="1">
              <a:spLocks/>
            </p:cNvSpPr>
            <p:nvPr/>
          </p:nvSpPr>
          <p:spPr>
            <a:xfrm>
              <a:off x="3950328" y="2651373"/>
              <a:ext cx="4181608" cy="12577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800" b="1" dirty="0" smtClean="0">
                  <a:latin typeface="+mn-lt"/>
                </a:rPr>
                <a:t>Entrepreneurship</a:t>
              </a:r>
            </a:p>
            <a:p>
              <a:pPr algn="ctr"/>
              <a:r>
                <a:rPr lang="en-US" sz="3800" b="1" dirty="0" smtClean="0">
                  <a:latin typeface="+mn-lt"/>
                </a:rPr>
                <a:t>Training Programs</a:t>
              </a:r>
              <a:endParaRPr lang="en-US" sz="3800" b="1" dirty="0">
                <a:latin typeface="+mn-lt"/>
              </a:endParaRPr>
            </a:p>
          </p:txBody>
        </p:sp>
      </p:grpSp>
      <p:sp>
        <p:nvSpPr>
          <p:cNvPr id="37" name="Block Arc 36"/>
          <p:cNvSpPr/>
          <p:nvPr/>
        </p:nvSpPr>
        <p:spPr>
          <a:xfrm rot="5400000">
            <a:off x="4077597" y="1314561"/>
            <a:ext cx="4480560" cy="4335409"/>
          </a:xfrm>
          <a:prstGeom prst="blockArc">
            <a:avLst>
              <a:gd name="adj1" fmla="val 10830400"/>
              <a:gd name="adj2" fmla="val 21445327"/>
              <a:gd name="adj3" fmla="val 1060"/>
            </a:avLst>
          </a:prstGeom>
          <a:solidFill>
            <a:schemeClr val="tx1"/>
          </a:solidFill>
          <a:ln>
            <a:noFill/>
          </a:ln>
          <a:effectLst>
            <a:outerShdw blurRad="190500" dist="38100" algn="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Block Arc 64"/>
          <p:cNvSpPr/>
          <p:nvPr/>
        </p:nvSpPr>
        <p:spPr>
          <a:xfrm rot="16200000" flipH="1">
            <a:off x="3638531" y="1316367"/>
            <a:ext cx="4480560" cy="4335409"/>
          </a:xfrm>
          <a:prstGeom prst="blockArc">
            <a:avLst>
              <a:gd name="adj1" fmla="val 10830400"/>
              <a:gd name="adj2" fmla="val 21445327"/>
              <a:gd name="adj3" fmla="val 1060"/>
            </a:avLst>
          </a:prstGeom>
          <a:solidFill>
            <a:schemeClr val="tx1"/>
          </a:solidFill>
          <a:ln>
            <a:noFill/>
          </a:ln>
          <a:effectLst>
            <a:outerShdw blurRad="190500" dist="38100" algn="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-5338916" y="2714885"/>
            <a:ext cx="4405231" cy="936326"/>
            <a:chOff x="447258" y="1800899"/>
            <a:chExt cx="3789708" cy="936326"/>
          </a:xfrm>
        </p:grpSpPr>
        <p:grpSp>
          <p:nvGrpSpPr>
            <p:cNvPr id="67" name="Group 66"/>
            <p:cNvGrpSpPr/>
            <p:nvPr/>
          </p:nvGrpSpPr>
          <p:grpSpPr>
            <a:xfrm flipH="1">
              <a:off x="447258" y="1800899"/>
              <a:ext cx="3789708" cy="936326"/>
              <a:chOff x="7449911" y="701974"/>
              <a:chExt cx="3916589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7" name="Pentagon 76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2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244045" y="2014444"/>
              <a:ext cx="195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SMEDA</a:t>
              </a:r>
              <a:endParaRPr lang="en-US" sz="28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-4705350" y="4404597"/>
            <a:ext cx="4577287" cy="963201"/>
            <a:chOff x="140676" y="2953867"/>
            <a:chExt cx="3789708" cy="963201"/>
          </a:xfrm>
        </p:grpSpPr>
        <p:grpSp>
          <p:nvGrpSpPr>
            <p:cNvPr id="68" name="Group 67"/>
            <p:cNvGrpSpPr/>
            <p:nvPr/>
          </p:nvGrpSpPr>
          <p:grpSpPr>
            <a:xfrm flipH="1">
              <a:off x="140676" y="2953867"/>
              <a:ext cx="3789708" cy="936326"/>
              <a:chOff x="7449911" y="701974"/>
              <a:chExt cx="3916589" cy="936326"/>
            </a:xfrm>
            <a:solidFill>
              <a:srgbClr val="F75779"/>
            </a:solidFill>
          </p:grpSpPr>
          <p:sp>
            <p:nvSpPr>
              <p:cNvPr id="75" name="Pentagon 74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3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499481" y="2962961"/>
              <a:ext cx="23210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Educational institute</a:t>
              </a:r>
              <a:endParaRPr lang="en-US" sz="28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 flipH="1">
            <a:off x="13388150" y="2506112"/>
            <a:ext cx="4004499" cy="936326"/>
            <a:chOff x="377857" y="4103221"/>
            <a:chExt cx="3789707" cy="936326"/>
          </a:xfrm>
        </p:grpSpPr>
        <p:grpSp>
          <p:nvGrpSpPr>
            <p:cNvPr id="69" name="Group 68"/>
            <p:cNvGrpSpPr/>
            <p:nvPr/>
          </p:nvGrpSpPr>
          <p:grpSpPr>
            <a:xfrm flipH="1">
              <a:off x="377857" y="4103221"/>
              <a:ext cx="3789707" cy="936326"/>
              <a:chOff x="7449912" y="701974"/>
              <a:chExt cx="3916588" cy="93632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3" name="Pentagon 72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449912" y="701975"/>
                <a:ext cx="1060745" cy="936325"/>
              </a:xfrm>
              <a:prstGeom prst="ellipse">
                <a:avLst/>
              </a:prstGeom>
              <a:grp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9999"/>
                    </a:solidFill>
                  </a:rPr>
                  <a:t>5</a:t>
                </a:r>
                <a:endParaRPr lang="en-US" sz="2800" b="1" dirty="0">
                  <a:solidFill>
                    <a:srgbClr val="FF9999"/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57031" y="4311994"/>
              <a:ext cx="2575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Online platform</a:t>
              </a:r>
              <a:endParaRPr lang="en-US" sz="28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 flipH="1">
            <a:off x="12322655" y="930424"/>
            <a:ext cx="4228689" cy="980868"/>
            <a:chOff x="1535464" y="5256189"/>
            <a:chExt cx="3789708" cy="980868"/>
          </a:xfrm>
        </p:grpSpPr>
        <p:grpSp>
          <p:nvGrpSpPr>
            <p:cNvPr id="70" name="Group 69"/>
            <p:cNvGrpSpPr/>
            <p:nvPr/>
          </p:nvGrpSpPr>
          <p:grpSpPr>
            <a:xfrm flipH="1">
              <a:off x="1535464" y="5256189"/>
              <a:ext cx="3789708" cy="936326"/>
              <a:chOff x="7449911" y="701974"/>
              <a:chExt cx="3916589" cy="936326"/>
            </a:xfrm>
          </p:grpSpPr>
          <p:sp>
            <p:nvSpPr>
              <p:cNvPr id="71" name="Pentagon 70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9999"/>
                    </a:solidFill>
                  </a:rPr>
                  <a:t>4</a:t>
                </a:r>
                <a:endParaRPr lang="en-US" sz="2800" b="1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70926" y="5282950"/>
              <a:ext cx="26971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Financial Support Program</a:t>
              </a:r>
              <a:endParaRPr lang="en-US" sz="28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2322655" y="4393277"/>
            <a:ext cx="3997759" cy="987694"/>
            <a:chOff x="6590727" y="646124"/>
            <a:chExt cx="3789708" cy="987694"/>
          </a:xfrm>
        </p:grpSpPr>
        <p:grpSp>
          <p:nvGrpSpPr>
            <p:cNvPr id="43" name="Group 42"/>
            <p:cNvGrpSpPr/>
            <p:nvPr/>
          </p:nvGrpSpPr>
          <p:grpSpPr>
            <a:xfrm>
              <a:off x="6590727" y="646124"/>
              <a:ext cx="3789708" cy="936326"/>
              <a:chOff x="7449911" y="701974"/>
              <a:chExt cx="3916589" cy="936326"/>
            </a:xfrm>
          </p:grpSpPr>
          <p:sp>
            <p:nvSpPr>
              <p:cNvPr id="42" name="Pentagon 41"/>
              <p:cNvSpPr/>
              <p:nvPr/>
            </p:nvSpPr>
            <p:spPr>
              <a:xfrm>
                <a:off x="7901512" y="701974"/>
                <a:ext cx="3464988" cy="936325"/>
              </a:xfrm>
              <a:prstGeom prst="homePlate">
                <a:avLst/>
              </a:prstGeom>
              <a:solidFill>
                <a:srgbClr val="F75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449911" y="701975"/>
                <a:ext cx="1060745" cy="936325"/>
              </a:xfrm>
              <a:prstGeom prst="ellipse">
                <a:avLst/>
              </a:prstGeom>
              <a:solidFill>
                <a:srgbClr val="F75779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6</a:t>
                </a:r>
                <a:endParaRPr 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7552878" y="679711"/>
              <a:ext cx="24263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Networking Events</a:t>
              </a:r>
              <a:endParaRPr lang="en-US" sz="28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-4705350" y="1178873"/>
            <a:ext cx="4577287" cy="936326"/>
            <a:chOff x="1816253" y="647930"/>
            <a:chExt cx="3789708" cy="936326"/>
          </a:xfrm>
        </p:grpSpPr>
        <p:grpSp>
          <p:nvGrpSpPr>
            <p:cNvPr id="109" name="Group 108"/>
            <p:cNvGrpSpPr/>
            <p:nvPr/>
          </p:nvGrpSpPr>
          <p:grpSpPr>
            <a:xfrm>
              <a:off x="1816253" y="647930"/>
              <a:ext cx="3352737" cy="936325"/>
              <a:chOff x="1816253" y="647930"/>
              <a:chExt cx="3352737" cy="936325"/>
            </a:xfrm>
          </p:grpSpPr>
          <p:sp>
            <p:nvSpPr>
              <p:cNvPr id="79" name="Pentagon 78"/>
              <p:cNvSpPr/>
              <p:nvPr/>
            </p:nvSpPr>
            <p:spPr>
              <a:xfrm flipH="1">
                <a:off x="1816253" y="647930"/>
                <a:ext cx="3352737" cy="936325"/>
              </a:xfrm>
              <a:prstGeom prst="homePlat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23390" y="856291"/>
                <a:ext cx="19558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NIC, Plan9</a:t>
                </a:r>
                <a:endParaRPr lang="en-US" sz="2800" dirty="0"/>
              </a:p>
            </p:txBody>
          </p:sp>
        </p:grpSp>
        <p:sp>
          <p:nvSpPr>
            <p:cNvPr id="80" name="Oval 79"/>
            <p:cNvSpPr/>
            <p:nvPr/>
          </p:nvSpPr>
          <p:spPr>
            <a:xfrm flipH="1">
              <a:off x="4579580" y="647931"/>
              <a:ext cx="1026381" cy="936325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9999"/>
                  </a:solidFill>
                </a:rPr>
                <a:t>1</a:t>
              </a:r>
              <a:endParaRPr lang="en-US" sz="2800" b="1" dirty="0">
                <a:solidFill>
                  <a:srgbClr val="0099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22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39167 0.00023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81 0.02477 L 0.41276 0.04051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38841 0.01019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44557 0.02407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9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6829 L -0.42995 0.06829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968 L -0.38529 0.01759 " pathEditMode="relative" rAng="0" ptsTypes="AA">
                                      <p:cBhvr>
                                        <p:cTn id="26" dur="1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8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847</Words>
  <Application>Microsoft Office PowerPoint</Application>
  <PresentationFormat>Widescreen</PresentationFormat>
  <Paragraphs>227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Entrepreneurship </vt:lpstr>
      <vt:lpstr>PowerPoint Presentation</vt:lpstr>
      <vt:lpstr>Advantages of Entrepreneurship</vt:lpstr>
      <vt:lpstr>Mindset of an Entrepreneur</vt:lpstr>
      <vt:lpstr>PowerPoint Presentation</vt:lpstr>
      <vt:lpstr>Example of Successful Entrepreneur</vt:lpstr>
      <vt:lpstr>PowerPoint Presentation</vt:lpstr>
      <vt:lpstr>Consider these Factors while choosing Entrepreneurship or job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Moorche</dc:creator>
  <cp:lastModifiedBy>Moorche</cp:lastModifiedBy>
  <cp:revision>55</cp:revision>
  <dcterms:created xsi:type="dcterms:W3CDTF">2023-11-16T20:00:08Z</dcterms:created>
  <dcterms:modified xsi:type="dcterms:W3CDTF">2023-11-18T21:48:56Z</dcterms:modified>
</cp:coreProperties>
</file>