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lvl1pPr>
      <a:defRPr>
        <a:latin typeface="Arial Narrow"/>
        <a:ea typeface="Arial Narrow"/>
        <a:cs typeface="Arial Narrow"/>
        <a:sym typeface="Arial Narrow"/>
      </a:defRPr>
    </a:lvl1pPr>
    <a:lvl2pPr indent="457200">
      <a:defRPr>
        <a:latin typeface="Arial Narrow"/>
        <a:ea typeface="Arial Narrow"/>
        <a:cs typeface="Arial Narrow"/>
        <a:sym typeface="Arial Narrow"/>
      </a:defRPr>
    </a:lvl2pPr>
    <a:lvl3pPr indent="914400">
      <a:defRPr>
        <a:latin typeface="Arial Narrow"/>
        <a:ea typeface="Arial Narrow"/>
        <a:cs typeface="Arial Narrow"/>
        <a:sym typeface="Arial Narrow"/>
      </a:defRPr>
    </a:lvl3pPr>
    <a:lvl4pPr indent="1371600">
      <a:defRPr>
        <a:latin typeface="Arial Narrow"/>
        <a:ea typeface="Arial Narrow"/>
        <a:cs typeface="Arial Narrow"/>
        <a:sym typeface="Arial Narrow"/>
      </a:defRPr>
    </a:lvl4pPr>
    <a:lvl5pPr indent="1828800">
      <a:defRPr>
        <a:latin typeface="Arial Narrow"/>
        <a:ea typeface="Arial Narrow"/>
        <a:cs typeface="Arial Narrow"/>
        <a:sym typeface="Arial Narrow"/>
      </a:defRPr>
    </a:lvl5pPr>
    <a:lvl6pPr indent="2286000">
      <a:defRPr>
        <a:latin typeface="Arial Narrow"/>
        <a:ea typeface="Arial Narrow"/>
        <a:cs typeface="Arial Narrow"/>
        <a:sym typeface="Arial Narrow"/>
      </a:defRPr>
    </a:lvl6pPr>
    <a:lvl7pPr indent="2743200">
      <a:defRPr>
        <a:latin typeface="Arial Narrow"/>
        <a:ea typeface="Arial Narrow"/>
        <a:cs typeface="Arial Narrow"/>
        <a:sym typeface="Arial Narrow"/>
      </a:defRPr>
    </a:lvl7pPr>
    <a:lvl8pPr indent="3200400">
      <a:defRPr>
        <a:latin typeface="Arial Narrow"/>
        <a:ea typeface="Arial Narrow"/>
        <a:cs typeface="Arial Narrow"/>
        <a:sym typeface="Arial Narrow"/>
      </a:defRPr>
    </a:lvl8pPr>
    <a:lvl9pPr indent="3657600">
      <a:defRPr>
        <a:latin typeface="Arial Narrow"/>
        <a:ea typeface="Arial Narrow"/>
        <a:cs typeface="Arial Narrow"/>
        <a:sym typeface="Arial Narrow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DE2"/>
          </a:solidFill>
        </a:fill>
      </a:tcStyle>
    </a:wholeTbl>
    <a:band2H>
      <a:tcTxStyle/>
      <a:tcStyle>
        <a:tcBdr/>
        <a:fill>
          <a:solidFill>
            <a:srgbClr val="ECEFF1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E97AD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E97AD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E97A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6D3D1"/>
          </a:solidFill>
        </a:fill>
      </a:tcStyle>
    </a:wholeTbl>
    <a:band2H>
      <a:tcTxStyle/>
      <a:tcStyle>
        <a:tcBdr/>
        <a:fill>
          <a:solidFill>
            <a:srgbClr val="ECEAE9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A6A60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A6A60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A6A60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BD4"/>
          </a:solidFill>
        </a:fill>
      </a:tcStyle>
    </a:wholeTbl>
    <a:band2H>
      <a:tcTxStyle/>
      <a:tcStyle>
        <a:tcBdr/>
        <a:fill>
          <a:solidFill>
            <a:srgbClr val="EFEEEB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36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36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36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E97AD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E97A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295667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Mel equation: mel(f)=1125*ln(1+f/700)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MFCC feature vector describes only the power spectral envelope of a single frame, so delta and delta-delta models trajectories of the MFCC coefficients over time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582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Mel equation: mel(f)=1125*ln(1+f/700)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MFCC feature vector describes only the power spectral envelope of a single frame, so delta and delta-delta models trajectories of the MFCC coefficients over time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678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Mel equation: mel(f)=1125*ln(1+f/700)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MFCC feature vector describes only the power spectral envelope of a single frame, so delta and delta-delta models trajectories of the MFCC coefficients over time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80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Mel equation: mel(f)=1125*ln(1+f/700)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MFCC feature vector describes only the power spectral envelope of a single frame, so delta and delta-delta models trajectories of the MFCC coefficients over time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30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Mel equation: mel(f)=1125*ln(1+f/700)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MFCC feature vector describes only the power spectral envelope of a single frame, so delta and delta-delta models trajectories of the MFCC coefficients over time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98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Mel equation: mel(f)=1125*ln(1+f/700)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MFCC feature vector describes only the power spectral envelope of a single frame, so delta and delta-delta models trajectories of the MFCC coefficients over time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17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 descr="horizon.png"/>
          <p:cNvPicPr/>
          <p:nvPr/>
        </p:nvPicPr>
        <p:blipFill>
          <a:blip r:embed="rId2">
            <a:extLst/>
          </a:blip>
          <a:srcRect t="33333"/>
          <a:stretch>
            <a:fillRect/>
          </a:stretch>
        </p:blipFill>
        <p:spPr>
          <a:xfrm>
            <a:off x="0" y="-1"/>
            <a:ext cx="9144000" cy="45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192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DC9E1F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DC9E1F"/>
                </a:solidFill>
              </a:rPr>
              <a:t>Click to edit Master subtitle style</a:t>
            </a:r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685800" y="293387"/>
            <a:ext cx="7772400" cy="3184526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2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2.png" descr="horiz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609600" y="0"/>
            <a:ext cx="2971800" cy="2545081"/>
          </a:xfrm>
          <a:prstGeom prst="rect">
            <a:avLst/>
          </a:prstGeom>
        </p:spPr>
        <p:txBody>
          <a:bodyPr/>
          <a:lstStyle>
            <a:lvl1pPr>
              <a:defRPr sz="1800" cap="none">
                <a:solidFill>
                  <a:srgbClr val="DC9E1F"/>
                </a:solidFill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pc="50">
                <a:solidFill>
                  <a:srgbClr val="DC9E1F"/>
                </a:solidFill>
              </a:rPr>
              <a:t>Click to edit Master title style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609600" y="2547890"/>
            <a:ext cx="2971800" cy="4119610"/>
          </a:xfrm>
          <a:prstGeom prst="rect">
            <a:avLst/>
          </a:prstGeom>
        </p:spPr>
        <p:txBody>
          <a:bodyPr lIns="9144" tIns="9144" rIns="9144" bIns="9144"/>
          <a:lstStyle>
            <a:lvl1pPr marL="0" indent="0">
              <a:buClrTx/>
              <a:buSzTx/>
              <a:buFontTx/>
              <a:buNone/>
              <a:defRPr sz="1400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400" spc="30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126164"/>
          </a:xfrm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2192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DC9E1F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DC9E1F"/>
                </a:solidFill>
              </a:rPr>
              <a:t>Click to edit Master subtitle style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685800" y="293387"/>
            <a:ext cx="7772400" cy="3184526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2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4" cy="1895475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2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609600" y="1747837"/>
            <a:ext cx="7885114" cy="321468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>
                <a:solidFill>
                  <a:srgbClr val="DC9E1F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DC9E1F"/>
                </a:solidFill>
              </a:rPr>
              <a:t>Click to edit Master text styles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257800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800600" y="2209800"/>
            <a:ext cx="37338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3962400" y="1447800"/>
            <a:ext cx="4648200" cy="5410200"/>
          </a:xfrm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12648" y="0"/>
            <a:ext cx="2971801" cy="2545081"/>
          </a:xfrm>
          <a:prstGeom prst="rect">
            <a:avLst/>
          </a:prstGeom>
        </p:spPr>
        <p:txBody>
          <a:bodyPr/>
          <a:lstStyle>
            <a:lvl1pPr>
              <a:defRPr sz="1800" cap="none">
                <a:solidFill>
                  <a:srgbClr val="DC9E1F"/>
                </a:solidFill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spc="50">
                <a:solidFill>
                  <a:srgbClr val="DC9E1F"/>
                </a:solidFill>
              </a:rPr>
              <a:t>Click to edit Master title style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B3B3B"/>
            </a:gs>
            <a:gs pos="31000">
              <a:srgbClr val="000000"/>
            </a:gs>
            <a:gs pos="100000">
              <a:srgbClr val="00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horizon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417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Click to edit Master title style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543800" y="6416992"/>
            <a:ext cx="990600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Click to edit Master text styles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Second level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Third level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Fourth level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1700" spc="30">
                <a:solidFill>
                  <a:srgbClr val="FFFFFF"/>
                </a:solidFill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1pPr>
      <a:lvl2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2pPr>
      <a:lvl3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3pPr>
      <a:lvl4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4pPr>
      <a:lvl5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5pPr>
      <a:lvl6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6pPr>
      <a:lvl7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7pPr>
      <a:lvl8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8pPr>
      <a:lvl9pPr>
        <a:defRPr sz="3000" cap="all" spc="5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9pPr>
    </p:titleStyle>
    <p:bodyStyle>
      <a:lvl1pPr marL="342900" indent="-342900">
        <a:spcBef>
          <a:spcPts val="600"/>
        </a:spcBef>
        <a:buClr>
          <a:srgbClr val="DC9E1F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1pPr>
      <a:lvl2pPr marL="742950" indent="-285750">
        <a:spcBef>
          <a:spcPts val="600"/>
        </a:spcBef>
        <a:buClr>
          <a:srgbClr val="DC9E1F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2pPr>
      <a:lvl3pPr marL="1143000" indent="-228600">
        <a:spcBef>
          <a:spcPts val="600"/>
        </a:spcBef>
        <a:buClr>
          <a:srgbClr val="DC9E1F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3pPr>
      <a:lvl4pPr marL="1600200" indent="-228600">
        <a:spcBef>
          <a:spcPts val="600"/>
        </a:spcBef>
        <a:buClr>
          <a:srgbClr val="DC9E1F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4pPr>
      <a:lvl5pPr marL="2057400" indent="-228600">
        <a:spcBef>
          <a:spcPts val="600"/>
        </a:spcBef>
        <a:buClr>
          <a:srgbClr val="DC9E1F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5pPr>
      <a:lvl6pPr marL="2514600" indent="-228600">
        <a:spcBef>
          <a:spcPts val="600"/>
        </a:spcBef>
        <a:buClr>
          <a:srgbClr val="DC9E1F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6pPr>
      <a:lvl7pPr marL="2971800" indent="-228600">
        <a:spcBef>
          <a:spcPts val="600"/>
        </a:spcBef>
        <a:buClr>
          <a:srgbClr val="DC9E1F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7pPr>
      <a:lvl8pPr marL="3429000" indent="-228600">
        <a:spcBef>
          <a:spcPts val="600"/>
        </a:spcBef>
        <a:buClr>
          <a:srgbClr val="DC9E1F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8pPr>
      <a:lvl9pPr marL="3886200" indent="-228600">
        <a:spcBef>
          <a:spcPts val="600"/>
        </a:spcBef>
        <a:buClr>
          <a:srgbClr val="DC9E1F"/>
        </a:buClr>
        <a:buSzPct val="100000"/>
        <a:buFont typeface="Arial"/>
        <a:buChar char="•"/>
        <a:defRPr sz="1700" spc="30">
          <a:solidFill>
            <a:srgbClr val="FFFFFF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1pPr>
      <a:lvl2pPr indent="4572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2pPr>
      <a:lvl3pPr indent="9144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3pPr>
      <a:lvl4pPr indent="13716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4pPr>
      <a:lvl5pPr indent="18288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5pPr>
      <a:lvl6pPr indent="22860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6pPr>
      <a:lvl7pPr indent="27432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7pPr>
      <a:lvl8pPr indent="32004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8pPr>
      <a:lvl9pPr indent="3657600" algn="r">
        <a:defRPr sz="1100">
          <a:solidFill>
            <a:schemeClr val="tx1"/>
          </a:solidFill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1219200" y="4828032"/>
            <a:ext cx="6400800" cy="810769"/>
          </a:xfrm>
          <a:prstGeom prst="rect">
            <a:avLst/>
          </a:prstGeom>
        </p:spPr>
        <p:txBody>
          <a:bodyPr/>
          <a:lstStyle>
            <a:lvl1pPr>
              <a:defRPr spc="0">
                <a:solidFill>
                  <a:srgbClr val="A9CB2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A9CB27"/>
                </a:solidFill>
              </a:rPr>
              <a:t>Elizabeth Chin and Kevin M. Stangl </a:t>
            </a:r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685800" y="2007887"/>
            <a:ext cx="7772400" cy="147002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850391">
              <a:defRPr sz="1800" cap="none" spc="0">
                <a:solidFill>
                  <a:srgbClr val="000000"/>
                </a:solidFill>
              </a:defRPr>
            </a:pPr>
            <a:r>
              <a:rPr sz="2976" cap="all">
                <a:solidFill>
                  <a:srgbClr val="FFFFFF"/>
                </a:solidFill>
              </a:rPr>
              <a:t>Music Genre Classification using Soft-SVM and Mel-Frequency Cepstrum Coefficients</a:t>
            </a:r>
            <a:br>
              <a:rPr sz="2976" cap="all">
                <a:solidFill>
                  <a:srgbClr val="FFFFFF"/>
                </a:solidFill>
              </a:rPr>
            </a:br>
            <a:endParaRPr sz="2976" cap="all">
              <a:solidFill>
                <a:srgbClr val="FFFFFF"/>
              </a:solidFill>
            </a:endParaRPr>
          </a:p>
        </p:txBody>
      </p:sp>
      <p:pic>
        <p:nvPicPr>
          <p:cNvPr id="62" name="image3.png" descr="http://wallpapercave.com/wp/q1SIxd9.jpg"/>
          <p:cNvPicPr/>
          <p:nvPr/>
        </p:nvPicPr>
        <p:blipFill>
          <a:blip r:embed="rId2">
            <a:extLst/>
          </a:blip>
          <a:srcRect l="2200" r="1309"/>
          <a:stretch>
            <a:fillRect/>
          </a:stretch>
        </p:blipFill>
        <p:spPr>
          <a:xfrm>
            <a:off x="2400681" y="2616500"/>
            <a:ext cx="4037838" cy="2616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000" cap="all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400811" y="1625600"/>
            <a:ext cx="8342378" cy="4114800"/>
          </a:xfrm>
          <a:prstGeom prst="rect">
            <a:avLst/>
          </a:prstGeom>
        </p:spPr>
        <p:txBody>
          <a:bodyPr/>
          <a:lstStyle/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Shockingly good classification rates on test data.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700" spc="30">
              <a:solidFill>
                <a:srgbClr val="FFFFFF"/>
              </a:solidFill>
            </a:endParaRPr>
          </a:p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100,95,100,95% classification rate for songs-this is really very surprising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</a:endParaRPr>
          </a:p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When we backtested the model on the training, only 66% of features were correctly classified, so we can probably associate this to the 500 features contributing to the final classification </a:t>
            </a:r>
          </a:p>
        </p:txBody>
      </p:sp>
      <p:pic>
        <p:nvPicPr>
          <p:cNvPr id="108" name="image8.tif" descr="https://s-media-cache-ak0.pinimg.com/originals/c9/25/30/c925302c3172b868e49dd61592ea4a4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311" y="5093208"/>
            <a:ext cx="5175378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000" cap="all">
                <a:solidFill>
                  <a:srgbClr val="FFFFFF"/>
                </a:solidFill>
              </a:rPr>
              <a:t>Further Work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8342378" cy="4114800"/>
          </a:xfrm>
          <a:prstGeom prst="rect">
            <a:avLst/>
          </a:prstGeom>
        </p:spPr>
        <p:txBody>
          <a:bodyPr/>
          <a:lstStyle/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Expand our analysis to use HMMs, since they analyze sequential data. We believe that a well designed HMM would be the “state-of-the-art” method</a:t>
            </a:r>
          </a:p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Test on more music genres, and possibly sub-genres as well (i.e. pop-rock, folk-rock, smooth-jazz, ect.)</a:t>
            </a:r>
          </a:p>
        </p:txBody>
      </p:sp>
      <p:pic>
        <p:nvPicPr>
          <p:cNvPr id="114" name="image8.tif" descr="https://s-media-cache-ak0.pinimg.com/originals/c9/25/30/c925302c3172b868e49dd61592ea4a4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311" y="5093208"/>
            <a:ext cx="5175378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000" cap="all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8342378" cy="4114800"/>
          </a:xfrm>
          <a:prstGeom prst="rect">
            <a:avLst/>
          </a:prstGeom>
        </p:spPr>
        <p:txBody>
          <a:bodyPr/>
          <a:lstStyle/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Thank you to Ewald Peiszer for his code and assistance with segmentation</a:t>
            </a:r>
          </a:p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Thanks Professor Zosso! Good luck at Montana</a:t>
            </a:r>
          </a:p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Thank you for being a great audience! Good luck with finals. </a:t>
            </a:r>
          </a:p>
        </p:txBody>
      </p:sp>
      <p:pic>
        <p:nvPicPr>
          <p:cNvPr id="120" name="image8.tif" descr="https://s-media-cache-ak0.pinimg.com/originals/c9/25/30/c925302c3172b868e49dd61592ea4a4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311" y="5093208"/>
            <a:ext cx="5175378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3000" cap="all" dirty="0" smtClean="0">
                <a:solidFill>
                  <a:srgbClr val="FFFFFF"/>
                </a:solidFill>
              </a:rPr>
              <a:t>Goal: music genre classification</a:t>
            </a:r>
            <a:endParaRPr sz="3000" cap="all" dirty="0">
              <a:solidFill>
                <a:srgbClr val="FFFFFF"/>
              </a:solidFill>
            </a:endParaRP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3411" lvl="0" indent="-403411">
              <a:defRPr sz="1800" spc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1"/>
                </a:solidFill>
              </a:rPr>
              <a:t>Applications: automatic content retrieval algorithms i.e. tunes, semantic search </a:t>
            </a:r>
          </a:p>
          <a:p>
            <a:pPr marL="403411" lvl="0" indent="-403411">
              <a:defRPr sz="1800" spc="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bg1"/>
                </a:solidFill>
              </a:rPr>
              <a:t>Why its hard: these are the SAME genre of music, yet the structure is very diverse. We get more regularity in frequency domain, but still hard to classify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31328" y="2807208"/>
            <a:ext cx="2743200" cy="3936492"/>
            <a:chOff x="1018680" y="2807208"/>
            <a:chExt cx="2743200" cy="393649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80" y="2807208"/>
              <a:ext cx="2743200" cy="2057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80" y="4686300"/>
              <a:ext cx="2743200" cy="2057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109648" y="2807208"/>
            <a:ext cx="2743200" cy="3936492"/>
            <a:chOff x="4087368" y="2807208"/>
            <a:chExt cx="2743200" cy="393649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368" y="2807208"/>
              <a:ext cx="2743200" cy="20574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368" y="4686300"/>
              <a:ext cx="2743200" cy="20574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000" cap="all" dirty="0">
                <a:solidFill>
                  <a:srgbClr val="FFFFFF"/>
                </a:solidFill>
              </a:rPr>
              <a:t>What we did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Initially wanted to model using an HMM , ran into issues with dimensionality and how to assign songs to the correct classes</a:t>
            </a:r>
          </a:p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Solution: Same as everybody and their mom, SVM! </a:t>
            </a:r>
          </a:p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Final Goal: Train a sequence of 2 class SVM’s to separate a data set of M-songs into N-classes </a:t>
            </a:r>
          </a:p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What we actually did: experimented with a  variety of SVM based methods to classify a 2-class problem</a:t>
            </a:r>
          </a:p>
          <a:p>
            <a:pPr marL="484094" lvl="0" indent="-484094">
              <a:defRPr sz="1800" spc="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Use SVM as a weak learner for </a:t>
            </a:r>
            <a:r>
              <a:rPr sz="2400" dirty="0" err="1">
                <a:solidFill>
                  <a:srgbClr val="FFFFFF"/>
                </a:solidFill>
              </a:rPr>
              <a:t>Adaboost</a:t>
            </a:r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75" name="image8.png" descr="https://s-media-cache-ak0.pinimg.com/originals/c9/25/30/c925302c3172b868e49dd61592ea4a4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311" y="5093208"/>
            <a:ext cx="5175378" cy="182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12546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40 total songs:</a:t>
            </a:r>
          </a:p>
          <a:p>
            <a:pPr lvl="1"/>
            <a:r>
              <a:rPr lang="en-US" sz="2400" dirty="0" smtClean="0"/>
              <a:t>20 Jazz</a:t>
            </a:r>
          </a:p>
          <a:p>
            <a:pPr lvl="1"/>
            <a:r>
              <a:rPr lang="en-US" sz="2400" dirty="0" smtClean="0"/>
              <a:t>20 Classic Rock</a:t>
            </a:r>
          </a:p>
          <a:p>
            <a:r>
              <a:rPr lang="en-US" sz="2400" dirty="0" smtClean="0"/>
              <a:t>Split into testing and training (10 of each genre in each dataset)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22411" y="4059936"/>
            <a:ext cx="5099177" cy="2185416"/>
            <a:chOff x="1673606" y="3493008"/>
            <a:chExt cx="5099177" cy="2185416"/>
          </a:xfrm>
        </p:grpSpPr>
        <p:pic>
          <p:nvPicPr>
            <p:cNvPr id="1026" name="Picture 2" descr="http://images.8tracks.com/cover/i/010/024/704/classic-rock-8560.jpg?rect=9,0,882,882&amp;q=98&amp;fm=jpg&amp;fit=max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606" y="3493135"/>
              <a:ext cx="2185289" cy="218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johnosler.files.wordpress.com/2015/09/carto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895" y="3493008"/>
              <a:ext cx="2913888" cy="2185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20673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000" cap="all">
                <a:solidFill>
                  <a:srgbClr val="FFFFFF"/>
                </a:solidFill>
              </a:rPr>
              <a:t>Method: (1) Segmentation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8205218" cy="4114800"/>
          </a:xfrm>
          <a:prstGeom prst="rect">
            <a:avLst/>
          </a:prstGeom>
        </p:spPr>
        <p:txBody>
          <a:bodyPr/>
          <a:lstStyle/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Music has structure and repetition. We segment by non-fixed lengths to extract intrinsic rhythmic structure and features</a:t>
            </a:r>
          </a:p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Calculate self-similarity matrix and compare with Gaussian kernel</a:t>
            </a: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matrix to find novelty score</a:t>
            </a:r>
            <a:endParaRPr sz="24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endParaRPr sz="900" spc="3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900">
                <a:solidFill>
                  <a:srgbClr val="FFFFFF"/>
                </a:solidFill>
              </a:rPr>
              <a:t>Peiszer E. </a:t>
            </a:r>
            <a:r>
              <a:rPr sz="900" i="1">
                <a:solidFill>
                  <a:srgbClr val="FFFFFF"/>
                </a:solidFill>
              </a:rPr>
              <a:t>et al.</a:t>
            </a:r>
            <a:r>
              <a:rPr sz="900">
                <a:solidFill>
                  <a:srgbClr val="FFFFFF"/>
                </a:solidFill>
              </a:rPr>
              <a:t> Automatic Audio Segmentation: Segment Boundary and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 spc="0">
                <a:solidFill>
                  <a:srgbClr val="000000"/>
                </a:solidFill>
              </a:defRPr>
            </a:pPr>
            <a:r>
              <a:rPr sz="900">
                <a:solidFill>
                  <a:srgbClr val="FFFFFF"/>
                </a:solidFill>
              </a:rPr>
              <a:t>Structure Detection in Popular Music</a:t>
            </a:r>
          </a:p>
        </p:txBody>
      </p:sp>
      <p:pic>
        <p:nvPicPr>
          <p:cNvPr id="79" name="image8.tif" descr="https://s-media-cache-ak0.pinimg.com/originals/c9/25/30/c925302c3172b868e49dd61592ea4a4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311" y="5093208"/>
            <a:ext cx="5175378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9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2791" y="2823210"/>
            <a:ext cx="3721609" cy="2791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10.jpg"/>
          <p:cNvPicPr/>
          <p:nvPr/>
        </p:nvPicPr>
        <p:blipFill>
          <a:blip r:embed="rId4">
            <a:extLst/>
          </a:blip>
          <a:srcRect l="6400" t="3200" r="7499" b="50533"/>
          <a:stretch>
            <a:fillRect/>
          </a:stretch>
        </p:blipFill>
        <p:spPr>
          <a:xfrm>
            <a:off x="740664" y="3453572"/>
            <a:ext cx="3941065" cy="1588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000" cap="all">
                <a:solidFill>
                  <a:srgbClr val="FFFFFF"/>
                </a:solidFill>
              </a:rPr>
              <a:t>Method: (2) Feature extraction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00811" y="1460500"/>
            <a:ext cx="8342378" cy="4114800"/>
          </a:xfrm>
          <a:prstGeom prst="rect">
            <a:avLst/>
          </a:prstGeom>
        </p:spPr>
        <p:txBody>
          <a:bodyPr/>
          <a:lstStyle/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Mel-frequency Cepstrum Coefficients (MFCCs): </a:t>
            </a:r>
            <a:r>
              <a:rPr sz="2400">
                <a:solidFill>
                  <a:srgbClr val="FFFFFF"/>
                </a:solidFill>
              </a:rPr>
              <a:t>short-time    spectral decomposition of an audio signal that conveys the    general frequency characteristics important to human hearing</a:t>
            </a:r>
          </a:p>
          <a:p>
            <a:pPr marL="759758" lvl="1" indent="-302558">
              <a:spcBef>
                <a:spcPts val="0"/>
              </a:spcBef>
              <a:buFontTx/>
              <a:buAutoNum type="arabicPeriod"/>
              <a:defRPr sz="1800" spc="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Take the Fourier Transform within each segment</a:t>
            </a:r>
          </a:p>
          <a:p>
            <a:pPr marL="759758" lvl="1" indent="-302558">
              <a:spcBef>
                <a:spcPts val="0"/>
              </a:spcBef>
              <a:buFontTx/>
              <a:buAutoNum type="arabicPeriod"/>
              <a:defRPr sz="1800" spc="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Smooth the frequencies and map the spectrum obtained above onto the mel scale</a:t>
            </a:r>
          </a:p>
          <a:p>
            <a:pPr marL="759758" lvl="1" indent="-302558">
              <a:spcBef>
                <a:spcPts val="0"/>
              </a:spcBef>
              <a:buFontTx/>
              <a:buAutoNum type="arabicPeriod"/>
              <a:defRPr sz="1800" spc="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Take the logs of the powers at each of the mel frequencies</a:t>
            </a:r>
          </a:p>
          <a:p>
            <a:pPr marL="759758" lvl="1" indent="-302558">
              <a:spcBef>
                <a:spcPts val="0"/>
              </a:spcBef>
              <a:buFontTx/>
              <a:buAutoNum type="arabicPeriod"/>
              <a:defRPr sz="1800" spc="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Take the discrete cosine transform of the list of mel log powers, as if it were a signal</a:t>
            </a:r>
          </a:p>
          <a:p>
            <a:pPr marL="759758" lvl="1" indent="-302558">
              <a:spcBef>
                <a:spcPts val="0"/>
              </a:spcBef>
              <a:buFontTx/>
              <a:buAutoNum type="arabicPeriod"/>
              <a:defRPr sz="1800" spc="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The MFCCs are the amplitudes of the resulting spectrum</a:t>
            </a:r>
          </a:p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Log-Energy</a:t>
            </a:r>
          </a:p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Delta and Delta-Delta: d</a:t>
            </a:r>
            <a:r>
              <a:rPr sz="2400">
                <a:solidFill>
                  <a:srgbClr val="FFFFFF"/>
                </a:solidFill>
              </a:rPr>
              <a:t>ifferential and acceleration coefficients. </a:t>
            </a:r>
          </a:p>
        </p:txBody>
      </p:sp>
      <p:pic>
        <p:nvPicPr>
          <p:cNvPr id="85" name="image8.tif" descr="https://s-media-cache-ak0.pinimg.com/originals/c9/25/30/c925302c3172b868e49dd61592ea4a4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311" y="5093208"/>
            <a:ext cx="5175378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000" cap="all">
                <a:solidFill>
                  <a:srgbClr val="FFFFFF"/>
                </a:solidFill>
              </a:rPr>
              <a:t>Why SVM?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400811" y="1524000"/>
            <a:ext cx="8342378" cy="4114800"/>
          </a:xfrm>
          <a:prstGeom prst="rect">
            <a:avLst/>
          </a:prstGeom>
        </p:spPr>
        <p:txBody>
          <a:bodyPr/>
          <a:lstStyle/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 spc="30">
                <a:solidFill>
                  <a:srgbClr val="FFFFFF"/>
                </a:solidFill>
              </a:rPr>
              <a:t>reasonable flexibility</a:t>
            </a:r>
          </a:p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 spc="30">
                <a:solidFill>
                  <a:srgbClr val="FFFFFF"/>
                </a:solidFill>
              </a:rPr>
              <a:t>good computationally complexity which is important given the large size of the data i.e 10,000 x 42</a:t>
            </a:r>
          </a:p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 spc="30">
                <a:solidFill>
                  <a:srgbClr val="FFFFFF"/>
                </a:solidFill>
              </a:rPr>
              <a:t>a-priori we would expect significant non-linearities which SVM can handle</a:t>
            </a:r>
          </a:p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 spc="30">
                <a:solidFill>
                  <a:srgbClr val="FFFFFF"/>
                </a:solidFill>
              </a:rPr>
              <a:t>We train SVM on 500 observations from each song</a:t>
            </a:r>
          </a:p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 spc="30">
                <a:solidFill>
                  <a:srgbClr val="FFFFFF"/>
                </a:solidFill>
              </a:rPr>
              <a:t>classification for song is naive sum of all classified observations from that song</a:t>
            </a:r>
          </a:p>
          <a:p>
            <a:pPr marL="484094" lvl="0" indent="-484094">
              <a:spcBef>
                <a:spcPts val="0"/>
              </a:spcBef>
              <a:defRPr sz="1800" spc="0">
                <a:solidFill>
                  <a:srgbClr val="000000"/>
                </a:solidFill>
              </a:defRPr>
            </a:pPr>
            <a:r>
              <a:rPr sz="2400" spc="30">
                <a:solidFill>
                  <a:srgbClr val="FFFFFF"/>
                </a:solidFill>
              </a:rPr>
              <a:t>Performs shockingly well!</a:t>
            </a:r>
          </a:p>
        </p:txBody>
      </p:sp>
      <p:pic>
        <p:nvPicPr>
          <p:cNvPr id="91" name="image8.tif" descr="https://s-media-cache-ak0.pinimg.com/originals/c9/25/30/c925302c3172b868e49dd61592ea4a4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311" y="5093208"/>
            <a:ext cx="5175378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</a:defRPr>
            </a:pPr>
            <a:r>
              <a:rPr sz="3000" cap="all" spc="50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100">
                <a:solidFill>
                  <a:srgbClr val="FFFFFF"/>
                </a:solidFill>
              </a:rPr>
              <a:t>8</a:t>
            </a:fld>
            <a:endParaRPr sz="1100">
              <a:solidFill>
                <a:srgbClr val="FFFFFF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609600" y="1562100"/>
            <a:ext cx="7924800" cy="5257800"/>
          </a:xfrm>
          <a:prstGeom prst="rect">
            <a:avLst/>
          </a:prstGeom>
        </p:spPr>
        <p:txBody>
          <a:bodyPr/>
          <a:lstStyle/>
          <a:p>
            <a:pPr marL="0" marR="457200" lvl="0" indent="0" defTabSz="457200">
              <a:spcBef>
                <a:spcPts val="0"/>
              </a:spcBef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1a: Train with first 500 MPCC from the first segment of each song using the soft-SVM (same code as we used in Lab #7).</a:t>
            </a:r>
          </a:p>
          <a:p>
            <a:pPr marL="0" marR="457200" lvl="0" indent="0" defTabSz="457200">
              <a:spcBef>
                <a:spcPts val="0"/>
              </a:spcBef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</a:endParaRPr>
          </a:p>
          <a:p>
            <a:pPr marL="0" marR="457200" lvl="0" indent="0" defTabSz="457200">
              <a:spcBef>
                <a:spcPts val="0"/>
              </a:spcBef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1b: Same as Method 1a but we use a more random sampling method</a:t>
            </a:r>
          </a:p>
          <a:p>
            <a:pPr marL="0" marR="457200" lvl="0" indent="0" defTabSz="457200">
              <a:spcBef>
                <a:spcPts val="0"/>
              </a:spcBef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</a:endParaRPr>
          </a:p>
          <a:p>
            <a:pPr marL="0" marR="457200" lvl="0" indent="0" defTabSz="457200">
              <a:spcBef>
                <a:spcPts val="0"/>
              </a:spcBef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2a. use the same sampling method as problem 1a. but train the model uses `fitcsvm’</a:t>
            </a:r>
          </a:p>
          <a:p>
            <a:pPr marL="0" marR="457200" lvl="0" indent="0" defTabSz="457200">
              <a:spcBef>
                <a:spcPts val="0"/>
              </a:spcBef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</a:endParaRPr>
          </a:p>
          <a:p>
            <a:pPr marL="0" marR="457200" lvl="0" indent="0" defTabSz="457200">
              <a:spcBef>
                <a:spcPts val="0"/>
              </a:spcBef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2b: Use the same training method as Experiment 2a. but using the random sampling method from Experiment 1b. </a:t>
            </a:r>
          </a:p>
        </p:txBody>
      </p:sp>
      <p:pic>
        <p:nvPicPr>
          <p:cNvPr id="98" name="image8.tif" descr="https://s-media-cache-ak0.pinimg.com/originals/c9/25/30/c925302c3172b868e49dd61592ea4a4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4311" y="5093208"/>
            <a:ext cx="5175378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pc="0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000" cap="all">
                <a:solidFill>
                  <a:srgbClr val="FFFFFF"/>
                </a:solidFill>
              </a:rPr>
              <a:t>Results from non-linear svm</a:t>
            </a:r>
          </a:p>
        </p:txBody>
      </p:sp>
      <p:pic>
        <p:nvPicPr>
          <p:cNvPr id="101" name="image8.tif" descr="https://s-media-cache-ak0.pinimg.com/originals/c9/25/30/c925302c3172b868e49dd61592ea4a47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4311" y="5093208"/>
            <a:ext cx="5175378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4311" y="1716833"/>
            <a:ext cx="5175378" cy="3881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rgbClr val="7E97AD"/>
          </a:solidFill>
          <a:prstDash val="solid"/>
          <a:beve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rgbClr val="7E97AD"/>
          </a:solidFill>
          <a:prstDash val="solid"/>
          <a:beve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rgbClr val="7E97AD"/>
          </a:solidFill>
          <a:prstDash val="solid"/>
          <a:beve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0795" cap="flat">
          <a:solidFill>
            <a:srgbClr val="7E97AD"/>
          </a:solidFill>
          <a:prstDash val="solid"/>
          <a:beve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812</Words>
  <Application>Microsoft Office PowerPoint</Application>
  <PresentationFormat>On-screen Show (4:3)</PresentationFormat>
  <Paragraphs>95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 Neue</vt:lpstr>
      <vt:lpstr>Arial</vt:lpstr>
      <vt:lpstr>Arial Narrow</vt:lpstr>
      <vt:lpstr>Calibri</vt:lpstr>
      <vt:lpstr>Default</vt:lpstr>
      <vt:lpstr>Music Genre Classification using Soft-SVM and Mel-Frequency Cepstrum Coefficients </vt:lpstr>
      <vt:lpstr>Goal: music genre classification</vt:lpstr>
      <vt:lpstr>What we did</vt:lpstr>
      <vt:lpstr>Data</vt:lpstr>
      <vt:lpstr>Method: (1) Segmentation</vt:lpstr>
      <vt:lpstr>Method: (2) Feature extraction</vt:lpstr>
      <vt:lpstr>Why SVM?</vt:lpstr>
      <vt:lpstr>Experiments</vt:lpstr>
      <vt:lpstr>Results from non-linear svm</vt:lpstr>
      <vt:lpstr>Conclusions</vt:lpstr>
      <vt:lpstr>Further Work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 using Soft-SVM and Mel-Frequency Cepstrum Coefficients </dc:title>
  <cp:lastModifiedBy>Elizabeth Chin</cp:lastModifiedBy>
  <cp:revision>2</cp:revision>
  <dcterms:modified xsi:type="dcterms:W3CDTF">2016-06-03T06:44:04Z</dcterms:modified>
</cp:coreProperties>
</file>