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6"/>
  </p:notesMasterIdLst>
  <p:handoutMasterIdLst>
    <p:handoutMasterId r:id="rId27"/>
  </p:handoutMasterIdLst>
  <p:sldIdLst>
    <p:sldId id="256" r:id="rId5"/>
    <p:sldId id="265" r:id="rId6"/>
    <p:sldId id="293" r:id="rId7"/>
    <p:sldId id="294" r:id="rId8"/>
    <p:sldId id="267" r:id="rId9"/>
    <p:sldId id="268" r:id="rId10"/>
    <p:sldId id="291" r:id="rId11"/>
    <p:sldId id="297" r:id="rId12"/>
    <p:sldId id="290" r:id="rId13"/>
    <p:sldId id="298" r:id="rId14"/>
    <p:sldId id="307" r:id="rId15"/>
    <p:sldId id="308" r:id="rId16"/>
    <p:sldId id="309" r:id="rId17"/>
    <p:sldId id="310" r:id="rId18"/>
    <p:sldId id="306" r:id="rId19"/>
    <p:sldId id="270" r:id="rId20"/>
    <p:sldId id="304" r:id="rId21"/>
    <p:sldId id="312" r:id="rId22"/>
    <p:sldId id="295" r:id="rId23"/>
    <p:sldId id="296" r:id="rId24"/>
    <p:sldId id="289" r:id="rId25"/>
  </p:sldIdLst>
  <p:sldSz cx="12192000" cy="68580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A1533F8-4F07-1D2C-8BC3-A867D2A83093}" name="Christine Dufour" initials="CD" userId="S::christine.dufour@umontreal.ca::3bae6065-d779-4eb9-887a-67246bc031a2"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A4C0E3"/>
    <a:srgbClr val="7AA5D3"/>
    <a:srgbClr val="528CC1"/>
    <a:srgbClr val="4577A5"/>
    <a:srgbClr val="70AD47"/>
    <a:srgbClr val="43BB8D"/>
    <a:srgbClr val="4472C4"/>
    <a:srgbClr val="7A23B4"/>
    <a:srgbClr val="FDC31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1C83A48-9EAC-4A6D-977E-BEC77FE16ABF}" v="184" dt="2024-11-05T19:08:46.976"/>
    <p1510:client id="{1627C6E9-24AD-40F0-A662-AB71F1D0CD30}" v="895" dt="2024-11-05T03:40:42.754"/>
    <p1510:client id="{173638A6-2CF6-4D4E-9925-05DAC4B971A1}" v="313" dt="2024-11-04T21:44:21.196"/>
    <p1510:client id="{23E66290-ACA7-48AF-BCBC-F25ADDC00DA6}" v="136" dt="2024-11-05T21:28:59.183"/>
    <p1510:client id="{2BE3DC13-9F94-4C4A-8356-C12E31086090}" v="313" dt="2024-11-05T14:05:13.058"/>
    <p1510:client id="{5E533410-EA91-463D-99D1-DCB27B9B89FF}" v="9" dt="2024-11-06T00:34:16.018"/>
    <p1510:client id="{70E198E4-5705-4E49-8170-D52B1B5A6C51}" v="6" dt="2024-11-05T23:28:37.942"/>
    <p1510:client id="{71666817-A939-4C12-AC14-AF826B77BE53}" v="1" dt="2024-11-05T16:49:02.873"/>
    <p1510:client id="{7C118950-4047-4397-A38F-9D45660072FD}" v="519" dt="2024-11-05T20:42:33.584"/>
    <p1510:client id="{82D42AE1-618F-4C16-B085-F337C7D90D1E}" v="30" dt="2024-11-05T19:17:05.793"/>
    <p1510:client id="{9CE68806-5D92-463B-8B93-422B1108F440}" v="721" dt="2024-11-04T21:33:04.719"/>
    <p1510:client id="{D73E49A5-5E37-40D1-A443-689EFA1D285A}" v="3" dt="2024-11-05T20:36:44.572"/>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Style moyen 2 - Accentuation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3B4B98B0-60AC-42C2-AFA5-B58CD77FA1E5}" styleName="Style léger 1 - Accentuation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526" y="3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handoutMaster" Target="handoutMasters/handoutMaster1.xml"/><Relationship Id="rId30" Type="http://schemas.openxmlformats.org/officeDocument/2006/relationships/theme" Target="theme/theme1.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fr-CA"/>
              <a:t>Cours </a:t>
            </a:r>
          </a:p>
        </p:txBody>
      </p:sp>
      <p:sp>
        <p:nvSpPr>
          <p:cNvPr id="3" name="Espace réservé de la date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r>
              <a:rPr lang="fr-CA"/>
              <a:t>4 septembre 2015</a:t>
            </a:r>
          </a:p>
        </p:txBody>
      </p:sp>
      <p:sp>
        <p:nvSpPr>
          <p:cNvPr id="4" name="Espace réservé du pied de page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fr-CA"/>
              <a:t>SCI6306 (A2015) - Christine Dufour</a:t>
            </a:r>
          </a:p>
        </p:txBody>
      </p:sp>
      <p:sp>
        <p:nvSpPr>
          <p:cNvPr id="5" name="Espace réservé du numéro de diapositive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3913A8A-947F-479D-8945-B5BEB083735A}" type="slidenum">
              <a:rPr lang="fr-CA" smtClean="0"/>
              <a:t>‹N°›</a:t>
            </a:fld>
            <a:endParaRPr lang="fr-CA"/>
          </a:p>
        </p:txBody>
      </p:sp>
    </p:spTree>
    <p:extLst>
      <p:ext uri="{BB962C8B-B14F-4D97-AF65-F5344CB8AC3E}">
        <p14:creationId xmlns:p14="http://schemas.microsoft.com/office/powerpoint/2010/main" val="641360621"/>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r>
              <a:rPr lang="fr-CA"/>
              <a:t>Cours </a:t>
            </a:r>
          </a:p>
        </p:txBody>
      </p:sp>
      <p:sp>
        <p:nvSpPr>
          <p:cNvPr id="3" name="Espace réservé de la date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r>
              <a:rPr lang="fr-CA"/>
              <a:t>4 septembre 2015</a:t>
            </a:r>
          </a:p>
        </p:txBody>
      </p:sp>
      <p:sp>
        <p:nvSpPr>
          <p:cNvPr id="4" name="Espace réservé de l'image des diapositives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fr-CA"/>
          </a:p>
        </p:txBody>
      </p:sp>
      <p:sp>
        <p:nvSpPr>
          <p:cNvPr id="5" name="Espace réservé des commentair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6" name="Espace réservé du pied de page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fr-CA"/>
              <a:t>SCI6306 (A2015) - Christine Dufour</a:t>
            </a:r>
          </a:p>
        </p:txBody>
      </p:sp>
      <p:sp>
        <p:nvSpPr>
          <p:cNvPr id="7" name="Espace réservé du numéro de diapositiv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2F484A-21E8-4BA3-881C-1DC63475B260}" type="slidenum">
              <a:rPr lang="fr-CA" smtClean="0"/>
              <a:t>‹N°›</a:t>
            </a:fld>
            <a:endParaRPr lang="fr-CA"/>
          </a:p>
        </p:txBody>
      </p:sp>
    </p:spTree>
    <p:extLst>
      <p:ext uri="{BB962C8B-B14F-4D97-AF65-F5344CB8AC3E}">
        <p14:creationId xmlns:p14="http://schemas.microsoft.com/office/powerpoint/2010/main" val="1008007683"/>
      </p:ext>
    </p:extLst>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notes 2"/>
          <p:cNvSpPr>
            <a:spLocks noGrp="1"/>
          </p:cNvSpPr>
          <p:nvPr>
            <p:ph type="body" idx="1"/>
          </p:nvPr>
        </p:nvSpPr>
        <p:spPr/>
        <p:txBody>
          <a:bodyPr/>
          <a:lstStyle/>
          <a:p>
            <a:r>
              <a:rPr lang="fr-CA" sz="1200"/>
              <a:t>Littératie va au-delà de la lecture, de l’écriture et du calcul : « capacité d’une personne, d’un milieu et d’une communauté à comprendre et à communiquer de l’information par le langage sur différents supports pour participer activement à la société dans différents contextes » (Réseau québécois de recherche et de transfert en littératie, 2016)</a:t>
            </a:r>
            <a:endParaRPr lang="fr-CA"/>
          </a:p>
        </p:txBody>
      </p:sp>
      <p:sp>
        <p:nvSpPr>
          <p:cNvPr id="4" name="Espace réservé de l'en-tête 3"/>
          <p:cNvSpPr>
            <a:spLocks noGrp="1"/>
          </p:cNvSpPr>
          <p:nvPr>
            <p:ph type="hdr" sz="quarter"/>
          </p:nvPr>
        </p:nvSpPr>
        <p:spPr/>
        <p:txBody>
          <a:bodyPr/>
          <a:lstStyle/>
          <a:p>
            <a:r>
              <a:rPr lang="fr-CA"/>
              <a:t>Cours </a:t>
            </a:r>
          </a:p>
        </p:txBody>
      </p:sp>
      <p:sp>
        <p:nvSpPr>
          <p:cNvPr id="5" name="Espace réservé de la date 4"/>
          <p:cNvSpPr>
            <a:spLocks noGrp="1"/>
          </p:cNvSpPr>
          <p:nvPr>
            <p:ph type="dt" idx="1"/>
          </p:nvPr>
        </p:nvSpPr>
        <p:spPr/>
        <p:txBody>
          <a:bodyPr/>
          <a:lstStyle/>
          <a:p>
            <a:r>
              <a:rPr lang="fr-CA"/>
              <a:t>4 septembre 2015</a:t>
            </a:r>
          </a:p>
        </p:txBody>
      </p:sp>
      <p:sp>
        <p:nvSpPr>
          <p:cNvPr id="6" name="Espace réservé du pied de page 5"/>
          <p:cNvSpPr>
            <a:spLocks noGrp="1"/>
          </p:cNvSpPr>
          <p:nvPr>
            <p:ph type="ftr" sz="quarter" idx="4"/>
          </p:nvPr>
        </p:nvSpPr>
        <p:spPr/>
        <p:txBody>
          <a:bodyPr/>
          <a:lstStyle/>
          <a:p>
            <a:r>
              <a:rPr lang="fr-CA"/>
              <a:t>SCI6306 (A2015) - Christine Dufour</a:t>
            </a:r>
          </a:p>
        </p:txBody>
      </p:sp>
      <p:sp>
        <p:nvSpPr>
          <p:cNvPr id="7" name="Espace réservé du numéro de diapositive 6"/>
          <p:cNvSpPr>
            <a:spLocks noGrp="1"/>
          </p:cNvSpPr>
          <p:nvPr>
            <p:ph type="sldNum" sz="quarter" idx="5"/>
          </p:nvPr>
        </p:nvSpPr>
        <p:spPr/>
        <p:txBody>
          <a:bodyPr/>
          <a:lstStyle/>
          <a:p>
            <a:fld id="{852F484A-21E8-4BA3-881C-1DC63475B260}" type="slidenum">
              <a:rPr lang="fr-CA" smtClean="0"/>
              <a:t>3</a:t>
            </a:fld>
            <a:endParaRPr lang="fr-CA"/>
          </a:p>
        </p:txBody>
      </p:sp>
    </p:spTree>
    <p:extLst>
      <p:ext uri="{BB962C8B-B14F-4D97-AF65-F5344CB8AC3E}">
        <p14:creationId xmlns:p14="http://schemas.microsoft.com/office/powerpoint/2010/main" val="431714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e de titre">
    <p:spTree>
      <p:nvGrpSpPr>
        <p:cNvPr id="1" name=""/>
        <p:cNvGrpSpPr/>
        <p:nvPr/>
      </p:nvGrpSpPr>
      <p:grpSpPr>
        <a:xfrm>
          <a:off x="0" y="0"/>
          <a:ext cx="0" cy="0"/>
          <a:chOff x="0" y="0"/>
          <a:chExt cx="0" cy="0"/>
        </a:xfrm>
      </p:grpSpPr>
      <p:sp>
        <p:nvSpPr>
          <p:cNvPr id="2" name="Titre 1"/>
          <p:cNvSpPr>
            <a:spLocks noGrp="1"/>
          </p:cNvSpPr>
          <p:nvPr>
            <p:ph type="ctrTitle"/>
          </p:nvPr>
        </p:nvSpPr>
        <p:spPr>
          <a:xfrm>
            <a:off x="1524000" y="2345645"/>
            <a:ext cx="9144000" cy="502812"/>
          </a:xfrm>
        </p:spPr>
        <p:txBody>
          <a:bodyPr anchor="b">
            <a:normAutofit/>
          </a:bodyPr>
          <a:lstStyle>
            <a:lvl1pPr algn="ctr">
              <a:defRPr sz="2400" b="1">
                <a:solidFill>
                  <a:srgbClr val="0057AC"/>
                </a:solidFill>
                <a:latin typeface="Aptos Display" panose="020B0004020202020204" pitchFamily="34" charset="0"/>
              </a:defRPr>
            </a:lvl1pPr>
          </a:lstStyle>
          <a:p>
            <a:r>
              <a:rPr lang="fr-FR"/>
              <a:t>Modifiez le style du titre</a:t>
            </a:r>
            <a:endParaRPr lang="fr-CA"/>
          </a:p>
        </p:txBody>
      </p:sp>
      <p:sp>
        <p:nvSpPr>
          <p:cNvPr id="3" name="Sous-titre 2"/>
          <p:cNvSpPr>
            <a:spLocks noGrp="1"/>
          </p:cNvSpPr>
          <p:nvPr>
            <p:ph type="subTitle" idx="1"/>
          </p:nvPr>
        </p:nvSpPr>
        <p:spPr>
          <a:xfrm>
            <a:off x="1524000" y="3127271"/>
            <a:ext cx="9144000" cy="1655762"/>
          </a:xfrm>
        </p:spPr>
        <p:txBody>
          <a:bodyPr>
            <a:normAutofit/>
          </a:bodyPr>
          <a:lstStyle>
            <a:lvl1pPr marL="0" indent="0" algn="ctr">
              <a:buNone/>
              <a:defRPr sz="4400" b="1">
                <a:solidFill>
                  <a:srgbClr val="0B113A"/>
                </a:solidFill>
                <a:latin typeface="Aptos Display" panose="020B0004020202020204" pitchFamily="34" charset="0"/>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fr-FR"/>
              <a:t>Modifiez le style des sous-titres du masque</a:t>
            </a:r>
            <a:endParaRPr lang="fr-CA"/>
          </a:p>
        </p:txBody>
      </p:sp>
      <p:sp>
        <p:nvSpPr>
          <p:cNvPr id="7" name="Rectangle 6"/>
          <p:cNvSpPr/>
          <p:nvPr userDrawn="1"/>
        </p:nvSpPr>
        <p:spPr bwMode="hidden">
          <a:xfrm>
            <a:off x="278613" y="6371758"/>
            <a:ext cx="11624297" cy="378000"/>
          </a:xfrm>
          <a:prstGeom prst="rect">
            <a:avLst/>
          </a:prstGeom>
          <a:solidFill>
            <a:srgbClr val="E5F0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a:latin typeface="Aptos Display" panose="020B0004020202020204" pitchFamily="34" charset="0"/>
            </a:endParaRPr>
          </a:p>
        </p:txBody>
      </p:sp>
      <p:sp>
        <p:nvSpPr>
          <p:cNvPr id="4" name="Espace réservé de la date 3"/>
          <p:cNvSpPr>
            <a:spLocks noGrp="1"/>
          </p:cNvSpPr>
          <p:nvPr>
            <p:ph type="dt" sz="half" idx="10"/>
          </p:nvPr>
        </p:nvSpPr>
        <p:spPr>
          <a:xfrm>
            <a:off x="511396" y="6378197"/>
            <a:ext cx="2743200" cy="365125"/>
          </a:xfrm>
        </p:spPr>
        <p:txBody>
          <a:bodyPr/>
          <a:lstStyle>
            <a:lvl1pPr>
              <a:defRPr>
                <a:solidFill>
                  <a:srgbClr val="000938"/>
                </a:solidFill>
                <a:latin typeface="Aptos Display" panose="020B0004020202020204" pitchFamily="34" charset="0"/>
              </a:defRPr>
            </a:lvl1pPr>
          </a:lstStyle>
          <a:p>
            <a:r>
              <a:rPr lang="fr-FR"/>
              <a:t>6 novembre 2024</a:t>
            </a:r>
            <a:endParaRPr lang="fr-CA"/>
          </a:p>
        </p:txBody>
      </p:sp>
      <p:sp>
        <p:nvSpPr>
          <p:cNvPr id="13" name="ZoneTexte 12"/>
          <p:cNvSpPr txBox="1"/>
          <p:nvPr userDrawn="1"/>
        </p:nvSpPr>
        <p:spPr>
          <a:xfrm>
            <a:off x="5560971" y="6422260"/>
            <a:ext cx="1059585" cy="276999"/>
          </a:xfrm>
          <a:prstGeom prst="rect">
            <a:avLst/>
          </a:prstGeom>
          <a:noFill/>
        </p:spPr>
        <p:txBody>
          <a:bodyPr wrap="none" rtlCol="0">
            <a:spAutoFit/>
          </a:bodyPr>
          <a:lstStyle/>
          <a:p>
            <a:pPr algn="ctr"/>
            <a:r>
              <a:rPr lang="fr-CA" sz="1200" kern="1200">
                <a:solidFill>
                  <a:srgbClr val="000938"/>
                </a:solidFill>
                <a:effectLst/>
                <a:latin typeface="Aptos Display" panose="020B0004020202020204" pitchFamily="34" charset="0"/>
                <a:ea typeface="+mn-ea"/>
                <a:cs typeface="+mn-cs"/>
              </a:rPr>
              <a:t>CC BY-SA 4.0</a:t>
            </a:r>
            <a:endParaRPr lang="fr-CA" sz="1200">
              <a:solidFill>
                <a:srgbClr val="000938"/>
              </a:solidFill>
              <a:latin typeface="Aptos Display" panose="020B0004020202020204" pitchFamily="34" charset="0"/>
            </a:endParaRPr>
          </a:p>
        </p:txBody>
      </p:sp>
      <p:sp>
        <p:nvSpPr>
          <p:cNvPr id="14" name="ZoneTexte 13"/>
          <p:cNvSpPr txBox="1"/>
          <p:nvPr userDrawn="1"/>
        </p:nvSpPr>
        <p:spPr>
          <a:xfrm>
            <a:off x="11028784" y="6422260"/>
            <a:ext cx="686406" cy="276999"/>
          </a:xfrm>
          <a:prstGeom prst="rect">
            <a:avLst/>
          </a:prstGeom>
          <a:noFill/>
        </p:spPr>
        <p:txBody>
          <a:bodyPr wrap="none" rtlCol="0">
            <a:spAutoFit/>
          </a:bodyPr>
          <a:lstStyle/>
          <a:p>
            <a:pPr algn="r"/>
            <a:fld id="{E9571F21-E849-4340-9ED7-CF54F2A99459}" type="slidenum">
              <a:rPr lang="fr-CA" sz="1200" smtClean="0">
                <a:solidFill>
                  <a:srgbClr val="000938"/>
                </a:solidFill>
                <a:latin typeface="Aptos Display" panose="020B0004020202020204" pitchFamily="34" charset="0"/>
              </a:rPr>
              <a:pPr algn="r"/>
              <a:t>‹N°›</a:t>
            </a:fld>
            <a:r>
              <a:rPr lang="fr-CA" sz="1200" dirty="0">
                <a:solidFill>
                  <a:srgbClr val="000938"/>
                </a:solidFill>
                <a:latin typeface="Aptos Display" panose="020B0004020202020204" pitchFamily="34" charset="0"/>
              </a:rPr>
              <a:t> / 21</a:t>
            </a:r>
          </a:p>
        </p:txBody>
      </p:sp>
    </p:spTree>
    <p:extLst>
      <p:ext uri="{BB962C8B-B14F-4D97-AF65-F5344CB8AC3E}">
        <p14:creationId xmlns:p14="http://schemas.microsoft.com/office/powerpoint/2010/main" val="40765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re et texte vertica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p>
            <a:r>
              <a:rPr lang="fr-FR"/>
              <a:t>Modifiez le style du titre</a:t>
            </a:r>
            <a:endParaRPr lang="fr-CA"/>
          </a:p>
        </p:txBody>
      </p:sp>
      <p:sp>
        <p:nvSpPr>
          <p:cNvPr id="3" name="Espace réservé du texte vertical 2"/>
          <p:cNvSpPr>
            <a:spLocks noGrp="1"/>
          </p:cNvSpPr>
          <p:nvPr>
            <p:ph type="body" orient="vert" idx="1"/>
          </p:nvPr>
        </p:nvSpPr>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10"/>
          </p:nvPr>
        </p:nvSpPr>
        <p:spPr/>
        <p:txBody>
          <a:bodyPr/>
          <a:lstStyle/>
          <a:p>
            <a:r>
              <a:rPr lang="fr-FR"/>
              <a:t>6 novembre 2024</a:t>
            </a:r>
            <a:endParaRPr lang="fr-CA"/>
          </a:p>
        </p:txBody>
      </p:sp>
    </p:spTree>
    <p:extLst>
      <p:ext uri="{BB962C8B-B14F-4D97-AF65-F5344CB8AC3E}">
        <p14:creationId xmlns:p14="http://schemas.microsoft.com/office/powerpoint/2010/main" val="900884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re vertical et texte">
    <p:spTree>
      <p:nvGrpSpPr>
        <p:cNvPr id="1" name=""/>
        <p:cNvGrpSpPr/>
        <p:nvPr/>
      </p:nvGrpSpPr>
      <p:grpSpPr>
        <a:xfrm>
          <a:off x="0" y="0"/>
          <a:ext cx="0" cy="0"/>
          <a:chOff x="0" y="0"/>
          <a:chExt cx="0" cy="0"/>
        </a:xfrm>
      </p:grpSpPr>
      <p:sp>
        <p:nvSpPr>
          <p:cNvPr id="2" name="Titre vertical 1"/>
          <p:cNvSpPr>
            <a:spLocks noGrp="1"/>
          </p:cNvSpPr>
          <p:nvPr>
            <p:ph type="title" orient="vert"/>
          </p:nvPr>
        </p:nvSpPr>
        <p:spPr>
          <a:xfrm>
            <a:off x="8724901" y="365125"/>
            <a:ext cx="2628900" cy="5811838"/>
          </a:xfrm>
        </p:spPr>
        <p:txBody>
          <a:bodyPr vert="eaVert"/>
          <a:lstStyle/>
          <a:p>
            <a:r>
              <a:rPr lang="fr-FR"/>
              <a:t>Modifiez le style du titre</a:t>
            </a:r>
            <a:endParaRPr lang="fr-CA"/>
          </a:p>
        </p:txBody>
      </p:sp>
      <p:sp>
        <p:nvSpPr>
          <p:cNvPr id="3" name="Espace réservé du texte vertical 2"/>
          <p:cNvSpPr>
            <a:spLocks noGrp="1"/>
          </p:cNvSpPr>
          <p:nvPr>
            <p:ph type="body" orient="vert" idx="1"/>
          </p:nvPr>
        </p:nvSpPr>
        <p:spPr>
          <a:xfrm>
            <a:off x="838201" y="365125"/>
            <a:ext cx="7734300" cy="5811838"/>
          </a:xfrm>
        </p:spPr>
        <p:txBody>
          <a:bodyPr vert="eaVert"/>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10"/>
          </p:nvPr>
        </p:nvSpPr>
        <p:spPr/>
        <p:txBody>
          <a:bodyPr/>
          <a:lstStyle/>
          <a:p>
            <a:r>
              <a:rPr lang="fr-FR"/>
              <a:t>6 novembre 2024</a:t>
            </a:r>
            <a:endParaRPr lang="fr-CA"/>
          </a:p>
        </p:txBody>
      </p:sp>
    </p:spTree>
    <p:extLst>
      <p:ext uri="{BB962C8B-B14F-4D97-AF65-F5344CB8AC3E}">
        <p14:creationId xmlns:p14="http://schemas.microsoft.com/office/powerpoint/2010/main" val="27431244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re et contenu">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rgbClr val="0B113A"/>
                </a:solidFill>
              </a:defRPr>
            </a:lvl1pPr>
          </a:lstStyle>
          <a:p>
            <a:r>
              <a:rPr lang="fr-FR"/>
              <a:t>Modifiez le style du titre</a:t>
            </a:r>
            <a:endParaRPr lang="fr-CA"/>
          </a:p>
        </p:txBody>
      </p:sp>
      <p:sp>
        <p:nvSpPr>
          <p:cNvPr id="3" name="Espace réservé du contenu 2"/>
          <p:cNvSpPr>
            <a:spLocks noGrp="1"/>
          </p:cNvSpPr>
          <p:nvPr>
            <p:ph idx="1"/>
          </p:nvPr>
        </p:nvSpPr>
        <p:spPr bwMode="gray"/>
        <p:txBody>
          <a:bodyPr/>
          <a:lstStyle>
            <a:lvl1pPr>
              <a:buClr>
                <a:srgbClr val="FFCA40"/>
              </a:buClr>
              <a:defRPr/>
            </a:lvl1pPr>
            <a:lvl3pPr>
              <a:buClr>
                <a:srgbClr val="0057AC"/>
              </a:buClr>
              <a:defRPr/>
            </a:lvl3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e la date 3"/>
          <p:cNvSpPr>
            <a:spLocks noGrp="1"/>
          </p:cNvSpPr>
          <p:nvPr>
            <p:ph type="dt" sz="half" idx="10"/>
          </p:nvPr>
        </p:nvSpPr>
        <p:spPr/>
        <p:txBody>
          <a:bodyPr/>
          <a:lstStyle/>
          <a:p>
            <a:r>
              <a:rPr lang="fr-FR"/>
              <a:t>6 novembre 2024</a:t>
            </a:r>
            <a:endParaRPr lang="fr-CA"/>
          </a:p>
        </p:txBody>
      </p:sp>
      <p:sp>
        <p:nvSpPr>
          <p:cNvPr id="6" name="Espace réservé du texte 5"/>
          <p:cNvSpPr>
            <a:spLocks noGrp="1"/>
          </p:cNvSpPr>
          <p:nvPr>
            <p:ph type="body" sz="quarter" idx="11"/>
          </p:nvPr>
        </p:nvSpPr>
        <p:spPr bwMode="gray">
          <a:xfrm>
            <a:off x="836084" y="754161"/>
            <a:ext cx="10515600" cy="315912"/>
          </a:xfrm>
        </p:spPr>
        <p:txBody>
          <a:bodyPr>
            <a:noAutofit/>
          </a:bodyPr>
          <a:lstStyle>
            <a:lvl1pPr marL="0" indent="0">
              <a:buFontTx/>
              <a:buNone/>
              <a:defRPr sz="2000" b="0">
                <a:solidFill>
                  <a:srgbClr val="0057AC"/>
                </a:solidFill>
                <a:latin typeface="Arial Narrow" panose="020B0606020202030204" pitchFamily="34" charset="0"/>
              </a:defRPr>
            </a:lvl1pPr>
          </a:lstStyle>
          <a:p>
            <a:pPr lvl="0"/>
            <a:r>
              <a:rPr lang="fr-FR"/>
              <a:t>Modifier les styles du texte du masque</a:t>
            </a:r>
          </a:p>
        </p:txBody>
      </p:sp>
    </p:spTree>
    <p:extLst>
      <p:ext uri="{BB962C8B-B14F-4D97-AF65-F5344CB8AC3E}">
        <p14:creationId xmlns:p14="http://schemas.microsoft.com/office/powerpoint/2010/main" val="2391532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Titre de section">
    <p:spTree>
      <p:nvGrpSpPr>
        <p:cNvPr id="1" name=""/>
        <p:cNvGrpSpPr/>
        <p:nvPr/>
      </p:nvGrpSpPr>
      <p:grpSpPr>
        <a:xfrm>
          <a:off x="0" y="0"/>
          <a:ext cx="0" cy="0"/>
          <a:chOff x="0" y="0"/>
          <a:chExt cx="0" cy="0"/>
        </a:xfrm>
      </p:grpSpPr>
      <p:sp>
        <p:nvSpPr>
          <p:cNvPr id="2" name="Titre 1"/>
          <p:cNvSpPr>
            <a:spLocks noGrp="1"/>
          </p:cNvSpPr>
          <p:nvPr>
            <p:ph type="title"/>
          </p:nvPr>
        </p:nvSpPr>
        <p:spPr>
          <a:xfrm>
            <a:off x="831851" y="1709740"/>
            <a:ext cx="10515600" cy="2852737"/>
          </a:xfrm>
        </p:spPr>
        <p:txBody>
          <a:bodyPr anchor="b"/>
          <a:lstStyle>
            <a:lvl1pPr>
              <a:defRPr sz="4500">
                <a:solidFill>
                  <a:srgbClr val="0B113A"/>
                </a:solidFill>
              </a:defRPr>
            </a:lvl1pPr>
          </a:lstStyle>
          <a:p>
            <a:r>
              <a:rPr lang="fr-FR"/>
              <a:t>Modifiez le style du titre</a:t>
            </a:r>
            <a:endParaRPr lang="fr-CA"/>
          </a:p>
        </p:txBody>
      </p:sp>
      <p:sp>
        <p:nvSpPr>
          <p:cNvPr id="3" name="Espace réservé du texte 2"/>
          <p:cNvSpPr>
            <a:spLocks noGrp="1"/>
          </p:cNvSpPr>
          <p:nvPr>
            <p:ph type="body" idx="1"/>
          </p:nvPr>
        </p:nvSpPr>
        <p:spPr>
          <a:xfrm>
            <a:off x="831851" y="4589465"/>
            <a:ext cx="10515600" cy="1500187"/>
          </a:xfrm>
        </p:spPr>
        <p:txBody>
          <a:bodyPr/>
          <a:lstStyle>
            <a:lvl1pPr marL="0" indent="0">
              <a:buNone/>
              <a:defRPr sz="1800">
                <a:solidFill>
                  <a:srgbClr val="0057AC"/>
                </a:solidFill>
                <a:latin typeface="+mj-lt"/>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fr-FR"/>
              <a:t>Modifier les styles du texte du masque</a:t>
            </a:r>
          </a:p>
        </p:txBody>
      </p:sp>
      <p:sp>
        <p:nvSpPr>
          <p:cNvPr id="4" name="Espace réservé de la date 3"/>
          <p:cNvSpPr>
            <a:spLocks noGrp="1"/>
          </p:cNvSpPr>
          <p:nvPr>
            <p:ph type="dt" sz="half" idx="10"/>
          </p:nvPr>
        </p:nvSpPr>
        <p:spPr/>
        <p:txBody>
          <a:bodyPr/>
          <a:lstStyle/>
          <a:p>
            <a:r>
              <a:rPr lang="fr-FR"/>
              <a:t>6 novembre 2024</a:t>
            </a:r>
            <a:endParaRPr lang="fr-CA"/>
          </a:p>
        </p:txBody>
      </p:sp>
      <p:sp>
        <p:nvSpPr>
          <p:cNvPr id="5" name="Rectangle 4"/>
          <p:cNvSpPr/>
          <p:nvPr userDrawn="1"/>
        </p:nvSpPr>
        <p:spPr bwMode="white">
          <a:xfrm>
            <a:off x="838200" y="1461768"/>
            <a:ext cx="10515600" cy="220304"/>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fr-FR"/>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fr-CA" sz="1800"/>
          </a:p>
        </p:txBody>
      </p:sp>
    </p:spTree>
    <p:extLst>
      <p:ext uri="{BB962C8B-B14F-4D97-AF65-F5344CB8AC3E}">
        <p14:creationId xmlns:p14="http://schemas.microsoft.com/office/powerpoint/2010/main" val="19024189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Deux contenus">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rgbClr val="0B113A"/>
                </a:solidFill>
              </a:defRPr>
            </a:lvl1pPr>
          </a:lstStyle>
          <a:p>
            <a:r>
              <a:rPr lang="fr-FR"/>
              <a:t>Modifiez le style du titre</a:t>
            </a:r>
            <a:endParaRPr lang="fr-CA"/>
          </a:p>
        </p:txBody>
      </p:sp>
      <p:sp>
        <p:nvSpPr>
          <p:cNvPr id="3" name="Espace réservé du contenu 2"/>
          <p:cNvSpPr>
            <a:spLocks noGrp="1"/>
          </p:cNvSpPr>
          <p:nvPr>
            <p:ph sz="half" idx="1"/>
          </p:nvPr>
        </p:nvSpPr>
        <p:spPr>
          <a:xfrm>
            <a:off x="838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contenu 3"/>
          <p:cNvSpPr>
            <a:spLocks noGrp="1"/>
          </p:cNvSpPr>
          <p:nvPr>
            <p:ph sz="half" idx="2"/>
          </p:nvPr>
        </p:nvSpPr>
        <p:spPr>
          <a:xfrm>
            <a:off x="6172200" y="1825625"/>
            <a:ext cx="5181600" cy="4351338"/>
          </a:xfrm>
        </p:spPr>
        <p:txBody>
          <a:body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e la date 4"/>
          <p:cNvSpPr>
            <a:spLocks noGrp="1"/>
          </p:cNvSpPr>
          <p:nvPr>
            <p:ph type="dt" sz="half" idx="10"/>
          </p:nvPr>
        </p:nvSpPr>
        <p:spPr/>
        <p:txBody>
          <a:bodyPr/>
          <a:lstStyle/>
          <a:p>
            <a:r>
              <a:rPr lang="fr-FR"/>
              <a:t>6 novembre 2024</a:t>
            </a:r>
            <a:endParaRPr lang="fr-CA"/>
          </a:p>
        </p:txBody>
      </p:sp>
      <p:sp>
        <p:nvSpPr>
          <p:cNvPr id="6" name="Espace réservé du texte 5"/>
          <p:cNvSpPr>
            <a:spLocks noGrp="1"/>
          </p:cNvSpPr>
          <p:nvPr>
            <p:ph type="body" sz="quarter" idx="11"/>
          </p:nvPr>
        </p:nvSpPr>
        <p:spPr>
          <a:xfrm>
            <a:off x="836084" y="754161"/>
            <a:ext cx="10515600" cy="315912"/>
          </a:xfrm>
        </p:spPr>
        <p:txBody>
          <a:bodyPr>
            <a:noAutofit/>
          </a:bodyPr>
          <a:lstStyle>
            <a:lvl1pPr marL="0" indent="0">
              <a:buFontTx/>
              <a:buNone/>
              <a:defRPr sz="2000" b="0">
                <a:solidFill>
                  <a:srgbClr val="0057AC"/>
                </a:solidFill>
                <a:latin typeface="Arial Narrow" panose="020B0606020202030204" pitchFamily="34" charset="0"/>
              </a:defRPr>
            </a:lvl1pPr>
          </a:lstStyle>
          <a:p>
            <a:pPr lvl="0"/>
            <a:r>
              <a:rPr lang="fr-FR"/>
              <a:t>Modifier les styles du texte du masque</a:t>
            </a:r>
          </a:p>
        </p:txBody>
      </p:sp>
    </p:spTree>
    <p:extLst>
      <p:ext uri="{BB962C8B-B14F-4D97-AF65-F5344CB8AC3E}">
        <p14:creationId xmlns:p14="http://schemas.microsoft.com/office/powerpoint/2010/main" val="28486271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aison">
    <p:spTree>
      <p:nvGrpSpPr>
        <p:cNvPr id="1" name=""/>
        <p:cNvGrpSpPr/>
        <p:nvPr/>
      </p:nvGrpSpPr>
      <p:grpSpPr>
        <a:xfrm>
          <a:off x="0" y="0"/>
          <a:ext cx="0" cy="0"/>
          <a:chOff x="0" y="0"/>
          <a:chExt cx="0" cy="0"/>
        </a:xfrm>
      </p:grpSpPr>
      <p:sp>
        <p:nvSpPr>
          <p:cNvPr id="3" name="Espace réservé du texte 2"/>
          <p:cNvSpPr>
            <a:spLocks noGrp="1"/>
          </p:cNvSpPr>
          <p:nvPr>
            <p:ph type="body" idx="1"/>
          </p:nvPr>
        </p:nvSpPr>
        <p:spPr>
          <a:xfrm>
            <a:off x="839789" y="1681163"/>
            <a:ext cx="5157787" cy="823912"/>
          </a:xfrm>
        </p:spPr>
        <p:txBody>
          <a:bodyPr anchor="b">
            <a:normAutofit/>
          </a:bodyPr>
          <a:lstStyle>
            <a:lvl1pPr marL="0" indent="0">
              <a:buNone/>
              <a:defRPr sz="2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Modifier les styles du texte du masque</a:t>
            </a:r>
          </a:p>
        </p:txBody>
      </p:sp>
      <p:sp>
        <p:nvSpPr>
          <p:cNvPr id="4" name="Espace réservé du contenu 3"/>
          <p:cNvSpPr>
            <a:spLocks noGrp="1"/>
          </p:cNvSpPr>
          <p:nvPr>
            <p:ph sz="half" idx="2"/>
          </p:nvPr>
        </p:nvSpPr>
        <p:spPr>
          <a:xfrm>
            <a:off x="839789" y="2505075"/>
            <a:ext cx="5157787" cy="3684588"/>
          </a:xfrm>
        </p:spPr>
        <p:txBody>
          <a:bodyPr>
            <a:normAutofit/>
          </a:bodyPr>
          <a:lstStyle>
            <a:lvl1pPr>
              <a:defRPr sz="2400"/>
            </a:lvl1pPr>
            <a:lvl2pPr>
              <a:defRPr sz="2000"/>
            </a:lvl2pPr>
            <a:lvl3pPr>
              <a:defRPr sz="1800"/>
            </a:lvl3pPr>
            <a:lvl4pPr>
              <a:defRPr sz="1400"/>
            </a:lvl4pPr>
            <a:lvl5pPr>
              <a:defRPr sz="11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5" name="Espace réservé du texte 4"/>
          <p:cNvSpPr>
            <a:spLocks noGrp="1"/>
          </p:cNvSpPr>
          <p:nvPr>
            <p:ph type="body" sz="quarter" idx="3"/>
          </p:nvPr>
        </p:nvSpPr>
        <p:spPr>
          <a:xfrm>
            <a:off x="6172201" y="1681163"/>
            <a:ext cx="5183188" cy="823912"/>
          </a:xfrm>
        </p:spPr>
        <p:txBody>
          <a:bodyPr anchor="b">
            <a:normAutofit/>
          </a:bodyPr>
          <a:lstStyle>
            <a:lvl1pPr marL="0" indent="0">
              <a:buNone/>
              <a:defRPr sz="24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fr-FR"/>
              <a:t>Modifier les styles du texte du masque</a:t>
            </a:r>
          </a:p>
        </p:txBody>
      </p:sp>
      <p:sp>
        <p:nvSpPr>
          <p:cNvPr id="6" name="Espace réservé du contenu 5"/>
          <p:cNvSpPr>
            <a:spLocks noGrp="1"/>
          </p:cNvSpPr>
          <p:nvPr>
            <p:ph sz="quarter" idx="4"/>
          </p:nvPr>
        </p:nvSpPr>
        <p:spPr>
          <a:xfrm>
            <a:off x="6172201" y="2505075"/>
            <a:ext cx="5183188" cy="3684588"/>
          </a:xfrm>
        </p:spPr>
        <p:txBody>
          <a:bodyPr>
            <a:normAutofit/>
          </a:bodyPr>
          <a:lstStyle>
            <a:lvl1pPr>
              <a:defRPr sz="2400"/>
            </a:lvl1pPr>
            <a:lvl2pPr>
              <a:defRPr sz="2000"/>
            </a:lvl2pPr>
            <a:lvl3pPr>
              <a:defRPr sz="1800"/>
            </a:lvl3pPr>
            <a:lvl4pPr>
              <a:defRPr sz="1400"/>
            </a:lvl4pPr>
            <a:lvl5pPr>
              <a:defRPr sz="1100"/>
            </a:lvl5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Espace réservé de la date 6"/>
          <p:cNvSpPr>
            <a:spLocks noGrp="1"/>
          </p:cNvSpPr>
          <p:nvPr>
            <p:ph type="dt" sz="half" idx="10"/>
          </p:nvPr>
        </p:nvSpPr>
        <p:spPr/>
        <p:txBody>
          <a:bodyPr/>
          <a:lstStyle/>
          <a:p>
            <a:r>
              <a:rPr lang="fr-FR"/>
              <a:t>6 novembre 2024</a:t>
            </a:r>
            <a:endParaRPr lang="fr-CA"/>
          </a:p>
        </p:txBody>
      </p:sp>
      <p:sp>
        <p:nvSpPr>
          <p:cNvPr id="8" name="Titre 7"/>
          <p:cNvSpPr>
            <a:spLocks noGrp="1"/>
          </p:cNvSpPr>
          <p:nvPr>
            <p:ph type="title"/>
          </p:nvPr>
        </p:nvSpPr>
        <p:spPr/>
        <p:txBody>
          <a:bodyPr/>
          <a:lstStyle>
            <a:lvl1pPr>
              <a:defRPr>
                <a:solidFill>
                  <a:srgbClr val="0B113A"/>
                </a:solidFill>
              </a:defRPr>
            </a:lvl1pPr>
          </a:lstStyle>
          <a:p>
            <a:r>
              <a:rPr lang="fr-FR"/>
              <a:t>Modifiez le style du titre</a:t>
            </a:r>
            <a:endParaRPr lang="fr-CA"/>
          </a:p>
        </p:txBody>
      </p:sp>
      <p:sp>
        <p:nvSpPr>
          <p:cNvPr id="10" name="Espace réservé du texte 5"/>
          <p:cNvSpPr>
            <a:spLocks noGrp="1"/>
          </p:cNvSpPr>
          <p:nvPr>
            <p:ph type="body" sz="quarter" idx="11"/>
          </p:nvPr>
        </p:nvSpPr>
        <p:spPr>
          <a:xfrm>
            <a:off x="836084" y="754161"/>
            <a:ext cx="10515600" cy="315912"/>
          </a:xfrm>
        </p:spPr>
        <p:txBody>
          <a:bodyPr>
            <a:noAutofit/>
          </a:bodyPr>
          <a:lstStyle>
            <a:lvl1pPr marL="0" indent="0">
              <a:buFontTx/>
              <a:buNone/>
              <a:defRPr sz="2000" b="0">
                <a:solidFill>
                  <a:srgbClr val="0057AC"/>
                </a:solidFill>
                <a:latin typeface="Arial Narrow" panose="020B0606020202030204" pitchFamily="34" charset="0"/>
              </a:defRPr>
            </a:lvl1pPr>
          </a:lstStyle>
          <a:p>
            <a:pPr lvl="0"/>
            <a:r>
              <a:rPr lang="fr-FR"/>
              <a:t>Modifier les styles du texte du masque</a:t>
            </a:r>
          </a:p>
        </p:txBody>
      </p:sp>
    </p:spTree>
    <p:extLst>
      <p:ext uri="{BB962C8B-B14F-4D97-AF65-F5344CB8AC3E}">
        <p14:creationId xmlns:p14="http://schemas.microsoft.com/office/powerpoint/2010/main" val="20077970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re seul">
    <p:spTree>
      <p:nvGrpSpPr>
        <p:cNvPr id="1" name=""/>
        <p:cNvGrpSpPr/>
        <p:nvPr/>
      </p:nvGrpSpPr>
      <p:grpSpPr>
        <a:xfrm>
          <a:off x="0" y="0"/>
          <a:ext cx="0" cy="0"/>
          <a:chOff x="0" y="0"/>
          <a:chExt cx="0" cy="0"/>
        </a:xfrm>
      </p:grpSpPr>
      <p:sp>
        <p:nvSpPr>
          <p:cNvPr id="2" name="Titre 1"/>
          <p:cNvSpPr>
            <a:spLocks noGrp="1"/>
          </p:cNvSpPr>
          <p:nvPr>
            <p:ph type="title"/>
          </p:nvPr>
        </p:nvSpPr>
        <p:spPr/>
        <p:txBody>
          <a:bodyPr/>
          <a:lstStyle>
            <a:lvl1pPr>
              <a:defRPr>
                <a:solidFill>
                  <a:srgbClr val="0B113A"/>
                </a:solidFill>
              </a:defRPr>
            </a:lvl1pPr>
          </a:lstStyle>
          <a:p>
            <a:r>
              <a:rPr lang="fr-FR"/>
              <a:t>Modifiez le style du titre</a:t>
            </a:r>
            <a:endParaRPr lang="fr-CA"/>
          </a:p>
        </p:txBody>
      </p:sp>
      <p:sp>
        <p:nvSpPr>
          <p:cNvPr id="3" name="Espace réservé de la date 2"/>
          <p:cNvSpPr>
            <a:spLocks noGrp="1"/>
          </p:cNvSpPr>
          <p:nvPr>
            <p:ph type="dt" sz="half" idx="10"/>
          </p:nvPr>
        </p:nvSpPr>
        <p:spPr/>
        <p:txBody>
          <a:bodyPr/>
          <a:lstStyle/>
          <a:p>
            <a:r>
              <a:rPr lang="fr-FR"/>
              <a:t>6 novembre 2024</a:t>
            </a:r>
            <a:endParaRPr lang="fr-CA"/>
          </a:p>
        </p:txBody>
      </p:sp>
      <p:sp>
        <p:nvSpPr>
          <p:cNvPr id="4" name="Espace réservé du texte 5"/>
          <p:cNvSpPr>
            <a:spLocks noGrp="1"/>
          </p:cNvSpPr>
          <p:nvPr>
            <p:ph type="body" sz="quarter" idx="11"/>
          </p:nvPr>
        </p:nvSpPr>
        <p:spPr>
          <a:xfrm>
            <a:off x="836084" y="754161"/>
            <a:ext cx="10515600" cy="315912"/>
          </a:xfrm>
        </p:spPr>
        <p:txBody>
          <a:bodyPr>
            <a:noAutofit/>
          </a:bodyPr>
          <a:lstStyle>
            <a:lvl1pPr marL="0" indent="0">
              <a:buFontTx/>
              <a:buNone/>
              <a:defRPr sz="2000" b="0">
                <a:solidFill>
                  <a:srgbClr val="0057AC"/>
                </a:solidFill>
                <a:latin typeface="Arial Narrow" panose="020B0606020202030204" pitchFamily="34" charset="0"/>
              </a:defRPr>
            </a:lvl1pPr>
          </a:lstStyle>
          <a:p>
            <a:pPr lvl="0"/>
            <a:r>
              <a:rPr lang="fr-FR"/>
              <a:t>Modifier les styles du texte du masque</a:t>
            </a:r>
          </a:p>
        </p:txBody>
      </p:sp>
    </p:spTree>
    <p:extLst>
      <p:ext uri="{BB962C8B-B14F-4D97-AF65-F5344CB8AC3E}">
        <p14:creationId xmlns:p14="http://schemas.microsoft.com/office/powerpoint/2010/main" val="2734968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ide">
    <p:spTree>
      <p:nvGrpSpPr>
        <p:cNvPr id="1" name=""/>
        <p:cNvGrpSpPr/>
        <p:nvPr/>
      </p:nvGrpSpPr>
      <p:grpSpPr>
        <a:xfrm>
          <a:off x="0" y="0"/>
          <a:ext cx="0" cy="0"/>
          <a:chOff x="0" y="0"/>
          <a:chExt cx="0" cy="0"/>
        </a:xfrm>
      </p:grpSpPr>
      <p:sp>
        <p:nvSpPr>
          <p:cNvPr id="2" name="Espace réservé de la date 1"/>
          <p:cNvSpPr>
            <a:spLocks noGrp="1"/>
          </p:cNvSpPr>
          <p:nvPr>
            <p:ph type="dt" sz="half" idx="10"/>
          </p:nvPr>
        </p:nvSpPr>
        <p:spPr/>
        <p:txBody>
          <a:bodyPr/>
          <a:lstStyle/>
          <a:p>
            <a:r>
              <a:rPr lang="fr-FR"/>
              <a:t>6 novembre 2024</a:t>
            </a:r>
            <a:endParaRPr lang="fr-CA"/>
          </a:p>
        </p:txBody>
      </p:sp>
      <p:sp>
        <p:nvSpPr>
          <p:cNvPr id="3" name="Rectangle 2"/>
          <p:cNvSpPr/>
          <p:nvPr userDrawn="1"/>
        </p:nvSpPr>
        <p:spPr>
          <a:xfrm>
            <a:off x="678730" y="1385741"/>
            <a:ext cx="10821972" cy="405353"/>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CA" sz="1800">
              <a:ln>
                <a:solidFill>
                  <a:schemeClr val="bg1"/>
                </a:solidFill>
              </a:ln>
              <a:solidFill>
                <a:schemeClr val="bg1"/>
              </a:solidFill>
            </a:endParaRPr>
          </a:p>
        </p:txBody>
      </p:sp>
    </p:spTree>
    <p:extLst>
      <p:ext uri="{BB962C8B-B14F-4D97-AF65-F5344CB8AC3E}">
        <p14:creationId xmlns:p14="http://schemas.microsoft.com/office/powerpoint/2010/main" val="60982968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2400"/>
            </a:lvl1pPr>
          </a:lstStyle>
          <a:p>
            <a:r>
              <a:rPr lang="fr-FR"/>
              <a:t>Modifiez le style du titre</a:t>
            </a:r>
            <a:endParaRPr lang="fr-CA"/>
          </a:p>
        </p:txBody>
      </p:sp>
      <p:sp>
        <p:nvSpPr>
          <p:cNvPr id="3" name="Espace réservé du contenu 2"/>
          <p:cNvSpPr>
            <a:spLocks noGrp="1"/>
          </p:cNvSpPr>
          <p:nvPr>
            <p:ph idx="1"/>
          </p:nvPr>
        </p:nvSpPr>
        <p:spPr>
          <a:xfrm>
            <a:off x="5183188" y="987427"/>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fr-FR"/>
              <a:t>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r>
              <a:rPr lang="fr-FR"/>
              <a:t>6 novembre 2024</a:t>
            </a:r>
            <a:endParaRPr lang="fr-CA"/>
          </a:p>
        </p:txBody>
      </p:sp>
    </p:spTree>
    <p:extLst>
      <p:ext uri="{BB962C8B-B14F-4D97-AF65-F5344CB8AC3E}">
        <p14:creationId xmlns:p14="http://schemas.microsoft.com/office/powerpoint/2010/main" val="377019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 avec légende">
    <p:spTree>
      <p:nvGrpSpPr>
        <p:cNvPr id="1" name=""/>
        <p:cNvGrpSpPr/>
        <p:nvPr/>
      </p:nvGrpSpPr>
      <p:grpSpPr>
        <a:xfrm>
          <a:off x="0" y="0"/>
          <a:ext cx="0" cy="0"/>
          <a:chOff x="0" y="0"/>
          <a:chExt cx="0" cy="0"/>
        </a:xfrm>
      </p:grpSpPr>
      <p:sp>
        <p:nvSpPr>
          <p:cNvPr id="2" name="Titre 1"/>
          <p:cNvSpPr>
            <a:spLocks noGrp="1"/>
          </p:cNvSpPr>
          <p:nvPr>
            <p:ph type="title"/>
          </p:nvPr>
        </p:nvSpPr>
        <p:spPr>
          <a:xfrm>
            <a:off x="839788" y="457200"/>
            <a:ext cx="3932237" cy="1600200"/>
          </a:xfrm>
        </p:spPr>
        <p:txBody>
          <a:bodyPr anchor="b"/>
          <a:lstStyle>
            <a:lvl1pPr>
              <a:defRPr sz="2400"/>
            </a:lvl1pPr>
          </a:lstStyle>
          <a:p>
            <a:r>
              <a:rPr lang="fr-FR"/>
              <a:t>Modifiez le style du titre</a:t>
            </a:r>
            <a:endParaRPr lang="fr-CA"/>
          </a:p>
        </p:txBody>
      </p:sp>
      <p:sp>
        <p:nvSpPr>
          <p:cNvPr id="3" name="Espace réservé pour une image  2"/>
          <p:cNvSpPr>
            <a:spLocks noGrp="1"/>
          </p:cNvSpPr>
          <p:nvPr>
            <p:ph type="pic" idx="1"/>
          </p:nvPr>
        </p:nvSpPr>
        <p:spPr>
          <a:xfrm>
            <a:off x="5183188" y="987427"/>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fr-FR"/>
              <a:t>Cliquez sur l'icône pour ajouter une image</a:t>
            </a:r>
            <a:endParaRPr lang="fr-CA"/>
          </a:p>
        </p:txBody>
      </p:sp>
      <p:sp>
        <p:nvSpPr>
          <p:cNvPr id="4" name="Espace réservé du texte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fr-FR"/>
              <a:t>Modifier les styles du texte du masque</a:t>
            </a:r>
          </a:p>
        </p:txBody>
      </p:sp>
      <p:sp>
        <p:nvSpPr>
          <p:cNvPr id="5" name="Espace réservé de la date 4"/>
          <p:cNvSpPr>
            <a:spLocks noGrp="1"/>
          </p:cNvSpPr>
          <p:nvPr>
            <p:ph type="dt" sz="half" idx="10"/>
          </p:nvPr>
        </p:nvSpPr>
        <p:spPr/>
        <p:txBody>
          <a:bodyPr/>
          <a:lstStyle/>
          <a:p>
            <a:r>
              <a:rPr lang="fr-FR"/>
              <a:t>6 novembre 2024</a:t>
            </a:r>
            <a:endParaRPr lang="fr-CA"/>
          </a:p>
        </p:txBody>
      </p:sp>
    </p:spTree>
    <p:extLst>
      <p:ext uri="{BB962C8B-B14F-4D97-AF65-F5344CB8AC3E}">
        <p14:creationId xmlns:p14="http://schemas.microsoft.com/office/powerpoint/2010/main" val="35207233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a:xfrm>
            <a:off x="835200" y="1080000"/>
            <a:ext cx="10515600" cy="590400"/>
          </a:xfrm>
          <a:prstGeom prst="rect">
            <a:avLst/>
          </a:prstGeom>
        </p:spPr>
        <p:txBody>
          <a:bodyPr vert="horz" lIns="91440" tIns="45720" rIns="91440" bIns="45720" rtlCol="0" anchor="ctr">
            <a:noAutofit/>
          </a:bodyPr>
          <a:lstStyle/>
          <a:p>
            <a:pPr marL="0" lvl="0"/>
            <a:r>
              <a:rPr lang="fr-FR"/>
              <a:t>Modifiez le style du titre</a:t>
            </a:r>
            <a:endParaRPr lang="fr-CA"/>
          </a:p>
        </p:txBody>
      </p:sp>
      <p:sp>
        <p:nvSpPr>
          <p:cNvPr id="3" name="Espace réservé du texte 2"/>
          <p:cNvSpPr>
            <a:spLocks noGrp="1"/>
          </p:cNvSpPr>
          <p:nvPr>
            <p:ph type="body" idx="1"/>
          </p:nvPr>
        </p:nvSpPr>
        <p:spPr bwMode="gray">
          <a:xfrm>
            <a:off x="838200" y="1825625"/>
            <a:ext cx="10515600" cy="4351338"/>
          </a:xfrm>
          <a:prstGeom prst="rect">
            <a:avLst/>
          </a:prstGeom>
        </p:spPr>
        <p:txBody>
          <a:bodyPr vert="horz" lIns="91440" tIns="45720" rIns="91440" bIns="45720" rtlCol="0">
            <a:normAutofit/>
          </a:bodyPr>
          <a:lstStyle/>
          <a:p>
            <a:pPr lvl="0"/>
            <a:r>
              <a:rPr lang="fr-FR"/>
              <a:t>Modifiez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fr-CA"/>
          </a:p>
        </p:txBody>
      </p:sp>
      <p:sp>
        <p:nvSpPr>
          <p:cNvPr id="7" name="Rectangle 6"/>
          <p:cNvSpPr/>
          <p:nvPr userDrawn="1"/>
        </p:nvSpPr>
        <p:spPr bwMode="hidden">
          <a:xfrm>
            <a:off x="278614" y="190924"/>
            <a:ext cx="11624297" cy="378838"/>
          </a:xfrm>
          <a:prstGeom prst="rect">
            <a:avLst/>
          </a:prstGeom>
          <a:solidFill>
            <a:srgbClr val="E5F0F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fr-CA" sz="1200" i="1">
                <a:solidFill>
                  <a:srgbClr val="0B113A"/>
                </a:solidFill>
                <a:latin typeface="Aptos Display" panose="020B0004020202020204" pitchFamily="34" charset="0"/>
              </a:rPr>
              <a:t>Les bibliothèques publiques et scolaires et la littératie adolescente : Étude de cas</a:t>
            </a:r>
            <a:r>
              <a:rPr lang="fr-CA" sz="1200">
                <a:solidFill>
                  <a:srgbClr val="0B113A"/>
                </a:solidFill>
                <a:latin typeface="Aptos Display" panose="020B0004020202020204" pitchFamily="34" charset="0"/>
              </a:rPr>
              <a:t>, Martel, Dufour, Lacelle</a:t>
            </a:r>
          </a:p>
        </p:txBody>
      </p:sp>
      <p:sp>
        <p:nvSpPr>
          <p:cNvPr id="4" name="Espace réservé de la date 3"/>
          <p:cNvSpPr>
            <a:spLocks noGrp="1"/>
          </p:cNvSpPr>
          <p:nvPr>
            <p:ph type="dt" sz="half" idx="2"/>
          </p:nvPr>
        </p:nvSpPr>
        <p:spPr>
          <a:xfrm>
            <a:off x="838200" y="190925"/>
            <a:ext cx="2743200" cy="365125"/>
          </a:xfrm>
          <a:prstGeom prst="rect">
            <a:avLst/>
          </a:prstGeom>
        </p:spPr>
        <p:txBody>
          <a:bodyPr vert="horz" lIns="91440" tIns="45720" rIns="91440" bIns="45720" rtlCol="0" anchor="ctr"/>
          <a:lstStyle>
            <a:lvl1pPr algn="l">
              <a:defRPr sz="1200">
                <a:solidFill>
                  <a:srgbClr val="0B113A"/>
                </a:solidFill>
                <a:latin typeface="Aptos Display" panose="020B0004020202020204" pitchFamily="34" charset="0"/>
              </a:defRPr>
            </a:lvl1pPr>
          </a:lstStyle>
          <a:p>
            <a:r>
              <a:rPr lang="fr-FR"/>
              <a:t>6 novembre 2024</a:t>
            </a:r>
            <a:endParaRPr lang="fr-CA"/>
          </a:p>
        </p:txBody>
      </p:sp>
      <p:sp>
        <p:nvSpPr>
          <p:cNvPr id="10" name="ZoneTexte 9"/>
          <p:cNvSpPr txBox="1"/>
          <p:nvPr userDrawn="1"/>
        </p:nvSpPr>
        <p:spPr>
          <a:xfrm>
            <a:off x="10662156" y="243643"/>
            <a:ext cx="686406" cy="276999"/>
          </a:xfrm>
          <a:prstGeom prst="rect">
            <a:avLst/>
          </a:prstGeom>
          <a:noFill/>
        </p:spPr>
        <p:txBody>
          <a:bodyPr wrap="none" rtlCol="0">
            <a:spAutoFit/>
          </a:bodyPr>
          <a:lstStyle/>
          <a:p>
            <a:pPr algn="r"/>
            <a:fld id="{E9571F21-E849-4340-9ED7-CF54F2A99459}" type="slidenum">
              <a:rPr lang="fr-CA" sz="1200" smtClean="0">
                <a:solidFill>
                  <a:srgbClr val="0B113A"/>
                </a:solidFill>
                <a:latin typeface="Aptos Display" panose="020B0004020202020204" pitchFamily="34" charset="0"/>
              </a:rPr>
              <a:pPr algn="r"/>
              <a:t>‹N°›</a:t>
            </a:fld>
            <a:r>
              <a:rPr lang="fr-CA" sz="1200" dirty="0">
                <a:solidFill>
                  <a:srgbClr val="0B113A"/>
                </a:solidFill>
                <a:latin typeface="Aptos Display" panose="020B0004020202020204" pitchFamily="34" charset="0"/>
              </a:rPr>
              <a:t> </a:t>
            </a:r>
            <a:r>
              <a:rPr lang="fr-CA" sz="1200">
                <a:solidFill>
                  <a:srgbClr val="0B113A"/>
                </a:solidFill>
                <a:latin typeface="Aptos Display" panose="020B0004020202020204" pitchFamily="34" charset="0"/>
              </a:rPr>
              <a:t>/ 21</a:t>
            </a:r>
            <a:endParaRPr lang="fr-CA" sz="1200" dirty="0">
              <a:solidFill>
                <a:srgbClr val="0B113A"/>
              </a:solidFill>
              <a:latin typeface="Aptos Display" panose="020B0004020202020204" pitchFamily="34" charset="0"/>
            </a:endParaRPr>
          </a:p>
        </p:txBody>
      </p:sp>
      <p:cxnSp>
        <p:nvCxnSpPr>
          <p:cNvPr id="9" name="Connecteur droit 8"/>
          <p:cNvCxnSpPr/>
          <p:nvPr userDrawn="1"/>
        </p:nvCxnSpPr>
        <p:spPr>
          <a:xfrm flipV="1">
            <a:off x="888000" y="1605243"/>
            <a:ext cx="10416000" cy="0"/>
          </a:xfrm>
          <a:prstGeom prst="line">
            <a:avLst/>
          </a:prstGeom>
          <a:ln w="12700">
            <a:solidFill>
              <a:srgbClr val="C2BEB5"/>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689352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algn="l" defTabSz="685800" rtl="0" eaLnBrk="1" latinLnBrk="0" hangingPunct="1">
        <a:lnSpc>
          <a:spcPct val="90000"/>
        </a:lnSpc>
        <a:spcBef>
          <a:spcPct val="0"/>
        </a:spcBef>
        <a:buNone/>
        <a:defRPr lang="fr-CA" sz="3200" b="1" kern="1200" dirty="0">
          <a:solidFill>
            <a:srgbClr val="0B113A"/>
          </a:solidFill>
          <a:latin typeface="Aptos Display" panose="020B0004020202020204" pitchFamily="34" charset="0"/>
          <a:ea typeface="+mj-ea"/>
          <a:cs typeface="+mj-cs"/>
        </a:defRPr>
      </a:lvl1pPr>
    </p:titleStyle>
    <p:bodyStyle>
      <a:lvl1pPr marL="263525" indent="-263525" algn="l" defTabSz="685800" rtl="0" eaLnBrk="1" latinLnBrk="0" hangingPunct="1">
        <a:lnSpc>
          <a:spcPct val="100000"/>
        </a:lnSpc>
        <a:spcBef>
          <a:spcPts val="750"/>
        </a:spcBef>
        <a:buClr>
          <a:srgbClr val="FFCC29"/>
        </a:buClr>
        <a:buSzPct val="90000"/>
        <a:buFont typeface="Wingdings" panose="05000000000000000000" pitchFamily="2" charset="2"/>
        <a:buChar char="Ø"/>
        <a:defRPr sz="2800" b="0" kern="1200">
          <a:solidFill>
            <a:schemeClr val="tx1"/>
          </a:solidFill>
          <a:latin typeface="Aptos Display" panose="020B0004020202020204" pitchFamily="34" charset="0"/>
          <a:ea typeface="+mn-ea"/>
          <a:cs typeface="+mn-cs"/>
        </a:defRPr>
      </a:lvl1pPr>
      <a:lvl2pPr marL="514350" indent="-171450" algn="l" defTabSz="685800" rtl="0" eaLnBrk="1" latinLnBrk="0" hangingPunct="1">
        <a:lnSpc>
          <a:spcPct val="100000"/>
        </a:lnSpc>
        <a:spcBef>
          <a:spcPts val="375"/>
        </a:spcBef>
        <a:buFontTx/>
        <a:buBlip>
          <a:blip r:embed="rId13"/>
        </a:buBlip>
        <a:defRPr sz="2400" kern="1200">
          <a:solidFill>
            <a:schemeClr val="tx1"/>
          </a:solidFill>
          <a:latin typeface="Aptos Display" panose="020B0004020202020204" pitchFamily="34" charset="0"/>
          <a:ea typeface="+mn-ea"/>
          <a:cs typeface="+mn-cs"/>
        </a:defRPr>
      </a:lvl2pPr>
      <a:lvl3pPr marL="857250" indent="-171450" algn="l" defTabSz="685800" rtl="0" eaLnBrk="1" latinLnBrk="0" hangingPunct="1">
        <a:lnSpc>
          <a:spcPct val="100000"/>
        </a:lnSpc>
        <a:spcBef>
          <a:spcPts val="375"/>
        </a:spcBef>
        <a:buClr>
          <a:srgbClr val="0056B0"/>
        </a:buClr>
        <a:buFont typeface="Wingdings" panose="05000000000000000000" pitchFamily="2" charset="2"/>
        <a:buChar char="§"/>
        <a:defRPr sz="2000" kern="1200">
          <a:solidFill>
            <a:schemeClr val="tx1"/>
          </a:solidFill>
          <a:latin typeface="Aptos Display" panose="020B0004020202020204" pitchFamily="34" charset="0"/>
          <a:ea typeface="+mn-ea"/>
          <a:cs typeface="+mn-cs"/>
        </a:defRPr>
      </a:lvl3pPr>
      <a:lvl4pPr marL="1200150" indent="-171450" algn="l" defTabSz="685800" rtl="0" eaLnBrk="1" latinLnBrk="0" hangingPunct="1">
        <a:lnSpc>
          <a:spcPct val="100000"/>
        </a:lnSpc>
        <a:spcBef>
          <a:spcPts val="375"/>
        </a:spcBef>
        <a:buFont typeface="Arial" panose="020B0604020202020204" pitchFamily="34" charset="0"/>
        <a:buChar char="•"/>
        <a:defRPr sz="1600" kern="1200">
          <a:solidFill>
            <a:schemeClr val="tx1"/>
          </a:solidFill>
          <a:latin typeface="Aptos Display" panose="020B0004020202020204" pitchFamily="34" charset="0"/>
          <a:ea typeface="+mn-ea"/>
          <a:cs typeface="+mn-cs"/>
        </a:defRPr>
      </a:lvl4pPr>
      <a:lvl5pPr marL="1543050" indent="-171450" algn="l" defTabSz="685800" rtl="0" eaLnBrk="1" latinLnBrk="0" hangingPunct="1">
        <a:lnSpc>
          <a:spcPct val="100000"/>
        </a:lnSpc>
        <a:spcBef>
          <a:spcPts val="375"/>
        </a:spcBef>
        <a:buFont typeface="Arial" panose="020B0604020202020204" pitchFamily="34" charset="0"/>
        <a:buChar char="•"/>
        <a:defRPr sz="1200" kern="1200">
          <a:solidFill>
            <a:schemeClr val="tx1"/>
          </a:solidFill>
          <a:latin typeface="Aptos Display" panose="020B0004020202020204" pitchFamily="34" charset="0"/>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fr-FR"/>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https://statistique.quebec.ca/fr/document/competences-litteratie-numeratie-et-resolution-problemes-dans-environnements-technologiques-clefs-pour-relever-defis-21e-siecle" TargetMode="External"/><Relationship Id="rId2" Type="http://schemas.openxmlformats.org/officeDocument/2006/relationships/hyperlink" Target="https://depot.erudit.org/bitstream/003789dd/1/Beauregard_Carignan_MELS_litteratie_familiale.pdf" TargetMode="External"/><Relationship Id="rId1" Type="http://schemas.openxmlformats.org/officeDocument/2006/relationships/slideLayout" Target="../slideLayouts/slideLayout2.xml"/><Relationship Id="rId6" Type="http://schemas.openxmlformats.org/officeDocument/2006/relationships/hyperlink" Target="https://www.erudit.org/fr/revues/rechercheslmm/2019-v9-rechercheslmm04753/1062034ar/resume/" TargetMode="External"/><Relationship Id="rId5" Type="http://schemas.openxmlformats.org/officeDocument/2006/relationships/hyperlink" Target="https://www.erudit.org/fr/revues/rechercheslmm/2021-v14-rechercheslmm06811/1086911ar/" TargetMode="External"/><Relationship Id="rId4" Type="http://schemas.openxmlformats.org/officeDocument/2006/relationships/hyperlink" Target="https://www.ledevoir.com/opinion/648129/idees-la-litteratie-un-enjeu-pour-les-nouvelles-equipes-municipale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education.gouv.qc.ca/eleves/plan-daction-sur-la-lecture-a-lecole" TargetMode="External"/><Relationship Id="rId2" Type="http://schemas.openxmlformats.org/officeDocument/2006/relationships/hyperlink" Target="https://search.proquest.com/docview/2165532280?accountid=12543&#8203;" TargetMode="External"/><Relationship Id="rId1" Type="http://schemas.openxmlformats.org/officeDocument/2006/relationships/slideLayout" Target="../slideLayouts/slideLayout2.xml"/><Relationship Id="rId4" Type="http://schemas.openxmlformats.org/officeDocument/2006/relationships/hyperlink" Target="https://www.education.gouv.qc.ca/fileadmin/site_web/documents/PSG/politiques_orientations/politique_reussite_educative_10juillet_F_1.pdf" TargetMode="External"/></Relationships>
</file>

<file path=ppt/slides/_rels/slide21.xml.rels><?xml version="1.0" encoding="UTF-8" standalone="yes"?>
<Relationships xmlns="http://schemas.openxmlformats.org/package/2006/relationships"><Relationship Id="rId2" Type="http://schemas.openxmlformats.org/officeDocument/2006/relationships/hyperlink" Target="https://www.education.gouv.qc.ca/fileadmin/site_web/documents/PSG/politiques_orientations/Strate__gie_0-8_ans.pdf"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5B383DFD-15A3-251C-1ED9-D71E908129BA}"/>
              </a:ext>
            </a:extLst>
          </p:cNvPr>
          <p:cNvSpPr>
            <a:spLocks noGrp="1"/>
          </p:cNvSpPr>
          <p:nvPr>
            <p:ph type="ctrTitle"/>
          </p:nvPr>
        </p:nvSpPr>
        <p:spPr>
          <a:xfrm>
            <a:off x="1524000" y="633385"/>
            <a:ext cx="9144000" cy="502812"/>
          </a:xfrm>
        </p:spPr>
        <p:txBody>
          <a:bodyPr>
            <a:noAutofit/>
          </a:bodyPr>
          <a:lstStyle/>
          <a:p>
            <a:r>
              <a:rPr lang="fr-CA" sz="2000"/>
              <a:t>Congrès des </a:t>
            </a:r>
            <a:r>
              <a:rPr lang="fr-CA" sz="2000" err="1"/>
              <a:t>professionnel</a:t>
            </a:r>
            <a:r>
              <a:rPr lang="fr-CA" sz="2000" err="1">
                <a:ea typeface="Calibri" panose="020F0502020204030204" pitchFamily="34" charset="0"/>
                <a:cs typeface="Calibri" panose="020F0502020204030204" pitchFamily="34" charset="0"/>
              </a:rPr>
              <a:t>·le·s</a:t>
            </a:r>
            <a:r>
              <a:rPr lang="fr-CA" sz="2000">
                <a:ea typeface="Calibri" panose="020F0502020204030204" pitchFamily="34" charset="0"/>
                <a:cs typeface="Calibri" panose="020F0502020204030204" pitchFamily="34" charset="0"/>
              </a:rPr>
              <a:t> de l’information (CPI) 2024</a:t>
            </a:r>
            <a:endParaRPr lang="fr-CA" sz="2000"/>
          </a:p>
        </p:txBody>
      </p:sp>
      <p:sp>
        <p:nvSpPr>
          <p:cNvPr id="3" name="Sous-titre 2">
            <a:extLst>
              <a:ext uri="{FF2B5EF4-FFF2-40B4-BE49-F238E27FC236}">
                <a16:creationId xmlns:a16="http://schemas.microsoft.com/office/drawing/2014/main" id="{289AE1F1-FCEB-A2F5-D1EA-F871173F699C}"/>
              </a:ext>
            </a:extLst>
          </p:cNvPr>
          <p:cNvSpPr>
            <a:spLocks noGrp="1"/>
          </p:cNvSpPr>
          <p:nvPr>
            <p:ph type="subTitle" idx="1"/>
          </p:nvPr>
        </p:nvSpPr>
        <p:spPr>
          <a:xfrm>
            <a:off x="1156138" y="1537025"/>
            <a:ext cx="9884979" cy="4193937"/>
          </a:xfrm>
        </p:spPr>
        <p:txBody>
          <a:bodyPr vert="horz" lIns="91440" tIns="45720" rIns="91440" bIns="45720" rtlCol="0" anchor="t">
            <a:normAutofit/>
          </a:bodyPr>
          <a:lstStyle/>
          <a:p>
            <a:r>
              <a:rPr lang="fr-CA"/>
              <a:t>Les bibliothèques publiques et scolaires et la littératie adolescente : Étude de cas</a:t>
            </a:r>
          </a:p>
          <a:p>
            <a:pPr>
              <a:spcBef>
                <a:spcPts val="3600"/>
              </a:spcBef>
            </a:pPr>
            <a:r>
              <a:rPr lang="fr-CA" sz="2600"/>
              <a:t>Marie D. Martel</a:t>
            </a:r>
            <a:r>
              <a:rPr lang="fr-CA" sz="2600" b="0"/>
              <a:t>, professeure agrégée, École de bibliothéconomie et des sciences de l’information (EBSI), UdeM</a:t>
            </a:r>
          </a:p>
          <a:p>
            <a:r>
              <a:rPr lang="fr-CA" sz="2600"/>
              <a:t>Christine Dufour</a:t>
            </a:r>
            <a:r>
              <a:rPr lang="fr-CA" sz="2600" b="0"/>
              <a:t>, professeure agrégée, EBSI, UdeM</a:t>
            </a:r>
          </a:p>
          <a:p>
            <a:r>
              <a:rPr lang="fr-CA" sz="2600">
                <a:latin typeface="Aptos Display"/>
              </a:rPr>
              <a:t>Nathalie Lacelle</a:t>
            </a:r>
            <a:r>
              <a:rPr lang="fr-CA" sz="2600" b="0">
                <a:latin typeface="Aptos Display"/>
              </a:rPr>
              <a:t>, professeure titulaire, Département de didactique des langues, UQAM</a:t>
            </a:r>
          </a:p>
        </p:txBody>
      </p:sp>
      <p:sp>
        <p:nvSpPr>
          <p:cNvPr id="4" name="Espace réservé de la date 3">
            <a:extLst>
              <a:ext uri="{FF2B5EF4-FFF2-40B4-BE49-F238E27FC236}">
                <a16:creationId xmlns:a16="http://schemas.microsoft.com/office/drawing/2014/main" id="{F45FE790-A3D5-1C45-50FF-3D48C86EB156}"/>
              </a:ext>
            </a:extLst>
          </p:cNvPr>
          <p:cNvSpPr>
            <a:spLocks noGrp="1"/>
          </p:cNvSpPr>
          <p:nvPr>
            <p:ph type="dt" sz="half" idx="10"/>
          </p:nvPr>
        </p:nvSpPr>
        <p:spPr/>
        <p:txBody>
          <a:bodyPr/>
          <a:lstStyle/>
          <a:p>
            <a:r>
              <a:rPr lang="fr-FR"/>
              <a:t>6 novembre 2024</a:t>
            </a:r>
            <a:endParaRPr lang="fr-CA"/>
          </a:p>
        </p:txBody>
      </p:sp>
      <p:sp>
        <p:nvSpPr>
          <p:cNvPr id="5" name="ZoneTexte 4">
            <a:extLst>
              <a:ext uri="{FF2B5EF4-FFF2-40B4-BE49-F238E27FC236}">
                <a16:creationId xmlns:a16="http://schemas.microsoft.com/office/drawing/2014/main" id="{7BC4FA66-2C30-70B9-F9F3-429DE0CA161F}"/>
              </a:ext>
            </a:extLst>
          </p:cNvPr>
          <p:cNvSpPr txBox="1"/>
          <p:nvPr/>
        </p:nvSpPr>
        <p:spPr>
          <a:xfrm>
            <a:off x="217511" y="5947310"/>
            <a:ext cx="11541284" cy="430887"/>
          </a:xfrm>
          <a:prstGeom prst="rect">
            <a:avLst/>
          </a:prstGeom>
          <a:noFill/>
        </p:spPr>
        <p:txBody>
          <a:bodyPr wrap="square" rtlCol="0">
            <a:spAutoFit/>
          </a:bodyPr>
          <a:lstStyle/>
          <a:p>
            <a:r>
              <a:rPr lang="fr-CA" sz="1100" i="1"/>
              <a:t>Remerciements</a:t>
            </a:r>
            <a:r>
              <a:rPr lang="fr-CA" sz="1100"/>
              <a:t> : Samar Kiamé (candidate au doctorat, EBSI, UdeM) et Laurie-Ann Garneau-Gaudreault (doctorante, UQTR) pour la revue de littérature; Sabrina </a:t>
            </a:r>
            <a:r>
              <a:rPr lang="fr-CA" sz="1100" err="1"/>
              <a:t>MacGregor</a:t>
            </a:r>
            <a:r>
              <a:rPr lang="fr-CA" sz="1100"/>
              <a:t> (étudiante à la maîtrise recherche, EBSI, UdeM) pour la participation à la collecte; CRSH pour le financement</a:t>
            </a:r>
          </a:p>
        </p:txBody>
      </p:sp>
    </p:spTree>
    <p:extLst>
      <p:ext uri="{BB962C8B-B14F-4D97-AF65-F5344CB8AC3E}">
        <p14:creationId xmlns:p14="http://schemas.microsoft.com/office/powerpoint/2010/main" val="28063268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72802BD0-47E7-BA84-3BAF-6165A48710FC}"/>
              </a:ext>
            </a:extLst>
          </p:cNvPr>
          <p:cNvSpPr>
            <a:spLocks noGrp="1"/>
          </p:cNvSpPr>
          <p:nvPr>
            <p:ph type="title"/>
          </p:nvPr>
        </p:nvSpPr>
        <p:spPr/>
        <p:txBody>
          <a:bodyPr/>
          <a:lstStyle/>
          <a:p>
            <a:r>
              <a:rPr lang="fr-FR">
                <a:latin typeface="Aptos Display"/>
              </a:rPr>
              <a:t>Caractéristiques des cas </a:t>
            </a:r>
            <a:endParaRPr lang="fr-FR">
              <a:solidFill>
                <a:srgbClr val="FF0000"/>
              </a:solidFill>
            </a:endParaRPr>
          </a:p>
        </p:txBody>
      </p:sp>
      <p:sp>
        <p:nvSpPr>
          <p:cNvPr id="4" name="Espace réservé de la date 3">
            <a:extLst>
              <a:ext uri="{FF2B5EF4-FFF2-40B4-BE49-F238E27FC236}">
                <a16:creationId xmlns:a16="http://schemas.microsoft.com/office/drawing/2014/main" id="{30E3D874-213F-11CF-6EC6-514FCAA928B4}"/>
              </a:ext>
            </a:extLst>
          </p:cNvPr>
          <p:cNvSpPr>
            <a:spLocks noGrp="1"/>
          </p:cNvSpPr>
          <p:nvPr>
            <p:ph type="dt" sz="half" idx="10"/>
          </p:nvPr>
        </p:nvSpPr>
        <p:spPr/>
        <p:txBody>
          <a:bodyPr/>
          <a:lstStyle/>
          <a:p>
            <a:r>
              <a:rPr lang="fr-FR"/>
              <a:t>6 novembre 2024</a:t>
            </a:r>
            <a:endParaRPr lang="fr-CA"/>
          </a:p>
        </p:txBody>
      </p:sp>
      <p:sp>
        <p:nvSpPr>
          <p:cNvPr id="5" name="Espace réservé du texte 4">
            <a:extLst>
              <a:ext uri="{FF2B5EF4-FFF2-40B4-BE49-F238E27FC236}">
                <a16:creationId xmlns:a16="http://schemas.microsoft.com/office/drawing/2014/main" id="{B4C5F41E-BE6B-FB9A-A1AA-EEC6BE17C26D}"/>
              </a:ext>
            </a:extLst>
          </p:cNvPr>
          <p:cNvSpPr>
            <a:spLocks noGrp="1"/>
          </p:cNvSpPr>
          <p:nvPr>
            <p:ph type="body" sz="quarter" idx="11"/>
          </p:nvPr>
        </p:nvSpPr>
        <p:spPr/>
        <p:txBody>
          <a:bodyPr vert="horz" lIns="91440" tIns="45720" rIns="91440" bIns="45720" rtlCol="0" anchor="t">
            <a:noAutofit/>
          </a:bodyPr>
          <a:lstStyle/>
          <a:p>
            <a:r>
              <a:rPr lang="fr-FR" dirty="0">
                <a:latin typeface="Arial Narrow"/>
              </a:rPr>
              <a:t>Résultats préliminaires de l'étude de cas</a:t>
            </a:r>
            <a:endParaRPr lang="fr-FR" dirty="0" err="1"/>
          </a:p>
        </p:txBody>
      </p:sp>
      <p:graphicFrame>
        <p:nvGraphicFramePr>
          <p:cNvPr id="33" name="Tableau 32">
            <a:extLst>
              <a:ext uri="{FF2B5EF4-FFF2-40B4-BE49-F238E27FC236}">
                <a16:creationId xmlns:a16="http://schemas.microsoft.com/office/drawing/2014/main" id="{964367AD-2481-6BB1-C8BD-4E1B8F50B544}"/>
              </a:ext>
            </a:extLst>
          </p:cNvPr>
          <p:cNvGraphicFramePr>
            <a:graphicFrameLocks noGrp="1"/>
          </p:cNvGraphicFramePr>
          <p:nvPr>
            <p:extLst>
              <p:ext uri="{D42A27DB-BD31-4B8C-83A1-F6EECF244321}">
                <p14:modId xmlns:p14="http://schemas.microsoft.com/office/powerpoint/2010/main" val="2168328723"/>
              </p:ext>
            </p:extLst>
          </p:nvPr>
        </p:nvGraphicFramePr>
        <p:xfrm>
          <a:off x="835200" y="2407226"/>
          <a:ext cx="10515596" cy="3539924"/>
        </p:xfrm>
        <a:graphic>
          <a:graphicData uri="http://schemas.openxmlformats.org/drawingml/2006/table">
            <a:tbl>
              <a:tblPr firstRow="1" firstCol="1" bandRow="1">
                <a:tableStyleId>{3B4B98B0-60AC-42C2-AFA5-B58CD77FA1E5}</a:tableStyleId>
              </a:tblPr>
              <a:tblGrid>
                <a:gridCol w="2816506">
                  <a:extLst>
                    <a:ext uri="{9D8B030D-6E8A-4147-A177-3AD203B41FA5}">
                      <a16:colId xmlns:a16="http://schemas.microsoft.com/office/drawing/2014/main" val="3325580155"/>
                    </a:ext>
                  </a:extLst>
                </a:gridCol>
                <a:gridCol w="3849545">
                  <a:extLst>
                    <a:ext uri="{9D8B030D-6E8A-4147-A177-3AD203B41FA5}">
                      <a16:colId xmlns:a16="http://schemas.microsoft.com/office/drawing/2014/main" val="1406536114"/>
                    </a:ext>
                  </a:extLst>
                </a:gridCol>
                <a:gridCol w="3849545">
                  <a:extLst>
                    <a:ext uri="{9D8B030D-6E8A-4147-A177-3AD203B41FA5}">
                      <a16:colId xmlns:a16="http://schemas.microsoft.com/office/drawing/2014/main" val="2726411015"/>
                    </a:ext>
                  </a:extLst>
                </a:gridCol>
              </a:tblGrid>
              <a:tr h="370839">
                <a:tc>
                  <a:txBody>
                    <a:bodyPr/>
                    <a:lstStyle/>
                    <a:p>
                      <a:endParaRPr lang="fr-CA" sz="1800"/>
                    </a:p>
                  </a:txBody>
                  <a:tcPr>
                    <a:lnT w="0">
                      <a:noFill/>
                    </a:lnT>
                  </a:tcPr>
                </a:tc>
                <a:tc>
                  <a:txBody>
                    <a:bodyPr/>
                    <a:lstStyle/>
                    <a:p>
                      <a:r>
                        <a:rPr lang="fr-CA" sz="2400" dirty="0"/>
                        <a:t>Cas 1</a:t>
                      </a:r>
                      <a:br>
                        <a:rPr lang="fr-CA" sz="1800" dirty="0"/>
                      </a:br>
                      <a:r>
                        <a:rPr lang="fr-CA" sz="1800" dirty="0">
                          <a:solidFill>
                            <a:schemeClr val="tx1">
                              <a:lumMod val="65000"/>
                              <a:lumOff val="35000"/>
                            </a:schemeClr>
                          </a:solidFill>
                        </a:rPr>
                        <a:t>Site urbain de </a:t>
                      </a:r>
                      <a:r>
                        <a:rPr lang="fr-CA" sz="1800" u="sng" dirty="0">
                          <a:solidFill>
                            <a:schemeClr val="tx1">
                              <a:lumMod val="65000"/>
                              <a:lumOff val="35000"/>
                            </a:schemeClr>
                          </a:solidFill>
                        </a:rPr>
                        <a:t>taille moyenne</a:t>
                      </a:r>
                    </a:p>
                    <a:p>
                      <a:r>
                        <a:rPr lang="fr-CA" sz="1800" dirty="0">
                          <a:solidFill>
                            <a:schemeClr val="accent6">
                              <a:lumMod val="76000"/>
                            </a:schemeClr>
                          </a:solidFill>
                        </a:rPr>
                        <a:t>Collaboration +</a:t>
                      </a:r>
                    </a:p>
                  </a:txBody>
                  <a:tcPr>
                    <a:lnT w="0">
                      <a:noFill/>
                    </a:lnT>
                  </a:tcPr>
                </a:tc>
                <a:tc>
                  <a:txBody>
                    <a:bodyPr/>
                    <a:lstStyle/>
                    <a:p>
                      <a:r>
                        <a:rPr lang="fr-CA" sz="2400" dirty="0"/>
                        <a:t>Cas 2</a:t>
                      </a:r>
                    </a:p>
                    <a:p>
                      <a:r>
                        <a:rPr lang="fr-CA" sz="1800" dirty="0">
                          <a:solidFill>
                            <a:schemeClr val="tx1">
                              <a:lumMod val="65000"/>
                              <a:lumOff val="35000"/>
                            </a:schemeClr>
                          </a:solidFill>
                        </a:rPr>
                        <a:t>Site urbain de </a:t>
                      </a:r>
                      <a:r>
                        <a:rPr lang="fr-CA" sz="1800" u="sng" dirty="0">
                          <a:solidFill>
                            <a:schemeClr val="tx1">
                              <a:lumMod val="65000"/>
                              <a:lumOff val="35000"/>
                            </a:schemeClr>
                          </a:solidFill>
                        </a:rPr>
                        <a:t>grande taille</a:t>
                      </a:r>
                    </a:p>
                    <a:p>
                      <a:r>
                        <a:rPr lang="fr-CA" sz="1800" dirty="0">
                          <a:solidFill>
                            <a:schemeClr val="accent6">
                              <a:lumMod val="76000"/>
                            </a:schemeClr>
                          </a:solidFill>
                        </a:rPr>
                        <a:t>Collaboration +</a:t>
                      </a:r>
                    </a:p>
                  </a:txBody>
                  <a:tcPr>
                    <a:lnT w="0">
                      <a:noFill/>
                    </a:lnT>
                  </a:tcPr>
                </a:tc>
                <a:extLst>
                  <a:ext uri="{0D108BD9-81ED-4DB2-BD59-A6C34878D82A}">
                    <a16:rowId xmlns:a16="http://schemas.microsoft.com/office/drawing/2014/main" val="719711739"/>
                  </a:ext>
                </a:extLst>
              </a:tr>
              <a:tr h="626962">
                <a:tc>
                  <a:txBody>
                    <a:bodyPr/>
                    <a:lstStyle/>
                    <a:p>
                      <a:r>
                        <a:rPr lang="fr-CA" sz="1800" dirty="0"/>
                        <a:t>Bibliothèque publique</a:t>
                      </a:r>
                    </a:p>
                  </a:txBody>
                  <a:tcPr anchor="ctr"/>
                </a:tc>
                <a:tc>
                  <a:txBody>
                    <a:bodyPr/>
                    <a:lstStyle/>
                    <a:p>
                      <a:r>
                        <a:rPr lang="fr-CA" sz="1800" dirty="0"/>
                        <a:t>Chef de section (1)</a:t>
                      </a:r>
                    </a:p>
                  </a:txBody>
                  <a:tcPr anchor="ctr"/>
                </a:tc>
                <a:tc>
                  <a:txBody>
                    <a:bodyPr/>
                    <a:lstStyle/>
                    <a:p>
                      <a:r>
                        <a:rPr lang="fr-CA" sz="1800" dirty="0"/>
                        <a:t>Bibliothécaire (2)</a:t>
                      </a:r>
                    </a:p>
                  </a:txBody>
                  <a:tcPr anchor="ctr"/>
                </a:tc>
                <a:extLst>
                  <a:ext uri="{0D108BD9-81ED-4DB2-BD59-A6C34878D82A}">
                    <a16:rowId xmlns:a16="http://schemas.microsoft.com/office/drawing/2014/main" val="3133839781"/>
                  </a:ext>
                </a:extLst>
              </a:tr>
              <a:tr h="626962">
                <a:tc>
                  <a:txBody>
                    <a:bodyPr/>
                    <a:lstStyle/>
                    <a:p>
                      <a:r>
                        <a:rPr lang="fr-CA" sz="1800" dirty="0"/>
                        <a:t>Bibliothèque scolaire</a:t>
                      </a:r>
                    </a:p>
                  </a:txBody>
                  <a:tcPr anchor="ctr"/>
                </a:tc>
                <a:tc>
                  <a:txBody>
                    <a:bodyPr/>
                    <a:lstStyle/>
                    <a:p>
                      <a:r>
                        <a:rPr lang="fr-CA" sz="1800" dirty="0"/>
                        <a:t>Bibliothécaire (1)</a:t>
                      </a:r>
                    </a:p>
                  </a:txBody>
                  <a:tcPr anchor="ctr"/>
                </a:tc>
                <a:tc>
                  <a:txBody>
                    <a:bodyPr/>
                    <a:lstStyle/>
                    <a:p>
                      <a:r>
                        <a:rPr lang="fr-CA" sz="1800" dirty="0"/>
                        <a:t>Technicien en documentation (1)</a:t>
                      </a:r>
                    </a:p>
                  </a:txBody>
                  <a:tcPr anchor="ctr"/>
                </a:tc>
                <a:extLst>
                  <a:ext uri="{0D108BD9-81ED-4DB2-BD59-A6C34878D82A}">
                    <a16:rowId xmlns:a16="http://schemas.microsoft.com/office/drawing/2014/main" val="2970606464"/>
                  </a:ext>
                </a:extLst>
              </a:tr>
              <a:tr h="626962">
                <a:tc>
                  <a:txBody>
                    <a:bodyPr/>
                    <a:lstStyle/>
                    <a:p>
                      <a:r>
                        <a:rPr lang="fr-CA" sz="1800" dirty="0"/>
                        <a:t>École</a:t>
                      </a:r>
                    </a:p>
                  </a:txBody>
                  <a:tcPr anchor="ctr"/>
                </a:tc>
                <a:tc>
                  <a:txBody>
                    <a:bodyPr/>
                    <a:lstStyle/>
                    <a:p>
                      <a:r>
                        <a:rPr lang="fr-CA" sz="1800" dirty="0"/>
                        <a:t>Technicien en loisirs (1)</a:t>
                      </a:r>
                    </a:p>
                    <a:p>
                      <a:r>
                        <a:rPr lang="fr-CA" sz="1800" dirty="0"/>
                        <a:t>Enseignant au secondaire (1)</a:t>
                      </a:r>
                    </a:p>
                  </a:txBody>
                  <a:tcPr anchor="ctr"/>
                </a:tc>
                <a:tc>
                  <a:txBody>
                    <a:bodyPr/>
                    <a:lstStyle/>
                    <a:p>
                      <a:r>
                        <a:rPr lang="fr-CA" sz="1800" i="0" dirty="0"/>
                        <a:t>Enseignant au secondaire (1)</a:t>
                      </a:r>
                    </a:p>
                  </a:txBody>
                  <a:tcPr anchor="ctr"/>
                </a:tc>
                <a:extLst>
                  <a:ext uri="{0D108BD9-81ED-4DB2-BD59-A6C34878D82A}">
                    <a16:rowId xmlns:a16="http://schemas.microsoft.com/office/drawing/2014/main" val="2259154955"/>
                  </a:ext>
                </a:extLst>
              </a:tr>
              <a:tr h="626962">
                <a:tc>
                  <a:txBody>
                    <a:bodyPr/>
                    <a:lstStyle/>
                    <a:p>
                      <a:r>
                        <a:rPr lang="fr-CA" sz="1800" dirty="0"/>
                        <a:t>Organisme communautaire</a:t>
                      </a:r>
                    </a:p>
                  </a:txBody>
                  <a:tcPr anchor="ctr"/>
                </a:tc>
                <a:tc>
                  <a:txBody>
                    <a:bodyPr/>
                    <a:lstStyle/>
                    <a:p>
                      <a:r>
                        <a:rPr lang="fr-CA" sz="1800" dirty="0"/>
                        <a:t>Chercheur et consultant (1)</a:t>
                      </a:r>
                    </a:p>
                  </a:txBody>
                  <a:tcPr anchor="ctr"/>
                </a:tc>
                <a:tc>
                  <a:txBody>
                    <a:bodyPr/>
                    <a:lstStyle/>
                    <a:p>
                      <a:r>
                        <a:rPr lang="fr-CA" sz="1800" dirty="0"/>
                        <a:t>Membre d’un organisme communautaire (1)</a:t>
                      </a:r>
                    </a:p>
                  </a:txBody>
                  <a:tcPr anchor="ctr"/>
                </a:tc>
                <a:extLst>
                  <a:ext uri="{0D108BD9-81ED-4DB2-BD59-A6C34878D82A}">
                    <a16:rowId xmlns:a16="http://schemas.microsoft.com/office/drawing/2014/main" val="2219645040"/>
                  </a:ext>
                </a:extLst>
              </a:tr>
            </a:tbl>
          </a:graphicData>
        </a:graphic>
      </p:graphicFrame>
    </p:spTree>
    <p:extLst>
      <p:ext uri="{BB962C8B-B14F-4D97-AF65-F5344CB8AC3E}">
        <p14:creationId xmlns:p14="http://schemas.microsoft.com/office/powerpoint/2010/main" val="16458183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066B96-F2B6-D3CB-243D-B48636F9341C}"/>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C52553B2-65D9-4EDA-E47A-FEA3DBD4C659}"/>
              </a:ext>
            </a:extLst>
          </p:cNvPr>
          <p:cNvSpPr>
            <a:spLocks noGrp="1"/>
          </p:cNvSpPr>
          <p:nvPr>
            <p:ph type="title"/>
          </p:nvPr>
        </p:nvSpPr>
        <p:spPr>
          <a:xfrm>
            <a:off x="835200" y="1070355"/>
            <a:ext cx="10959296" cy="648272"/>
          </a:xfrm>
        </p:spPr>
        <p:txBody>
          <a:bodyPr/>
          <a:lstStyle/>
          <a:p>
            <a:r>
              <a:rPr lang="fr-FR" dirty="0">
                <a:latin typeface="Aptos Display"/>
              </a:rPr>
              <a:t>Qui sont les ados c</a:t>
            </a:r>
            <a:r>
              <a:rPr lang="fr-FR" dirty="0">
                <a:solidFill>
                  <a:srgbClr val="000000"/>
                </a:solidFill>
                <a:latin typeface="Aptos Display"/>
              </a:rPr>
              <a:t>ôtoyé.es par les personnes répondantes ?</a:t>
            </a:r>
            <a:endParaRPr lang="fr-FR" dirty="0"/>
          </a:p>
        </p:txBody>
      </p:sp>
      <p:sp>
        <p:nvSpPr>
          <p:cNvPr id="4" name="Espace réservé de la date 3">
            <a:extLst>
              <a:ext uri="{FF2B5EF4-FFF2-40B4-BE49-F238E27FC236}">
                <a16:creationId xmlns:a16="http://schemas.microsoft.com/office/drawing/2014/main" id="{889A781D-CA6E-C7C0-2EBF-F5ECC2A5BE6F}"/>
              </a:ext>
            </a:extLst>
          </p:cNvPr>
          <p:cNvSpPr>
            <a:spLocks noGrp="1"/>
          </p:cNvSpPr>
          <p:nvPr>
            <p:ph type="dt" sz="half" idx="10"/>
          </p:nvPr>
        </p:nvSpPr>
        <p:spPr/>
        <p:txBody>
          <a:bodyPr/>
          <a:lstStyle/>
          <a:p>
            <a:r>
              <a:rPr lang="fr-FR"/>
              <a:t>6 novembre 2024</a:t>
            </a:r>
            <a:endParaRPr lang="fr-CA"/>
          </a:p>
        </p:txBody>
      </p:sp>
      <p:sp>
        <p:nvSpPr>
          <p:cNvPr id="5" name="Espace réservé du texte 4">
            <a:extLst>
              <a:ext uri="{FF2B5EF4-FFF2-40B4-BE49-F238E27FC236}">
                <a16:creationId xmlns:a16="http://schemas.microsoft.com/office/drawing/2014/main" id="{0BDBF914-7B14-8413-FBC2-482EABC9C915}"/>
              </a:ext>
            </a:extLst>
          </p:cNvPr>
          <p:cNvSpPr>
            <a:spLocks noGrp="1"/>
          </p:cNvSpPr>
          <p:nvPr>
            <p:ph type="body" sz="quarter" idx="11"/>
          </p:nvPr>
        </p:nvSpPr>
        <p:spPr/>
        <p:txBody>
          <a:bodyPr vert="horz" lIns="91440" tIns="45720" rIns="91440" bIns="45720" rtlCol="0" anchor="t">
            <a:noAutofit/>
          </a:bodyPr>
          <a:lstStyle/>
          <a:p>
            <a:r>
              <a:rPr lang="fr-FR" dirty="0">
                <a:latin typeface="Arial Narrow"/>
              </a:rPr>
              <a:t>Résultats préliminaires de l'étude de cas</a:t>
            </a:r>
            <a:endParaRPr lang="fr-FR" dirty="0"/>
          </a:p>
        </p:txBody>
      </p:sp>
      <p:sp>
        <p:nvSpPr>
          <p:cNvPr id="8" name="Forme libre : forme 7">
            <a:extLst>
              <a:ext uri="{FF2B5EF4-FFF2-40B4-BE49-F238E27FC236}">
                <a16:creationId xmlns:a16="http://schemas.microsoft.com/office/drawing/2014/main" id="{0FD57D66-39AD-F04A-EC45-4F88828600FF}"/>
              </a:ext>
            </a:extLst>
          </p:cNvPr>
          <p:cNvSpPr/>
          <p:nvPr/>
        </p:nvSpPr>
        <p:spPr>
          <a:xfrm>
            <a:off x="2333625" y="1945982"/>
            <a:ext cx="8943976" cy="2032956"/>
          </a:xfrm>
          <a:custGeom>
            <a:avLst/>
            <a:gdLst>
              <a:gd name="connsiteX0" fmla="*/ 303147 w 1818843"/>
              <a:gd name="connsiteY0" fmla="*/ 0 h 6683136"/>
              <a:gd name="connsiteX1" fmla="*/ 1515696 w 1818843"/>
              <a:gd name="connsiteY1" fmla="*/ 0 h 6683136"/>
              <a:gd name="connsiteX2" fmla="*/ 1818843 w 1818843"/>
              <a:gd name="connsiteY2" fmla="*/ 303147 h 6683136"/>
              <a:gd name="connsiteX3" fmla="*/ 1818843 w 1818843"/>
              <a:gd name="connsiteY3" fmla="*/ 6683136 h 6683136"/>
              <a:gd name="connsiteX4" fmla="*/ 1818843 w 1818843"/>
              <a:gd name="connsiteY4" fmla="*/ 6683136 h 6683136"/>
              <a:gd name="connsiteX5" fmla="*/ 0 w 1818843"/>
              <a:gd name="connsiteY5" fmla="*/ 6683136 h 6683136"/>
              <a:gd name="connsiteX6" fmla="*/ 0 w 1818843"/>
              <a:gd name="connsiteY6" fmla="*/ 6683136 h 6683136"/>
              <a:gd name="connsiteX7" fmla="*/ 0 w 1818843"/>
              <a:gd name="connsiteY7" fmla="*/ 303147 h 6683136"/>
              <a:gd name="connsiteX8" fmla="*/ 303147 w 1818843"/>
              <a:gd name="connsiteY8" fmla="*/ 0 h 6683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8843" h="6683136">
                <a:moveTo>
                  <a:pt x="1818843" y="1113881"/>
                </a:moveTo>
                <a:lnTo>
                  <a:pt x="1818843" y="5569255"/>
                </a:lnTo>
                <a:cubicBezTo>
                  <a:pt x="1818843" y="6184432"/>
                  <a:pt x="1781905" y="6683134"/>
                  <a:pt x="1736340" y="6683134"/>
                </a:cubicBezTo>
                <a:lnTo>
                  <a:pt x="0" y="6683134"/>
                </a:lnTo>
                <a:lnTo>
                  <a:pt x="0" y="6683134"/>
                </a:lnTo>
                <a:lnTo>
                  <a:pt x="0" y="2"/>
                </a:lnTo>
                <a:lnTo>
                  <a:pt x="0" y="2"/>
                </a:lnTo>
                <a:lnTo>
                  <a:pt x="1736340" y="2"/>
                </a:lnTo>
                <a:cubicBezTo>
                  <a:pt x="1781905" y="2"/>
                  <a:pt x="1818843" y="498704"/>
                  <a:pt x="1818843" y="1113881"/>
                </a:cubicBezTo>
                <a:close/>
              </a:path>
            </a:pathLst>
          </a:custGeom>
          <a:solidFill>
            <a:schemeClr val="bg1">
              <a:lumMod val="95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7151" tIns="117364" rIns="145939" bIns="117365" numCol="1" spcCol="1270" anchor="ctr" anchorCtr="0">
            <a:noAutofit/>
          </a:bodyPr>
          <a:lstStyle/>
          <a:p>
            <a:pPr marL="266700" lvl="1" indent="-114300" algn="l" defTabSz="666750">
              <a:lnSpc>
                <a:spcPct val="90000"/>
              </a:lnSpc>
              <a:spcBef>
                <a:spcPts val="600"/>
              </a:spcBef>
              <a:spcAft>
                <a:spcPct val="15000"/>
              </a:spcAft>
              <a:buChar char="•"/>
            </a:pPr>
            <a:r>
              <a:rPr lang="fr-FR" b="1" kern="1200" dirty="0">
                <a:latin typeface="Aptos Display"/>
              </a:rPr>
              <a:t>Diversité et besoins</a:t>
            </a:r>
            <a:r>
              <a:rPr lang="fr-FR" kern="1200" dirty="0">
                <a:latin typeface="Aptos Display"/>
              </a:rPr>
              <a:t> : Groupe très hétérogène en littératie, </a:t>
            </a:r>
            <a:r>
              <a:rPr lang="fr-FR" kern="1200" dirty="0" err="1">
                <a:latin typeface="Aptos Display"/>
              </a:rPr>
              <a:t>neurodivergence</a:t>
            </a:r>
            <a:r>
              <a:rPr lang="fr-FR" kern="1200" dirty="0">
                <a:latin typeface="Aptos Display"/>
              </a:rPr>
              <a:t>, et diversité ethnoculturelle; présence de tensions interculturelles</a:t>
            </a:r>
            <a:endParaRPr lang="fr-FR" kern="1200" dirty="0"/>
          </a:p>
          <a:p>
            <a:pPr marL="266700" lvl="1" indent="-114300" algn="l" defTabSz="666750">
              <a:lnSpc>
                <a:spcPct val="90000"/>
              </a:lnSpc>
              <a:spcBef>
                <a:spcPts val="600"/>
              </a:spcBef>
              <a:spcAft>
                <a:spcPct val="15000"/>
              </a:spcAft>
              <a:buChar char="•"/>
            </a:pPr>
            <a:r>
              <a:rPr lang="fr-FR" b="1" kern="1200" dirty="0">
                <a:latin typeface="Aptos Display"/>
              </a:rPr>
              <a:t>Désengagement et socialisation</a:t>
            </a:r>
            <a:r>
              <a:rPr lang="fr-FR" kern="1200" dirty="0">
                <a:latin typeface="Aptos Display"/>
              </a:rPr>
              <a:t> : Désengagement scolaire et social marqué, avec pourtant un fort besoin de socialiser et d’espaces informels (tiers lieu)</a:t>
            </a:r>
          </a:p>
          <a:p>
            <a:pPr marL="266700" lvl="1" indent="-114300" algn="l" defTabSz="666750">
              <a:lnSpc>
                <a:spcPct val="90000"/>
              </a:lnSpc>
              <a:spcBef>
                <a:spcPts val="600"/>
              </a:spcBef>
              <a:spcAft>
                <a:spcPct val="15000"/>
              </a:spcAft>
              <a:buChar char="•"/>
            </a:pPr>
            <a:r>
              <a:rPr lang="fr-FR" b="1" kern="1200" dirty="0">
                <a:latin typeface="Aptos Display"/>
              </a:rPr>
              <a:t>Technologie</a:t>
            </a:r>
            <a:r>
              <a:rPr lang="fr-FR" kern="1200" dirty="0">
                <a:latin typeface="Aptos Display"/>
              </a:rPr>
              <a:t> : Compétences numériques limitées (cybersécurité, utilisation limitée de l'ordinateur et prédominance du cellulaire)</a:t>
            </a:r>
          </a:p>
        </p:txBody>
      </p:sp>
      <p:sp>
        <p:nvSpPr>
          <p:cNvPr id="9" name="Forme libre : forme 8">
            <a:extLst>
              <a:ext uri="{FF2B5EF4-FFF2-40B4-BE49-F238E27FC236}">
                <a16:creationId xmlns:a16="http://schemas.microsoft.com/office/drawing/2014/main" id="{3A004F82-E6C8-F339-4EF1-55A1734F41EE}"/>
              </a:ext>
            </a:extLst>
          </p:cNvPr>
          <p:cNvSpPr/>
          <p:nvPr/>
        </p:nvSpPr>
        <p:spPr>
          <a:xfrm>
            <a:off x="835200" y="1825681"/>
            <a:ext cx="1603200" cy="2273554"/>
          </a:xfrm>
          <a:custGeom>
            <a:avLst/>
            <a:gdLst>
              <a:gd name="connsiteX0" fmla="*/ 0 w 3759264"/>
              <a:gd name="connsiteY0" fmla="*/ 378933 h 2273554"/>
              <a:gd name="connsiteX1" fmla="*/ 378933 w 3759264"/>
              <a:gd name="connsiteY1" fmla="*/ 0 h 2273554"/>
              <a:gd name="connsiteX2" fmla="*/ 3380331 w 3759264"/>
              <a:gd name="connsiteY2" fmla="*/ 0 h 2273554"/>
              <a:gd name="connsiteX3" fmla="*/ 3759264 w 3759264"/>
              <a:gd name="connsiteY3" fmla="*/ 378933 h 2273554"/>
              <a:gd name="connsiteX4" fmla="*/ 3759264 w 3759264"/>
              <a:gd name="connsiteY4" fmla="*/ 1894621 h 2273554"/>
              <a:gd name="connsiteX5" fmla="*/ 3380331 w 3759264"/>
              <a:gd name="connsiteY5" fmla="*/ 2273554 h 2273554"/>
              <a:gd name="connsiteX6" fmla="*/ 378933 w 3759264"/>
              <a:gd name="connsiteY6" fmla="*/ 2273554 h 2273554"/>
              <a:gd name="connsiteX7" fmla="*/ 0 w 3759264"/>
              <a:gd name="connsiteY7" fmla="*/ 1894621 h 2273554"/>
              <a:gd name="connsiteX8" fmla="*/ 0 w 3759264"/>
              <a:gd name="connsiteY8" fmla="*/ 378933 h 2273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59264" h="2273554">
                <a:moveTo>
                  <a:pt x="0" y="378933"/>
                </a:moveTo>
                <a:cubicBezTo>
                  <a:pt x="0" y="169654"/>
                  <a:pt x="169654" y="0"/>
                  <a:pt x="378933" y="0"/>
                </a:cubicBezTo>
                <a:lnTo>
                  <a:pt x="3380331" y="0"/>
                </a:lnTo>
                <a:cubicBezTo>
                  <a:pt x="3589610" y="0"/>
                  <a:pt x="3759264" y="169654"/>
                  <a:pt x="3759264" y="378933"/>
                </a:cubicBezTo>
                <a:lnTo>
                  <a:pt x="3759264" y="1894621"/>
                </a:lnTo>
                <a:cubicBezTo>
                  <a:pt x="3759264" y="2103900"/>
                  <a:pt x="3589610" y="2273554"/>
                  <a:pt x="3380331" y="2273554"/>
                </a:cubicBezTo>
                <a:lnTo>
                  <a:pt x="378933" y="2273554"/>
                </a:lnTo>
                <a:cubicBezTo>
                  <a:pt x="169654" y="2273554"/>
                  <a:pt x="0" y="2103900"/>
                  <a:pt x="0" y="1894621"/>
                </a:cubicBezTo>
                <a:lnTo>
                  <a:pt x="0" y="378933"/>
                </a:lnTo>
                <a:close/>
              </a:path>
            </a:pathLst>
          </a:custGeom>
          <a:solidFill>
            <a:schemeClr val="bg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3386" tIns="187186" rIns="263386" bIns="187186" numCol="1" spcCol="1270" anchor="ctr" anchorCtr="0">
            <a:noAutofit/>
          </a:bodyPr>
          <a:lstStyle/>
          <a:p>
            <a:pPr marL="0" lvl="0" indent="0" algn="ctr" defTabSz="1778000">
              <a:lnSpc>
                <a:spcPct val="90000"/>
              </a:lnSpc>
              <a:spcBef>
                <a:spcPct val="0"/>
              </a:spcBef>
              <a:spcAft>
                <a:spcPct val="35000"/>
              </a:spcAft>
              <a:buNone/>
            </a:pPr>
            <a:r>
              <a:rPr lang="fr-FR" sz="2000" b="1" kern="1200" dirty="0">
                <a:latin typeface="Aptos Display"/>
              </a:rPr>
              <a:t>Les deux sites</a:t>
            </a:r>
            <a:endParaRPr lang="fr-CA" sz="2000" b="1" kern="1200" dirty="0"/>
          </a:p>
        </p:txBody>
      </p:sp>
      <p:sp>
        <p:nvSpPr>
          <p:cNvPr id="10" name="Forme libre : forme 9">
            <a:extLst>
              <a:ext uri="{FF2B5EF4-FFF2-40B4-BE49-F238E27FC236}">
                <a16:creationId xmlns:a16="http://schemas.microsoft.com/office/drawing/2014/main" id="{41CC5F8D-70A9-A07D-906F-D901BF8BC654}"/>
              </a:ext>
            </a:extLst>
          </p:cNvPr>
          <p:cNvSpPr/>
          <p:nvPr/>
        </p:nvSpPr>
        <p:spPr>
          <a:xfrm>
            <a:off x="2333625" y="4332690"/>
            <a:ext cx="8943976" cy="2034000"/>
          </a:xfrm>
          <a:custGeom>
            <a:avLst/>
            <a:gdLst>
              <a:gd name="connsiteX0" fmla="*/ 303147 w 1818843"/>
              <a:gd name="connsiteY0" fmla="*/ 0 h 6683136"/>
              <a:gd name="connsiteX1" fmla="*/ 1515696 w 1818843"/>
              <a:gd name="connsiteY1" fmla="*/ 0 h 6683136"/>
              <a:gd name="connsiteX2" fmla="*/ 1818843 w 1818843"/>
              <a:gd name="connsiteY2" fmla="*/ 303147 h 6683136"/>
              <a:gd name="connsiteX3" fmla="*/ 1818843 w 1818843"/>
              <a:gd name="connsiteY3" fmla="*/ 6683136 h 6683136"/>
              <a:gd name="connsiteX4" fmla="*/ 1818843 w 1818843"/>
              <a:gd name="connsiteY4" fmla="*/ 6683136 h 6683136"/>
              <a:gd name="connsiteX5" fmla="*/ 0 w 1818843"/>
              <a:gd name="connsiteY5" fmla="*/ 6683136 h 6683136"/>
              <a:gd name="connsiteX6" fmla="*/ 0 w 1818843"/>
              <a:gd name="connsiteY6" fmla="*/ 6683136 h 6683136"/>
              <a:gd name="connsiteX7" fmla="*/ 0 w 1818843"/>
              <a:gd name="connsiteY7" fmla="*/ 303147 h 6683136"/>
              <a:gd name="connsiteX8" fmla="*/ 303147 w 1818843"/>
              <a:gd name="connsiteY8" fmla="*/ 0 h 6683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8843" h="6683136">
                <a:moveTo>
                  <a:pt x="1818843" y="1113881"/>
                </a:moveTo>
                <a:lnTo>
                  <a:pt x="1818843" y="5569255"/>
                </a:lnTo>
                <a:cubicBezTo>
                  <a:pt x="1818843" y="6184432"/>
                  <a:pt x="1781905" y="6683134"/>
                  <a:pt x="1736340" y="6683134"/>
                </a:cubicBezTo>
                <a:lnTo>
                  <a:pt x="0" y="6683134"/>
                </a:lnTo>
                <a:lnTo>
                  <a:pt x="0" y="6683134"/>
                </a:lnTo>
                <a:lnTo>
                  <a:pt x="0" y="2"/>
                </a:lnTo>
                <a:lnTo>
                  <a:pt x="0" y="2"/>
                </a:lnTo>
                <a:lnTo>
                  <a:pt x="1736340" y="2"/>
                </a:lnTo>
                <a:cubicBezTo>
                  <a:pt x="1781905" y="2"/>
                  <a:pt x="1818843" y="498704"/>
                  <a:pt x="1818843" y="1113881"/>
                </a:cubicBezTo>
                <a:close/>
              </a:path>
            </a:pathLst>
          </a:custGeom>
          <a:solidFill>
            <a:schemeClr val="accent6">
              <a:lumMod val="20000"/>
              <a:lumOff val="8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7151" tIns="117365" rIns="145939" bIns="117364" numCol="1" spcCol="1270" anchor="ctr" anchorCtr="0">
            <a:noAutofit/>
          </a:bodyPr>
          <a:lstStyle/>
          <a:p>
            <a:pPr marL="266700" lvl="1" indent="-114300" algn="l" defTabSz="666750">
              <a:lnSpc>
                <a:spcPct val="90000"/>
              </a:lnSpc>
              <a:spcBef>
                <a:spcPts val="600"/>
              </a:spcBef>
              <a:spcAft>
                <a:spcPct val="15000"/>
              </a:spcAft>
              <a:buChar char="•"/>
            </a:pPr>
            <a:r>
              <a:rPr lang="fr-FR" b="1" kern="1200" dirty="0">
                <a:latin typeface="Aptos Display"/>
              </a:rPr>
              <a:t>Caractéristique environnementale </a:t>
            </a:r>
            <a:r>
              <a:rPr lang="fr-FR" kern="1200" dirty="0">
                <a:latin typeface="Aptos Display"/>
              </a:rPr>
              <a:t>: Exposition à la violence</a:t>
            </a:r>
            <a:endParaRPr lang="fr-FR" b="1" kern="1200" dirty="0">
              <a:latin typeface="Aptos Display"/>
            </a:endParaRPr>
          </a:p>
          <a:p>
            <a:pPr marL="266700" lvl="1" indent="-114300" algn="l" defTabSz="666750">
              <a:lnSpc>
                <a:spcPct val="90000"/>
              </a:lnSpc>
              <a:spcBef>
                <a:spcPts val="600"/>
              </a:spcBef>
              <a:spcAft>
                <a:spcPct val="15000"/>
              </a:spcAft>
              <a:buChar char="•"/>
            </a:pPr>
            <a:r>
              <a:rPr lang="fr-FR" b="1" kern="1200" dirty="0">
                <a:latin typeface="Aptos Display"/>
              </a:rPr>
              <a:t>Perception en bibliothèque</a:t>
            </a:r>
            <a:r>
              <a:rPr lang="fr-FR" kern="1200" dirty="0">
                <a:latin typeface="Aptos Display"/>
              </a:rPr>
              <a:t> : Perçu.es comme un « public difficile » et bruyant, peu légitime en bibliothèque</a:t>
            </a:r>
          </a:p>
          <a:p>
            <a:pPr marL="266700" lvl="1" indent="-114300" algn="l" defTabSz="666750">
              <a:lnSpc>
                <a:spcPct val="90000"/>
              </a:lnSpc>
              <a:spcBef>
                <a:spcPts val="600"/>
              </a:spcBef>
              <a:spcAft>
                <a:spcPct val="15000"/>
              </a:spcAft>
              <a:buChar char="•"/>
            </a:pPr>
            <a:r>
              <a:rPr lang="fr-FR" b="1" kern="1200" dirty="0">
                <a:latin typeface="Aptos Display"/>
              </a:rPr>
              <a:t>Intérêts sous-estimés</a:t>
            </a:r>
            <a:r>
              <a:rPr lang="fr-FR" kern="1200" dirty="0">
                <a:latin typeface="Aptos Display"/>
              </a:rPr>
              <a:t> : Intérêt pour les mangas, jeux vidéo, et création numérique, souvent mal considérés en bibliothèque</a:t>
            </a:r>
          </a:p>
        </p:txBody>
      </p:sp>
      <p:sp>
        <p:nvSpPr>
          <p:cNvPr id="11" name="Forme libre : forme 10">
            <a:extLst>
              <a:ext uri="{FF2B5EF4-FFF2-40B4-BE49-F238E27FC236}">
                <a16:creationId xmlns:a16="http://schemas.microsoft.com/office/drawing/2014/main" id="{D409371B-9BDD-C846-E336-CD941FC10499}"/>
              </a:ext>
            </a:extLst>
          </p:cNvPr>
          <p:cNvSpPr/>
          <p:nvPr/>
        </p:nvSpPr>
        <p:spPr>
          <a:xfrm>
            <a:off x="835200" y="4212913"/>
            <a:ext cx="1603200" cy="2273554"/>
          </a:xfrm>
          <a:custGeom>
            <a:avLst/>
            <a:gdLst>
              <a:gd name="connsiteX0" fmla="*/ 0 w 3759264"/>
              <a:gd name="connsiteY0" fmla="*/ 378933 h 2273554"/>
              <a:gd name="connsiteX1" fmla="*/ 378933 w 3759264"/>
              <a:gd name="connsiteY1" fmla="*/ 0 h 2273554"/>
              <a:gd name="connsiteX2" fmla="*/ 3380331 w 3759264"/>
              <a:gd name="connsiteY2" fmla="*/ 0 h 2273554"/>
              <a:gd name="connsiteX3" fmla="*/ 3759264 w 3759264"/>
              <a:gd name="connsiteY3" fmla="*/ 378933 h 2273554"/>
              <a:gd name="connsiteX4" fmla="*/ 3759264 w 3759264"/>
              <a:gd name="connsiteY4" fmla="*/ 1894621 h 2273554"/>
              <a:gd name="connsiteX5" fmla="*/ 3380331 w 3759264"/>
              <a:gd name="connsiteY5" fmla="*/ 2273554 h 2273554"/>
              <a:gd name="connsiteX6" fmla="*/ 378933 w 3759264"/>
              <a:gd name="connsiteY6" fmla="*/ 2273554 h 2273554"/>
              <a:gd name="connsiteX7" fmla="*/ 0 w 3759264"/>
              <a:gd name="connsiteY7" fmla="*/ 1894621 h 2273554"/>
              <a:gd name="connsiteX8" fmla="*/ 0 w 3759264"/>
              <a:gd name="connsiteY8" fmla="*/ 378933 h 2273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59264" h="2273554">
                <a:moveTo>
                  <a:pt x="0" y="378933"/>
                </a:moveTo>
                <a:cubicBezTo>
                  <a:pt x="0" y="169654"/>
                  <a:pt x="169654" y="0"/>
                  <a:pt x="378933" y="0"/>
                </a:cubicBezTo>
                <a:lnTo>
                  <a:pt x="3380331" y="0"/>
                </a:lnTo>
                <a:cubicBezTo>
                  <a:pt x="3589610" y="0"/>
                  <a:pt x="3759264" y="169654"/>
                  <a:pt x="3759264" y="378933"/>
                </a:cubicBezTo>
                <a:lnTo>
                  <a:pt x="3759264" y="1894621"/>
                </a:lnTo>
                <a:cubicBezTo>
                  <a:pt x="3759264" y="2103900"/>
                  <a:pt x="3589610" y="2273554"/>
                  <a:pt x="3380331" y="2273554"/>
                </a:cubicBezTo>
                <a:lnTo>
                  <a:pt x="378933" y="2273554"/>
                </a:lnTo>
                <a:cubicBezTo>
                  <a:pt x="169654" y="2273554"/>
                  <a:pt x="0" y="2103900"/>
                  <a:pt x="0" y="1894621"/>
                </a:cubicBezTo>
                <a:lnTo>
                  <a:pt x="0" y="378933"/>
                </a:lnTo>
                <a:close/>
              </a:path>
            </a:pathLst>
          </a:cu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3386" tIns="187186" rIns="263386" bIns="187186" numCol="1" spcCol="1270" anchor="ctr" anchorCtr="0">
            <a:noAutofit/>
          </a:bodyPr>
          <a:lstStyle/>
          <a:p>
            <a:pPr marL="0" lvl="0" indent="0" algn="ctr" defTabSz="1778000">
              <a:lnSpc>
                <a:spcPct val="90000"/>
              </a:lnSpc>
              <a:spcBef>
                <a:spcPct val="0"/>
              </a:spcBef>
              <a:spcAft>
                <a:spcPct val="35000"/>
              </a:spcAft>
              <a:buNone/>
            </a:pPr>
            <a:r>
              <a:rPr lang="fr-FR" sz="2000" b="1" kern="1200" dirty="0">
                <a:latin typeface="Aptos Display"/>
              </a:rPr>
              <a:t>Contexte urbain de grande taille</a:t>
            </a:r>
          </a:p>
        </p:txBody>
      </p:sp>
    </p:spTree>
    <p:extLst>
      <p:ext uri="{BB962C8B-B14F-4D97-AF65-F5344CB8AC3E}">
        <p14:creationId xmlns:p14="http://schemas.microsoft.com/office/powerpoint/2010/main" val="3411697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217912-D8AA-CFD5-3156-5E7869F20845}"/>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F561553A-A1EC-8FD4-35AA-B63839F6D58F}"/>
              </a:ext>
            </a:extLst>
          </p:cNvPr>
          <p:cNvSpPr>
            <a:spLocks noGrp="1"/>
          </p:cNvSpPr>
          <p:nvPr>
            <p:ph type="title"/>
          </p:nvPr>
        </p:nvSpPr>
        <p:spPr>
          <a:xfrm>
            <a:off x="835200" y="1070355"/>
            <a:ext cx="10959296" cy="648272"/>
          </a:xfrm>
        </p:spPr>
        <p:txBody>
          <a:bodyPr/>
          <a:lstStyle/>
          <a:p>
            <a:r>
              <a:rPr lang="fr-FR" sz="2800" dirty="0">
                <a:solidFill>
                  <a:srgbClr val="000000"/>
                </a:solidFill>
                <a:latin typeface="Aptos Display"/>
              </a:rPr>
              <a:t>Qu’en est-il des littératies du point de vue des personnes répondantes ?</a:t>
            </a:r>
            <a:endParaRPr lang="fr-FR" sz="2800" dirty="0"/>
          </a:p>
        </p:txBody>
      </p:sp>
      <p:sp>
        <p:nvSpPr>
          <p:cNvPr id="4" name="Espace réservé de la date 3">
            <a:extLst>
              <a:ext uri="{FF2B5EF4-FFF2-40B4-BE49-F238E27FC236}">
                <a16:creationId xmlns:a16="http://schemas.microsoft.com/office/drawing/2014/main" id="{40DC4888-8894-4B2D-7736-94E2265039AE}"/>
              </a:ext>
            </a:extLst>
          </p:cNvPr>
          <p:cNvSpPr>
            <a:spLocks noGrp="1"/>
          </p:cNvSpPr>
          <p:nvPr>
            <p:ph type="dt" sz="half" idx="10"/>
          </p:nvPr>
        </p:nvSpPr>
        <p:spPr/>
        <p:txBody>
          <a:bodyPr/>
          <a:lstStyle/>
          <a:p>
            <a:r>
              <a:rPr lang="fr-FR"/>
              <a:t>6 novembre 2024</a:t>
            </a:r>
            <a:endParaRPr lang="fr-CA"/>
          </a:p>
        </p:txBody>
      </p:sp>
      <p:sp>
        <p:nvSpPr>
          <p:cNvPr id="5" name="Espace réservé du texte 4">
            <a:extLst>
              <a:ext uri="{FF2B5EF4-FFF2-40B4-BE49-F238E27FC236}">
                <a16:creationId xmlns:a16="http://schemas.microsoft.com/office/drawing/2014/main" id="{3858DD7C-2E61-7BA4-BA54-D9573619808C}"/>
              </a:ext>
            </a:extLst>
          </p:cNvPr>
          <p:cNvSpPr>
            <a:spLocks noGrp="1"/>
          </p:cNvSpPr>
          <p:nvPr>
            <p:ph type="body" sz="quarter" idx="11"/>
          </p:nvPr>
        </p:nvSpPr>
        <p:spPr/>
        <p:txBody>
          <a:bodyPr vert="horz" lIns="91440" tIns="45720" rIns="91440" bIns="45720" rtlCol="0" anchor="t">
            <a:noAutofit/>
          </a:bodyPr>
          <a:lstStyle/>
          <a:p>
            <a:r>
              <a:rPr lang="fr-FR" dirty="0">
                <a:latin typeface="Arial Narrow"/>
              </a:rPr>
              <a:t>Résultats préliminaires de l'étude de cas</a:t>
            </a:r>
            <a:endParaRPr lang="fr-FR" dirty="0"/>
          </a:p>
        </p:txBody>
      </p:sp>
      <p:grpSp>
        <p:nvGrpSpPr>
          <p:cNvPr id="12" name="Groupe 11">
            <a:extLst>
              <a:ext uri="{FF2B5EF4-FFF2-40B4-BE49-F238E27FC236}">
                <a16:creationId xmlns:a16="http://schemas.microsoft.com/office/drawing/2014/main" id="{2BB67CB0-1BDF-FDE5-AF00-F4838788095D}"/>
              </a:ext>
            </a:extLst>
          </p:cNvPr>
          <p:cNvGrpSpPr/>
          <p:nvPr/>
        </p:nvGrpSpPr>
        <p:grpSpPr>
          <a:xfrm>
            <a:off x="835200" y="1675436"/>
            <a:ext cx="10442401" cy="1629740"/>
            <a:chOff x="835200" y="1675436"/>
            <a:chExt cx="10442401" cy="1629740"/>
          </a:xfrm>
        </p:grpSpPr>
        <p:sp>
          <p:nvSpPr>
            <p:cNvPr id="8" name="Forme libre : forme 7">
              <a:extLst>
                <a:ext uri="{FF2B5EF4-FFF2-40B4-BE49-F238E27FC236}">
                  <a16:creationId xmlns:a16="http://schemas.microsoft.com/office/drawing/2014/main" id="{D1D6E7E4-AA4C-C60E-B957-908333B8222E}"/>
                </a:ext>
              </a:extLst>
            </p:cNvPr>
            <p:cNvSpPr/>
            <p:nvPr/>
          </p:nvSpPr>
          <p:spPr>
            <a:xfrm>
              <a:off x="2333625" y="1774414"/>
              <a:ext cx="8943976" cy="1431784"/>
            </a:xfrm>
            <a:custGeom>
              <a:avLst/>
              <a:gdLst>
                <a:gd name="connsiteX0" fmla="*/ 303147 w 1818843"/>
                <a:gd name="connsiteY0" fmla="*/ 0 h 6683136"/>
                <a:gd name="connsiteX1" fmla="*/ 1515696 w 1818843"/>
                <a:gd name="connsiteY1" fmla="*/ 0 h 6683136"/>
                <a:gd name="connsiteX2" fmla="*/ 1818843 w 1818843"/>
                <a:gd name="connsiteY2" fmla="*/ 303147 h 6683136"/>
                <a:gd name="connsiteX3" fmla="*/ 1818843 w 1818843"/>
                <a:gd name="connsiteY3" fmla="*/ 6683136 h 6683136"/>
                <a:gd name="connsiteX4" fmla="*/ 1818843 w 1818843"/>
                <a:gd name="connsiteY4" fmla="*/ 6683136 h 6683136"/>
                <a:gd name="connsiteX5" fmla="*/ 0 w 1818843"/>
                <a:gd name="connsiteY5" fmla="*/ 6683136 h 6683136"/>
                <a:gd name="connsiteX6" fmla="*/ 0 w 1818843"/>
                <a:gd name="connsiteY6" fmla="*/ 6683136 h 6683136"/>
                <a:gd name="connsiteX7" fmla="*/ 0 w 1818843"/>
                <a:gd name="connsiteY7" fmla="*/ 303147 h 6683136"/>
                <a:gd name="connsiteX8" fmla="*/ 303147 w 1818843"/>
                <a:gd name="connsiteY8" fmla="*/ 0 h 6683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8843" h="6683136">
                  <a:moveTo>
                    <a:pt x="1818843" y="1113881"/>
                  </a:moveTo>
                  <a:lnTo>
                    <a:pt x="1818843" y="5569255"/>
                  </a:lnTo>
                  <a:cubicBezTo>
                    <a:pt x="1818843" y="6184432"/>
                    <a:pt x="1781905" y="6683134"/>
                    <a:pt x="1736340" y="6683134"/>
                  </a:cubicBezTo>
                  <a:lnTo>
                    <a:pt x="0" y="6683134"/>
                  </a:lnTo>
                  <a:lnTo>
                    <a:pt x="0" y="6683134"/>
                  </a:lnTo>
                  <a:lnTo>
                    <a:pt x="0" y="2"/>
                  </a:lnTo>
                  <a:lnTo>
                    <a:pt x="0" y="2"/>
                  </a:lnTo>
                  <a:lnTo>
                    <a:pt x="1736340" y="2"/>
                  </a:lnTo>
                  <a:cubicBezTo>
                    <a:pt x="1781905" y="2"/>
                    <a:pt x="1818843" y="498704"/>
                    <a:pt x="1818843" y="1113881"/>
                  </a:cubicBezTo>
                  <a:close/>
                </a:path>
              </a:pathLst>
            </a:custGeom>
            <a:solidFill>
              <a:schemeClr val="bg1">
                <a:lumMod val="95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7151" tIns="117364" rIns="145939" bIns="117365" numCol="1" spcCol="1270" anchor="ctr" anchorCtr="0">
              <a:noAutofit/>
            </a:bodyPr>
            <a:lstStyle/>
            <a:p>
              <a:pPr marL="266700" lvl="1" indent="-114300" algn="l" defTabSz="666750">
                <a:lnSpc>
                  <a:spcPct val="90000"/>
                </a:lnSpc>
                <a:spcBef>
                  <a:spcPts val="600"/>
                </a:spcBef>
                <a:spcAft>
                  <a:spcPct val="15000"/>
                </a:spcAft>
                <a:buChar char="•"/>
              </a:pPr>
              <a:r>
                <a:rPr lang="fr-CA" sz="1700" kern="1200">
                  <a:latin typeface="Aptos Display"/>
                </a:rPr>
                <a:t>Différents </a:t>
              </a:r>
              <a:r>
                <a:rPr lang="fr-CA" sz="1700" b="1" kern="1200">
                  <a:latin typeface="Aptos Display"/>
                </a:rPr>
                <a:t>types de littératies </a:t>
              </a:r>
              <a:r>
                <a:rPr lang="fr-CA" sz="1700" kern="1200">
                  <a:latin typeface="Aptos Display"/>
                </a:rPr>
                <a:t>: </a:t>
              </a:r>
              <a:r>
                <a:rPr lang="fr-CA" sz="1700">
                  <a:latin typeface="Aptos Display"/>
                </a:rPr>
                <a:t>Savoir</a:t>
              </a:r>
              <a:r>
                <a:rPr lang="fr-CA" sz="1700" kern="1200">
                  <a:latin typeface="Aptos Display"/>
                </a:rPr>
                <a:t> lire, écrire, communiquer, chercher</a:t>
              </a:r>
            </a:p>
            <a:p>
              <a:pPr marL="266700" lvl="1" indent="-114300" algn="l" defTabSz="666750">
                <a:lnSpc>
                  <a:spcPct val="90000"/>
                </a:lnSpc>
                <a:spcBef>
                  <a:spcPts val="600"/>
                </a:spcBef>
                <a:spcAft>
                  <a:spcPct val="15000"/>
                </a:spcAft>
                <a:buChar char="•"/>
              </a:pPr>
              <a:r>
                <a:rPr lang="fr-CA" sz="1700" kern="1200">
                  <a:latin typeface="Aptos Display"/>
                </a:rPr>
                <a:t>Surtout du côté des bibliothèques, les littératies du quotidien : </a:t>
              </a:r>
              <a:r>
                <a:rPr lang="fr-CA" sz="1700">
                  <a:latin typeface="Aptos Display"/>
                </a:rPr>
                <a:t>I</a:t>
              </a:r>
              <a:r>
                <a:rPr lang="fr-CA" sz="1700" b="1">
                  <a:latin typeface="Aptos Display"/>
                </a:rPr>
                <a:t>nformationnelle</a:t>
              </a:r>
              <a:r>
                <a:rPr lang="fr-CA" sz="1700" b="1" kern="1200">
                  <a:latin typeface="Aptos Display"/>
                </a:rPr>
                <a:t>, numérique, médiatique, financière, culinaire, etc. </a:t>
              </a:r>
            </a:p>
            <a:p>
              <a:pPr marL="266700" lvl="1" indent="-114300" algn="l" defTabSz="666750">
                <a:lnSpc>
                  <a:spcPct val="90000"/>
                </a:lnSpc>
                <a:spcBef>
                  <a:spcPts val="600"/>
                </a:spcBef>
                <a:spcAft>
                  <a:spcPct val="15000"/>
                </a:spcAft>
                <a:buChar char="•"/>
              </a:pPr>
              <a:r>
                <a:rPr lang="fr-CA" sz="1700" b="1" kern="1200">
                  <a:latin typeface="Aptos Display"/>
                </a:rPr>
                <a:t>Besoins informationnels des ados </a:t>
              </a:r>
              <a:r>
                <a:rPr lang="fr-CA" sz="1700" kern="1200">
                  <a:latin typeface="Aptos Display"/>
                </a:rPr>
                <a:t>: Recherche d’information sur la sexualité, l'argent et l’environnement, souvent perçus comme sujets anxiogènes</a:t>
              </a:r>
            </a:p>
          </p:txBody>
        </p:sp>
        <p:sp>
          <p:nvSpPr>
            <p:cNvPr id="9" name="Forme libre : forme 8">
              <a:extLst>
                <a:ext uri="{FF2B5EF4-FFF2-40B4-BE49-F238E27FC236}">
                  <a16:creationId xmlns:a16="http://schemas.microsoft.com/office/drawing/2014/main" id="{30F36630-4EB1-737D-4B44-A54A4DB1BE92}"/>
                </a:ext>
              </a:extLst>
            </p:cNvPr>
            <p:cNvSpPr/>
            <p:nvPr/>
          </p:nvSpPr>
          <p:spPr>
            <a:xfrm>
              <a:off x="835200" y="1675436"/>
              <a:ext cx="1603200" cy="1629740"/>
            </a:xfrm>
            <a:custGeom>
              <a:avLst/>
              <a:gdLst>
                <a:gd name="connsiteX0" fmla="*/ 0 w 3759264"/>
                <a:gd name="connsiteY0" fmla="*/ 378933 h 2273554"/>
                <a:gd name="connsiteX1" fmla="*/ 378933 w 3759264"/>
                <a:gd name="connsiteY1" fmla="*/ 0 h 2273554"/>
                <a:gd name="connsiteX2" fmla="*/ 3380331 w 3759264"/>
                <a:gd name="connsiteY2" fmla="*/ 0 h 2273554"/>
                <a:gd name="connsiteX3" fmla="*/ 3759264 w 3759264"/>
                <a:gd name="connsiteY3" fmla="*/ 378933 h 2273554"/>
                <a:gd name="connsiteX4" fmla="*/ 3759264 w 3759264"/>
                <a:gd name="connsiteY4" fmla="*/ 1894621 h 2273554"/>
                <a:gd name="connsiteX5" fmla="*/ 3380331 w 3759264"/>
                <a:gd name="connsiteY5" fmla="*/ 2273554 h 2273554"/>
                <a:gd name="connsiteX6" fmla="*/ 378933 w 3759264"/>
                <a:gd name="connsiteY6" fmla="*/ 2273554 h 2273554"/>
                <a:gd name="connsiteX7" fmla="*/ 0 w 3759264"/>
                <a:gd name="connsiteY7" fmla="*/ 1894621 h 2273554"/>
                <a:gd name="connsiteX8" fmla="*/ 0 w 3759264"/>
                <a:gd name="connsiteY8" fmla="*/ 378933 h 2273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59264" h="2273554">
                  <a:moveTo>
                    <a:pt x="0" y="378933"/>
                  </a:moveTo>
                  <a:cubicBezTo>
                    <a:pt x="0" y="169654"/>
                    <a:pt x="169654" y="0"/>
                    <a:pt x="378933" y="0"/>
                  </a:cubicBezTo>
                  <a:lnTo>
                    <a:pt x="3380331" y="0"/>
                  </a:lnTo>
                  <a:cubicBezTo>
                    <a:pt x="3589610" y="0"/>
                    <a:pt x="3759264" y="169654"/>
                    <a:pt x="3759264" y="378933"/>
                  </a:cubicBezTo>
                  <a:lnTo>
                    <a:pt x="3759264" y="1894621"/>
                  </a:lnTo>
                  <a:cubicBezTo>
                    <a:pt x="3759264" y="2103900"/>
                    <a:pt x="3589610" y="2273554"/>
                    <a:pt x="3380331" y="2273554"/>
                  </a:cubicBezTo>
                  <a:lnTo>
                    <a:pt x="378933" y="2273554"/>
                  </a:lnTo>
                  <a:cubicBezTo>
                    <a:pt x="169654" y="2273554"/>
                    <a:pt x="0" y="2103900"/>
                    <a:pt x="0" y="1894621"/>
                  </a:cubicBezTo>
                  <a:lnTo>
                    <a:pt x="0" y="378933"/>
                  </a:lnTo>
                  <a:close/>
                </a:path>
              </a:pathLst>
            </a:custGeom>
            <a:solidFill>
              <a:schemeClr val="bg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3386" tIns="187186" rIns="263386" bIns="187186" numCol="1" spcCol="1270" anchor="ctr" anchorCtr="0">
              <a:noAutofit/>
            </a:bodyPr>
            <a:lstStyle/>
            <a:p>
              <a:pPr marL="0" lvl="0" indent="0" algn="ctr" defTabSz="1778000">
                <a:lnSpc>
                  <a:spcPct val="90000"/>
                </a:lnSpc>
                <a:spcBef>
                  <a:spcPct val="0"/>
                </a:spcBef>
                <a:spcAft>
                  <a:spcPct val="35000"/>
                </a:spcAft>
                <a:buNone/>
              </a:pPr>
              <a:r>
                <a:rPr lang="fr-FR" b="1" kern="1200">
                  <a:latin typeface="Aptos Display"/>
                </a:rPr>
                <a:t>Les deux sites</a:t>
              </a:r>
              <a:endParaRPr lang="fr-CA" b="1" kern="1200"/>
            </a:p>
          </p:txBody>
        </p:sp>
      </p:grpSp>
      <p:grpSp>
        <p:nvGrpSpPr>
          <p:cNvPr id="13" name="Groupe 12">
            <a:extLst>
              <a:ext uri="{FF2B5EF4-FFF2-40B4-BE49-F238E27FC236}">
                <a16:creationId xmlns:a16="http://schemas.microsoft.com/office/drawing/2014/main" id="{F6C1BFF1-E9D6-CE36-6044-F6EED4BF7343}"/>
              </a:ext>
            </a:extLst>
          </p:cNvPr>
          <p:cNvGrpSpPr/>
          <p:nvPr/>
        </p:nvGrpSpPr>
        <p:grpSpPr>
          <a:xfrm>
            <a:off x="835200" y="5639861"/>
            <a:ext cx="10442401" cy="1146990"/>
            <a:chOff x="835200" y="5639861"/>
            <a:chExt cx="10442401" cy="1146990"/>
          </a:xfrm>
        </p:grpSpPr>
        <p:sp>
          <p:nvSpPr>
            <p:cNvPr id="10" name="Forme libre : forme 9">
              <a:extLst>
                <a:ext uri="{FF2B5EF4-FFF2-40B4-BE49-F238E27FC236}">
                  <a16:creationId xmlns:a16="http://schemas.microsoft.com/office/drawing/2014/main" id="{AADE836C-B219-A681-5260-7C73AC8054F8}"/>
                </a:ext>
              </a:extLst>
            </p:cNvPr>
            <p:cNvSpPr/>
            <p:nvPr/>
          </p:nvSpPr>
          <p:spPr>
            <a:xfrm>
              <a:off x="2333625" y="5743427"/>
              <a:ext cx="8943976" cy="939859"/>
            </a:xfrm>
            <a:custGeom>
              <a:avLst/>
              <a:gdLst>
                <a:gd name="connsiteX0" fmla="*/ 303147 w 1818843"/>
                <a:gd name="connsiteY0" fmla="*/ 0 h 6683136"/>
                <a:gd name="connsiteX1" fmla="*/ 1515696 w 1818843"/>
                <a:gd name="connsiteY1" fmla="*/ 0 h 6683136"/>
                <a:gd name="connsiteX2" fmla="*/ 1818843 w 1818843"/>
                <a:gd name="connsiteY2" fmla="*/ 303147 h 6683136"/>
                <a:gd name="connsiteX3" fmla="*/ 1818843 w 1818843"/>
                <a:gd name="connsiteY3" fmla="*/ 6683136 h 6683136"/>
                <a:gd name="connsiteX4" fmla="*/ 1818843 w 1818843"/>
                <a:gd name="connsiteY4" fmla="*/ 6683136 h 6683136"/>
                <a:gd name="connsiteX5" fmla="*/ 0 w 1818843"/>
                <a:gd name="connsiteY5" fmla="*/ 6683136 h 6683136"/>
                <a:gd name="connsiteX6" fmla="*/ 0 w 1818843"/>
                <a:gd name="connsiteY6" fmla="*/ 6683136 h 6683136"/>
                <a:gd name="connsiteX7" fmla="*/ 0 w 1818843"/>
                <a:gd name="connsiteY7" fmla="*/ 303147 h 6683136"/>
                <a:gd name="connsiteX8" fmla="*/ 303147 w 1818843"/>
                <a:gd name="connsiteY8" fmla="*/ 0 h 6683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8843" h="6683136">
                  <a:moveTo>
                    <a:pt x="1818843" y="1113881"/>
                  </a:moveTo>
                  <a:lnTo>
                    <a:pt x="1818843" y="5569255"/>
                  </a:lnTo>
                  <a:cubicBezTo>
                    <a:pt x="1818843" y="6184432"/>
                    <a:pt x="1781905" y="6683134"/>
                    <a:pt x="1736340" y="6683134"/>
                  </a:cubicBezTo>
                  <a:lnTo>
                    <a:pt x="0" y="6683134"/>
                  </a:lnTo>
                  <a:lnTo>
                    <a:pt x="0" y="6683134"/>
                  </a:lnTo>
                  <a:lnTo>
                    <a:pt x="0" y="2"/>
                  </a:lnTo>
                  <a:lnTo>
                    <a:pt x="0" y="2"/>
                  </a:lnTo>
                  <a:lnTo>
                    <a:pt x="1736340" y="2"/>
                  </a:lnTo>
                  <a:cubicBezTo>
                    <a:pt x="1781905" y="2"/>
                    <a:pt x="1818843" y="498704"/>
                    <a:pt x="1818843" y="1113881"/>
                  </a:cubicBezTo>
                  <a:close/>
                </a:path>
              </a:pathLst>
            </a:custGeom>
            <a:solidFill>
              <a:schemeClr val="accent6">
                <a:lumMod val="20000"/>
                <a:lumOff val="8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7151" tIns="117365" rIns="145939" bIns="117364" numCol="1" spcCol="1270" anchor="ctr" anchorCtr="0">
              <a:noAutofit/>
            </a:bodyPr>
            <a:lstStyle/>
            <a:p>
              <a:pPr marL="266700" lvl="1" indent="-114300" algn="l" defTabSz="666750">
                <a:lnSpc>
                  <a:spcPct val="90000"/>
                </a:lnSpc>
                <a:spcBef>
                  <a:spcPts val="600"/>
                </a:spcBef>
                <a:spcAft>
                  <a:spcPct val="15000"/>
                </a:spcAft>
                <a:buChar char="•"/>
              </a:pPr>
              <a:r>
                <a:rPr lang="fr-CA" sz="1700" b="1" kern="1200" dirty="0">
                  <a:latin typeface="Aptos Display"/>
                </a:rPr>
                <a:t>Organisation et engagement plus limités </a:t>
              </a:r>
              <a:r>
                <a:rPr lang="fr-CA" sz="1700" kern="1200" dirty="0">
                  <a:latin typeface="Aptos Display"/>
                </a:rPr>
                <a:t>pour une intervention intentionnelle, active et significative</a:t>
              </a:r>
              <a:endParaRPr lang="fr-FR" sz="1700" kern="1200" dirty="0">
                <a:latin typeface="Aptos Display"/>
              </a:endParaRPr>
            </a:p>
          </p:txBody>
        </p:sp>
        <p:sp>
          <p:nvSpPr>
            <p:cNvPr id="11" name="Forme libre : forme 10">
              <a:extLst>
                <a:ext uri="{FF2B5EF4-FFF2-40B4-BE49-F238E27FC236}">
                  <a16:creationId xmlns:a16="http://schemas.microsoft.com/office/drawing/2014/main" id="{2D378881-2181-8CCB-49A0-88A99CCF6135}"/>
                </a:ext>
              </a:extLst>
            </p:cNvPr>
            <p:cNvSpPr/>
            <p:nvPr/>
          </p:nvSpPr>
          <p:spPr>
            <a:xfrm>
              <a:off x="835200" y="5639861"/>
              <a:ext cx="1603200" cy="1146990"/>
            </a:xfrm>
            <a:custGeom>
              <a:avLst/>
              <a:gdLst>
                <a:gd name="connsiteX0" fmla="*/ 0 w 3759264"/>
                <a:gd name="connsiteY0" fmla="*/ 378933 h 2273554"/>
                <a:gd name="connsiteX1" fmla="*/ 378933 w 3759264"/>
                <a:gd name="connsiteY1" fmla="*/ 0 h 2273554"/>
                <a:gd name="connsiteX2" fmla="*/ 3380331 w 3759264"/>
                <a:gd name="connsiteY2" fmla="*/ 0 h 2273554"/>
                <a:gd name="connsiteX3" fmla="*/ 3759264 w 3759264"/>
                <a:gd name="connsiteY3" fmla="*/ 378933 h 2273554"/>
                <a:gd name="connsiteX4" fmla="*/ 3759264 w 3759264"/>
                <a:gd name="connsiteY4" fmla="*/ 1894621 h 2273554"/>
                <a:gd name="connsiteX5" fmla="*/ 3380331 w 3759264"/>
                <a:gd name="connsiteY5" fmla="*/ 2273554 h 2273554"/>
                <a:gd name="connsiteX6" fmla="*/ 378933 w 3759264"/>
                <a:gd name="connsiteY6" fmla="*/ 2273554 h 2273554"/>
                <a:gd name="connsiteX7" fmla="*/ 0 w 3759264"/>
                <a:gd name="connsiteY7" fmla="*/ 1894621 h 2273554"/>
                <a:gd name="connsiteX8" fmla="*/ 0 w 3759264"/>
                <a:gd name="connsiteY8" fmla="*/ 378933 h 2273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59264" h="2273554">
                  <a:moveTo>
                    <a:pt x="0" y="378933"/>
                  </a:moveTo>
                  <a:cubicBezTo>
                    <a:pt x="0" y="169654"/>
                    <a:pt x="169654" y="0"/>
                    <a:pt x="378933" y="0"/>
                  </a:cubicBezTo>
                  <a:lnTo>
                    <a:pt x="3380331" y="0"/>
                  </a:lnTo>
                  <a:cubicBezTo>
                    <a:pt x="3589610" y="0"/>
                    <a:pt x="3759264" y="169654"/>
                    <a:pt x="3759264" y="378933"/>
                  </a:cubicBezTo>
                  <a:lnTo>
                    <a:pt x="3759264" y="1894621"/>
                  </a:lnTo>
                  <a:cubicBezTo>
                    <a:pt x="3759264" y="2103900"/>
                    <a:pt x="3589610" y="2273554"/>
                    <a:pt x="3380331" y="2273554"/>
                  </a:cubicBezTo>
                  <a:lnTo>
                    <a:pt x="378933" y="2273554"/>
                  </a:lnTo>
                  <a:cubicBezTo>
                    <a:pt x="169654" y="2273554"/>
                    <a:pt x="0" y="2103900"/>
                    <a:pt x="0" y="1894621"/>
                  </a:cubicBezTo>
                  <a:lnTo>
                    <a:pt x="0" y="378933"/>
                  </a:lnTo>
                  <a:close/>
                </a:path>
              </a:pathLst>
            </a:cu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3386" tIns="187186" rIns="263386" bIns="187186" numCol="1" spcCol="1270" anchor="ctr" anchorCtr="0">
              <a:noAutofit/>
            </a:bodyPr>
            <a:lstStyle/>
            <a:p>
              <a:pPr marL="0" lvl="0" indent="0" algn="ctr" defTabSz="1778000">
                <a:lnSpc>
                  <a:spcPct val="90000"/>
                </a:lnSpc>
                <a:spcBef>
                  <a:spcPct val="0"/>
                </a:spcBef>
                <a:spcAft>
                  <a:spcPct val="35000"/>
                </a:spcAft>
                <a:buNone/>
              </a:pPr>
              <a:r>
                <a:rPr lang="fr-FR" b="1" kern="1200" dirty="0">
                  <a:latin typeface="Aptos Display"/>
                </a:rPr>
                <a:t>Contexte urbain de grande taille</a:t>
              </a:r>
            </a:p>
          </p:txBody>
        </p:sp>
      </p:grpSp>
      <p:grpSp>
        <p:nvGrpSpPr>
          <p:cNvPr id="7" name="Groupe 6">
            <a:extLst>
              <a:ext uri="{FF2B5EF4-FFF2-40B4-BE49-F238E27FC236}">
                <a16:creationId xmlns:a16="http://schemas.microsoft.com/office/drawing/2014/main" id="{C340FA46-5ADF-D049-A640-F80FE1F10237}"/>
              </a:ext>
            </a:extLst>
          </p:cNvPr>
          <p:cNvGrpSpPr/>
          <p:nvPr/>
        </p:nvGrpSpPr>
        <p:grpSpPr>
          <a:xfrm>
            <a:off x="835200" y="3335741"/>
            <a:ext cx="10442401" cy="2273554"/>
            <a:chOff x="835200" y="3341333"/>
            <a:chExt cx="10442401" cy="2273554"/>
          </a:xfrm>
        </p:grpSpPr>
        <p:sp>
          <p:nvSpPr>
            <p:cNvPr id="3" name="Forme libre : forme 2">
              <a:extLst>
                <a:ext uri="{FF2B5EF4-FFF2-40B4-BE49-F238E27FC236}">
                  <a16:creationId xmlns:a16="http://schemas.microsoft.com/office/drawing/2014/main" id="{A85FB376-4CB0-1736-D83E-41F9E57E7F14}"/>
                </a:ext>
              </a:extLst>
            </p:cNvPr>
            <p:cNvSpPr/>
            <p:nvPr/>
          </p:nvSpPr>
          <p:spPr>
            <a:xfrm>
              <a:off x="2333625" y="3461632"/>
              <a:ext cx="8943976" cy="2032956"/>
            </a:xfrm>
            <a:custGeom>
              <a:avLst/>
              <a:gdLst>
                <a:gd name="connsiteX0" fmla="*/ 303147 w 1818843"/>
                <a:gd name="connsiteY0" fmla="*/ 0 h 6683136"/>
                <a:gd name="connsiteX1" fmla="*/ 1515696 w 1818843"/>
                <a:gd name="connsiteY1" fmla="*/ 0 h 6683136"/>
                <a:gd name="connsiteX2" fmla="*/ 1818843 w 1818843"/>
                <a:gd name="connsiteY2" fmla="*/ 303147 h 6683136"/>
                <a:gd name="connsiteX3" fmla="*/ 1818843 w 1818843"/>
                <a:gd name="connsiteY3" fmla="*/ 6683136 h 6683136"/>
                <a:gd name="connsiteX4" fmla="*/ 1818843 w 1818843"/>
                <a:gd name="connsiteY4" fmla="*/ 6683136 h 6683136"/>
                <a:gd name="connsiteX5" fmla="*/ 0 w 1818843"/>
                <a:gd name="connsiteY5" fmla="*/ 6683136 h 6683136"/>
                <a:gd name="connsiteX6" fmla="*/ 0 w 1818843"/>
                <a:gd name="connsiteY6" fmla="*/ 6683136 h 6683136"/>
                <a:gd name="connsiteX7" fmla="*/ 0 w 1818843"/>
                <a:gd name="connsiteY7" fmla="*/ 303147 h 6683136"/>
                <a:gd name="connsiteX8" fmla="*/ 303147 w 1818843"/>
                <a:gd name="connsiteY8" fmla="*/ 0 h 6683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8843" h="6683136">
                  <a:moveTo>
                    <a:pt x="1818843" y="1113881"/>
                  </a:moveTo>
                  <a:lnTo>
                    <a:pt x="1818843" y="5569255"/>
                  </a:lnTo>
                  <a:cubicBezTo>
                    <a:pt x="1818843" y="6184432"/>
                    <a:pt x="1781905" y="6683134"/>
                    <a:pt x="1736340" y="6683134"/>
                  </a:cubicBezTo>
                  <a:lnTo>
                    <a:pt x="0" y="6683134"/>
                  </a:lnTo>
                  <a:lnTo>
                    <a:pt x="0" y="6683134"/>
                  </a:lnTo>
                  <a:lnTo>
                    <a:pt x="0" y="2"/>
                  </a:lnTo>
                  <a:lnTo>
                    <a:pt x="0" y="2"/>
                  </a:lnTo>
                  <a:lnTo>
                    <a:pt x="1736340" y="2"/>
                  </a:lnTo>
                  <a:cubicBezTo>
                    <a:pt x="1781905" y="2"/>
                    <a:pt x="1818843" y="498704"/>
                    <a:pt x="1818843" y="1113881"/>
                  </a:cubicBezTo>
                  <a:close/>
                </a:path>
              </a:pathLst>
            </a:custGeom>
            <a:solidFill>
              <a:schemeClr val="accent1">
                <a:lumMod val="20000"/>
                <a:lumOff val="8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7151" tIns="117364" rIns="145939" bIns="117365" numCol="1" spcCol="1270" anchor="ctr" anchorCtr="0">
              <a:noAutofit/>
            </a:bodyPr>
            <a:lstStyle/>
            <a:p>
              <a:pPr marL="266700" lvl="1" indent="-114300" algn="l" defTabSz="666750">
                <a:lnSpc>
                  <a:spcPct val="90000"/>
                </a:lnSpc>
                <a:spcBef>
                  <a:spcPts val="600"/>
                </a:spcBef>
                <a:spcAft>
                  <a:spcPct val="15000"/>
                </a:spcAft>
                <a:buChar char="•"/>
              </a:pPr>
              <a:r>
                <a:rPr lang="fr-CA" sz="1700" b="1" kern="1200" dirty="0">
                  <a:latin typeface="Aptos Display"/>
                </a:rPr>
                <a:t>Socialisation comme base </a:t>
              </a:r>
              <a:r>
                <a:rPr lang="fr-CA" sz="1700" kern="1200" dirty="0">
                  <a:latin typeface="Aptos Display"/>
                </a:rPr>
                <a:t>: Développement du savoir-être et du vivre-ensemble, essentiel pour l’intégration sociale</a:t>
              </a:r>
            </a:p>
            <a:p>
              <a:pPr marL="266700" lvl="1" indent="-114300" algn="l" defTabSz="666750">
                <a:lnSpc>
                  <a:spcPct val="90000"/>
                </a:lnSpc>
                <a:spcBef>
                  <a:spcPts val="600"/>
                </a:spcBef>
                <a:spcAft>
                  <a:spcPct val="15000"/>
                </a:spcAft>
                <a:buChar char="•"/>
              </a:pPr>
              <a:r>
                <a:rPr lang="fr-CA" sz="1700" b="1" kern="1200" dirty="0">
                  <a:latin typeface="Aptos Display"/>
                </a:rPr>
                <a:t>Écoles - éducation et enseignement </a:t>
              </a:r>
              <a:r>
                <a:rPr lang="fr-CA" sz="1700" kern="1200" dirty="0">
                  <a:latin typeface="Aptos Display"/>
                </a:rPr>
                <a:t>: Importance de l'éducation comme première étape pour favoriser l’apprentissage en classe</a:t>
              </a:r>
            </a:p>
            <a:p>
              <a:pPr marL="266700" lvl="1" indent="-114300" algn="l" defTabSz="666750">
                <a:lnSpc>
                  <a:spcPct val="90000"/>
                </a:lnSpc>
                <a:spcBef>
                  <a:spcPts val="600"/>
                </a:spcBef>
                <a:spcAft>
                  <a:spcPct val="15000"/>
                </a:spcAft>
                <a:buChar char="•"/>
              </a:pPr>
              <a:r>
                <a:rPr lang="fr-CA" sz="1700" b="1" kern="1200" dirty="0">
                  <a:latin typeface="Aptos Display"/>
                </a:rPr>
                <a:t>Approche collaborative et complémentaire </a:t>
              </a:r>
              <a:r>
                <a:rPr lang="fr-CA" sz="1700" kern="1200" dirty="0">
                  <a:latin typeface="Aptos Display"/>
                </a:rPr>
                <a:t>: Les différentes littératies sont soutenues par la collaboration des acteurs et actrices, dont le rôle partagé et complémentaire dans l’éducation et la socialisation des jeunes est perçu comme essentiel</a:t>
              </a:r>
            </a:p>
          </p:txBody>
        </p:sp>
        <p:sp>
          <p:nvSpPr>
            <p:cNvPr id="6" name="Forme libre : forme 5">
              <a:extLst>
                <a:ext uri="{FF2B5EF4-FFF2-40B4-BE49-F238E27FC236}">
                  <a16:creationId xmlns:a16="http://schemas.microsoft.com/office/drawing/2014/main" id="{0757E537-BB1C-AADD-ACBC-F890BDB28B80}"/>
                </a:ext>
              </a:extLst>
            </p:cNvPr>
            <p:cNvSpPr/>
            <p:nvPr/>
          </p:nvSpPr>
          <p:spPr>
            <a:xfrm>
              <a:off x="835200" y="3341333"/>
              <a:ext cx="1603200" cy="2273554"/>
            </a:xfrm>
            <a:custGeom>
              <a:avLst/>
              <a:gdLst>
                <a:gd name="connsiteX0" fmla="*/ 0 w 3759264"/>
                <a:gd name="connsiteY0" fmla="*/ 378933 h 2273554"/>
                <a:gd name="connsiteX1" fmla="*/ 378933 w 3759264"/>
                <a:gd name="connsiteY1" fmla="*/ 0 h 2273554"/>
                <a:gd name="connsiteX2" fmla="*/ 3380331 w 3759264"/>
                <a:gd name="connsiteY2" fmla="*/ 0 h 2273554"/>
                <a:gd name="connsiteX3" fmla="*/ 3759264 w 3759264"/>
                <a:gd name="connsiteY3" fmla="*/ 378933 h 2273554"/>
                <a:gd name="connsiteX4" fmla="*/ 3759264 w 3759264"/>
                <a:gd name="connsiteY4" fmla="*/ 1894621 h 2273554"/>
                <a:gd name="connsiteX5" fmla="*/ 3380331 w 3759264"/>
                <a:gd name="connsiteY5" fmla="*/ 2273554 h 2273554"/>
                <a:gd name="connsiteX6" fmla="*/ 378933 w 3759264"/>
                <a:gd name="connsiteY6" fmla="*/ 2273554 h 2273554"/>
                <a:gd name="connsiteX7" fmla="*/ 0 w 3759264"/>
                <a:gd name="connsiteY7" fmla="*/ 1894621 h 2273554"/>
                <a:gd name="connsiteX8" fmla="*/ 0 w 3759264"/>
                <a:gd name="connsiteY8" fmla="*/ 378933 h 2273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59264" h="2273554">
                  <a:moveTo>
                    <a:pt x="0" y="378933"/>
                  </a:moveTo>
                  <a:cubicBezTo>
                    <a:pt x="0" y="169654"/>
                    <a:pt x="169654" y="0"/>
                    <a:pt x="378933" y="0"/>
                  </a:cubicBezTo>
                  <a:lnTo>
                    <a:pt x="3380331" y="0"/>
                  </a:lnTo>
                  <a:cubicBezTo>
                    <a:pt x="3589610" y="0"/>
                    <a:pt x="3759264" y="169654"/>
                    <a:pt x="3759264" y="378933"/>
                  </a:cubicBezTo>
                  <a:lnTo>
                    <a:pt x="3759264" y="1894621"/>
                  </a:lnTo>
                  <a:cubicBezTo>
                    <a:pt x="3759264" y="2103900"/>
                    <a:pt x="3589610" y="2273554"/>
                    <a:pt x="3380331" y="2273554"/>
                  </a:cubicBezTo>
                  <a:lnTo>
                    <a:pt x="378933" y="2273554"/>
                  </a:lnTo>
                  <a:cubicBezTo>
                    <a:pt x="169654" y="2273554"/>
                    <a:pt x="0" y="2103900"/>
                    <a:pt x="0" y="1894621"/>
                  </a:cubicBezTo>
                  <a:lnTo>
                    <a:pt x="0" y="378933"/>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3386" tIns="187186" rIns="263386" bIns="187186" numCol="1" spcCol="1270" anchor="ctr" anchorCtr="0">
              <a:noAutofit/>
            </a:bodyPr>
            <a:lstStyle/>
            <a:p>
              <a:pPr marL="0" lvl="0" indent="0" algn="ctr" defTabSz="1778000">
                <a:lnSpc>
                  <a:spcPct val="90000"/>
                </a:lnSpc>
                <a:spcBef>
                  <a:spcPct val="0"/>
                </a:spcBef>
                <a:spcAft>
                  <a:spcPct val="35000"/>
                </a:spcAft>
                <a:buNone/>
              </a:pPr>
              <a:r>
                <a:rPr lang="fr-FR" b="1" kern="1200" dirty="0">
                  <a:latin typeface="Aptos Display"/>
                </a:rPr>
                <a:t>Contexte urbain de taille moyenne</a:t>
              </a:r>
              <a:endParaRPr lang="fr-CA" b="1" kern="1200" dirty="0"/>
            </a:p>
          </p:txBody>
        </p:sp>
      </p:grpSp>
    </p:spTree>
    <p:extLst>
      <p:ext uri="{BB962C8B-B14F-4D97-AF65-F5344CB8AC3E}">
        <p14:creationId xmlns:p14="http://schemas.microsoft.com/office/powerpoint/2010/main" val="13943330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55421D-0EB2-D1FF-5755-0223098DE95D}"/>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73175235-B472-1BE7-A7C6-A75673CCD74A}"/>
              </a:ext>
            </a:extLst>
          </p:cNvPr>
          <p:cNvSpPr>
            <a:spLocks noGrp="1"/>
          </p:cNvSpPr>
          <p:nvPr>
            <p:ph type="title"/>
          </p:nvPr>
        </p:nvSpPr>
        <p:spPr>
          <a:xfrm>
            <a:off x="835200" y="1070355"/>
            <a:ext cx="10959296" cy="648272"/>
          </a:xfrm>
        </p:spPr>
        <p:txBody>
          <a:bodyPr/>
          <a:lstStyle/>
          <a:p>
            <a:r>
              <a:rPr lang="fr-FR" dirty="0">
                <a:solidFill>
                  <a:srgbClr val="000000"/>
                </a:solidFill>
                <a:latin typeface="Aptos Display"/>
              </a:rPr>
              <a:t>Les collaborations communautaires ? </a:t>
            </a:r>
            <a:r>
              <a:rPr lang="fr-FR" sz="2400" b="0" dirty="0">
                <a:solidFill>
                  <a:srgbClr val="000000"/>
                </a:solidFill>
                <a:latin typeface="Aptos Display"/>
              </a:rPr>
              <a:t>[1/2]</a:t>
            </a:r>
            <a:endParaRPr lang="fr-FR" dirty="0"/>
          </a:p>
        </p:txBody>
      </p:sp>
      <p:sp>
        <p:nvSpPr>
          <p:cNvPr id="4" name="Espace réservé de la date 3">
            <a:extLst>
              <a:ext uri="{FF2B5EF4-FFF2-40B4-BE49-F238E27FC236}">
                <a16:creationId xmlns:a16="http://schemas.microsoft.com/office/drawing/2014/main" id="{6FCAD50D-CF07-1078-A999-0BE5BB57A73A}"/>
              </a:ext>
            </a:extLst>
          </p:cNvPr>
          <p:cNvSpPr>
            <a:spLocks noGrp="1"/>
          </p:cNvSpPr>
          <p:nvPr>
            <p:ph type="dt" sz="half" idx="10"/>
          </p:nvPr>
        </p:nvSpPr>
        <p:spPr/>
        <p:txBody>
          <a:bodyPr/>
          <a:lstStyle/>
          <a:p>
            <a:r>
              <a:rPr lang="fr-FR"/>
              <a:t>6 novembre 2024</a:t>
            </a:r>
            <a:endParaRPr lang="fr-CA"/>
          </a:p>
        </p:txBody>
      </p:sp>
      <p:sp>
        <p:nvSpPr>
          <p:cNvPr id="5" name="Espace réservé du texte 4">
            <a:extLst>
              <a:ext uri="{FF2B5EF4-FFF2-40B4-BE49-F238E27FC236}">
                <a16:creationId xmlns:a16="http://schemas.microsoft.com/office/drawing/2014/main" id="{01910D51-190B-EB2A-4B76-CEA7B2FB219E}"/>
              </a:ext>
            </a:extLst>
          </p:cNvPr>
          <p:cNvSpPr>
            <a:spLocks noGrp="1"/>
          </p:cNvSpPr>
          <p:nvPr>
            <p:ph type="body" sz="quarter" idx="11"/>
          </p:nvPr>
        </p:nvSpPr>
        <p:spPr/>
        <p:txBody>
          <a:bodyPr vert="horz" lIns="91440" tIns="45720" rIns="91440" bIns="45720" rtlCol="0" anchor="t">
            <a:noAutofit/>
          </a:bodyPr>
          <a:lstStyle/>
          <a:p>
            <a:r>
              <a:rPr lang="fr-FR" dirty="0">
                <a:latin typeface="Arial Narrow"/>
              </a:rPr>
              <a:t>Résultats préliminaires de l'étude de cas</a:t>
            </a:r>
            <a:endParaRPr lang="fr-FR" dirty="0"/>
          </a:p>
        </p:txBody>
      </p:sp>
      <p:sp>
        <p:nvSpPr>
          <p:cNvPr id="8" name="Forme libre : forme 7">
            <a:extLst>
              <a:ext uri="{FF2B5EF4-FFF2-40B4-BE49-F238E27FC236}">
                <a16:creationId xmlns:a16="http://schemas.microsoft.com/office/drawing/2014/main" id="{708EE4B7-2A4C-54DF-FF53-B2B87231C336}"/>
              </a:ext>
            </a:extLst>
          </p:cNvPr>
          <p:cNvSpPr/>
          <p:nvPr/>
        </p:nvSpPr>
        <p:spPr>
          <a:xfrm>
            <a:off x="2333625" y="1945982"/>
            <a:ext cx="8943976" cy="2032956"/>
          </a:xfrm>
          <a:custGeom>
            <a:avLst/>
            <a:gdLst>
              <a:gd name="connsiteX0" fmla="*/ 303147 w 1818843"/>
              <a:gd name="connsiteY0" fmla="*/ 0 h 6683136"/>
              <a:gd name="connsiteX1" fmla="*/ 1515696 w 1818843"/>
              <a:gd name="connsiteY1" fmla="*/ 0 h 6683136"/>
              <a:gd name="connsiteX2" fmla="*/ 1818843 w 1818843"/>
              <a:gd name="connsiteY2" fmla="*/ 303147 h 6683136"/>
              <a:gd name="connsiteX3" fmla="*/ 1818843 w 1818843"/>
              <a:gd name="connsiteY3" fmla="*/ 6683136 h 6683136"/>
              <a:gd name="connsiteX4" fmla="*/ 1818843 w 1818843"/>
              <a:gd name="connsiteY4" fmla="*/ 6683136 h 6683136"/>
              <a:gd name="connsiteX5" fmla="*/ 0 w 1818843"/>
              <a:gd name="connsiteY5" fmla="*/ 6683136 h 6683136"/>
              <a:gd name="connsiteX6" fmla="*/ 0 w 1818843"/>
              <a:gd name="connsiteY6" fmla="*/ 6683136 h 6683136"/>
              <a:gd name="connsiteX7" fmla="*/ 0 w 1818843"/>
              <a:gd name="connsiteY7" fmla="*/ 303147 h 6683136"/>
              <a:gd name="connsiteX8" fmla="*/ 303147 w 1818843"/>
              <a:gd name="connsiteY8" fmla="*/ 0 h 6683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8843" h="6683136">
                <a:moveTo>
                  <a:pt x="1818843" y="1113881"/>
                </a:moveTo>
                <a:lnTo>
                  <a:pt x="1818843" y="5569255"/>
                </a:lnTo>
                <a:cubicBezTo>
                  <a:pt x="1818843" y="6184432"/>
                  <a:pt x="1781905" y="6683134"/>
                  <a:pt x="1736340" y="6683134"/>
                </a:cubicBezTo>
                <a:lnTo>
                  <a:pt x="0" y="6683134"/>
                </a:lnTo>
                <a:lnTo>
                  <a:pt x="0" y="6683134"/>
                </a:lnTo>
                <a:lnTo>
                  <a:pt x="0" y="2"/>
                </a:lnTo>
                <a:lnTo>
                  <a:pt x="0" y="2"/>
                </a:lnTo>
                <a:lnTo>
                  <a:pt x="1736340" y="2"/>
                </a:lnTo>
                <a:cubicBezTo>
                  <a:pt x="1781905" y="2"/>
                  <a:pt x="1818843" y="498704"/>
                  <a:pt x="1818843" y="1113881"/>
                </a:cubicBezTo>
                <a:close/>
              </a:path>
            </a:pathLst>
          </a:custGeom>
          <a:solidFill>
            <a:schemeClr val="bg1">
              <a:lumMod val="95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7151" tIns="117364" rIns="145939" bIns="117365" numCol="1" spcCol="1270" anchor="ctr" anchorCtr="0">
            <a:noAutofit/>
          </a:bodyPr>
          <a:lstStyle/>
          <a:p>
            <a:pPr marL="266700" lvl="1" indent="-114300" algn="l" defTabSz="666750">
              <a:lnSpc>
                <a:spcPct val="90000"/>
              </a:lnSpc>
              <a:spcBef>
                <a:spcPts val="600"/>
              </a:spcBef>
              <a:spcAft>
                <a:spcPct val="15000"/>
              </a:spcAft>
              <a:buChar char="•"/>
            </a:pPr>
            <a:r>
              <a:rPr lang="fr-CA" b="1" kern="1200" dirty="0">
                <a:latin typeface="Aptos Display"/>
              </a:rPr>
              <a:t>Collaboration centrée sur l'implication des ados</a:t>
            </a:r>
          </a:p>
          <a:p>
            <a:pPr marL="266700" lvl="1" indent="-114300" algn="l" defTabSz="666750">
              <a:lnSpc>
                <a:spcPct val="90000"/>
              </a:lnSpc>
              <a:spcBef>
                <a:spcPts val="600"/>
              </a:spcBef>
              <a:spcAft>
                <a:spcPct val="15000"/>
              </a:spcAft>
              <a:buChar char="•"/>
            </a:pPr>
            <a:r>
              <a:rPr lang="fr-CA" b="1" kern="1200" dirty="0">
                <a:latin typeface="Aptos Display"/>
              </a:rPr>
              <a:t>Partage de ressources </a:t>
            </a:r>
            <a:r>
              <a:rPr lang="fr-CA" kern="1200" dirty="0">
                <a:latin typeface="Aptos Display"/>
              </a:rPr>
              <a:t>: Livres, technologies, matériel, programmes et </a:t>
            </a:r>
            <a:r>
              <a:rPr lang="fr-CA" dirty="0">
                <a:latin typeface="Aptos Display"/>
              </a:rPr>
              <a:t>espaces</a:t>
            </a:r>
            <a:r>
              <a:rPr lang="fr-CA" kern="1200" dirty="0">
                <a:latin typeface="Aptos Display"/>
              </a:rPr>
              <a:t> de qualité (tiers lieu; espace de création/fabrication numérique</a:t>
            </a:r>
            <a:r>
              <a:rPr lang="fr-CA" dirty="0">
                <a:latin typeface="Aptos Display"/>
              </a:rPr>
              <a:t>)</a:t>
            </a:r>
            <a:endParaRPr lang="fr-CA" kern="1200" dirty="0">
              <a:latin typeface="Aptos Display"/>
            </a:endParaRPr>
          </a:p>
          <a:p>
            <a:pPr marL="266700" lvl="1" indent="-114300" algn="l" defTabSz="666750">
              <a:lnSpc>
                <a:spcPct val="90000"/>
              </a:lnSpc>
              <a:spcBef>
                <a:spcPts val="600"/>
              </a:spcBef>
              <a:spcAft>
                <a:spcPct val="15000"/>
              </a:spcAft>
              <a:buChar char="•"/>
            </a:pPr>
            <a:r>
              <a:rPr lang="fr-CA" b="1" kern="1200" dirty="0">
                <a:latin typeface="Aptos Display"/>
              </a:rPr>
              <a:t>Soutien aux bibliothèques scolaires </a:t>
            </a:r>
            <a:r>
              <a:rPr lang="fr-CA" kern="1200" dirty="0">
                <a:latin typeface="Aptos Display"/>
              </a:rPr>
              <a:t>: Partenariats pour l'accès équitable aux ressources, avec promotion active des bibliothèques publiques; soutien direct aux projets éducatifs via les </a:t>
            </a:r>
            <a:r>
              <a:rPr lang="fr-CA" dirty="0" err="1">
                <a:latin typeface="Aptos Display"/>
              </a:rPr>
              <a:t>technicien.nes</a:t>
            </a:r>
            <a:r>
              <a:rPr lang="fr-CA" kern="1200" dirty="0">
                <a:latin typeface="Aptos Display"/>
              </a:rPr>
              <a:t> en documentation</a:t>
            </a:r>
          </a:p>
        </p:txBody>
      </p:sp>
      <p:sp>
        <p:nvSpPr>
          <p:cNvPr id="9" name="Forme libre : forme 8">
            <a:extLst>
              <a:ext uri="{FF2B5EF4-FFF2-40B4-BE49-F238E27FC236}">
                <a16:creationId xmlns:a16="http://schemas.microsoft.com/office/drawing/2014/main" id="{A2635FDA-9C90-E449-5140-467824ABA86A}"/>
              </a:ext>
            </a:extLst>
          </p:cNvPr>
          <p:cNvSpPr/>
          <p:nvPr/>
        </p:nvSpPr>
        <p:spPr>
          <a:xfrm>
            <a:off x="835200" y="1825681"/>
            <a:ext cx="1603200" cy="2273554"/>
          </a:xfrm>
          <a:custGeom>
            <a:avLst/>
            <a:gdLst>
              <a:gd name="connsiteX0" fmla="*/ 0 w 3759264"/>
              <a:gd name="connsiteY0" fmla="*/ 378933 h 2273554"/>
              <a:gd name="connsiteX1" fmla="*/ 378933 w 3759264"/>
              <a:gd name="connsiteY1" fmla="*/ 0 h 2273554"/>
              <a:gd name="connsiteX2" fmla="*/ 3380331 w 3759264"/>
              <a:gd name="connsiteY2" fmla="*/ 0 h 2273554"/>
              <a:gd name="connsiteX3" fmla="*/ 3759264 w 3759264"/>
              <a:gd name="connsiteY3" fmla="*/ 378933 h 2273554"/>
              <a:gd name="connsiteX4" fmla="*/ 3759264 w 3759264"/>
              <a:gd name="connsiteY4" fmla="*/ 1894621 h 2273554"/>
              <a:gd name="connsiteX5" fmla="*/ 3380331 w 3759264"/>
              <a:gd name="connsiteY5" fmla="*/ 2273554 h 2273554"/>
              <a:gd name="connsiteX6" fmla="*/ 378933 w 3759264"/>
              <a:gd name="connsiteY6" fmla="*/ 2273554 h 2273554"/>
              <a:gd name="connsiteX7" fmla="*/ 0 w 3759264"/>
              <a:gd name="connsiteY7" fmla="*/ 1894621 h 2273554"/>
              <a:gd name="connsiteX8" fmla="*/ 0 w 3759264"/>
              <a:gd name="connsiteY8" fmla="*/ 378933 h 2273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59264" h="2273554">
                <a:moveTo>
                  <a:pt x="0" y="378933"/>
                </a:moveTo>
                <a:cubicBezTo>
                  <a:pt x="0" y="169654"/>
                  <a:pt x="169654" y="0"/>
                  <a:pt x="378933" y="0"/>
                </a:cubicBezTo>
                <a:lnTo>
                  <a:pt x="3380331" y="0"/>
                </a:lnTo>
                <a:cubicBezTo>
                  <a:pt x="3589610" y="0"/>
                  <a:pt x="3759264" y="169654"/>
                  <a:pt x="3759264" y="378933"/>
                </a:cubicBezTo>
                <a:lnTo>
                  <a:pt x="3759264" y="1894621"/>
                </a:lnTo>
                <a:cubicBezTo>
                  <a:pt x="3759264" y="2103900"/>
                  <a:pt x="3589610" y="2273554"/>
                  <a:pt x="3380331" y="2273554"/>
                </a:cubicBezTo>
                <a:lnTo>
                  <a:pt x="378933" y="2273554"/>
                </a:lnTo>
                <a:cubicBezTo>
                  <a:pt x="169654" y="2273554"/>
                  <a:pt x="0" y="2103900"/>
                  <a:pt x="0" y="1894621"/>
                </a:cubicBezTo>
                <a:lnTo>
                  <a:pt x="0" y="378933"/>
                </a:lnTo>
                <a:close/>
              </a:path>
            </a:pathLst>
          </a:custGeom>
          <a:solidFill>
            <a:schemeClr val="bg2">
              <a:lumMod val="50000"/>
            </a:schemeClr>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3386" tIns="187186" rIns="263386" bIns="187186" numCol="1" spcCol="1270" anchor="ctr" anchorCtr="0">
            <a:noAutofit/>
          </a:bodyPr>
          <a:lstStyle/>
          <a:p>
            <a:pPr marL="0" lvl="0" indent="0" algn="ctr" defTabSz="1778000">
              <a:lnSpc>
                <a:spcPct val="90000"/>
              </a:lnSpc>
              <a:spcBef>
                <a:spcPct val="0"/>
              </a:spcBef>
              <a:spcAft>
                <a:spcPct val="35000"/>
              </a:spcAft>
              <a:buNone/>
            </a:pPr>
            <a:r>
              <a:rPr lang="fr-FR" sz="2000" b="1" kern="1200" dirty="0">
                <a:latin typeface="Aptos Display"/>
              </a:rPr>
              <a:t>Les deux sites</a:t>
            </a:r>
            <a:endParaRPr lang="fr-CA" sz="2000" b="1" kern="1200" dirty="0"/>
          </a:p>
        </p:txBody>
      </p:sp>
      <p:sp>
        <p:nvSpPr>
          <p:cNvPr id="10" name="Forme libre : forme 9">
            <a:extLst>
              <a:ext uri="{FF2B5EF4-FFF2-40B4-BE49-F238E27FC236}">
                <a16:creationId xmlns:a16="http://schemas.microsoft.com/office/drawing/2014/main" id="{4900168A-D325-83E2-EE22-47A6EED7D1A4}"/>
              </a:ext>
            </a:extLst>
          </p:cNvPr>
          <p:cNvSpPr/>
          <p:nvPr/>
        </p:nvSpPr>
        <p:spPr>
          <a:xfrm>
            <a:off x="2333625" y="4332690"/>
            <a:ext cx="8943976" cy="2034000"/>
          </a:xfrm>
          <a:custGeom>
            <a:avLst/>
            <a:gdLst>
              <a:gd name="connsiteX0" fmla="*/ 303147 w 1818843"/>
              <a:gd name="connsiteY0" fmla="*/ 0 h 6683136"/>
              <a:gd name="connsiteX1" fmla="*/ 1515696 w 1818843"/>
              <a:gd name="connsiteY1" fmla="*/ 0 h 6683136"/>
              <a:gd name="connsiteX2" fmla="*/ 1818843 w 1818843"/>
              <a:gd name="connsiteY2" fmla="*/ 303147 h 6683136"/>
              <a:gd name="connsiteX3" fmla="*/ 1818843 w 1818843"/>
              <a:gd name="connsiteY3" fmla="*/ 6683136 h 6683136"/>
              <a:gd name="connsiteX4" fmla="*/ 1818843 w 1818843"/>
              <a:gd name="connsiteY4" fmla="*/ 6683136 h 6683136"/>
              <a:gd name="connsiteX5" fmla="*/ 0 w 1818843"/>
              <a:gd name="connsiteY5" fmla="*/ 6683136 h 6683136"/>
              <a:gd name="connsiteX6" fmla="*/ 0 w 1818843"/>
              <a:gd name="connsiteY6" fmla="*/ 6683136 h 6683136"/>
              <a:gd name="connsiteX7" fmla="*/ 0 w 1818843"/>
              <a:gd name="connsiteY7" fmla="*/ 303147 h 6683136"/>
              <a:gd name="connsiteX8" fmla="*/ 303147 w 1818843"/>
              <a:gd name="connsiteY8" fmla="*/ 0 h 6683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8843" h="6683136">
                <a:moveTo>
                  <a:pt x="1818843" y="1113881"/>
                </a:moveTo>
                <a:lnTo>
                  <a:pt x="1818843" y="5569255"/>
                </a:lnTo>
                <a:cubicBezTo>
                  <a:pt x="1818843" y="6184432"/>
                  <a:pt x="1781905" y="6683134"/>
                  <a:pt x="1736340" y="6683134"/>
                </a:cubicBezTo>
                <a:lnTo>
                  <a:pt x="0" y="6683134"/>
                </a:lnTo>
                <a:lnTo>
                  <a:pt x="0" y="6683134"/>
                </a:lnTo>
                <a:lnTo>
                  <a:pt x="0" y="2"/>
                </a:lnTo>
                <a:lnTo>
                  <a:pt x="0" y="2"/>
                </a:lnTo>
                <a:lnTo>
                  <a:pt x="1736340" y="2"/>
                </a:lnTo>
                <a:cubicBezTo>
                  <a:pt x="1781905" y="2"/>
                  <a:pt x="1818843" y="498704"/>
                  <a:pt x="1818843" y="1113881"/>
                </a:cubicBezTo>
                <a:close/>
              </a:path>
            </a:pathLst>
          </a:custGeom>
          <a:solidFill>
            <a:schemeClr val="accent6">
              <a:lumMod val="20000"/>
              <a:lumOff val="8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7151" tIns="117365" rIns="145939" bIns="117364" numCol="1" spcCol="1270" anchor="ctr" anchorCtr="0">
            <a:noAutofit/>
          </a:bodyPr>
          <a:lstStyle/>
          <a:p>
            <a:pPr marL="266700" lvl="1" indent="-114300" algn="l" defTabSz="666750">
              <a:lnSpc>
                <a:spcPct val="90000"/>
              </a:lnSpc>
              <a:spcBef>
                <a:spcPts val="600"/>
              </a:spcBef>
              <a:spcAft>
                <a:spcPct val="15000"/>
              </a:spcAft>
              <a:buChar char="•"/>
            </a:pPr>
            <a:r>
              <a:rPr lang="fr-CA" b="1" kern="1200" dirty="0">
                <a:latin typeface="Aptos Display"/>
              </a:rPr>
              <a:t>Défi en milieu urbain </a:t>
            </a:r>
            <a:r>
              <a:rPr lang="fr-CA" kern="1200" dirty="0">
                <a:latin typeface="Aptos Display"/>
              </a:rPr>
              <a:t>: Difficulté à mobiliser les écoles secondaires et obtenir un engagement fort des enseignant.es</a:t>
            </a:r>
          </a:p>
          <a:p>
            <a:pPr marL="266700" lvl="1" indent="-114300" algn="l" defTabSz="666750">
              <a:lnSpc>
                <a:spcPct val="90000"/>
              </a:lnSpc>
              <a:spcBef>
                <a:spcPts val="600"/>
              </a:spcBef>
              <a:spcAft>
                <a:spcPct val="15000"/>
              </a:spcAft>
              <a:buChar char="•"/>
            </a:pPr>
            <a:r>
              <a:rPr lang="fr-CA" b="1" kern="1200" dirty="0">
                <a:latin typeface="Aptos Display"/>
              </a:rPr>
              <a:t>Opportunités de collaboration </a:t>
            </a:r>
            <a:r>
              <a:rPr lang="fr-CA" kern="1200" dirty="0">
                <a:latin typeface="Aptos Display"/>
              </a:rPr>
              <a:t>: Plus d'acteurs et d'actrices et d’occasions de partenariat, mais des relations souvent fragiles, opportunistes ou instrumentales</a:t>
            </a:r>
          </a:p>
          <a:p>
            <a:pPr marL="266700" lvl="1" indent="-114300" defTabSz="666750">
              <a:lnSpc>
                <a:spcPct val="90000"/>
              </a:lnSpc>
              <a:spcBef>
                <a:spcPts val="600"/>
              </a:spcBef>
              <a:spcAft>
                <a:spcPct val="15000"/>
              </a:spcAft>
              <a:buChar char="•"/>
            </a:pPr>
            <a:r>
              <a:rPr lang="fr-CA" b="1" kern="1200" dirty="0">
                <a:latin typeface="Aptos Display"/>
              </a:rPr>
              <a:t>Méfiance mutuelle persiste entre les acteurs</a:t>
            </a:r>
            <a:r>
              <a:rPr lang="fr-CA" b="1" dirty="0">
                <a:latin typeface="Aptos Display"/>
              </a:rPr>
              <a:t> et actrices</a:t>
            </a:r>
            <a:r>
              <a:rPr lang="fr-CA" b="1" kern="1200" dirty="0">
                <a:latin typeface="Aptos Display"/>
              </a:rPr>
              <a:t>, les organisations communautaires et les institutions </a:t>
            </a:r>
            <a:r>
              <a:rPr lang="fr-CA" kern="1200" dirty="0">
                <a:latin typeface="Aptos Display"/>
              </a:rPr>
              <a:t>: Bien que </a:t>
            </a:r>
            <a:r>
              <a:rPr lang="fr-CA" kern="1200" dirty="0" err="1">
                <a:latin typeface="Aptos Display"/>
              </a:rPr>
              <a:t>chacun</a:t>
            </a:r>
            <a:r>
              <a:rPr lang="fr-CA" dirty="0" err="1">
                <a:latin typeface="Aptos Display"/>
              </a:rPr>
              <a:t>.e</a:t>
            </a:r>
            <a:r>
              <a:rPr lang="fr-CA" kern="1200" dirty="0">
                <a:latin typeface="Aptos Display"/>
              </a:rPr>
              <a:t> reconnaisse la nécessité de travailler ensemble pour aborder le défi complexe de la littératie des adolescent.es</a:t>
            </a:r>
            <a:endParaRPr lang="fr-FR" kern="1200" dirty="0">
              <a:latin typeface="Aptos Display"/>
            </a:endParaRPr>
          </a:p>
        </p:txBody>
      </p:sp>
      <p:sp>
        <p:nvSpPr>
          <p:cNvPr id="11" name="Forme libre : forme 10">
            <a:extLst>
              <a:ext uri="{FF2B5EF4-FFF2-40B4-BE49-F238E27FC236}">
                <a16:creationId xmlns:a16="http://schemas.microsoft.com/office/drawing/2014/main" id="{08731F16-2259-7B03-198A-B6E80D9F538E}"/>
              </a:ext>
            </a:extLst>
          </p:cNvPr>
          <p:cNvSpPr/>
          <p:nvPr/>
        </p:nvSpPr>
        <p:spPr>
          <a:xfrm>
            <a:off x="835200" y="4212913"/>
            <a:ext cx="1603200" cy="2273554"/>
          </a:xfrm>
          <a:custGeom>
            <a:avLst/>
            <a:gdLst>
              <a:gd name="connsiteX0" fmla="*/ 0 w 3759264"/>
              <a:gd name="connsiteY0" fmla="*/ 378933 h 2273554"/>
              <a:gd name="connsiteX1" fmla="*/ 378933 w 3759264"/>
              <a:gd name="connsiteY1" fmla="*/ 0 h 2273554"/>
              <a:gd name="connsiteX2" fmla="*/ 3380331 w 3759264"/>
              <a:gd name="connsiteY2" fmla="*/ 0 h 2273554"/>
              <a:gd name="connsiteX3" fmla="*/ 3759264 w 3759264"/>
              <a:gd name="connsiteY3" fmla="*/ 378933 h 2273554"/>
              <a:gd name="connsiteX4" fmla="*/ 3759264 w 3759264"/>
              <a:gd name="connsiteY4" fmla="*/ 1894621 h 2273554"/>
              <a:gd name="connsiteX5" fmla="*/ 3380331 w 3759264"/>
              <a:gd name="connsiteY5" fmla="*/ 2273554 h 2273554"/>
              <a:gd name="connsiteX6" fmla="*/ 378933 w 3759264"/>
              <a:gd name="connsiteY6" fmla="*/ 2273554 h 2273554"/>
              <a:gd name="connsiteX7" fmla="*/ 0 w 3759264"/>
              <a:gd name="connsiteY7" fmla="*/ 1894621 h 2273554"/>
              <a:gd name="connsiteX8" fmla="*/ 0 w 3759264"/>
              <a:gd name="connsiteY8" fmla="*/ 378933 h 2273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59264" h="2273554">
                <a:moveTo>
                  <a:pt x="0" y="378933"/>
                </a:moveTo>
                <a:cubicBezTo>
                  <a:pt x="0" y="169654"/>
                  <a:pt x="169654" y="0"/>
                  <a:pt x="378933" y="0"/>
                </a:cubicBezTo>
                <a:lnTo>
                  <a:pt x="3380331" y="0"/>
                </a:lnTo>
                <a:cubicBezTo>
                  <a:pt x="3589610" y="0"/>
                  <a:pt x="3759264" y="169654"/>
                  <a:pt x="3759264" y="378933"/>
                </a:cubicBezTo>
                <a:lnTo>
                  <a:pt x="3759264" y="1894621"/>
                </a:lnTo>
                <a:cubicBezTo>
                  <a:pt x="3759264" y="2103900"/>
                  <a:pt x="3589610" y="2273554"/>
                  <a:pt x="3380331" y="2273554"/>
                </a:cubicBezTo>
                <a:lnTo>
                  <a:pt x="378933" y="2273554"/>
                </a:lnTo>
                <a:cubicBezTo>
                  <a:pt x="169654" y="2273554"/>
                  <a:pt x="0" y="2103900"/>
                  <a:pt x="0" y="1894621"/>
                </a:cubicBezTo>
                <a:lnTo>
                  <a:pt x="0" y="378933"/>
                </a:lnTo>
                <a:close/>
              </a:path>
            </a:pathLst>
          </a:custGeom>
          <a:solidFill>
            <a:schemeClr val="accent6"/>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3386" tIns="187186" rIns="263386" bIns="187186" numCol="1" spcCol="1270" anchor="ctr" anchorCtr="0">
            <a:noAutofit/>
          </a:bodyPr>
          <a:lstStyle/>
          <a:p>
            <a:pPr marL="0" lvl="0" indent="0" algn="ctr" defTabSz="1778000">
              <a:lnSpc>
                <a:spcPct val="90000"/>
              </a:lnSpc>
              <a:spcBef>
                <a:spcPct val="0"/>
              </a:spcBef>
              <a:spcAft>
                <a:spcPct val="35000"/>
              </a:spcAft>
              <a:buNone/>
            </a:pPr>
            <a:r>
              <a:rPr lang="fr-FR" sz="2000" b="1" kern="1200" dirty="0">
                <a:latin typeface="Aptos Display"/>
              </a:rPr>
              <a:t>Contexte urbain de grande taille</a:t>
            </a:r>
          </a:p>
        </p:txBody>
      </p:sp>
    </p:spTree>
    <p:extLst>
      <p:ext uri="{BB962C8B-B14F-4D97-AF65-F5344CB8AC3E}">
        <p14:creationId xmlns:p14="http://schemas.microsoft.com/office/powerpoint/2010/main" val="17911018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7F6597-6469-0610-D6E7-F96B1D839590}"/>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6D2CC04E-28EB-B00F-8C05-3A3E065ED4FB}"/>
              </a:ext>
            </a:extLst>
          </p:cNvPr>
          <p:cNvSpPr>
            <a:spLocks noGrp="1"/>
          </p:cNvSpPr>
          <p:nvPr>
            <p:ph type="title"/>
          </p:nvPr>
        </p:nvSpPr>
        <p:spPr>
          <a:xfrm>
            <a:off x="835200" y="1070355"/>
            <a:ext cx="10959296" cy="648272"/>
          </a:xfrm>
        </p:spPr>
        <p:txBody>
          <a:bodyPr/>
          <a:lstStyle/>
          <a:p>
            <a:r>
              <a:rPr lang="fr-FR" dirty="0">
                <a:solidFill>
                  <a:srgbClr val="000000"/>
                </a:solidFill>
                <a:latin typeface="Aptos Display"/>
              </a:rPr>
              <a:t>Les collaborations communautaires ? </a:t>
            </a:r>
            <a:r>
              <a:rPr lang="fr-FR" sz="2400" b="0" dirty="0">
                <a:solidFill>
                  <a:srgbClr val="000000"/>
                </a:solidFill>
                <a:latin typeface="Aptos Display"/>
              </a:rPr>
              <a:t>[2/2]</a:t>
            </a:r>
            <a:endParaRPr lang="fr-FR" dirty="0"/>
          </a:p>
        </p:txBody>
      </p:sp>
      <p:sp>
        <p:nvSpPr>
          <p:cNvPr id="4" name="Espace réservé de la date 3">
            <a:extLst>
              <a:ext uri="{FF2B5EF4-FFF2-40B4-BE49-F238E27FC236}">
                <a16:creationId xmlns:a16="http://schemas.microsoft.com/office/drawing/2014/main" id="{F8C899A2-1F0D-15D5-C36F-9B4C7C7F7119}"/>
              </a:ext>
            </a:extLst>
          </p:cNvPr>
          <p:cNvSpPr>
            <a:spLocks noGrp="1"/>
          </p:cNvSpPr>
          <p:nvPr>
            <p:ph type="dt" sz="half" idx="10"/>
          </p:nvPr>
        </p:nvSpPr>
        <p:spPr/>
        <p:txBody>
          <a:bodyPr/>
          <a:lstStyle/>
          <a:p>
            <a:r>
              <a:rPr lang="fr-FR"/>
              <a:t>6 novembre 2024</a:t>
            </a:r>
            <a:endParaRPr lang="fr-CA"/>
          </a:p>
        </p:txBody>
      </p:sp>
      <p:sp>
        <p:nvSpPr>
          <p:cNvPr id="5" name="Espace réservé du texte 4">
            <a:extLst>
              <a:ext uri="{FF2B5EF4-FFF2-40B4-BE49-F238E27FC236}">
                <a16:creationId xmlns:a16="http://schemas.microsoft.com/office/drawing/2014/main" id="{EF32B7A5-21E1-FFB3-EAE2-F510DAFCC5EC}"/>
              </a:ext>
            </a:extLst>
          </p:cNvPr>
          <p:cNvSpPr>
            <a:spLocks noGrp="1"/>
          </p:cNvSpPr>
          <p:nvPr>
            <p:ph type="body" sz="quarter" idx="11"/>
          </p:nvPr>
        </p:nvSpPr>
        <p:spPr/>
        <p:txBody>
          <a:bodyPr vert="horz" lIns="91440" tIns="45720" rIns="91440" bIns="45720" rtlCol="0" anchor="t">
            <a:noAutofit/>
          </a:bodyPr>
          <a:lstStyle/>
          <a:p>
            <a:r>
              <a:rPr lang="fr-FR" dirty="0">
                <a:latin typeface="Arial Narrow"/>
              </a:rPr>
              <a:t>Résultats préliminaires de l'étude de cas</a:t>
            </a:r>
            <a:endParaRPr lang="fr-FR" dirty="0"/>
          </a:p>
        </p:txBody>
      </p:sp>
      <p:sp>
        <p:nvSpPr>
          <p:cNvPr id="8" name="Forme libre : forme 7">
            <a:extLst>
              <a:ext uri="{FF2B5EF4-FFF2-40B4-BE49-F238E27FC236}">
                <a16:creationId xmlns:a16="http://schemas.microsoft.com/office/drawing/2014/main" id="{8A42CA9A-3ADC-AF19-FB78-221A63A6F562}"/>
              </a:ext>
            </a:extLst>
          </p:cNvPr>
          <p:cNvSpPr/>
          <p:nvPr/>
        </p:nvSpPr>
        <p:spPr>
          <a:xfrm>
            <a:off x="2333625" y="2362200"/>
            <a:ext cx="8943976" cy="3521392"/>
          </a:xfrm>
          <a:custGeom>
            <a:avLst/>
            <a:gdLst>
              <a:gd name="connsiteX0" fmla="*/ 303147 w 1818843"/>
              <a:gd name="connsiteY0" fmla="*/ 0 h 6683136"/>
              <a:gd name="connsiteX1" fmla="*/ 1515696 w 1818843"/>
              <a:gd name="connsiteY1" fmla="*/ 0 h 6683136"/>
              <a:gd name="connsiteX2" fmla="*/ 1818843 w 1818843"/>
              <a:gd name="connsiteY2" fmla="*/ 303147 h 6683136"/>
              <a:gd name="connsiteX3" fmla="*/ 1818843 w 1818843"/>
              <a:gd name="connsiteY3" fmla="*/ 6683136 h 6683136"/>
              <a:gd name="connsiteX4" fmla="*/ 1818843 w 1818843"/>
              <a:gd name="connsiteY4" fmla="*/ 6683136 h 6683136"/>
              <a:gd name="connsiteX5" fmla="*/ 0 w 1818843"/>
              <a:gd name="connsiteY5" fmla="*/ 6683136 h 6683136"/>
              <a:gd name="connsiteX6" fmla="*/ 0 w 1818843"/>
              <a:gd name="connsiteY6" fmla="*/ 6683136 h 6683136"/>
              <a:gd name="connsiteX7" fmla="*/ 0 w 1818843"/>
              <a:gd name="connsiteY7" fmla="*/ 303147 h 6683136"/>
              <a:gd name="connsiteX8" fmla="*/ 303147 w 1818843"/>
              <a:gd name="connsiteY8" fmla="*/ 0 h 6683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18843" h="6683136">
                <a:moveTo>
                  <a:pt x="1818843" y="1113881"/>
                </a:moveTo>
                <a:lnTo>
                  <a:pt x="1818843" y="5569255"/>
                </a:lnTo>
                <a:cubicBezTo>
                  <a:pt x="1818843" y="6184432"/>
                  <a:pt x="1781905" y="6683134"/>
                  <a:pt x="1736340" y="6683134"/>
                </a:cubicBezTo>
                <a:lnTo>
                  <a:pt x="0" y="6683134"/>
                </a:lnTo>
                <a:lnTo>
                  <a:pt x="0" y="6683134"/>
                </a:lnTo>
                <a:lnTo>
                  <a:pt x="0" y="2"/>
                </a:lnTo>
                <a:lnTo>
                  <a:pt x="0" y="2"/>
                </a:lnTo>
                <a:lnTo>
                  <a:pt x="1736340" y="2"/>
                </a:lnTo>
                <a:cubicBezTo>
                  <a:pt x="1781905" y="2"/>
                  <a:pt x="1818843" y="498704"/>
                  <a:pt x="1818843" y="1113881"/>
                </a:cubicBezTo>
                <a:close/>
              </a:path>
            </a:pathLst>
          </a:custGeom>
          <a:solidFill>
            <a:schemeClr val="accent1">
              <a:lumMod val="20000"/>
              <a:lumOff val="80000"/>
              <a:alpha val="90000"/>
            </a:schemeClr>
          </a:solidFill>
          <a:ln>
            <a:noFill/>
          </a:ln>
        </p:spPr>
        <p:style>
          <a:lnRef idx="2">
            <a:schemeClr val="accent1">
              <a:alpha val="90000"/>
              <a:tint val="40000"/>
              <a:hueOff val="0"/>
              <a:satOff val="0"/>
              <a:lumOff val="0"/>
              <a:alphaOff val="0"/>
            </a:schemeClr>
          </a:lnRef>
          <a:fillRef idx="1">
            <a:schemeClr val="accent1">
              <a:alpha val="90000"/>
              <a:tint val="40000"/>
              <a:hueOff val="0"/>
              <a:satOff val="0"/>
              <a:lumOff val="0"/>
              <a:alphaOff val="0"/>
            </a:schemeClr>
          </a:fillRef>
          <a:effectRef idx="0">
            <a:schemeClr val="accent1">
              <a:alpha val="90000"/>
              <a:tint val="40000"/>
              <a:hueOff val="0"/>
              <a:satOff val="0"/>
              <a:lumOff val="0"/>
              <a:alphaOff val="0"/>
            </a:schemeClr>
          </a:effectRef>
          <a:fontRef idx="minor">
            <a:schemeClr val="dk1">
              <a:hueOff val="0"/>
              <a:satOff val="0"/>
              <a:lumOff val="0"/>
              <a:alphaOff val="0"/>
            </a:schemeClr>
          </a:fontRef>
        </p:style>
        <p:txBody>
          <a:bodyPr spcFirstLastPara="0" vert="horz" wrap="square" lIns="57151" tIns="117364" rIns="145939" bIns="117365" numCol="1" spcCol="1270" anchor="ctr" anchorCtr="0">
            <a:noAutofit/>
          </a:bodyPr>
          <a:lstStyle/>
          <a:p>
            <a:pPr marL="266700" lvl="1" indent="-114300" algn="l" defTabSz="666750">
              <a:lnSpc>
                <a:spcPct val="90000"/>
              </a:lnSpc>
              <a:spcBef>
                <a:spcPts val="600"/>
              </a:spcBef>
              <a:spcAft>
                <a:spcPct val="15000"/>
              </a:spcAft>
              <a:buChar char="•"/>
            </a:pPr>
            <a:r>
              <a:rPr lang="fr-CA" b="1" kern="1200" dirty="0">
                <a:latin typeface="Aptos Display"/>
              </a:rPr>
              <a:t>Collaboration école - acteurs communautaires </a:t>
            </a:r>
            <a:r>
              <a:rPr lang="fr-CA" kern="1200" dirty="0">
                <a:latin typeface="Aptos Display"/>
              </a:rPr>
              <a:t>: Jugée « primordiale » et « essentielle », elle soutient la socialisation des ados en offrant des expériences relationnelles et interdisciplinaires</a:t>
            </a:r>
          </a:p>
          <a:p>
            <a:pPr marL="266700" lvl="1" indent="-114300" algn="l" defTabSz="666750">
              <a:lnSpc>
                <a:spcPct val="90000"/>
              </a:lnSpc>
              <a:spcBef>
                <a:spcPts val="600"/>
              </a:spcBef>
              <a:spcAft>
                <a:spcPct val="15000"/>
              </a:spcAft>
              <a:buChar char="•"/>
            </a:pPr>
            <a:r>
              <a:rPr lang="fr-CA" b="1" kern="1200" dirty="0">
                <a:latin typeface="Aptos Display"/>
              </a:rPr>
              <a:t>Rôle de l’école comme partenaire clé </a:t>
            </a:r>
            <a:r>
              <a:rPr lang="fr-CA" kern="1200" dirty="0">
                <a:latin typeface="Aptos Display"/>
              </a:rPr>
              <a:t>: L’école est le premier partenaire des espaces ados en bibliothèque publique, avec une interdépendance forte, surtout en milieu intermédiaire</a:t>
            </a:r>
          </a:p>
          <a:p>
            <a:pPr marL="266700" lvl="1" indent="-114300" algn="l" defTabSz="666750">
              <a:lnSpc>
                <a:spcPct val="90000"/>
              </a:lnSpc>
              <a:spcBef>
                <a:spcPts val="600"/>
              </a:spcBef>
              <a:spcAft>
                <a:spcPct val="15000"/>
              </a:spcAft>
              <a:buChar char="•"/>
            </a:pPr>
            <a:r>
              <a:rPr lang="fr-CA" b="1" kern="1200" dirty="0">
                <a:latin typeface="Aptos Display"/>
              </a:rPr>
              <a:t>Bibliothèque comme « </a:t>
            </a:r>
            <a:r>
              <a:rPr lang="fr-CA" b="1" i="1" kern="1200" dirty="0" err="1">
                <a:latin typeface="Aptos Display"/>
              </a:rPr>
              <a:t>safe</a:t>
            </a:r>
            <a:r>
              <a:rPr lang="fr-CA" b="1" i="1" kern="1200" dirty="0">
                <a:latin typeface="Aptos Display"/>
              </a:rPr>
              <a:t> </a:t>
            </a:r>
            <a:r>
              <a:rPr lang="fr-CA" b="1" i="1" kern="1200" dirty="0" err="1">
                <a:latin typeface="Aptos Display"/>
              </a:rPr>
              <a:t>space</a:t>
            </a:r>
            <a:r>
              <a:rPr lang="fr-CA" b="1" i="1" kern="1200" dirty="0">
                <a:latin typeface="Aptos Display"/>
              </a:rPr>
              <a:t> </a:t>
            </a:r>
            <a:r>
              <a:rPr lang="fr-CA" b="1" kern="1200" dirty="0">
                <a:latin typeface="Aptos Display"/>
              </a:rPr>
              <a:t>» </a:t>
            </a:r>
            <a:r>
              <a:rPr lang="fr-CA" kern="1200" dirty="0">
                <a:latin typeface="Aptos Display"/>
              </a:rPr>
              <a:t>: Pour les organismes communautaires, l’espace ado en bibliothèque est un lieu sécuritaire, mobilisant des personnes intervenantes  représentatives, favorisant l'inclusion des jeunes racisé.es</a:t>
            </a:r>
          </a:p>
          <a:p>
            <a:pPr marL="266700" lvl="1" indent="-114300" algn="l" defTabSz="666750">
              <a:lnSpc>
                <a:spcPct val="90000"/>
              </a:lnSpc>
              <a:spcBef>
                <a:spcPts val="600"/>
              </a:spcBef>
              <a:spcAft>
                <a:spcPct val="15000"/>
              </a:spcAft>
              <a:buChar char="•"/>
            </a:pPr>
            <a:r>
              <a:rPr lang="fr-CA" b="1" kern="1200" dirty="0">
                <a:latin typeface="Aptos Display"/>
              </a:rPr>
              <a:t>Réseau interconnecté </a:t>
            </a:r>
            <a:r>
              <a:rPr lang="fr-CA" kern="1200" dirty="0">
                <a:latin typeface="Aptos Display"/>
              </a:rPr>
              <a:t>: Les relations vont au-delà de la collaboration institutionnelle, formant un réseau de confiance et d’entraide. « On devient vraiment un </a:t>
            </a:r>
            <a:r>
              <a:rPr lang="fr-CA" b="1" kern="1200" dirty="0">
                <a:latin typeface="Aptos Display"/>
              </a:rPr>
              <a:t>réseau</a:t>
            </a:r>
            <a:r>
              <a:rPr lang="fr-CA" kern="1200" dirty="0">
                <a:latin typeface="Aptos Display"/>
              </a:rPr>
              <a:t>, on devient </a:t>
            </a:r>
            <a:r>
              <a:rPr lang="fr-CA" b="1" kern="1200" dirty="0">
                <a:latin typeface="Aptos Display"/>
              </a:rPr>
              <a:t>interconnecté</a:t>
            </a:r>
            <a:r>
              <a:rPr lang="fr-CA" kern="1200" dirty="0">
                <a:latin typeface="Aptos Display"/>
              </a:rPr>
              <a:t>. »</a:t>
            </a:r>
          </a:p>
        </p:txBody>
      </p:sp>
      <p:sp>
        <p:nvSpPr>
          <p:cNvPr id="9" name="Forme libre : forme 8">
            <a:extLst>
              <a:ext uri="{FF2B5EF4-FFF2-40B4-BE49-F238E27FC236}">
                <a16:creationId xmlns:a16="http://schemas.microsoft.com/office/drawing/2014/main" id="{586C54CE-55C9-5EA8-8DE4-7B6E6AE5B796}"/>
              </a:ext>
            </a:extLst>
          </p:cNvPr>
          <p:cNvSpPr/>
          <p:nvPr/>
        </p:nvSpPr>
        <p:spPr>
          <a:xfrm>
            <a:off x="835200" y="2232932"/>
            <a:ext cx="1603200" cy="3779924"/>
          </a:xfrm>
          <a:custGeom>
            <a:avLst/>
            <a:gdLst>
              <a:gd name="connsiteX0" fmla="*/ 0 w 3759264"/>
              <a:gd name="connsiteY0" fmla="*/ 378933 h 2273554"/>
              <a:gd name="connsiteX1" fmla="*/ 378933 w 3759264"/>
              <a:gd name="connsiteY1" fmla="*/ 0 h 2273554"/>
              <a:gd name="connsiteX2" fmla="*/ 3380331 w 3759264"/>
              <a:gd name="connsiteY2" fmla="*/ 0 h 2273554"/>
              <a:gd name="connsiteX3" fmla="*/ 3759264 w 3759264"/>
              <a:gd name="connsiteY3" fmla="*/ 378933 h 2273554"/>
              <a:gd name="connsiteX4" fmla="*/ 3759264 w 3759264"/>
              <a:gd name="connsiteY4" fmla="*/ 1894621 h 2273554"/>
              <a:gd name="connsiteX5" fmla="*/ 3380331 w 3759264"/>
              <a:gd name="connsiteY5" fmla="*/ 2273554 h 2273554"/>
              <a:gd name="connsiteX6" fmla="*/ 378933 w 3759264"/>
              <a:gd name="connsiteY6" fmla="*/ 2273554 h 2273554"/>
              <a:gd name="connsiteX7" fmla="*/ 0 w 3759264"/>
              <a:gd name="connsiteY7" fmla="*/ 1894621 h 2273554"/>
              <a:gd name="connsiteX8" fmla="*/ 0 w 3759264"/>
              <a:gd name="connsiteY8" fmla="*/ 378933 h 227355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759264" h="2273554">
                <a:moveTo>
                  <a:pt x="0" y="378933"/>
                </a:moveTo>
                <a:cubicBezTo>
                  <a:pt x="0" y="169654"/>
                  <a:pt x="169654" y="0"/>
                  <a:pt x="378933" y="0"/>
                </a:cubicBezTo>
                <a:lnTo>
                  <a:pt x="3380331" y="0"/>
                </a:lnTo>
                <a:cubicBezTo>
                  <a:pt x="3589610" y="0"/>
                  <a:pt x="3759264" y="169654"/>
                  <a:pt x="3759264" y="378933"/>
                </a:cubicBezTo>
                <a:lnTo>
                  <a:pt x="3759264" y="1894621"/>
                </a:lnTo>
                <a:cubicBezTo>
                  <a:pt x="3759264" y="2103900"/>
                  <a:pt x="3589610" y="2273554"/>
                  <a:pt x="3380331" y="2273554"/>
                </a:cubicBezTo>
                <a:lnTo>
                  <a:pt x="378933" y="2273554"/>
                </a:lnTo>
                <a:cubicBezTo>
                  <a:pt x="169654" y="2273554"/>
                  <a:pt x="0" y="2103900"/>
                  <a:pt x="0" y="1894621"/>
                </a:cubicBezTo>
                <a:lnTo>
                  <a:pt x="0" y="378933"/>
                </a:lnTo>
                <a:close/>
              </a:path>
            </a:pathLst>
          </a:custGeom>
          <a:solidFill>
            <a:schemeClr val="accent1"/>
          </a:solidFill>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263386" tIns="187186" rIns="263386" bIns="187186" numCol="1" spcCol="1270" anchor="ctr" anchorCtr="0">
            <a:noAutofit/>
          </a:bodyPr>
          <a:lstStyle/>
          <a:p>
            <a:pPr marL="0" lvl="0" indent="0" algn="ctr" defTabSz="1778000">
              <a:lnSpc>
                <a:spcPct val="90000"/>
              </a:lnSpc>
              <a:spcBef>
                <a:spcPct val="0"/>
              </a:spcBef>
              <a:spcAft>
                <a:spcPct val="35000"/>
              </a:spcAft>
              <a:buNone/>
            </a:pPr>
            <a:r>
              <a:rPr lang="fr-FR" sz="2000" b="1" kern="1200" dirty="0">
                <a:latin typeface="Aptos Display"/>
              </a:rPr>
              <a:t>Contexte urbain de  taille moyenne</a:t>
            </a:r>
            <a:endParaRPr lang="fr-CA" sz="2000" b="1" kern="1200" dirty="0"/>
          </a:p>
        </p:txBody>
      </p:sp>
    </p:spTree>
    <p:extLst>
      <p:ext uri="{BB962C8B-B14F-4D97-AF65-F5344CB8AC3E}">
        <p14:creationId xmlns:p14="http://schemas.microsoft.com/office/powerpoint/2010/main" val="336720457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D800A-F331-5A74-E368-65608898373F}"/>
            </a:ext>
          </a:extLst>
        </p:cNvPr>
        <p:cNvGrpSpPr/>
        <p:nvPr/>
      </p:nvGrpSpPr>
      <p:grpSpPr>
        <a:xfrm>
          <a:off x="0" y="0"/>
          <a:ext cx="0" cy="0"/>
          <a:chOff x="0" y="0"/>
          <a:chExt cx="0" cy="0"/>
        </a:xfrm>
      </p:grpSpPr>
      <p:sp>
        <p:nvSpPr>
          <p:cNvPr id="2" name="Titre 1">
            <a:extLst>
              <a:ext uri="{FF2B5EF4-FFF2-40B4-BE49-F238E27FC236}">
                <a16:creationId xmlns:a16="http://schemas.microsoft.com/office/drawing/2014/main" id="{BF9D7B0C-6D47-2953-25E9-3F2258019928}"/>
              </a:ext>
            </a:extLst>
          </p:cNvPr>
          <p:cNvSpPr>
            <a:spLocks noGrp="1"/>
          </p:cNvSpPr>
          <p:nvPr>
            <p:ph type="title"/>
          </p:nvPr>
        </p:nvSpPr>
        <p:spPr/>
        <p:txBody>
          <a:bodyPr/>
          <a:lstStyle/>
          <a:p>
            <a:endParaRPr lang="fr-FR" sz="2400" b="0" dirty="0">
              <a:solidFill>
                <a:srgbClr val="000000"/>
              </a:solidFill>
              <a:latin typeface="Aptos Display"/>
            </a:endParaRPr>
          </a:p>
        </p:txBody>
      </p:sp>
      <p:sp>
        <p:nvSpPr>
          <p:cNvPr id="3" name="Espace réservé du contenu 2">
            <a:extLst>
              <a:ext uri="{FF2B5EF4-FFF2-40B4-BE49-F238E27FC236}">
                <a16:creationId xmlns:a16="http://schemas.microsoft.com/office/drawing/2014/main" id="{58EB9F1B-1EF1-2C8D-9DB8-CC85668B6CF6}"/>
              </a:ext>
            </a:extLst>
          </p:cNvPr>
          <p:cNvSpPr>
            <a:spLocks noGrp="1"/>
          </p:cNvSpPr>
          <p:nvPr>
            <p:ph idx="1"/>
          </p:nvPr>
        </p:nvSpPr>
        <p:spPr>
          <a:xfrm>
            <a:off x="838200" y="1825625"/>
            <a:ext cx="10515600" cy="5036173"/>
          </a:xfrm>
        </p:spPr>
        <p:txBody>
          <a:bodyPr vert="horz" lIns="91440" tIns="45720" rIns="91440" bIns="45720" rtlCol="0" anchor="t">
            <a:normAutofit lnSpcReduction="10000"/>
          </a:bodyPr>
          <a:lstStyle/>
          <a:p>
            <a:pPr marL="0" indent="0">
              <a:buNone/>
            </a:pPr>
            <a:r>
              <a:rPr lang="fr-FR" sz="3200" dirty="0">
                <a:latin typeface="Calibri"/>
                <a:cs typeface="Calibri"/>
              </a:rPr>
              <a:t>« </a:t>
            </a:r>
            <a:r>
              <a:rPr lang="fr-CA" sz="3200" i="1" dirty="0">
                <a:latin typeface="Calibri"/>
                <a:cs typeface="Calibri"/>
              </a:rPr>
              <a:t>En vivant des expériences culturelles, relationnelles, on apprend à se connaître, on apprend les codes de la société pis on développe une curiosité qui nous pousse après ça vers l'éducation de manière plus naturelle comme acteur et non comme être passif pis regarder le train passer. Donc c'est ça les bénéfices que je vois. C'est vraiment ça…C'est important de savoir dans quoi ils s'engagent, dans quoi ils s'embarquent. </a:t>
            </a:r>
            <a:endParaRPr lang="fr-FR" dirty="0"/>
          </a:p>
          <a:p>
            <a:pPr marL="0" indent="0">
              <a:buNone/>
            </a:pPr>
            <a:r>
              <a:rPr lang="fr-CA" sz="3200" i="1" dirty="0">
                <a:solidFill>
                  <a:srgbClr val="000000"/>
                </a:solidFill>
                <a:highlight>
                  <a:srgbClr val="FFFF00"/>
                </a:highlight>
                <a:latin typeface="Calibri"/>
                <a:cs typeface="Calibri"/>
              </a:rPr>
              <a:t>L</a:t>
            </a:r>
            <a:r>
              <a:rPr lang="fr-FR" sz="3200" i="1" dirty="0">
                <a:solidFill>
                  <a:srgbClr val="000000"/>
                </a:solidFill>
                <a:highlight>
                  <a:srgbClr val="FFFF00"/>
                </a:highlight>
                <a:latin typeface="Calibri"/>
                <a:cs typeface="Calibri"/>
              </a:rPr>
              <a:t>e communautaire c'est le poumon un peu qui fait que nous [l’école] ça nous ouvre des portes pour mettre </a:t>
            </a:r>
            <a:r>
              <a:rPr lang="fr-FR" sz="3200" b="1" i="1" dirty="0">
                <a:solidFill>
                  <a:srgbClr val="000000"/>
                </a:solidFill>
                <a:highlight>
                  <a:srgbClr val="FFFF00"/>
                </a:highlight>
                <a:latin typeface="Calibri"/>
                <a:cs typeface="Calibri"/>
              </a:rPr>
              <a:t>l'école en dehors des murs</a:t>
            </a:r>
            <a:r>
              <a:rPr lang="fr-FR" sz="3200" i="1" dirty="0">
                <a:solidFill>
                  <a:srgbClr val="000000"/>
                </a:solidFill>
                <a:highlight>
                  <a:srgbClr val="FFFF00"/>
                </a:highlight>
                <a:latin typeface="Calibri"/>
                <a:cs typeface="Calibri"/>
              </a:rPr>
              <a:t>. Ça, c'est clair. </a:t>
            </a:r>
            <a:r>
              <a:rPr lang="fr-FR" sz="3200" dirty="0">
                <a:latin typeface="Calibri"/>
                <a:cs typeface="Calibri"/>
              </a:rPr>
              <a:t>»</a:t>
            </a:r>
            <a:endParaRPr lang="fr-FR"/>
          </a:p>
        </p:txBody>
      </p:sp>
      <p:sp>
        <p:nvSpPr>
          <p:cNvPr id="4" name="Espace réservé de la date 3">
            <a:extLst>
              <a:ext uri="{FF2B5EF4-FFF2-40B4-BE49-F238E27FC236}">
                <a16:creationId xmlns:a16="http://schemas.microsoft.com/office/drawing/2014/main" id="{21B07116-03BD-7E57-C1B5-A209BE0A3FF3}"/>
              </a:ext>
            </a:extLst>
          </p:cNvPr>
          <p:cNvSpPr>
            <a:spLocks noGrp="1"/>
          </p:cNvSpPr>
          <p:nvPr>
            <p:ph type="dt" sz="half" idx="10"/>
          </p:nvPr>
        </p:nvSpPr>
        <p:spPr/>
        <p:txBody>
          <a:bodyPr/>
          <a:lstStyle/>
          <a:p>
            <a:r>
              <a:rPr lang="fr-FR"/>
              <a:t>6 novembre 2024</a:t>
            </a:r>
            <a:endParaRPr lang="fr-CA"/>
          </a:p>
        </p:txBody>
      </p:sp>
      <p:sp>
        <p:nvSpPr>
          <p:cNvPr id="5" name="Espace réservé du texte 4">
            <a:extLst>
              <a:ext uri="{FF2B5EF4-FFF2-40B4-BE49-F238E27FC236}">
                <a16:creationId xmlns:a16="http://schemas.microsoft.com/office/drawing/2014/main" id="{73370292-3A9B-2240-B8EC-CC4F2A894CC1}"/>
              </a:ext>
            </a:extLst>
          </p:cNvPr>
          <p:cNvSpPr>
            <a:spLocks noGrp="1"/>
          </p:cNvSpPr>
          <p:nvPr>
            <p:ph type="body" sz="quarter" idx="11"/>
          </p:nvPr>
        </p:nvSpPr>
        <p:spPr/>
        <p:txBody>
          <a:bodyPr vert="horz" lIns="91440" tIns="45720" rIns="91440" bIns="45720" rtlCol="0" anchor="t">
            <a:noAutofit/>
          </a:bodyPr>
          <a:lstStyle/>
          <a:p>
            <a:r>
              <a:rPr lang="fr-FR" dirty="0">
                <a:latin typeface="Arial Narrow"/>
              </a:rPr>
              <a:t>Résultats préliminaires de l'étude de cas</a:t>
            </a:r>
            <a:endParaRPr lang="fr-FR" dirty="0"/>
          </a:p>
        </p:txBody>
      </p:sp>
    </p:spTree>
    <p:extLst>
      <p:ext uri="{BB962C8B-B14F-4D97-AF65-F5344CB8AC3E}">
        <p14:creationId xmlns:p14="http://schemas.microsoft.com/office/powerpoint/2010/main" val="27343942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DA0E289D-F16B-6605-976A-6D73BCA239E2}"/>
              </a:ext>
            </a:extLst>
          </p:cNvPr>
          <p:cNvSpPr>
            <a:spLocks noGrp="1"/>
          </p:cNvSpPr>
          <p:nvPr>
            <p:ph type="title"/>
          </p:nvPr>
        </p:nvSpPr>
        <p:spPr/>
        <p:txBody>
          <a:bodyPr/>
          <a:lstStyle/>
          <a:p>
            <a:r>
              <a:rPr lang="fr-CA">
                <a:latin typeface="Aptos Display"/>
              </a:rPr>
              <a:t>Discussion </a:t>
            </a:r>
            <a:endParaRPr lang="fr-CA"/>
          </a:p>
        </p:txBody>
      </p:sp>
      <p:sp>
        <p:nvSpPr>
          <p:cNvPr id="6" name="Espace réservé du contenu 5">
            <a:extLst>
              <a:ext uri="{FF2B5EF4-FFF2-40B4-BE49-F238E27FC236}">
                <a16:creationId xmlns:a16="http://schemas.microsoft.com/office/drawing/2014/main" id="{514A4DC0-CE96-602F-D1DE-0A28F41CF7B2}"/>
              </a:ext>
            </a:extLst>
          </p:cNvPr>
          <p:cNvSpPr>
            <a:spLocks noGrp="1"/>
          </p:cNvSpPr>
          <p:nvPr>
            <p:ph idx="1"/>
          </p:nvPr>
        </p:nvSpPr>
        <p:spPr>
          <a:xfrm>
            <a:off x="838200" y="1825625"/>
            <a:ext cx="10515600" cy="4872198"/>
          </a:xfrm>
        </p:spPr>
        <p:txBody>
          <a:bodyPr vert="horz" lIns="91440" tIns="45720" rIns="91440" bIns="45720" rtlCol="0" anchor="t">
            <a:normAutofit/>
          </a:bodyPr>
          <a:lstStyle/>
          <a:p>
            <a:pPr marL="0" indent="0">
              <a:buNone/>
            </a:pPr>
            <a:r>
              <a:rPr lang="fr-CA" sz="2600" b="1" dirty="0">
                <a:solidFill>
                  <a:srgbClr val="000000"/>
                </a:solidFill>
                <a:latin typeface="Aptos Display"/>
              </a:rPr>
              <a:t>4</a:t>
            </a:r>
            <a:r>
              <a:rPr lang="fr-CA" sz="2600" b="1" dirty="0">
                <a:latin typeface="Aptos Display"/>
              </a:rPr>
              <a:t> dimensions transversales identifiées dans la revue de la littérature</a:t>
            </a:r>
            <a:endParaRPr lang="fr-CA" b="1" dirty="0">
              <a:latin typeface="Aptos Display"/>
            </a:endParaRPr>
          </a:p>
          <a:p>
            <a:pPr marL="457200" indent="-457200">
              <a:buAutoNum type="arabicPeriod"/>
            </a:pPr>
            <a:r>
              <a:rPr lang="fr-CA" sz="2200" i="1" dirty="0">
                <a:latin typeface="Aptos Display"/>
              </a:rPr>
              <a:t>La</a:t>
            </a:r>
            <a:r>
              <a:rPr lang="fr-CA" sz="2200" dirty="0">
                <a:latin typeface="Aptos Display"/>
              </a:rPr>
              <a:t> </a:t>
            </a:r>
            <a:r>
              <a:rPr lang="fr-CA" sz="2200" i="1" dirty="0">
                <a:latin typeface="Aptos Display"/>
              </a:rPr>
              <a:t>différence et la diversité</a:t>
            </a:r>
            <a:r>
              <a:rPr lang="fr-CA" sz="2200" dirty="0">
                <a:latin typeface="Aptos Display"/>
              </a:rPr>
              <a:t>. Les acteurs et actrices des différentes places doivent adapter leur pratique en tenant compte de </a:t>
            </a:r>
            <a:r>
              <a:rPr lang="fr-CA" sz="2200" b="1" dirty="0">
                <a:latin typeface="Aptos Display"/>
              </a:rPr>
              <a:t>la diversité et des situations interculturelles</a:t>
            </a:r>
            <a:endParaRPr lang="fr-CA">
              <a:latin typeface="Aptos Display"/>
            </a:endParaRPr>
          </a:p>
          <a:p>
            <a:pPr marL="457200" indent="-457200">
              <a:buAutoNum type="arabicPeriod"/>
            </a:pPr>
            <a:r>
              <a:rPr lang="fr-CA" sz="2200" i="1" dirty="0">
                <a:latin typeface="Aptos Display"/>
              </a:rPr>
              <a:t>La situation locale</a:t>
            </a:r>
            <a:r>
              <a:rPr lang="fr-CA" sz="2200" dirty="0">
                <a:latin typeface="Aptos Display"/>
              </a:rPr>
              <a:t>. Ces sites décrivent aussi des </a:t>
            </a:r>
            <a:r>
              <a:rPr lang="fr-CA" sz="2200" b="1" dirty="0">
                <a:latin typeface="Aptos Display"/>
              </a:rPr>
              <a:t>projets de proximité</a:t>
            </a:r>
            <a:r>
              <a:rPr lang="fr-CA" sz="2200" dirty="0">
                <a:latin typeface="Aptos Display"/>
              </a:rPr>
              <a:t>, situés dans leur contexte local, et dont l’ancrage sert de repère et de levier à l’</a:t>
            </a:r>
            <a:r>
              <a:rPr lang="fr-CA" sz="2200" b="1" dirty="0">
                <a:latin typeface="Aptos Display"/>
              </a:rPr>
              <a:t>éducation formelle</a:t>
            </a:r>
            <a:endParaRPr lang="fr-CA">
              <a:latin typeface="Aptos Display"/>
            </a:endParaRPr>
          </a:p>
          <a:p>
            <a:pPr marL="457200" indent="-457200">
              <a:buAutoNum type="arabicPeriod"/>
            </a:pPr>
            <a:r>
              <a:rPr lang="fr-CA" sz="2200" i="1" dirty="0">
                <a:latin typeface="Aptos Display"/>
              </a:rPr>
              <a:t>Le dispositif critique et éthique</a:t>
            </a:r>
            <a:r>
              <a:rPr lang="fr-CA" sz="2200" dirty="0">
                <a:latin typeface="Aptos Display"/>
              </a:rPr>
              <a:t>. Les projets sont tournés vers l’action dans une </a:t>
            </a:r>
            <a:r>
              <a:rPr lang="fr-CA" sz="2200" b="1" dirty="0">
                <a:latin typeface="Aptos Display"/>
              </a:rPr>
              <a:t>perspective souvent critique</a:t>
            </a:r>
            <a:r>
              <a:rPr lang="fr-CA" sz="2200" dirty="0">
                <a:latin typeface="Aptos Display"/>
              </a:rPr>
              <a:t>, engagée dans</a:t>
            </a:r>
            <a:r>
              <a:rPr lang="fr-CA" sz="2200" b="1" dirty="0">
                <a:latin typeface="Aptos Display"/>
              </a:rPr>
              <a:t> la réduction des obstacles structurels et culturels</a:t>
            </a:r>
            <a:r>
              <a:rPr lang="fr-CA" sz="2200" dirty="0">
                <a:latin typeface="Aptos Display"/>
              </a:rPr>
              <a:t> pour supporter la participation.</a:t>
            </a:r>
            <a:endParaRPr lang="fr-CA">
              <a:latin typeface="Aptos Display"/>
            </a:endParaRPr>
          </a:p>
          <a:p>
            <a:pPr marL="457200" indent="-457200">
              <a:buAutoNum type="arabicPeriod"/>
            </a:pPr>
            <a:r>
              <a:rPr lang="fr-CA" sz="2200" i="1" dirty="0">
                <a:latin typeface="Aptos Display"/>
              </a:rPr>
              <a:t>Les littératies</a:t>
            </a:r>
            <a:r>
              <a:rPr lang="fr-CA" sz="2200" dirty="0">
                <a:latin typeface="Aptos Display"/>
              </a:rPr>
              <a:t>. On retrouve aussi un discours sur les littératies, particulièrement du côté des acteurs et actrices en bibliothèque scolaire et publique qui conçoivent la </a:t>
            </a:r>
            <a:r>
              <a:rPr lang="fr-CA" sz="2200" b="1" dirty="0">
                <a:latin typeface="Aptos Display"/>
              </a:rPr>
              <a:t>bibliothèque comme un « lieu des littératies » </a:t>
            </a:r>
            <a:endParaRPr lang="fr-CA" dirty="0">
              <a:latin typeface="Aptos Display"/>
            </a:endParaRPr>
          </a:p>
        </p:txBody>
      </p:sp>
      <p:sp>
        <p:nvSpPr>
          <p:cNvPr id="4" name="Espace réservé de la date 3">
            <a:extLst>
              <a:ext uri="{FF2B5EF4-FFF2-40B4-BE49-F238E27FC236}">
                <a16:creationId xmlns:a16="http://schemas.microsoft.com/office/drawing/2014/main" id="{7386FB16-F919-991A-D6D1-481D9D91B2E7}"/>
              </a:ext>
            </a:extLst>
          </p:cNvPr>
          <p:cNvSpPr>
            <a:spLocks noGrp="1"/>
          </p:cNvSpPr>
          <p:nvPr>
            <p:ph type="dt" sz="half" idx="10"/>
          </p:nvPr>
        </p:nvSpPr>
        <p:spPr/>
        <p:txBody>
          <a:bodyPr/>
          <a:lstStyle/>
          <a:p>
            <a:r>
              <a:rPr lang="fr-FR"/>
              <a:t>6 novembre 2024</a:t>
            </a:r>
            <a:endParaRPr lang="fr-CA"/>
          </a:p>
        </p:txBody>
      </p:sp>
      <p:sp>
        <p:nvSpPr>
          <p:cNvPr id="7" name="Espace réservé du texte 6">
            <a:extLst>
              <a:ext uri="{FF2B5EF4-FFF2-40B4-BE49-F238E27FC236}">
                <a16:creationId xmlns:a16="http://schemas.microsoft.com/office/drawing/2014/main" id="{FB961C46-0A9B-04ED-B6EC-DF66228F551C}"/>
              </a:ext>
            </a:extLst>
          </p:cNvPr>
          <p:cNvSpPr>
            <a:spLocks noGrp="1"/>
          </p:cNvSpPr>
          <p:nvPr>
            <p:ph type="body" sz="quarter" idx="11"/>
          </p:nvPr>
        </p:nvSpPr>
        <p:spPr/>
        <p:txBody>
          <a:bodyPr/>
          <a:lstStyle/>
          <a:p>
            <a:endParaRPr lang="fr-CA"/>
          </a:p>
        </p:txBody>
      </p:sp>
    </p:spTree>
    <p:extLst>
      <p:ext uri="{BB962C8B-B14F-4D97-AF65-F5344CB8AC3E}">
        <p14:creationId xmlns:p14="http://schemas.microsoft.com/office/powerpoint/2010/main" val="13839483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DA0E289D-F16B-6605-976A-6D73BCA239E2}"/>
              </a:ext>
            </a:extLst>
          </p:cNvPr>
          <p:cNvSpPr>
            <a:spLocks noGrp="1"/>
          </p:cNvSpPr>
          <p:nvPr>
            <p:ph type="title"/>
          </p:nvPr>
        </p:nvSpPr>
        <p:spPr/>
        <p:txBody>
          <a:bodyPr/>
          <a:lstStyle/>
          <a:p>
            <a:r>
              <a:rPr lang="fr-CA">
                <a:latin typeface="Aptos Display"/>
              </a:rPr>
              <a:t>Conclusion</a:t>
            </a:r>
            <a:r>
              <a:rPr lang="fr-CA" dirty="0">
                <a:latin typeface="Aptos Display"/>
              </a:rPr>
              <a:t> : Bonnes pratiques et recommandations </a:t>
            </a:r>
            <a:r>
              <a:rPr lang="fr-CA" sz="2400" b="0" dirty="0">
                <a:latin typeface="Aptos Display"/>
              </a:rPr>
              <a:t>[1/2]</a:t>
            </a:r>
            <a:endParaRPr lang="fr-CA" sz="2400" b="0" dirty="0"/>
          </a:p>
        </p:txBody>
      </p:sp>
      <p:sp>
        <p:nvSpPr>
          <p:cNvPr id="6" name="Espace réservé du contenu 5">
            <a:extLst>
              <a:ext uri="{FF2B5EF4-FFF2-40B4-BE49-F238E27FC236}">
                <a16:creationId xmlns:a16="http://schemas.microsoft.com/office/drawing/2014/main" id="{514A4DC0-CE96-602F-D1DE-0A28F41CF7B2}"/>
              </a:ext>
            </a:extLst>
          </p:cNvPr>
          <p:cNvSpPr>
            <a:spLocks noGrp="1"/>
          </p:cNvSpPr>
          <p:nvPr>
            <p:ph idx="1"/>
          </p:nvPr>
        </p:nvSpPr>
        <p:spPr>
          <a:xfrm>
            <a:off x="838200" y="1825625"/>
            <a:ext cx="10515600" cy="4872198"/>
          </a:xfrm>
        </p:spPr>
        <p:txBody>
          <a:bodyPr vert="horz" lIns="91440" tIns="45720" rIns="91440" bIns="45720" rtlCol="0" anchor="t">
            <a:normAutofit/>
          </a:bodyPr>
          <a:lstStyle/>
          <a:p>
            <a:endParaRPr lang="fr-CA">
              <a:latin typeface="Aptos Display"/>
            </a:endParaRPr>
          </a:p>
          <a:p>
            <a:endParaRPr lang="fr-CA">
              <a:latin typeface="Aptos Display"/>
            </a:endParaRPr>
          </a:p>
          <a:p>
            <a:endParaRPr lang="fr-CA">
              <a:latin typeface="Aptos Display"/>
            </a:endParaRPr>
          </a:p>
          <a:p>
            <a:endParaRPr lang="fr-CA">
              <a:latin typeface="Aptos Display"/>
            </a:endParaRPr>
          </a:p>
          <a:p>
            <a:endParaRPr lang="fr-CA">
              <a:latin typeface="Aptos Display"/>
            </a:endParaRPr>
          </a:p>
          <a:p>
            <a:pPr marL="0" indent="0">
              <a:buNone/>
            </a:pPr>
            <a:endParaRPr lang="fr-CA">
              <a:latin typeface="Aptos Display"/>
            </a:endParaRPr>
          </a:p>
          <a:p>
            <a:endParaRPr lang="fr-CA">
              <a:latin typeface="Aptos Display"/>
            </a:endParaRPr>
          </a:p>
          <a:p>
            <a:pPr lvl="1">
              <a:buFont typeface="Courier New" panose="05000000000000000000" pitchFamily="2" charset="2"/>
              <a:buChar char="o"/>
            </a:pPr>
            <a:endParaRPr lang="fr-CA">
              <a:latin typeface="Aptos Display"/>
            </a:endParaRPr>
          </a:p>
          <a:p>
            <a:endParaRPr lang="fr-CA">
              <a:latin typeface="Aptos Display"/>
            </a:endParaRPr>
          </a:p>
        </p:txBody>
      </p:sp>
      <p:sp>
        <p:nvSpPr>
          <p:cNvPr id="4" name="Espace réservé de la date 3">
            <a:extLst>
              <a:ext uri="{FF2B5EF4-FFF2-40B4-BE49-F238E27FC236}">
                <a16:creationId xmlns:a16="http://schemas.microsoft.com/office/drawing/2014/main" id="{7386FB16-F919-991A-D6D1-481D9D91B2E7}"/>
              </a:ext>
            </a:extLst>
          </p:cNvPr>
          <p:cNvSpPr>
            <a:spLocks noGrp="1"/>
          </p:cNvSpPr>
          <p:nvPr>
            <p:ph type="dt" sz="half" idx="10"/>
          </p:nvPr>
        </p:nvSpPr>
        <p:spPr/>
        <p:txBody>
          <a:bodyPr/>
          <a:lstStyle/>
          <a:p>
            <a:r>
              <a:rPr lang="fr-FR"/>
              <a:t>6 novembre 2024</a:t>
            </a:r>
            <a:endParaRPr lang="fr-CA"/>
          </a:p>
        </p:txBody>
      </p:sp>
      <p:sp>
        <p:nvSpPr>
          <p:cNvPr id="7" name="Espace réservé du texte 6">
            <a:extLst>
              <a:ext uri="{FF2B5EF4-FFF2-40B4-BE49-F238E27FC236}">
                <a16:creationId xmlns:a16="http://schemas.microsoft.com/office/drawing/2014/main" id="{FB961C46-0A9B-04ED-B6EC-DF66228F551C}"/>
              </a:ext>
            </a:extLst>
          </p:cNvPr>
          <p:cNvSpPr>
            <a:spLocks noGrp="1"/>
          </p:cNvSpPr>
          <p:nvPr>
            <p:ph type="body" sz="quarter" idx="11"/>
          </p:nvPr>
        </p:nvSpPr>
        <p:spPr/>
        <p:txBody>
          <a:bodyPr/>
          <a:lstStyle/>
          <a:p>
            <a:endParaRPr lang="fr-CA"/>
          </a:p>
        </p:txBody>
      </p:sp>
      <p:sp>
        <p:nvSpPr>
          <p:cNvPr id="2" name="ZoneTexte 1">
            <a:extLst>
              <a:ext uri="{FF2B5EF4-FFF2-40B4-BE49-F238E27FC236}">
                <a16:creationId xmlns:a16="http://schemas.microsoft.com/office/drawing/2014/main" id="{F16F1ED9-1A33-1BA3-6C47-82B1D0EC8ACA}"/>
              </a:ext>
            </a:extLst>
          </p:cNvPr>
          <p:cNvSpPr txBox="1"/>
          <p:nvPr/>
        </p:nvSpPr>
        <p:spPr>
          <a:xfrm>
            <a:off x="843831" y="2042474"/>
            <a:ext cx="10719715"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b="1" i="1" dirty="0">
                <a:latin typeface="Aptos"/>
                <a:cs typeface="Calibri"/>
              </a:rPr>
              <a:t>Du point de vue des bibliothèques scolaires</a:t>
            </a:r>
            <a:endParaRPr lang="fr-FR" sz="2000" b="1" dirty="0">
              <a:latin typeface="Aptos"/>
              <a:cs typeface="Calibri"/>
            </a:endParaRPr>
          </a:p>
          <a:p>
            <a:pPr marL="285750" indent="-285750">
              <a:buFont typeface="Arial"/>
              <a:buChar char="•"/>
            </a:pPr>
            <a:r>
              <a:rPr lang="fr-FR" dirty="0">
                <a:latin typeface="Aptos"/>
                <a:cs typeface="Calibri"/>
              </a:rPr>
              <a:t>Assurer une présence aussi constante que possible en personne dans l'espace de la bibliothèque</a:t>
            </a:r>
            <a:endParaRPr lang="en-US" dirty="0">
              <a:latin typeface="Aptos"/>
              <a:cs typeface="Calibri"/>
            </a:endParaRPr>
          </a:p>
          <a:p>
            <a:pPr marL="285750" indent="-285750">
              <a:buFont typeface="Arial"/>
              <a:buChar char="•"/>
            </a:pPr>
            <a:r>
              <a:rPr lang="fr-FR" dirty="0">
                <a:latin typeface="Aptos"/>
                <a:cs typeface="Calibri"/>
              </a:rPr>
              <a:t>Valoriser différents types de contenus</a:t>
            </a:r>
          </a:p>
          <a:p>
            <a:pPr marL="285750" indent="-285750">
              <a:buFont typeface="Arial"/>
              <a:buChar char="•"/>
            </a:pPr>
            <a:r>
              <a:rPr lang="fr-FR" dirty="0">
                <a:latin typeface="Aptos"/>
                <a:cs typeface="Calibri"/>
              </a:rPr>
              <a:t>Mutualiser les ressources, activités, espaces avec les bibliothèques publiques</a:t>
            </a:r>
            <a:endParaRPr lang="fr-FR" dirty="0">
              <a:cs typeface="Arial" panose="020B0604020202020204"/>
            </a:endParaRPr>
          </a:p>
          <a:p>
            <a:endParaRPr lang="fr-FR" sz="2000" i="1" dirty="0">
              <a:latin typeface="Aptos"/>
              <a:ea typeface="Calibri"/>
              <a:cs typeface="Calibri"/>
            </a:endParaRPr>
          </a:p>
          <a:p>
            <a:pPr algn="l"/>
            <a:r>
              <a:rPr lang="fr-FR" sz="2000" b="1" i="1" dirty="0">
                <a:latin typeface="Aptos"/>
                <a:ea typeface="Calibri"/>
                <a:cs typeface="Calibri"/>
              </a:rPr>
              <a:t>Du point de vue des bibliothèques publiques</a:t>
            </a:r>
            <a:endParaRPr lang="fr-FR" sz="2000" b="1" dirty="0">
              <a:latin typeface="Aptos"/>
              <a:cs typeface="Arial"/>
            </a:endParaRPr>
          </a:p>
          <a:p>
            <a:pPr marL="285750" indent="-285750">
              <a:buFont typeface="Arial"/>
              <a:buChar char="•"/>
            </a:pPr>
            <a:r>
              <a:rPr lang="fr-FR" dirty="0">
                <a:latin typeface="Aptos"/>
                <a:cs typeface="Calibri"/>
              </a:rPr>
              <a:t>Créer des espaces dédiés et accueillants pour les ados</a:t>
            </a:r>
          </a:p>
          <a:p>
            <a:pPr marL="285750" indent="-285750">
              <a:buFont typeface="Arial"/>
              <a:buChar char="•"/>
            </a:pPr>
            <a:r>
              <a:rPr lang="fr-FR" dirty="0">
                <a:latin typeface="Aptos"/>
                <a:cs typeface="Calibri"/>
              </a:rPr>
              <a:t>Engager des bibliothécaires spécialisé.es pour les ados</a:t>
            </a:r>
          </a:p>
          <a:p>
            <a:pPr marL="285750" indent="-285750">
              <a:buFont typeface="Arial"/>
              <a:buChar char="•"/>
            </a:pPr>
            <a:r>
              <a:rPr lang="fr-FR" dirty="0">
                <a:latin typeface="Aptos"/>
                <a:cs typeface="Calibri"/>
              </a:rPr>
              <a:t>Joindre une communauté de pratique</a:t>
            </a:r>
            <a:endParaRPr lang="fr-FR" dirty="0">
              <a:latin typeface="Aptos"/>
            </a:endParaRPr>
          </a:p>
          <a:p>
            <a:endParaRPr lang="fr-FR">
              <a:latin typeface="Aptos"/>
              <a:cs typeface="Calibri"/>
            </a:endParaRPr>
          </a:p>
          <a:p>
            <a:r>
              <a:rPr lang="fr-FR" sz="2000" b="1" i="1" dirty="0">
                <a:latin typeface="Aptos"/>
                <a:cs typeface="Calibri"/>
              </a:rPr>
              <a:t>Du point de vue des personnes enseignantes </a:t>
            </a:r>
          </a:p>
          <a:p>
            <a:pPr marL="285750" indent="-285750">
              <a:buFont typeface="Arial"/>
              <a:buChar char="•"/>
            </a:pPr>
            <a:r>
              <a:rPr lang="fr-FR" dirty="0">
                <a:latin typeface="Aptos"/>
                <a:ea typeface="+mn-lt"/>
                <a:cs typeface="+mn-lt"/>
              </a:rPr>
              <a:t>Créer des projets hors du milieu scolaire apporte une valeur ajoutée</a:t>
            </a:r>
            <a:endParaRPr lang="fr-FR" dirty="0">
              <a:latin typeface="Aptos"/>
              <a:cs typeface="Arial" panose="020B0604020202020204"/>
            </a:endParaRPr>
          </a:p>
          <a:p>
            <a:pPr marL="285750" indent="-285750">
              <a:buFont typeface="Arial"/>
              <a:buChar char="•"/>
            </a:pPr>
            <a:r>
              <a:rPr lang="fr-FR" dirty="0">
                <a:latin typeface="Aptos"/>
                <a:cs typeface="Calibri"/>
              </a:rPr>
              <a:t>Fournir des projets clé en main pour les personnes enseignantes</a:t>
            </a:r>
          </a:p>
          <a:p>
            <a:pPr marL="285750" indent="-285750">
              <a:buFont typeface="Arial"/>
              <a:buChar char="•"/>
            </a:pPr>
            <a:r>
              <a:rPr lang="fr-FR" dirty="0">
                <a:latin typeface="Aptos"/>
                <a:cs typeface="Calibri"/>
              </a:rPr>
              <a:t>Réduire les obstacles d’accès et « où sont les bibliothécaires ? »</a:t>
            </a:r>
            <a:endParaRPr lang="fr-FR" dirty="0">
              <a:latin typeface="Aptos"/>
              <a:cs typeface="Arial" panose="020B0604020202020204"/>
            </a:endParaRPr>
          </a:p>
        </p:txBody>
      </p:sp>
    </p:spTree>
    <p:extLst>
      <p:ext uri="{BB962C8B-B14F-4D97-AF65-F5344CB8AC3E}">
        <p14:creationId xmlns:p14="http://schemas.microsoft.com/office/powerpoint/2010/main" val="17892357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re 4">
            <a:extLst>
              <a:ext uri="{FF2B5EF4-FFF2-40B4-BE49-F238E27FC236}">
                <a16:creationId xmlns:a16="http://schemas.microsoft.com/office/drawing/2014/main" id="{DA0E289D-F16B-6605-976A-6D73BCA239E2}"/>
              </a:ext>
            </a:extLst>
          </p:cNvPr>
          <p:cNvSpPr>
            <a:spLocks noGrp="1"/>
          </p:cNvSpPr>
          <p:nvPr>
            <p:ph type="title"/>
          </p:nvPr>
        </p:nvSpPr>
        <p:spPr/>
        <p:txBody>
          <a:bodyPr/>
          <a:lstStyle/>
          <a:p>
            <a:r>
              <a:rPr lang="fr-CA" dirty="0">
                <a:latin typeface="Aptos Display"/>
              </a:rPr>
              <a:t>Conclusion : Bonnes pratiques et recommandations </a:t>
            </a:r>
            <a:r>
              <a:rPr lang="fr-CA" sz="2400" b="0" dirty="0">
                <a:latin typeface="Aptos Display"/>
              </a:rPr>
              <a:t>[2/2]</a:t>
            </a:r>
            <a:endParaRPr lang="fr-CA" sz="2400" b="0" dirty="0"/>
          </a:p>
        </p:txBody>
      </p:sp>
      <p:sp>
        <p:nvSpPr>
          <p:cNvPr id="6" name="Espace réservé du contenu 5">
            <a:extLst>
              <a:ext uri="{FF2B5EF4-FFF2-40B4-BE49-F238E27FC236}">
                <a16:creationId xmlns:a16="http://schemas.microsoft.com/office/drawing/2014/main" id="{514A4DC0-CE96-602F-D1DE-0A28F41CF7B2}"/>
              </a:ext>
            </a:extLst>
          </p:cNvPr>
          <p:cNvSpPr>
            <a:spLocks noGrp="1"/>
          </p:cNvSpPr>
          <p:nvPr>
            <p:ph idx="1"/>
          </p:nvPr>
        </p:nvSpPr>
        <p:spPr>
          <a:xfrm>
            <a:off x="838200" y="1825625"/>
            <a:ext cx="10515600" cy="4872198"/>
          </a:xfrm>
        </p:spPr>
        <p:txBody>
          <a:bodyPr vert="horz" lIns="91440" tIns="45720" rIns="91440" bIns="45720" rtlCol="0" anchor="t">
            <a:normAutofit/>
          </a:bodyPr>
          <a:lstStyle/>
          <a:p>
            <a:endParaRPr lang="fr-CA">
              <a:latin typeface="Aptos Display"/>
            </a:endParaRPr>
          </a:p>
          <a:p>
            <a:endParaRPr lang="fr-CA">
              <a:latin typeface="Aptos Display"/>
            </a:endParaRPr>
          </a:p>
          <a:p>
            <a:endParaRPr lang="fr-CA">
              <a:latin typeface="Aptos Display"/>
            </a:endParaRPr>
          </a:p>
          <a:p>
            <a:endParaRPr lang="fr-CA">
              <a:latin typeface="Aptos Display"/>
            </a:endParaRPr>
          </a:p>
          <a:p>
            <a:endParaRPr lang="fr-CA">
              <a:latin typeface="Aptos Display"/>
            </a:endParaRPr>
          </a:p>
          <a:p>
            <a:pPr marL="0" indent="0">
              <a:buNone/>
            </a:pPr>
            <a:endParaRPr lang="fr-CA">
              <a:latin typeface="Aptos Display"/>
            </a:endParaRPr>
          </a:p>
          <a:p>
            <a:endParaRPr lang="fr-CA">
              <a:latin typeface="Aptos Display"/>
            </a:endParaRPr>
          </a:p>
          <a:p>
            <a:pPr lvl="1">
              <a:buFont typeface="Courier New" panose="05000000000000000000" pitchFamily="2" charset="2"/>
              <a:buChar char="o"/>
            </a:pPr>
            <a:endParaRPr lang="fr-CA">
              <a:latin typeface="Aptos Display"/>
            </a:endParaRPr>
          </a:p>
          <a:p>
            <a:endParaRPr lang="fr-CA">
              <a:latin typeface="Aptos Display"/>
            </a:endParaRPr>
          </a:p>
        </p:txBody>
      </p:sp>
      <p:sp>
        <p:nvSpPr>
          <p:cNvPr id="4" name="Espace réservé de la date 3">
            <a:extLst>
              <a:ext uri="{FF2B5EF4-FFF2-40B4-BE49-F238E27FC236}">
                <a16:creationId xmlns:a16="http://schemas.microsoft.com/office/drawing/2014/main" id="{7386FB16-F919-991A-D6D1-481D9D91B2E7}"/>
              </a:ext>
            </a:extLst>
          </p:cNvPr>
          <p:cNvSpPr>
            <a:spLocks noGrp="1"/>
          </p:cNvSpPr>
          <p:nvPr>
            <p:ph type="dt" sz="half" idx="10"/>
          </p:nvPr>
        </p:nvSpPr>
        <p:spPr/>
        <p:txBody>
          <a:bodyPr/>
          <a:lstStyle/>
          <a:p>
            <a:r>
              <a:rPr lang="fr-FR"/>
              <a:t>6 novembre 2024</a:t>
            </a:r>
            <a:endParaRPr lang="fr-CA"/>
          </a:p>
        </p:txBody>
      </p:sp>
      <p:sp>
        <p:nvSpPr>
          <p:cNvPr id="7" name="Espace réservé du texte 6">
            <a:extLst>
              <a:ext uri="{FF2B5EF4-FFF2-40B4-BE49-F238E27FC236}">
                <a16:creationId xmlns:a16="http://schemas.microsoft.com/office/drawing/2014/main" id="{FB961C46-0A9B-04ED-B6EC-DF66228F551C}"/>
              </a:ext>
            </a:extLst>
          </p:cNvPr>
          <p:cNvSpPr>
            <a:spLocks noGrp="1"/>
          </p:cNvSpPr>
          <p:nvPr>
            <p:ph type="body" sz="quarter" idx="11"/>
          </p:nvPr>
        </p:nvSpPr>
        <p:spPr/>
        <p:txBody>
          <a:bodyPr/>
          <a:lstStyle/>
          <a:p>
            <a:endParaRPr lang="fr-CA"/>
          </a:p>
        </p:txBody>
      </p:sp>
      <p:sp>
        <p:nvSpPr>
          <p:cNvPr id="2" name="ZoneTexte 1">
            <a:extLst>
              <a:ext uri="{FF2B5EF4-FFF2-40B4-BE49-F238E27FC236}">
                <a16:creationId xmlns:a16="http://schemas.microsoft.com/office/drawing/2014/main" id="{F16F1ED9-1A33-1BA3-6C47-82B1D0EC8ACA}"/>
              </a:ext>
            </a:extLst>
          </p:cNvPr>
          <p:cNvSpPr txBox="1"/>
          <p:nvPr/>
        </p:nvSpPr>
        <p:spPr>
          <a:xfrm>
            <a:off x="843831" y="2042474"/>
            <a:ext cx="10719715" cy="347787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2000" b="1" i="1" dirty="0">
                <a:latin typeface="Aptos"/>
                <a:cs typeface="Calibri"/>
              </a:rPr>
              <a:t>Du point de vue des organismes communautaires </a:t>
            </a:r>
            <a:endParaRPr lang="fr-FR" sz="2000" b="1" dirty="0">
              <a:latin typeface="Aptos"/>
              <a:cs typeface="Calibri"/>
            </a:endParaRPr>
          </a:p>
          <a:p>
            <a:pPr marL="285750" indent="-285750">
              <a:buFont typeface="Arial,Sans-Serif"/>
              <a:buChar char="•"/>
            </a:pPr>
            <a:r>
              <a:rPr lang="fr-FR" dirty="0">
                <a:latin typeface="Aptos Display"/>
                <a:cs typeface="Calibri"/>
              </a:rPr>
              <a:t>Avancer par étapes et tester avec des projets pilotes</a:t>
            </a:r>
          </a:p>
          <a:p>
            <a:pPr marL="285750" indent="-285750">
              <a:buFont typeface="Arial,Sans-Serif"/>
              <a:buChar char="•"/>
            </a:pPr>
            <a:r>
              <a:rPr lang="fr-FR" dirty="0">
                <a:latin typeface="Aptos Display"/>
                <a:cs typeface="Calibri"/>
              </a:rPr>
              <a:t>Surmonter la méfiance mutuelle</a:t>
            </a:r>
          </a:p>
          <a:p>
            <a:pPr marL="285750" indent="-285750">
              <a:buFont typeface="Arial,Sans-Serif"/>
              <a:buChar char="•"/>
            </a:pPr>
            <a:r>
              <a:rPr lang="fr-FR" dirty="0">
                <a:latin typeface="Aptos Display"/>
                <a:cs typeface="Calibri"/>
              </a:rPr>
              <a:t>Amener les partenaires (comme les bibliothèques) à considérer aussi le rôle des organismes </a:t>
            </a:r>
            <a:r>
              <a:rPr lang="fr-FR" i="1" dirty="0">
                <a:latin typeface="Aptos Display"/>
                <a:cs typeface="Calibri"/>
              </a:rPr>
              <a:t>non dédiés à la littératie</a:t>
            </a:r>
            <a:r>
              <a:rPr lang="fr-FR" dirty="0">
                <a:latin typeface="Aptos Display"/>
                <a:cs typeface="Calibri"/>
              </a:rPr>
              <a:t> </a:t>
            </a:r>
            <a:endParaRPr lang="en-US" dirty="0">
              <a:latin typeface="Aptos Display"/>
              <a:cs typeface="Arial" panose="020B0604020202020204"/>
            </a:endParaRPr>
          </a:p>
          <a:p>
            <a:pPr marL="285750" indent="-285750">
              <a:buFont typeface="Arial,Sans-Serif"/>
              <a:buChar char="•"/>
            </a:pPr>
            <a:endParaRPr lang="fr-FR" dirty="0">
              <a:latin typeface="Aptos Display"/>
              <a:ea typeface="Calibri"/>
              <a:cs typeface="Calibri"/>
            </a:endParaRPr>
          </a:p>
          <a:p>
            <a:r>
              <a:rPr lang="fr-FR" sz="2000" b="1" i="1" dirty="0">
                <a:latin typeface="Aptos"/>
                <a:ea typeface="Calibri"/>
                <a:cs typeface="Calibri"/>
              </a:rPr>
              <a:t>Du point de vue de tous </a:t>
            </a:r>
            <a:r>
              <a:rPr lang="fr-FR" sz="2000" b="1" i="1" dirty="0">
                <a:latin typeface="Aptos"/>
                <a:cs typeface="Calibri"/>
              </a:rPr>
              <a:t>et toutes </a:t>
            </a:r>
            <a:endParaRPr lang="fr-FR" sz="2000" b="1" dirty="0">
              <a:latin typeface="Aptos"/>
              <a:cs typeface="Calibri"/>
            </a:endParaRPr>
          </a:p>
          <a:p>
            <a:pPr marL="285750" indent="-285750">
              <a:buFont typeface="Arial,Sans-Serif"/>
              <a:buChar char="•"/>
            </a:pPr>
            <a:r>
              <a:rPr lang="fr-FR" dirty="0">
                <a:latin typeface="Aptos"/>
                <a:cs typeface="Calibri"/>
              </a:rPr>
              <a:t>« Ne pas les exclure »; éviter l’exclusion par des perceptions biaisées</a:t>
            </a:r>
            <a:endParaRPr lang="en-US" dirty="0">
              <a:latin typeface="Aptos"/>
              <a:cs typeface="Calibri"/>
            </a:endParaRPr>
          </a:p>
          <a:p>
            <a:pPr marL="285750" indent="-285750">
              <a:buFont typeface="Arial,Sans-Serif"/>
              <a:buChar char="•"/>
            </a:pPr>
            <a:r>
              <a:rPr lang="fr-FR" dirty="0">
                <a:latin typeface="Aptos"/>
                <a:ea typeface="+mn-lt"/>
                <a:cs typeface="+mn-lt"/>
              </a:rPr>
              <a:t>Impliquer activement </a:t>
            </a:r>
            <a:r>
              <a:rPr lang="fr-FR" dirty="0">
                <a:latin typeface="Aptos"/>
                <a:cs typeface="Calibri"/>
              </a:rPr>
              <a:t>les ados</a:t>
            </a:r>
            <a:endParaRPr lang="en-US" dirty="0">
              <a:latin typeface="Aptos"/>
            </a:endParaRPr>
          </a:p>
          <a:p>
            <a:pPr marL="285750" indent="-285750">
              <a:buFont typeface="Arial,Sans-Serif"/>
              <a:buChar char="•"/>
            </a:pPr>
            <a:endParaRPr lang="fr-FR" dirty="0">
              <a:latin typeface="Aptos"/>
              <a:cs typeface="Calibri"/>
            </a:endParaRPr>
          </a:p>
          <a:p>
            <a:r>
              <a:rPr lang="fr-FR" sz="2000" b="1" i="1" dirty="0">
                <a:latin typeface="Aptos"/>
                <a:cs typeface="Calibri"/>
              </a:rPr>
              <a:t>Après celui de la socialisation, répondre au défi de la littératie numérique</a:t>
            </a:r>
            <a:endParaRPr lang="en-US" sz="2000" b="1" dirty="0">
              <a:latin typeface="Aptos"/>
              <a:cs typeface="Arial" panose="020B0604020202020204"/>
            </a:endParaRPr>
          </a:p>
          <a:p>
            <a:pPr marL="285750" indent="-285750">
              <a:buFont typeface="Arial,Sans-Serif"/>
              <a:buChar char="•"/>
            </a:pPr>
            <a:r>
              <a:rPr lang="fr-FR" dirty="0">
                <a:latin typeface="Aptos"/>
                <a:cs typeface="Calibri"/>
              </a:rPr>
              <a:t>Renforcer la littératie numérique et la sécurité en ligne</a:t>
            </a:r>
            <a:endParaRPr lang="en-US" dirty="0">
              <a:latin typeface="Aptos"/>
              <a:cs typeface="Calibri"/>
            </a:endParaRPr>
          </a:p>
        </p:txBody>
      </p:sp>
    </p:spTree>
    <p:extLst>
      <p:ext uri="{BB962C8B-B14F-4D97-AF65-F5344CB8AC3E}">
        <p14:creationId xmlns:p14="http://schemas.microsoft.com/office/powerpoint/2010/main" val="25133307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F48FF9-E7E0-97D1-9442-996AE0339235}"/>
              </a:ext>
            </a:extLst>
          </p:cNvPr>
          <p:cNvSpPr>
            <a:spLocks noGrp="1"/>
          </p:cNvSpPr>
          <p:nvPr>
            <p:ph type="title"/>
          </p:nvPr>
        </p:nvSpPr>
        <p:spPr/>
        <p:txBody>
          <a:bodyPr/>
          <a:lstStyle/>
          <a:p>
            <a:r>
              <a:rPr lang="fr-CA">
                <a:latin typeface="Aptos Display"/>
              </a:rPr>
              <a:t>Bibliographie </a:t>
            </a:r>
            <a:r>
              <a:rPr lang="fr-CA" sz="2400" b="0">
                <a:latin typeface="Aptos Display"/>
              </a:rPr>
              <a:t>[1/3]</a:t>
            </a:r>
            <a:endParaRPr lang="fr-CA" b="0"/>
          </a:p>
        </p:txBody>
      </p:sp>
      <p:sp>
        <p:nvSpPr>
          <p:cNvPr id="3" name="Espace réservé du contenu 2">
            <a:extLst>
              <a:ext uri="{FF2B5EF4-FFF2-40B4-BE49-F238E27FC236}">
                <a16:creationId xmlns:a16="http://schemas.microsoft.com/office/drawing/2014/main" id="{0AED18D6-5BB1-5688-4F09-63B5835EBA69}"/>
              </a:ext>
            </a:extLst>
          </p:cNvPr>
          <p:cNvSpPr>
            <a:spLocks noGrp="1"/>
          </p:cNvSpPr>
          <p:nvPr>
            <p:ph idx="1"/>
          </p:nvPr>
        </p:nvSpPr>
        <p:spPr>
          <a:xfrm>
            <a:off x="838200" y="1825625"/>
            <a:ext cx="10515600" cy="5034361"/>
          </a:xfrm>
        </p:spPr>
        <p:txBody>
          <a:bodyPr vert="horz" lIns="91440" tIns="45720" rIns="91440" bIns="45720" rtlCol="0" anchor="t">
            <a:normAutofit fontScale="70000" lnSpcReduction="20000"/>
          </a:bodyPr>
          <a:lstStyle/>
          <a:p>
            <a:r>
              <a:rPr lang="fr-FR" sz="2000">
                <a:latin typeface="Aptos"/>
                <a:ea typeface="+mj-lt"/>
                <a:cs typeface="+mj-lt"/>
              </a:rPr>
              <a:t>Barclay, D. A. (2017). </a:t>
            </a:r>
            <a:r>
              <a:rPr lang="fr-FR" sz="2000" err="1">
                <a:latin typeface="Aptos"/>
                <a:ea typeface="+mj-lt"/>
                <a:cs typeface="+mj-lt"/>
              </a:rPr>
              <a:t>Space</a:t>
            </a:r>
            <a:r>
              <a:rPr lang="fr-FR" sz="2000">
                <a:latin typeface="Aptos"/>
                <a:ea typeface="+mj-lt"/>
                <a:cs typeface="+mj-lt"/>
              </a:rPr>
              <a:t> and the social </a:t>
            </a:r>
            <a:r>
              <a:rPr lang="fr-FR" sz="2000" err="1">
                <a:latin typeface="Aptos"/>
                <a:ea typeface="+mj-lt"/>
                <a:cs typeface="+mj-lt"/>
              </a:rPr>
              <a:t>worth</a:t>
            </a:r>
            <a:r>
              <a:rPr lang="fr-FR" sz="2000">
                <a:latin typeface="Aptos"/>
                <a:ea typeface="+mj-lt"/>
                <a:cs typeface="+mj-lt"/>
              </a:rPr>
              <a:t> of public </a:t>
            </a:r>
            <a:r>
              <a:rPr lang="fr-FR" sz="2000" err="1">
                <a:latin typeface="Aptos"/>
                <a:ea typeface="+mj-lt"/>
                <a:cs typeface="+mj-lt"/>
              </a:rPr>
              <a:t>libraries</a:t>
            </a:r>
            <a:r>
              <a:rPr lang="fr-FR" sz="2000">
                <a:latin typeface="Aptos"/>
                <a:ea typeface="+mj-lt"/>
                <a:cs typeface="+mj-lt"/>
              </a:rPr>
              <a:t>. </a:t>
            </a:r>
            <a:r>
              <a:rPr lang="fr-FR" sz="2000" i="1">
                <a:latin typeface="Aptos"/>
                <a:ea typeface="+mj-lt"/>
                <a:cs typeface="+mj-lt"/>
              </a:rPr>
              <a:t>Public Library </a:t>
            </a:r>
            <a:r>
              <a:rPr lang="fr-FR" sz="2000" i="1" err="1">
                <a:latin typeface="Aptos"/>
                <a:ea typeface="+mj-lt"/>
                <a:cs typeface="+mj-lt"/>
              </a:rPr>
              <a:t>Quarterly</a:t>
            </a:r>
            <a:r>
              <a:rPr lang="fr-FR" sz="2000">
                <a:latin typeface="Aptos"/>
                <a:ea typeface="+mj-lt"/>
                <a:cs typeface="+mj-lt"/>
              </a:rPr>
              <a:t>, </a:t>
            </a:r>
            <a:r>
              <a:rPr lang="fr-FR" sz="2000" i="1">
                <a:latin typeface="Aptos"/>
                <a:ea typeface="+mj-lt"/>
                <a:cs typeface="+mj-lt"/>
              </a:rPr>
              <a:t>36</a:t>
            </a:r>
            <a:r>
              <a:rPr lang="fr-FR" sz="2000">
                <a:latin typeface="Aptos"/>
                <a:ea typeface="+mj-lt"/>
                <a:cs typeface="+mj-lt"/>
              </a:rPr>
              <a:t>(4), 267-273. DOI: 10.1080/01616846.2017.1327767</a:t>
            </a:r>
          </a:p>
          <a:p>
            <a:r>
              <a:rPr lang="fr-FR" sz="2000">
                <a:latin typeface="Aptos"/>
                <a:ea typeface="+mj-lt"/>
                <a:cs typeface="+mj-lt"/>
              </a:rPr>
              <a:t>Beauregard, F., Carignan, I., et </a:t>
            </a:r>
            <a:r>
              <a:rPr lang="fr-FR" sz="2000" err="1">
                <a:latin typeface="Aptos"/>
                <a:ea typeface="+mj-lt"/>
                <a:cs typeface="+mj-lt"/>
              </a:rPr>
              <a:t>Létourneau</a:t>
            </a:r>
            <a:r>
              <a:rPr lang="fr-FR" sz="2000">
                <a:latin typeface="Aptos"/>
                <a:ea typeface="+mj-lt"/>
                <a:cs typeface="+mj-lt"/>
              </a:rPr>
              <a:t>, M.-D. (2011). Recension des écrits scientifiques sur la littératie familiale et communautaire. Ministère de l’Éducation, du Loisir et du Sport.</a:t>
            </a:r>
            <a:br>
              <a:rPr lang="fr-FR" sz="2000">
                <a:latin typeface="Aptos"/>
                <a:ea typeface="+mj-lt"/>
                <a:cs typeface="+mj-lt"/>
              </a:rPr>
            </a:br>
            <a:r>
              <a:rPr lang="fr-FR" sz="2000">
                <a:latin typeface="Aptos"/>
                <a:ea typeface="+mj-lt"/>
                <a:cs typeface="+mj-lt"/>
                <a:hlinkClick r:id="rId2"/>
              </a:rPr>
              <a:t>https://depot.erudit.org/bitstream/003789dd/1/Beauregard_Carignan_MELS_litteratie_familiale.pdf</a:t>
            </a:r>
            <a:endParaRPr lang="fr-FR" sz="2000">
              <a:latin typeface="Aptos"/>
              <a:ea typeface="+mj-lt"/>
              <a:cs typeface="+mj-lt"/>
            </a:endParaRPr>
          </a:p>
          <a:p>
            <a:r>
              <a:rPr lang="fr-FR" sz="2000">
                <a:latin typeface="Aptos"/>
                <a:ea typeface="+mj-lt"/>
                <a:cs typeface="+mj-lt"/>
              </a:rPr>
              <a:t>Desrosiers, H., </a:t>
            </a:r>
            <a:r>
              <a:rPr lang="fr-FR" sz="2000" err="1">
                <a:latin typeface="Aptos"/>
                <a:ea typeface="+mj-lt"/>
                <a:cs typeface="+mj-lt"/>
              </a:rPr>
              <a:t>Nanhou</a:t>
            </a:r>
            <a:r>
              <a:rPr lang="fr-FR" sz="2000">
                <a:latin typeface="Aptos"/>
                <a:ea typeface="+mj-lt"/>
                <a:cs typeface="+mj-lt"/>
              </a:rPr>
              <a:t>, V., Ducharme, A., Cloutier-Villeneuve, L., Gauthier, M-A., et Labrie, M-P. (2015). </a:t>
            </a:r>
            <a:r>
              <a:rPr lang="fr-FR" sz="2000" i="1">
                <a:latin typeface="Aptos"/>
                <a:ea typeface="+mj-lt"/>
                <a:cs typeface="+mj-lt"/>
              </a:rPr>
              <a:t>Les compétences en littératie, en numératie et en résolution de problèmes dans des environnements technologiques : des clefs pour relever les défis du XXIe siècle. Rapport québécois du Programme pour l’évaluation internationale des compétences des adultes PEICA</a:t>
            </a:r>
            <a:r>
              <a:rPr lang="fr-FR" sz="2000">
                <a:latin typeface="Aptos"/>
                <a:ea typeface="+mj-lt"/>
                <a:cs typeface="+mj-lt"/>
              </a:rPr>
              <a:t>. Institut de la statistique du Québec. Repéré à : </a:t>
            </a:r>
            <a:r>
              <a:rPr lang="fr-FR" sz="2000">
                <a:latin typeface="Aptos"/>
                <a:ea typeface="+mj-lt"/>
                <a:cs typeface="+mj-lt"/>
                <a:hlinkClick r:id="rId3"/>
              </a:rPr>
              <a:t>https://statistique.quebec.ca/fr/document/competences-litteratie-numeratie-et-resolution-problemes-dans-environnements-technologiques-clefs-pour-relever-defis-21e-siecle</a:t>
            </a:r>
            <a:endParaRPr lang="fr-FR" sz="2000">
              <a:latin typeface="Aptos"/>
              <a:ea typeface="+mj-lt"/>
              <a:cs typeface="+mj-lt"/>
            </a:endParaRPr>
          </a:p>
          <a:p>
            <a:r>
              <a:rPr lang="fr-FR" sz="2000" err="1">
                <a:latin typeface="Aptos"/>
                <a:ea typeface="+mj-lt"/>
                <a:cs typeface="+mj-lt"/>
              </a:rPr>
              <a:t>Dezutter</a:t>
            </a:r>
            <a:r>
              <a:rPr lang="fr-FR" sz="2000">
                <a:latin typeface="Aptos"/>
                <a:ea typeface="+mj-lt"/>
                <a:cs typeface="+mj-lt"/>
              </a:rPr>
              <a:t>, O., Babin, J., Dion, É., et Lépine, M. (2021, 18 novembre). La littératie, un enjeu pour les nouvelles équipes municipales. </a:t>
            </a:r>
            <a:r>
              <a:rPr lang="fr-FR" sz="2000" i="1">
                <a:latin typeface="Aptos"/>
                <a:ea typeface="+mj-lt"/>
                <a:cs typeface="+mj-lt"/>
              </a:rPr>
              <a:t>Le Devoir</a:t>
            </a:r>
            <a:r>
              <a:rPr lang="fr-FR" sz="2000">
                <a:latin typeface="Aptos"/>
                <a:ea typeface="+mj-lt"/>
                <a:cs typeface="+mj-lt"/>
              </a:rPr>
              <a:t>. </a:t>
            </a:r>
            <a:r>
              <a:rPr lang="fr-FR" sz="2000">
                <a:latin typeface="Aptos"/>
                <a:ea typeface="+mj-lt"/>
                <a:cs typeface="+mj-lt"/>
                <a:hlinkClick r:id="rId4"/>
              </a:rPr>
              <a:t>https://www.ledevoir.com/opinion/648129/idees-la-litteratie-un-enjeu-pour-les-nouvelles-equipes-municipales</a:t>
            </a:r>
            <a:r>
              <a:rPr lang="fr-FR" sz="2000">
                <a:latin typeface="Aptos"/>
                <a:ea typeface="+mj-lt"/>
                <a:cs typeface="+mj-lt"/>
              </a:rPr>
              <a:t> </a:t>
            </a:r>
            <a:endParaRPr lang="fr-FR" sz="2000">
              <a:latin typeface="Aptos"/>
              <a:cs typeface="Arial" panose="020B0604020202020204"/>
            </a:endParaRPr>
          </a:p>
          <a:p>
            <a:r>
              <a:rPr lang="fr-CA" sz="2000">
                <a:latin typeface="Aptos"/>
              </a:rPr>
              <a:t>Dufour, C., Martel, M. D., Lacelle, N., </a:t>
            </a:r>
            <a:r>
              <a:rPr lang="fr-CA" sz="2000" err="1">
                <a:latin typeface="Aptos"/>
              </a:rPr>
              <a:t>Kiamé</a:t>
            </a:r>
            <a:r>
              <a:rPr lang="fr-CA" sz="2000">
                <a:latin typeface="Aptos"/>
              </a:rPr>
              <a:t>, S., Garneau-Gaudreault, L.-A., et Poulin, T. (2021). Littératie communautaire : Analyse  de la production documentaire et  revue de la littérature. </a:t>
            </a:r>
            <a:r>
              <a:rPr lang="fr-CA" sz="2000" i="1">
                <a:latin typeface="Aptos"/>
              </a:rPr>
              <a:t>Revue de Recherches En LMM</a:t>
            </a:r>
            <a:r>
              <a:rPr lang="fr-CA" sz="2000">
                <a:latin typeface="Aptos"/>
              </a:rPr>
              <a:t>, </a:t>
            </a:r>
            <a:r>
              <a:rPr lang="fr-CA" sz="2000" i="1">
                <a:latin typeface="Aptos"/>
              </a:rPr>
              <a:t>14</a:t>
            </a:r>
            <a:r>
              <a:rPr lang="fr-CA" sz="2000">
                <a:latin typeface="Aptos"/>
              </a:rPr>
              <a:t>(décembre). </a:t>
            </a:r>
            <a:r>
              <a:rPr lang="fr-CA" sz="2000">
                <a:latin typeface="Aptos Display"/>
                <a:hlinkClick r:id="rId5"/>
              </a:rPr>
              <a:t>https://www.erudit.org/fr/revues/rechercheslmm/2021-v14-rechercheslmm06811/1086911ar/</a:t>
            </a:r>
            <a:endParaRPr lang="fr-CA" sz="2000">
              <a:latin typeface="Aptos Display"/>
            </a:endParaRPr>
          </a:p>
          <a:p>
            <a:r>
              <a:rPr lang="fr-FR" sz="2000">
                <a:latin typeface="Aptos"/>
                <a:ea typeface="+mj-lt"/>
                <a:cs typeface="+mj-lt"/>
              </a:rPr>
              <a:t>Goupil, G. (2007). </a:t>
            </a:r>
            <a:r>
              <a:rPr lang="fr-FR" sz="2000" i="1">
                <a:latin typeface="Aptos"/>
                <a:ea typeface="+mj-lt"/>
                <a:cs typeface="+mj-lt"/>
              </a:rPr>
              <a:t>Les élèves en difficulté d’adaptation et d’apprentissage</a:t>
            </a:r>
            <a:r>
              <a:rPr lang="fr-FR" sz="2000">
                <a:latin typeface="Aptos"/>
                <a:ea typeface="+mj-lt"/>
                <a:cs typeface="+mj-lt"/>
              </a:rPr>
              <a:t> (3e éd.). Gaëtan Morin Éditeur.</a:t>
            </a:r>
          </a:p>
          <a:p>
            <a:r>
              <a:rPr lang="fr-FR" sz="2000">
                <a:latin typeface="Aptos"/>
                <a:ea typeface="+mj-lt"/>
                <a:cs typeface="+mj-lt"/>
              </a:rPr>
              <a:t>Guthrie, J. T. (Ed.) (2008). </a:t>
            </a:r>
            <a:r>
              <a:rPr lang="fr-FR" sz="2000" i="1" err="1">
                <a:latin typeface="Aptos"/>
                <a:ea typeface="+mj-lt"/>
                <a:cs typeface="+mj-lt"/>
              </a:rPr>
              <a:t>Engaging</a:t>
            </a:r>
            <a:r>
              <a:rPr lang="fr-FR" sz="2000" i="1">
                <a:latin typeface="Aptos"/>
                <a:ea typeface="+mj-lt"/>
                <a:cs typeface="+mj-lt"/>
              </a:rPr>
              <a:t> adolescents in </a:t>
            </a:r>
            <a:r>
              <a:rPr lang="fr-FR" sz="2000" i="1" err="1">
                <a:latin typeface="Aptos"/>
                <a:ea typeface="+mj-lt"/>
                <a:cs typeface="+mj-lt"/>
              </a:rPr>
              <a:t>reading</a:t>
            </a:r>
            <a:r>
              <a:rPr lang="fr-FR" sz="2000">
                <a:latin typeface="Aptos"/>
                <a:ea typeface="+mj-lt"/>
                <a:cs typeface="+mj-lt"/>
              </a:rPr>
              <a:t>. </a:t>
            </a:r>
            <a:r>
              <a:rPr lang="fr-FR" sz="2000" err="1">
                <a:latin typeface="Aptos"/>
                <a:ea typeface="+mj-lt"/>
                <a:cs typeface="+mj-lt"/>
              </a:rPr>
              <a:t>Corwin</a:t>
            </a:r>
            <a:r>
              <a:rPr lang="fr-FR" sz="2000">
                <a:latin typeface="Aptos"/>
                <a:ea typeface="+mj-lt"/>
                <a:cs typeface="+mj-lt"/>
              </a:rPr>
              <a:t> </a:t>
            </a:r>
            <a:r>
              <a:rPr lang="fr-FR" sz="2000" err="1">
                <a:latin typeface="Aptos"/>
                <a:ea typeface="+mj-lt"/>
                <a:cs typeface="+mj-lt"/>
              </a:rPr>
              <a:t>Press</a:t>
            </a:r>
            <a:r>
              <a:rPr lang="fr-FR" sz="2000">
                <a:latin typeface="Aptos"/>
                <a:ea typeface="+mj-lt"/>
                <a:cs typeface="+mj-lt"/>
              </a:rPr>
              <a:t>.</a:t>
            </a:r>
          </a:p>
          <a:p>
            <a:r>
              <a:rPr lang="fr-FR" sz="2000">
                <a:latin typeface="Aptos"/>
                <a:ea typeface="+mj-lt"/>
                <a:cs typeface="+mj-lt"/>
              </a:rPr>
              <a:t>Howard, V. et Jin, S. (2004). </a:t>
            </a:r>
            <a:r>
              <a:rPr lang="fr-FR" sz="2000" err="1">
                <a:latin typeface="Aptos"/>
                <a:ea typeface="+mj-lt"/>
                <a:cs typeface="+mj-lt"/>
              </a:rPr>
              <a:t>What</a:t>
            </a:r>
            <a:r>
              <a:rPr lang="fr-FR" sz="2000">
                <a:latin typeface="Aptos"/>
                <a:ea typeface="+mj-lt"/>
                <a:cs typeface="+mj-lt"/>
              </a:rPr>
              <a:t> are </a:t>
            </a:r>
            <a:r>
              <a:rPr lang="fr-FR" sz="2000" err="1">
                <a:latin typeface="Aptos"/>
                <a:ea typeface="+mj-lt"/>
                <a:cs typeface="+mj-lt"/>
              </a:rPr>
              <a:t>they</a:t>
            </a:r>
            <a:r>
              <a:rPr lang="fr-FR" sz="2000">
                <a:latin typeface="Aptos"/>
                <a:ea typeface="+mj-lt"/>
                <a:cs typeface="+mj-lt"/>
              </a:rPr>
              <a:t> </a:t>
            </a:r>
            <a:r>
              <a:rPr lang="fr-FR" sz="2000" err="1">
                <a:latin typeface="Aptos"/>
                <a:ea typeface="+mj-lt"/>
                <a:cs typeface="+mj-lt"/>
              </a:rPr>
              <a:t>reading</a:t>
            </a:r>
            <a:r>
              <a:rPr lang="fr-FR" sz="2000">
                <a:latin typeface="Aptos"/>
                <a:ea typeface="+mj-lt"/>
                <a:cs typeface="+mj-lt"/>
              </a:rPr>
              <a:t>? A </a:t>
            </a:r>
            <a:r>
              <a:rPr lang="fr-FR" sz="2000" err="1">
                <a:latin typeface="Aptos"/>
                <a:ea typeface="+mj-lt"/>
                <a:cs typeface="+mj-lt"/>
              </a:rPr>
              <a:t>survey</a:t>
            </a:r>
            <a:r>
              <a:rPr lang="fr-FR" sz="2000">
                <a:latin typeface="Aptos"/>
                <a:ea typeface="+mj-lt"/>
                <a:cs typeface="+mj-lt"/>
              </a:rPr>
              <a:t> of the </a:t>
            </a:r>
            <a:r>
              <a:rPr lang="fr-FR" sz="2000" err="1">
                <a:latin typeface="Aptos"/>
                <a:ea typeface="+mj-lt"/>
                <a:cs typeface="+mj-lt"/>
              </a:rPr>
              <a:t>reading</a:t>
            </a:r>
            <a:r>
              <a:rPr lang="fr-FR" sz="2000">
                <a:latin typeface="Aptos"/>
                <a:ea typeface="+mj-lt"/>
                <a:cs typeface="+mj-lt"/>
              </a:rPr>
              <a:t> habits and </a:t>
            </a:r>
            <a:r>
              <a:rPr lang="fr-FR" sz="2000" err="1">
                <a:latin typeface="Aptos"/>
                <a:ea typeface="+mj-lt"/>
                <a:cs typeface="+mj-lt"/>
              </a:rPr>
              <a:t>library</a:t>
            </a:r>
            <a:r>
              <a:rPr lang="fr-FR" sz="2000">
                <a:latin typeface="Aptos"/>
                <a:ea typeface="+mj-lt"/>
                <a:cs typeface="+mj-lt"/>
              </a:rPr>
              <a:t> usage patterns of </a:t>
            </a:r>
            <a:r>
              <a:rPr lang="fr-FR" sz="2000" err="1">
                <a:latin typeface="Aptos"/>
                <a:ea typeface="+mj-lt"/>
                <a:cs typeface="+mj-lt"/>
              </a:rPr>
              <a:t>teens</a:t>
            </a:r>
            <a:r>
              <a:rPr lang="fr-FR" sz="2000">
                <a:latin typeface="Aptos"/>
                <a:ea typeface="+mj-lt"/>
                <a:cs typeface="+mj-lt"/>
              </a:rPr>
              <a:t> in Nova Scotia. </a:t>
            </a:r>
            <a:r>
              <a:rPr lang="fr-FR" sz="2000" i="1">
                <a:latin typeface="Aptos"/>
                <a:ea typeface="+mj-lt"/>
                <a:cs typeface="+mj-lt"/>
              </a:rPr>
              <a:t>Canadian Journal of Information &amp; Library Sciences</a:t>
            </a:r>
            <a:r>
              <a:rPr lang="fr-FR" sz="2000">
                <a:latin typeface="Aptos"/>
                <a:ea typeface="+mj-lt"/>
                <a:cs typeface="+mj-lt"/>
              </a:rPr>
              <a:t>, </a:t>
            </a:r>
            <a:r>
              <a:rPr lang="fr-FR" sz="2000" i="1">
                <a:latin typeface="Aptos"/>
                <a:ea typeface="+mj-lt"/>
                <a:cs typeface="+mj-lt"/>
              </a:rPr>
              <a:t>28</a:t>
            </a:r>
            <a:r>
              <a:rPr lang="fr-FR" sz="2000">
                <a:latin typeface="Aptos"/>
                <a:ea typeface="+mj-lt"/>
                <a:cs typeface="+mj-lt"/>
              </a:rPr>
              <a:t>(4), 25-44.</a:t>
            </a:r>
          </a:p>
          <a:p>
            <a:r>
              <a:rPr lang="fr-FR" sz="2000">
                <a:latin typeface="Aptos"/>
                <a:ea typeface="+mj-lt"/>
                <a:cs typeface="+mj-lt"/>
              </a:rPr>
              <a:t>Lacelle, N., Richard, M., Martel, V., et Lalonde, M. (2019). Design de cocréation interinstitutionnelle favorisant la littératie en contexte numérique. </a:t>
            </a:r>
            <a:r>
              <a:rPr lang="fr-CA" sz="2000" i="1">
                <a:latin typeface="Aptos"/>
                <a:ea typeface="+mj-lt"/>
                <a:cs typeface="+mj-lt"/>
              </a:rPr>
              <a:t>Revue de Recherches En LMM</a:t>
            </a:r>
            <a:r>
              <a:rPr lang="fr-FR" sz="2000">
                <a:latin typeface="Aptos"/>
                <a:ea typeface="+mj-lt"/>
                <a:cs typeface="+mj-lt"/>
              </a:rPr>
              <a:t>, </a:t>
            </a:r>
            <a:r>
              <a:rPr lang="fr-FR" sz="2000" i="1">
                <a:latin typeface="Aptos"/>
                <a:ea typeface="+mj-lt"/>
                <a:cs typeface="+mj-lt"/>
              </a:rPr>
              <a:t>9</a:t>
            </a:r>
            <a:r>
              <a:rPr lang="fr-FR" sz="2000">
                <a:latin typeface="Aptos"/>
                <a:ea typeface="+mj-lt"/>
                <a:cs typeface="+mj-lt"/>
              </a:rPr>
              <a:t>(juillet). </a:t>
            </a:r>
            <a:r>
              <a:rPr lang="fr-FR" sz="2000">
                <a:latin typeface="Aptos"/>
                <a:ea typeface="+mj-lt"/>
                <a:cs typeface="+mj-lt"/>
                <a:hlinkClick r:id="rId6"/>
              </a:rPr>
              <a:t>https://www.erudit.org/fr/revues/rechercheslmm/2019-v9-rechercheslmm04753/1062034ar/resume/</a:t>
            </a:r>
            <a:endParaRPr lang="fr-FR" sz="2000">
              <a:latin typeface="Aptos"/>
              <a:ea typeface="+mj-lt"/>
              <a:cs typeface="+mj-lt"/>
            </a:endParaRPr>
          </a:p>
        </p:txBody>
      </p:sp>
      <p:sp>
        <p:nvSpPr>
          <p:cNvPr id="4" name="Espace réservé de la date 3">
            <a:extLst>
              <a:ext uri="{FF2B5EF4-FFF2-40B4-BE49-F238E27FC236}">
                <a16:creationId xmlns:a16="http://schemas.microsoft.com/office/drawing/2014/main" id="{D17F12D0-CBE5-8B8B-14D0-57AF95335E65}"/>
              </a:ext>
            </a:extLst>
          </p:cNvPr>
          <p:cNvSpPr>
            <a:spLocks noGrp="1"/>
          </p:cNvSpPr>
          <p:nvPr>
            <p:ph type="dt" sz="half" idx="10"/>
          </p:nvPr>
        </p:nvSpPr>
        <p:spPr/>
        <p:txBody>
          <a:bodyPr/>
          <a:lstStyle/>
          <a:p>
            <a:r>
              <a:rPr lang="fr-FR"/>
              <a:t>6 novembre 2024</a:t>
            </a:r>
            <a:endParaRPr lang="fr-CA"/>
          </a:p>
        </p:txBody>
      </p:sp>
      <p:sp>
        <p:nvSpPr>
          <p:cNvPr id="5" name="Espace réservé du texte 4">
            <a:extLst>
              <a:ext uri="{FF2B5EF4-FFF2-40B4-BE49-F238E27FC236}">
                <a16:creationId xmlns:a16="http://schemas.microsoft.com/office/drawing/2014/main" id="{C9F0A646-5DB5-C2FC-1669-FFDCA10CA101}"/>
              </a:ext>
            </a:extLst>
          </p:cNvPr>
          <p:cNvSpPr>
            <a:spLocks noGrp="1"/>
          </p:cNvSpPr>
          <p:nvPr>
            <p:ph type="body" sz="quarter" idx="11"/>
          </p:nvPr>
        </p:nvSpPr>
        <p:spPr/>
        <p:txBody>
          <a:bodyPr/>
          <a:lstStyle/>
          <a:p>
            <a:endParaRPr lang="fr-CA"/>
          </a:p>
        </p:txBody>
      </p:sp>
    </p:spTree>
    <p:extLst>
      <p:ext uri="{BB962C8B-B14F-4D97-AF65-F5344CB8AC3E}">
        <p14:creationId xmlns:p14="http://schemas.microsoft.com/office/powerpoint/2010/main" val="8259756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4B16FEC9-2C39-C765-E18F-C61930BF456C}"/>
              </a:ext>
            </a:extLst>
          </p:cNvPr>
          <p:cNvSpPr>
            <a:spLocks noGrp="1"/>
          </p:cNvSpPr>
          <p:nvPr>
            <p:ph type="title"/>
          </p:nvPr>
        </p:nvSpPr>
        <p:spPr/>
        <p:txBody>
          <a:bodyPr/>
          <a:lstStyle/>
          <a:p>
            <a:r>
              <a:rPr lang="fr-CA"/>
              <a:t>Introduction</a:t>
            </a:r>
          </a:p>
        </p:txBody>
      </p:sp>
      <p:sp>
        <p:nvSpPr>
          <p:cNvPr id="3" name="Espace réservé du contenu 2">
            <a:extLst>
              <a:ext uri="{FF2B5EF4-FFF2-40B4-BE49-F238E27FC236}">
                <a16:creationId xmlns:a16="http://schemas.microsoft.com/office/drawing/2014/main" id="{441CC17C-53B7-C70F-94CE-00DF3186B7E3}"/>
              </a:ext>
            </a:extLst>
          </p:cNvPr>
          <p:cNvSpPr>
            <a:spLocks noGrp="1"/>
          </p:cNvSpPr>
          <p:nvPr>
            <p:ph idx="1"/>
          </p:nvPr>
        </p:nvSpPr>
        <p:spPr/>
        <p:txBody>
          <a:bodyPr vert="horz" lIns="91440" tIns="45720" rIns="91440" bIns="45720" rtlCol="0" anchor="t">
            <a:normAutofit/>
          </a:bodyPr>
          <a:lstStyle/>
          <a:p>
            <a:r>
              <a:rPr lang="fr-CA" b="1" dirty="0">
                <a:latin typeface="Aptos Display"/>
              </a:rPr>
              <a:t>Plan de la présentation</a:t>
            </a:r>
          </a:p>
          <a:p>
            <a:pPr lvl="1">
              <a:spcBef>
                <a:spcPts val="1800"/>
              </a:spcBef>
            </a:pPr>
            <a:r>
              <a:rPr lang="fr-CA" dirty="0">
                <a:latin typeface="Aptos Display"/>
              </a:rPr>
              <a:t>Contexte et problématique</a:t>
            </a:r>
          </a:p>
          <a:p>
            <a:pPr lvl="1">
              <a:spcBef>
                <a:spcPts val="1800"/>
              </a:spcBef>
            </a:pPr>
            <a:r>
              <a:rPr lang="fr-CA" dirty="0">
                <a:latin typeface="Aptos Display"/>
              </a:rPr>
              <a:t>But et objectifs du projet</a:t>
            </a:r>
            <a:endParaRPr lang="fr-CA" dirty="0"/>
          </a:p>
          <a:p>
            <a:pPr lvl="1">
              <a:spcBef>
                <a:spcPts val="1800"/>
              </a:spcBef>
            </a:pPr>
            <a:r>
              <a:rPr lang="fr-CA" dirty="0">
                <a:latin typeface="Aptos Display"/>
              </a:rPr>
              <a:t>Méthodologie globale et méthodologie spécifique à l'étude de cas multiples</a:t>
            </a:r>
            <a:endParaRPr lang="fr-CA" dirty="0"/>
          </a:p>
          <a:p>
            <a:pPr lvl="1">
              <a:spcBef>
                <a:spcPts val="1800"/>
              </a:spcBef>
            </a:pPr>
            <a:r>
              <a:rPr lang="fr-CA" dirty="0">
                <a:latin typeface="Aptos Display"/>
              </a:rPr>
              <a:t>Résultats de la revue de littérature et résultats préliminaires de l'étude de cas</a:t>
            </a:r>
            <a:endParaRPr lang="fr-CA" dirty="0"/>
          </a:p>
          <a:p>
            <a:pPr lvl="1">
              <a:spcBef>
                <a:spcPts val="1800"/>
              </a:spcBef>
            </a:pPr>
            <a:r>
              <a:rPr lang="fr-CA" dirty="0">
                <a:latin typeface="Aptos Display"/>
              </a:rPr>
              <a:t>Conclusion : Bonnes pratiques et recommandations</a:t>
            </a:r>
          </a:p>
        </p:txBody>
      </p:sp>
      <p:sp>
        <p:nvSpPr>
          <p:cNvPr id="4" name="Espace réservé de la date 3">
            <a:extLst>
              <a:ext uri="{FF2B5EF4-FFF2-40B4-BE49-F238E27FC236}">
                <a16:creationId xmlns:a16="http://schemas.microsoft.com/office/drawing/2014/main" id="{F911BF6B-4646-702B-A351-F8CA0C3F56BF}"/>
              </a:ext>
            </a:extLst>
          </p:cNvPr>
          <p:cNvSpPr>
            <a:spLocks noGrp="1"/>
          </p:cNvSpPr>
          <p:nvPr>
            <p:ph type="dt" sz="half" idx="10"/>
          </p:nvPr>
        </p:nvSpPr>
        <p:spPr/>
        <p:txBody>
          <a:bodyPr/>
          <a:lstStyle/>
          <a:p>
            <a:r>
              <a:rPr lang="fr-FR"/>
              <a:t>6 novembre 2024</a:t>
            </a:r>
            <a:endParaRPr lang="fr-CA"/>
          </a:p>
        </p:txBody>
      </p:sp>
      <p:sp>
        <p:nvSpPr>
          <p:cNvPr id="5" name="Espace réservé du texte 4">
            <a:extLst>
              <a:ext uri="{FF2B5EF4-FFF2-40B4-BE49-F238E27FC236}">
                <a16:creationId xmlns:a16="http://schemas.microsoft.com/office/drawing/2014/main" id="{496121CF-65FE-92E1-8696-325406E96229}"/>
              </a:ext>
            </a:extLst>
          </p:cNvPr>
          <p:cNvSpPr>
            <a:spLocks noGrp="1"/>
          </p:cNvSpPr>
          <p:nvPr>
            <p:ph type="body" sz="quarter" idx="11"/>
          </p:nvPr>
        </p:nvSpPr>
        <p:spPr/>
        <p:txBody>
          <a:bodyPr/>
          <a:lstStyle/>
          <a:p>
            <a:endParaRPr lang="fr-CA"/>
          </a:p>
        </p:txBody>
      </p:sp>
    </p:spTree>
    <p:extLst>
      <p:ext uri="{BB962C8B-B14F-4D97-AF65-F5344CB8AC3E}">
        <p14:creationId xmlns:p14="http://schemas.microsoft.com/office/powerpoint/2010/main" val="36941656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F48FF9-E7E0-97D1-9442-996AE0339235}"/>
              </a:ext>
            </a:extLst>
          </p:cNvPr>
          <p:cNvSpPr>
            <a:spLocks noGrp="1"/>
          </p:cNvSpPr>
          <p:nvPr>
            <p:ph type="title"/>
          </p:nvPr>
        </p:nvSpPr>
        <p:spPr/>
        <p:txBody>
          <a:bodyPr/>
          <a:lstStyle/>
          <a:p>
            <a:r>
              <a:rPr lang="fr-CA">
                <a:latin typeface="Aptos Display"/>
              </a:rPr>
              <a:t>Bibliographie </a:t>
            </a:r>
            <a:r>
              <a:rPr lang="fr-CA" sz="2400" b="0">
                <a:latin typeface="Aptos Display"/>
              </a:rPr>
              <a:t>[2/3]</a:t>
            </a:r>
            <a:endParaRPr lang="fr-FR"/>
          </a:p>
        </p:txBody>
      </p:sp>
      <p:sp>
        <p:nvSpPr>
          <p:cNvPr id="3" name="Espace réservé du contenu 2">
            <a:extLst>
              <a:ext uri="{FF2B5EF4-FFF2-40B4-BE49-F238E27FC236}">
                <a16:creationId xmlns:a16="http://schemas.microsoft.com/office/drawing/2014/main" id="{0AED18D6-5BB1-5688-4F09-63B5835EBA69}"/>
              </a:ext>
            </a:extLst>
          </p:cNvPr>
          <p:cNvSpPr>
            <a:spLocks noGrp="1"/>
          </p:cNvSpPr>
          <p:nvPr>
            <p:ph idx="1"/>
          </p:nvPr>
        </p:nvSpPr>
        <p:spPr>
          <a:xfrm>
            <a:off x="838200" y="1825625"/>
            <a:ext cx="10515600" cy="5034361"/>
          </a:xfrm>
        </p:spPr>
        <p:txBody>
          <a:bodyPr vert="horz" lIns="91440" tIns="45720" rIns="91440" bIns="45720" rtlCol="0" anchor="t">
            <a:noAutofit/>
          </a:bodyPr>
          <a:lstStyle/>
          <a:p>
            <a:pPr>
              <a:lnSpc>
                <a:spcPct val="80000"/>
              </a:lnSpc>
            </a:pPr>
            <a:r>
              <a:rPr lang="fr-FR" sz="1400">
                <a:latin typeface="Aptos"/>
                <a:ea typeface="+mj-lt"/>
                <a:cs typeface="+mj-lt"/>
              </a:rPr>
              <a:t>Lacelle, N., Boutin, J.-F., et Lebrun, M. (2017). </a:t>
            </a:r>
            <a:r>
              <a:rPr lang="fr-FR" sz="1400" i="1">
                <a:latin typeface="Aptos"/>
                <a:ea typeface="+mj-lt"/>
                <a:cs typeface="+mj-lt"/>
              </a:rPr>
              <a:t>La littératie médiatique multimodale appliquée en contexte numérique</a:t>
            </a:r>
            <a:r>
              <a:rPr lang="fr-FR" sz="1400">
                <a:latin typeface="Aptos"/>
                <a:ea typeface="+mj-lt"/>
                <a:cs typeface="+mj-lt"/>
              </a:rPr>
              <a:t>. Presses de l’Université du Québec. </a:t>
            </a:r>
          </a:p>
          <a:p>
            <a:pPr>
              <a:lnSpc>
                <a:spcPct val="80000"/>
              </a:lnSpc>
            </a:pPr>
            <a:r>
              <a:rPr lang="fr-FR" sz="1400" err="1">
                <a:latin typeface="Aptos"/>
                <a:ea typeface="+mj-lt"/>
                <a:cs typeface="+mj-lt"/>
              </a:rPr>
              <a:t>Larivée</a:t>
            </a:r>
            <a:r>
              <a:rPr lang="fr-FR" sz="1400">
                <a:latin typeface="Aptos"/>
                <a:ea typeface="+mj-lt"/>
                <a:cs typeface="+mj-lt"/>
              </a:rPr>
              <a:t>, S. J. et Poncelet, D. (</a:t>
            </a:r>
            <a:r>
              <a:rPr lang="fr-FR" sz="1400" err="1">
                <a:latin typeface="Aptos"/>
                <a:ea typeface="+mj-lt"/>
                <a:cs typeface="+mj-lt"/>
              </a:rPr>
              <a:t>Dir</a:t>
            </a:r>
            <a:r>
              <a:rPr lang="fr-FR" sz="1400">
                <a:latin typeface="Aptos"/>
                <a:ea typeface="+mj-lt"/>
                <a:cs typeface="+mj-lt"/>
              </a:rPr>
              <a:t>.). (2014). Des pratiques de collaboration école-famille-communauté et d’implication parentale efficaces, numéro thématique. </a:t>
            </a:r>
            <a:r>
              <a:rPr lang="fr-FR" sz="1400" i="1">
                <a:latin typeface="Aptos"/>
                <a:ea typeface="+mj-lt"/>
                <a:cs typeface="+mj-lt"/>
              </a:rPr>
              <a:t>Revue internationale de l'éducation familiale</a:t>
            </a:r>
            <a:r>
              <a:rPr lang="fr-FR" sz="1400">
                <a:latin typeface="Aptos"/>
                <a:ea typeface="+mj-lt"/>
                <a:cs typeface="+mj-lt"/>
              </a:rPr>
              <a:t>. Éditions l'Harmattan.</a:t>
            </a:r>
          </a:p>
          <a:p>
            <a:pPr>
              <a:lnSpc>
                <a:spcPct val="80000"/>
              </a:lnSpc>
            </a:pPr>
            <a:r>
              <a:rPr lang="fr-FR" sz="1400">
                <a:latin typeface="Aptos"/>
                <a:ea typeface="+mj-lt"/>
                <a:cs typeface="+mj-lt"/>
              </a:rPr>
              <a:t>Lebrun, M., Lacelle, N., et Boutin, J.-F. (2012). </a:t>
            </a:r>
            <a:r>
              <a:rPr lang="fr-FR" sz="1400" i="1">
                <a:latin typeface="Aptos"/>
                <a:ea typeface="+mj-lt"/>
                <a:cs typeface="+mj-lt"/>
              </a:rPr>
              <a:t>La littératie médiatique multimodale : de nouvelles approches en lecture-écriture à l’école et hors de l’école</a:t>
            </a:r>
            <a:r>
              <a:rPr lang="fr-FR" sz="1400">
                <a:latin typeface="Aptos"/>
                <a:ea typeface="+mj-lt"/>
                <a:cs typeface="+mj-lt"/>
              </a:rPr>
              <a:t>. Presses de l’Université du Québec.</a:t>
            </a:r>
          </a:p>
          <a:p>
            <a:pPr>
              <a:lnSpc>
                <a:spcPct val="80000"/>
              </a:lnSpc>
            </a:pPr>
            <a:r>
              <a:rPr lang="fr-FR" sz="1400">
                <a:latin typeface="Aptos"/>
                <a:ea typeface="+mj-lt"/>
                <a:cs typeface="+mj-lt"/>
              </a:rPr>
              <a:t>Lee, E. (2002). Adolescent </a:t>
            </a:r>
            <a:r>
              <a:rPr lang="fr-FR" sz="1400" err="1">
                <a:latin typeface="Aptos"/>
                <a:ea typeface="+mj-lt"/>
                <a:cs typeface="+mj-lt"/>
              </a:rPr>
              <a:t>literacy</a:t>
            </a:r>
            <a:r>
              <a:rPr lang="fr-FR" sz="1400">
                <a:latin typeface="Aptos"/>
                <a:ea typeface="+mj-lt"/>
                <a:cs typeface="+mj-lt"/>
              </a:rPr>
              <a:t>: </a:t>
            </a:r>
            <a:r>
              <a:rPr lang="fr-FR" sz="1400" err="1">
                <a:latin typeface="Aptos"/>
                <a:ea typeface="+mj-lt"/>
                <a:cs typeface="+mj-lt"/>
              </a:rPr>
              <a:t>Current</a:t>
            </a:r>
            <a:r>
              <a:rPr lang="fr-FR" sz="1400">
                <a:latin typeface="Aptos"/>
                <a:ea typeface="+mj-lt"/>
                <a:cs typeface="+mj-lt"/>
              </a:rPr>
              <a:t> </a:t>
            </a:r>
            <a:r>
              <a:rPr lang="fr-FR" sz="1400" err="1">
                <a:latin typeface="Aptos"/>
                <a:ea typeface="+mj-lt"/>
                <a:cs typeface="+mj-lt"/>
              </a:rPr>
              <a:t>status</a:t>
            </a:r>
            <a:r>
              <a:rPr lang="fr-FR" sz="1400">
                <a:latin typeface="Aptos"/>
                <a:ea typeface="+mj-lt"/>
                <a:cs typeface="+mj-lt"/>
              </a:rPr>
              <a:t>. </a:t>
            </a:r>
            <a:r>
              <a:rPr lang="fr-FR" sz="1400" i="1">
                <a:latin typeface="Aptos"/>
                <a:ea typeface="+mj-lt"/>
                <a:cs typeface="+mj-lt"/>
              </a:rPr>
              <a:t>English </a:t>
            </a:r>
            <a:r>
              <a:rPr lang="fr-FR" sz="1400" i="1" err="1">
                <a:latin typeface="Aptos"/>
                <a:ea typeface="+mj-lt"/>
                <a:cs typeface="+mj-lt"/>
              </a:rPr>
              <a:t>Quaterly</a:t>
            </a:r>
            <a:r>
              <a:rPr lang="fr-FR" sz="1400">
                <a:latin typeface="Aptos"/>
                <a:ea typeface="+mj-lt"/>
                <a:cs typeface="+mj-lt"/>
              </a:rPr>
              <a:t>, </a:t>
            </a:r>
            <a:r>
              <a:rPr lang="fr-FR" sz="1400" i="1">
                <a:latin typeface="Aptos"/>
                <a:ea typeface="+mj-lt"/>
                <a:cs typeface="+mj-lt"/>
              </a:rPr>
              <a:t>34</a:t>
            </a:r>
            <a:r>
              <a:rPr lang="fr-FR" sz="1400">
                <a:latin typeface="Aptos"/>
                <a:ea typeface="+mj-lt"/>
                <a:cs typeface="+mj-lt"/>
              </a:rPr>
              <a:t>(3-4), 63-67.</a:t>
            </a:r>
          </a:p>
          <a:p>
            <a:pPr>
              <a:lnSpc>
                <a:spcPct val="80000"/>
              </a:lnSpc>
            </a:pPr>
            <a:r>
              <a:rPr lang="fr-FR" sz="1400">
                <a:latin typeface="Aptos"/>
                <a:ea typeface="+mj-lt"/>
                <a:cs typeface="+mj-lt"/>
              </a:rPr>
              <a:t>Lewis, C. et </a:t>
            </a:r>
            <a:r>
              <a:rPr lang="fr-FR" sz="1400" err="1">
                <a:latin typeface="Aptos"/>
                <a:ea typeface="+mj-lt"/>
                <a:cs typeface="+mj-lt"/>
              </a:rPr>
              <a:t>Fabos</a:t>
            </a:r>
            <a:r>
              <a:rPr lang="fr-FR" sz="1400">
                <a:latin typeface="Aptos"/>
                <a:ea typeface="+mj-lt"/>
                <a:cs typeface="+mj-lt"/>
              </a:rPr>
              <a:t>, B. (2005). Instant messaging, </a:t>
            </a:r>
            <a:r>
              <a:rPr lang="fr-FR" sz="1400" err="1">
                <a:latin typeface="Aptos"/>
                <a:ea typeface="+mj-lt"/>
                <a:cs typeface="+mj-lt"/>
              </a:rPr>
              <a:t>literacies</a:t>
            </a:r>
            <a:r>
              <a:rPr lang="fr-FR" sz="1400">
                <a:latin typeface="Aptos"/>
                <a:ea typeface="+mj-lt"/>
                <a:cs typeface="+mj-lt"/>
              </a:rPr>
              <a:t>, and social </a:t>
            </a:r>
            <a:r>
              <a:rPr lang="fr-FR" sz="1400" err="1">
                <a:latin typeface="Aptos"/>
                <a:ea typeface="+mj-lt"/>
                <a:cs typeface="+mj-lt"/>
              </a:rPr>
              <a:t>identities</a:t>
            </a:r>
            <a:r>
              <a:rPr lang="fr-FR" sz="1400">
                <a:latin typeface="Aptos"/>
                <a:ea typeface="+mj-lt"/>
                <a:cs typeface="+mj-lt"/>
              </a:rPr>
              <a:t>. </a:t>
            </a:r>
            <a:r>
              <a:rPr lang="fr-FR" sz="1400" i="1">
                <a:latin typeface="Aptos"/>
                <a:ea typeface="+mj-lt"/>
                <a:cs typeface="+mj-lt"/>
              </a:rPr>
              <a:t>Reading </a:t>
            </a:r>
            <a:r>
              <a:rPr lang="fr-FR" sz="1400" i="1" err="1">
                <a:latin typeface="Aptos"/>
                <a:ea typeface="+mj-lt"/>
                <a:cs typeface="+mj-lt"/>
              </a:rPr>
              <a:t>Research</a:t>
            </a:r>
            <a:r>
              <a:rPr lang="fr-FR" sz="1400" i="1">
                <a:latin typeface="Aptos"/>
                <a:ea typeface="+mj-lt"/>
                <a:cs typeface="+mj-lt"/>
              </a:rPr>
              <a:t> </a:t>
            </a:r>
            <a:r>
              <a:rPr lang="fr-FR" sz="1400" i="1" err="1">
                <a:latin typeface="Aptos"/>
                <a:ea typeface="+mj-lt"/>
                <a:cs typeface="+mj-lt"/>
              </a:rPr>
              <a:t>Quarterly</a:t>
            </a:r>
            <a:r>
              <a:rPr lang="fr-FR" sz="1400">
                <a:latin typeface="Aptos"/>
                <a:ea typeface="+mj-lt"/>
                <a:cs typeface="+mj-lt"/>
              </a:rPr>
              <a:t>, </a:t>
            </a:r>
            <a:r>
              <a:rPr lang="fr-FR" sz="1400" i="1">
                <a:latin typeface="Aptos"/>
                <a:ea typeface="+mj-lt"/>
                <a:cs typeface="+mj-lt"/>
              </a:rPr>
              <a:t>40</a:t>
            </a:r>
            <a:r>
              <a:rPr lang="fr-FR" sz="1400">
                <a:latin typeface="Aptos"/>
                <a:ea typeface="+mj-lt"/>
                <a:cs typeface="+mj-lt"/>
              </a:rPr>
              <a:t>(4), 470-501.</a:t>
            </a:r>
            <a:br>
              <a:rPr lang="fr-FR" sz="1400">
                <a:latin typeface="Aptos"/>
                <a:ea typeface="+mj-lt"/>
                <a:cs typeface="+mj-lt"/>
              </a:rPr>
            </a:br>
            <a:r>
              <a:rPr lang="fr-FR" sz="1400">
                <a:latin typeface="Aptos"/>
                <a:ea typeface="+mj-lt"/>
                <a:cs typeface="+mj-lt"/>
              </a:rPr>
              <a:t>DOI: 10.1598/RRQ.40.4.5</a:t>
            </a:r>
          </a:p>
          <a:p>
            <a:pPr>
              <a:lnSpc>
                <a:spcPct val="80000"/>
              </a:lnSpc>
            </a:pPr>
            <a:r>
              <a:rPr lang="fr-FR" sz="1400">
                <a:latin typeface="Aptos"/>
                <a:ea typeface="+mj-lt"/>
                <a:cs typeface="+mj-lt"/>
              </a:rPr>
              <a:t>Li, </a:t>
            </a:r>
            <a:r>
              <a:rPr lang="fr-FR" sz="1400" err="1">
                <a:latin typeface="Aptos"/>
                <a:ea typeface="+mj-lt"/>
                <a:cs typeface="+mj-lt"/>
              </a:rPr>
              <a:t>Xiaofeng</a:t>
            </a:r>
            <a:r>
              <a:rPr lang="fr-FR" sz="1400">
                <a:latin typeface="Aptos"/>
                <a:ea typeface="+mj-lt"/>
                <a:cs typeface="+mj-lt"/>
              </a:rPr>
              <a:t>. (2018). </a:t>
            </a:r>
            <a:r>
              <a:rPr lang="fr-FR" sz="1400" i="1">
                <a:latin typeface="Aptos"/>
                <a:ea typeface="+mj-lt"/>
                <a:cs typeface="+mj-lt"/>
              </a:rPr>
              <a:t>Young </a:t>
            </a:r>
            <a:r>
              <a:rPr lang="fr-FR" sz="1400" i="1" err="1">
                <a:latin typeface="Aptos"/>
                <a:ea typeface="+mj-lt"/>
                <a:cs typeface="+mj-lt"/>
              </a:rPr>
              <a:t>people's</a:t>
            </a:r>
            <a:r>
              <a:rPr lang="fr-FR" sz="1400" i="1">
                <a:latin typeface="Aptos"/>
                <a:ea typeface="+mj-lt"/>
                <a:cs typeface="+mj-lt"/>
              </a:rPr>
              <a:t> information practices in </a:t>
            </a:r>
            <a:r>
              <a:rPr lang="fr-FR" sz="1400" i="1" err="1">
                <a:latin typeface="Aptos"/>
                <a:ea typeface="+mj-lt"/>
                <a:cs typeface="+mj-lt"/>
              </a:rPr>
              <a:t>library</a:t>
            </a:r>
            <a:r>
              <a:rPr lang="fr-FR" sz="1400" i="1">
                <a:latin typeface="Aptos"/>
                <a:ea typeface="+mj-lt"/>
                <a:cs typeface="+mj-lt"/>
              </a:rPr>
              <a:t> </a:t>
            </a:r>
            <a:r>
              <a:rPr lang="fr-FR" sz="1400" i="1" err="1">
                <a:latin typeface="Aptos"/>
                <a:ea typeface="+mj-lt"/>
                <a:cs typeface="+mj-lt"/>
              </a:rPr>
              <a:t>makerspaces</a:t>
            </a:r>
            <a:r>
              <a:rPr lang="fr-FR" sz="1400" i="1">
                <a:latin typeface="Aptos"/>
                <a:ea typeface="+mj-lt"/>
                <a:cs typeface="+mj-lt"/>
              </a:rPr>
              <a:t> as </a:t>
            </a:r>
            <a:r>
              <a:rPr lang="fr-FR" sz="1400" i="1" err="1">
                <a:latin typeface="Aptos"/>
                <a:ea typeface="+mj-lt"/>
                <a:cs typeface="+mj-lt"/>
              </a:rPr>
              <a:t>informal</a:t>
            </a:r>
            <a:r>
              <a:rPr lang="fr-FR" sz="1400" i="1">
                <a:latin typeface="Aptos"/>
                <a:ea typeface="+mj-lt"/>
                <a:cs typeface="+mj-lt"/>
              </a:rPr>
              <a:t> </a:t>
            </a:r>
            <a:r>
              <a:rPr lang="fr-FR" sz="1400" i="1" err="1">
                <a:latin typeface="Aptos"/>
                <a:ea typeface="+mj-lt"/>
                <a:cs typeface="+mj-lt"/>
              </a:rPr>
              <a:t>learning</a:t>
            </a:r>
            <a:r>
              <a:rPr lang="fr-FR" sz="1400" i="1">
                <a:latin typeface="Aptos"/>
                <a:ea typeface="+mj-lt"/>
                <a:cs typeface="+mj-lt"/>
              </a:rPr>
              <a:t> </a:t>
            </a:r>
            <a:r>
              <a:rPr lang="fr-FR" sz="1400" i="1" err="1">
                <a:latin typeface="Aptos"/>
                <a:ea typeface="+mj-lt"/>
                <a:cs typeface="+mj-lt"/>
              </a:rPr>
              <a:t>environments</a:t>
            </a:r>
            <a:r>
              <a:rPr lang="fr-FR" sz="1400">
                <a:latin typeface="Aptos"/>
                <a:ea typeface="+mj-lt"/>
                <a:cs typeface="+mj-lt"/>
              </a:rPr>
              <a:t>. (Thèse de doctorat, </a:t>
            </a:r>
            <a:r>
              <a:rPr lang="fr-FR" sz="1400" err="1">
                <a:latin typeface="Aptos"/>
                <a:ea typeface="+mj-lt"/>
                <a:cs typeface="+mj-lt"/>
              </a:rPr>
              <a:t>Rutgers</a:t>
            </a:r>
            <a:r>
              <a:rPr lang="fr-FR" sz="1400">
                <a:latin typeface="Aptos"/>
                <a:ea typeface="+mj-lt"/>
                <a:cs typeface="+mj-lt"/>
              </a:rPr>
              <a:t> </a:t>
            </a:r>
            <a:r>
              <a:rPr lang="fr-FR" sz="1400" err="1">
                <a:latin typeface="Aptos"/>
                <a:ea typeface="+mj-lt"/>
                <a:cs typeface="+mj-lt"/>
              </a:rPr>
              <a:t>University</a:t>
            </a:r>
            <a:r>
              <a:rPr lang="fr-FR" sz="1400">
                <a:latin typeface="Aptos"/>
                <a:ea typeface="+mj-lt"/>
                <a:cs typeface="+mj-lt"/>
              </a:rPr>
              <a:t>, New Jersey) Repéré à </a:t>
            </a:r>
            <a:r>
              <a:rPr lang="fr-FR" sz="1400">
                <a:latin typeface="Aptos"/>
                <a:ea typeface="+mj-lt"/>
                <a:cs typeface="+mj-lt"/>
                <a:hlinkClick r:id="rId2"/>
              </a:rPr>
              <a:t>https://search.proquest.com/docview/2165532280?accountid=12543</a:t>
            </a:r>
          </a:p>
          <a:p>
            <a:pPr>
              <a:lnSpc>
                <a:spcPct val="80000"/>
              </a:lnSpc>
            </a:pPr>
            <a:r>
              <a:rPr lang="fr-FR" sz="1400">
                <a:latin typeface="Aptos"/>
                <a:ea typeface="+mj-lt"/>
                <a:cs typeface="+mj-lt"/>
              </a:rPr>
              <a:t>Manresa, M. et Real, N. (Ed.) (2015). </a:t>
            </a:r>
            <a:r>
              <a:rPr lang="fr-FR" sz="1400" i="1">
                <a:latin typeface="Aptos"/>
                <a:ea typeface="+mj-lt"/>
                <a:cs typeface="+mj-lt"/>
              </a:rPr>
              <a:t>Digital </a:t>
            </a:r>
            <a:r>
              <a:rPr lang="fr-FR" sz="1400" i="1" err="1">
                <a:latin typeface="Aptos"/>
                <a:ea typeface="+mj-lt"/>
                <a:cs typeface="+mj-lt"/>
              </a:rPr>
              <a:t>literature</a:t>
            </a:r>
            <a:r>
              <a:rPr lang="fr-FR" sz="1400" i="1">
                <a:latin typeface="Aptos"/>
                <a:ea typeface="+mj-lt"/>
                <a:cs typeface="+mj-lt"/>
              </a:rPr>
              <a:t> for </a:t>
            </a:r>
            <a:r>
              <a:rPr lang="fr-FR" sz="1400" i="1" err="1">
                <a:latin typeface="Aptos"/>
                <a:ea typeface="+mj-lt"/>
                <a:cs typeface="+mj-lt"/>
              </a:rPr>
              <a:t>children</a:t>
            </a:r>
            <a:r>
              <a:rPr lang="fr-FR" sz="1400" i="1">
                <a:latin typeface="Aptos"/>
                <a:ea typeface="+mj-lt"/>
                <a:cs typeface="+mj-lt"/>
              </a:rPr>
              <a:t>: </a:t>
            </a:r>
            <a:r>
              <a:rPr lang="fr-FR" sz="1400" i="1" err="1">
                <a:latin typeface="Aptos"/>
                <a:ea typeface="+mj-lt"/>
                <a:cs typeface="+mj-lt"/>
              </a:rPr>
              <a:t>Texts</a:t>
            </a:r>
            <a:r>
              <a:rPr lang="fr-FR" sz="1400" i="1">
                <a:latin typeface="Aptos"/>
                <a:ea typeface="+mj-lt"/>
                <a:cs typeface="+mj-lt"/>
              </a:rPr>
              <a:t>, </a:t>
            </a:r>
            <a:r>
              <a:rPr lang="fr-FR" sz="1400" i="1" err="1">
                <a:latin typeface="Aptos"/>
                <a:ea typeface="+mj-lt"/>
                <a:cs typeface="+mj-lt"/>
              </a:rPr>
              <a:t>readers</a:t>
            </a:r>
            <a:r>
              <a:rPr lang="fr-FR" sz="1400" i="1">
                <a:latin typeface="Aptos"/>
                <a:ea typeface="+mj-lt"/>
                <a:cs typeface="+mj-lt"/>
              </a:rPr>
              <a:t> and </a:t>
            </a:r>
            <a:r>
              <a:rPr lang="fr-FR" sz="1400" i="1" err="1">
                <a:latin typeface="Aptos"/>
                <a:ea typeface="+mj-lt"/>
                <a:cs typeface="+mj-lt"/>
              </a:rPr>
              <a:t>educational</a:t>
            </a:r>
            <a:r>
              <a:rPr lang="fr-FR" sz="1400" i="1">
                <a:latin typeface="Aptos"/>
                <a:ea typeface="+mj-lt"/>
                <a:cs typeface="+mj-lt"/>
              </a:rPr>
              <a:t> practices</a:t>
            </a:r>
            <a:r>
              <a:rPr lang="fr-FR" sz="1400">
                <a:latin typeface="Aptos"/>
                <a:ea typeface="+mj-lt"/>
                <a:cs typeface="+mj-lt"/>
              </a:rPr>
              <a:t>. Peter Lang AG International Academic Publishers.</a:t>
            </a:r>
          </a:p>
          <a:p>
            <a:pPr>
              <a:lnSpc>
                <a:spcPct val="80000"/>
              </a:lnSpc>
            </a:pPr>
            <a:r>
              <a:rPr lang="fr-FR" sz="1400">
                <a:latin typeface="Aptos"/>
                <a:ea typeface="+mj-lt"/>
                <a:cs typeface="+mj-lt"/>
              </a:rPr>
              <a:t>Miller, J. W. et McKenna, M. C. (2016). </a:t>
            </a:r>
            <a:r>
              <a:rPr lang="fr-FR" sz="1400" i="1">
                <a:latin typeface="Aptos"/>
                <a:ea typeface="+mj-lt"/>
                <a:cs typeface="+mj-lt"/>
              </a:rPr>
              <a:t>World </a:t>
            </a:r>
            <a:r>
              <a:rPr lang="fr-FR" sz="1400" i="1" err="1">
                <a:latin typeface="Aptos"/>
                <a:ea typeface="+mj-lt"/>
                <a:cs typeface="+mj-lt"/>
              </a:rPr>
              <a:t>literacy</a:t>
            </a:r>
            <a:r>
              <a:rPr lang="fr-FR" sz="1400">
                <a:latin typeface="Aptos"/>
                <a:ea typeface="+mj-lt"/>
                <a:cs typeface="+mj-lt"/>
              </a:rPr>
              <a:t>. Routledge.</a:t>
            </a:r>
          </a:p>
          <a:p>
            <a:pPr>
              <a:lnSpc>
                <a:spcPct val="80000"/>
              </a:lnSpc>
            </a:pPr>
            <a:r>
              <a:rPr lang="fr-FR" sz="1400">
                <a:latin typeface="Aptos"/>
                <a:ea typeface="+mj-lt"/>
                <a:cs typeface="+mj-lt"/>
              </a:rPr>
              <a:t>Ministère de l’Éducation et de l’Enseignement supérieur. (2005). </a:t>
            </a:r>
            <a:r>
              <a:rPr lang="fr-FR" sz="1400" i="1">
                <a:latin typeface="Aptos"/>
                <a:ea typeface="+mj-lt"/>
                <a:cs typeface="+mj-lt"/>
              </a:rPr>
              <a:t>Plan d’action sur la lecture</a:t>
            </a:r>
            <a:r>
              <a:rPr lang="fr-FR" sz="1400">
                <a:latin typeface="Aptos"/>
                <a:ea typeface="+mj-lt"/>
                <a:cs typeface="+mj-lt"/>
              </a:rPr>
              <a:t>. Gouvernement du Québec. </a:t>
            </a:r>
            <a:r>
              <a:rPr lang="fr-FR" sz="1400">
                <a:latin typeface="Aptos"/>
                <a:ea typeface="+mj-lt"/>
                <a:cs typeface="+mj-lt"/>
                <a:hlinkClick r:id="rId3"/>
              </a:rPr>
              <a:t>https://www.education.gouv.qc.ca/eleves/plan-daction-sur-la-lecture-a-lecole</a:t>
            </a:r>
            <a:r>
              <a:rPr lang="fr-FR" sz="1400">
                <a:latin typeface="Aptos"/>
                <a:ea typeface="+mj-lt"/>
                <a:cs typeface="+mj-lt"/>
              </a:rPr>
              <a:t>  </a:t>
            </a:r>
          </a:p>
          <a:p>
            <a:pPr>
              <a:lnSpc>
                <a:spcPct val="80000"/>
              </a:lnSpc>
            </a:pPr>
            <a:r>
              <a:rPr lang="fr-FR" sz="1400">
                <a:latin typeface="Aptos"/>
                <a:ea typeface="+mj-lt"/>
                <a:cs typeface="+mj-lt"/>
              </a:rPr>
              <a:t>Ministère de l’Éducation et de l’Enseignement supérieur. (2017). </a:t>
            </a:r>
            <a:r>
              <a:rPr lang="fr-FR" sz="1400" i="1">
                <a:latin typeface="Aptos"/>
                <a:ea typeface="+mj-lt"/>
                <a:cs typeface="+mj-lt"/>
              </a:rPr>
              <a:t>Politique de la réussite éducative : le plaisir d’apprendre, la chance de réussir</a:t>
            </a:r>
            <a:r>
              <a:rPr lang="fr-FR" sz="1400">
                <a:latin typeface="Aptos"/>
                <a:ea typeface="+mj-lt"/>
                <a:cs typeface="+mj-lt"/>
              </a:rPr>
              <a:t>. Gouvernement du Québec. </a:t>
            </a:r>
            <a:r>
              <a:rPr lang="fr-FR" sz="1400">
                <a:latin typeface="Aptos"/>
                <a:ea typeface="+mj-lt"/>
                <a:cs typeface="+mj-lt"/>
                <a:hlinkClick r:id="rId4"/>
              </a:rPr>
              <a:t>https://www.education.gouv.qc.ca/fileadmin/site_web/documents/PSG/ politiques_orientations/politique_reussite_educative_10juillet_F_1.pdf</a:t>
            </a:r>
            <a:r>
              <a:rPr lang="fr-FR" sz="1400">
                <a:latin typeface="Aptos"/>
                <a:ea typeface="+mj-lt"/>
                <a:cs typeface="+mj-lt"/>
              </a:rPr>
              <a:t>  </a:t>
            </a:r>
          </a:p>
        </p:txBody>
      </p:sp>
      <p:sp>
        <p:nvSpPr>
          <p:cNvPr id="4" name="Espace réservé de la date 3">
            <a:extLst>
              <a:ext uri="{FF2B5EF4-FFF2-40B4-BE49-F238E27FC236}">
                <a16:creationId xmlns:a16="http://schemas.microsoft.com/office/drawing/2014/main" id="{D17F12D0-CBE5-8B8B-14D0-57AF95335E65}"/>
              </a:ext>
            </a:extLst>
          </p:cNvPr>
          <p:cNvSpPr>
            <a:spLocks noGrp="1"/>
          </p:cNvSpPr>
          <p:nvPr>
            <p:ph type="dt" sz="half" idx="10"/>
          </p:nvPr>
        </p:nvSpPr>
        <p:spPr/>
        <p:txBody>
          <a:bodyPr/>
          <a:lstStyle/>
          <a:p>
            <a:r>
              <a:rPr lang="fr-FR"/>
              <a:t>6 novembre 2024</a:t>
            </a:r>
            <a:endParaRPr lang="fr-CA"/>
          </a:p>
        </p:txBody>
      </p:sp>
      <p:sp>
        <p:nvSpPr>
          <p:cNvPr id="5" name="Espace réservé du texte 4">
            <a:extLst>
              <a:ext uri="{FF2B5EF4-FFF2-40B4-BE49-F238E27FC236}">
                <a16:creationId xmlns:a16="http://schemas.microsoft.com/office/drawing/2014/main" id="{C9F0A646-5DB5-C2FC-1669-FFDCA10CA101}"/>
              </a:ext>
            </a:extLst>
          </p:cNvPr>
          <p:cNvSpPr>
            <a:spLocks noGrp="1"/>
          </p:cNvSpPr>
          <p:nvPr>
            <p:ph type="body" sz="quarter" idx="11"/>
          </p:nvPr>
        </p:nvSpPr>
        <p:spPr/>
        <p:txBody>
          <a:bodyPr/>
          <a:lstStyle/>
          <a:p>
            <a:endParaRPr lang="fr-CA"/>
          </a:p>
        </p:txBody>
      </p:sp>
    </p:spTree>
    <p:extLst>
      <p:ext uri="{BB962C8B-B14F-4D97-AF65-F5344CB8AC3E}">
        <p14:creationId xmlns:p14="http://schemas.microsoft.com/office/powerpoint/2010/main" val="244970097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06F48FF9-E7E0-97D1-9442-996AE0339235}"/>
              </a:ext>
            </a:extLst>
          </p:cNvPr>
          <p:cNvSpPr>
            <a:spLocks noGrp="1"/>
          </p:cNvSpPr>
          <p:nvPr>
            <p:ph type="title"/>
          </p:nvPr>
        </p:nvSpPr>
        <p:spPr/>
        <p:txBody>
          <a:bodyPr/>
          <a:lstStyle/>
          <a:p>
            <a:r>
              <a:rPr lang="fr-CA">
                <a:latin typeface="Aptos Display"/>
              </a:rPr>
              <a:t>Bibliographie </a:t>
            </a:r>
            <a:r>
              <a:rPr lang="fr-CA" sz="2400" b="0">
                <a:latin typeface="Aptos Display"/>
              </a:rPr>
              <a:t>[3/3]</a:t>
            </a:r>
            <a:endParaRPr lang="fr-FR"/>
          </a:p>
        </p:txBody>
      </p:sp>
      <p:sp>
        <p:nvSpPr>
          <p:cNvPr id="3" name="Espace réservé du contenu 2">
            <a:extLst>
              <a:ext uri="{FF2B5EF4-FFF2-40B4-BE49-F238E27FC236}">
                <a16:creationId xmlns:a16="http://schemas.microsoft.com/office/drawing/2014/main" id="{0AED18D6-5BB1-5688-4F09-63B5835EBA69}"/>
              </a:ext>
            </a:extLst>
          </p:cNvPr>
          <p:cNvSpPr>
            <a:spLocks noGrp="1"/>
          </p:cNvSpPr>
          <p:nvPr>
            <p:ph idx="1"/>
          </p:nvPr>
        </p:nvSpPr>
        <p:spPr>
          <a:xfrm>
            <a:off x="838200" y="1825625"/>
            <a:ext cx="10515600" cy="5034361"/>
          </a:xfrm>
        </p:spPr>
        <p:txBody>
          <a:bodyPr vert="horz" lIns="91440" tIns="45720" rIns="91440" bIns="45720" rtlCol="0" anchor="t">
            <a:normAutofit fontScale="70000" lnSpcReduction="20000"/>
          </a:bodyPr>
          <a:lstStyle/>
          <a:p>
            <a:r>
              <a:rPr lang="fr-FR" sz="2000">
                <a:latin typeface="Aptos Display"/>
                <a:ea typeface="+mj-lt"/>
                <a:cs typeface="+mj-lt"/>
              </a:rPr>
              <a:t>Ministère de l’Éducation et de l’Enseignement supérieur. (2018). </a:t>
            </a:r>
            <a:r>
              <a:rPr lang="fr-FR" sz="2000" i="1">
                <a:latin typeface="Aptos Display"/>
                <a:ea typeface="+mj-lt"/>
                <a:cs typeface="+mj-lt"/>
              </a:rPr>
              <a:t>Tout pour nos enfants : stratégie 0-8ans</a:t>
            </a:r>
            <a:r>
              <a:rPr lang="fr-FR" sz="2000">
                <a:latin typeface="Aptos Display"/>
                <a:ea typeface="+mj-lt"/>
                <a:cs typeface="+mj-lt"/>
              </a:rPr>
              <a:t>. Gouvernement du Québec. </a:t>
            </a:r>
            <a:r>
              <a:rPr lang="fr-FR" sz="2000">
                <a:latin typeface="Aptos Display"/>
                <a:ea typeface="+mj-lt"/>
                <a:cs typeface="+mj-lt"/>
                <a:hlinkClick r:id="rId2"/>
              </a:rPr>
              <a:t>https://www.education.gouv.qc.ca/fileadmin/site_web/documents/PSG/politiques_orientations/Strate__gie_0-8_ans.pdf</a:t>
            </a:r>
            <a:r>
              <a:rPr lang="fr-FR" sz="2000">
                <a:latin typeface="Aptos Display"/>
                <a:ea typeface="+mj-lt"/>
                <a:cs typeface="+mj-lt"/>
              </a:rPr>
              <a:t>  </a:t>
            </a:r>
            <a:endParaRPr lang="fr-FR"/>
          </a:p>
          <a:p>
            <a:r>
              <a:rPr lang="fr-FR" sz="2000">
                <a:latin typeface="Aptos Display"/>
                <a:ea typeface="+mj-lt"/>
                <a:cs typeface="+mj-lt"/>
              </a:rPr>
              <a:t>Parent, M.-H. (2018). Bibliothèques publiques et animation en </a:t>
            </a:r>
            <a:r>
              <a:rPr lang="fr-FR" sz="2000" err="1">
                <a:latin typeface="Aptos Display"/>
                <a:ea typeface="+mj-lt"/>
                <a:cs typeface="+mj-lt"/>
              </a:rPr>
              <a:t>fab</a:t>
            </a:r>
            <a:r>
              <a:rPr lang="fr-FR" sz="2000">
                <a:latin typeface="Aptos Display"/>
                <a:ea typeface="+mj-lt"/>
                <a:cs typeface="+mj-lt"/>
              </a:rPr>
              <a:t> </a:t>
            </a:r>
            <a:r>
              <a:rPr lang="fr-FR" sz="2000" err="1">
                <a:latin typeface="Aptos Display"/>
                <a:ea typeface="+mj-lt"/>
                <a:cs typeface="+mj-lt"/>
              </a:rPr>
              <a:t>labs</a:t>
            </a:r>
            <a:r>
              <a:rPr lang="fr-FR" sz="2000">
                <a:latin typeface="Aptos Display"/>
                <a:ea typeface="+mj-lt"/>
                <a:cs typeface="+mj-lt"/>
              </a:rPr>
              <a:t> et </a:t>
            </a:r>
            <a:r>
              <a:rPr lang="fr-FR" sz="2000" err="1">
                <a:latin typeface="Aptos Display"/>
                <a:ea typeface="+mj-lt"/>
                <a:cs typeface="+mj-lt"/>
              </a:rPr>
              <a:t>médialabs</a:t>
            </a:r>
            <a:r>
              <a:rPr lang="fr-FR" sz="2000">
                <a:latin typeface="Aptos Display"/>
                <a:ea typeface="+mj-lt"/>
                <a:cs typeface="+mj-lt"/>
              </a:rPr>
              <a:t>. </a:t>
            </a:r>
            <a:r>
              <a:rPr lang="fr-FR" sz="2000" i="1">
                <a:latin typeface="Aptos Display"/>
                <a:ea typeface="+mj-lt"/>
                <a:cs typeface="+mj-lt"/>
              </a:rPr>
              <a:t>Documentation et bibliothèques</a:t>
            </a:r>
            <a:r>
              <a:rPr lang="fr-FR" sz="2000">
                <a:latin typeface="Aptos Display"/>
                <a:ea typeface="+mj-lt"/>
                <a:cs typeface="+mj-lt"/>
              </a:rPr>
              <a:t>, </a:t>
            </a:r>
            <a:r>
              <a:rPr lang="fr-FR" sz="2000" i="1">
                <a:latin typeface="Aptos Display"/>
                <a:ea typeface="+mj-lt"/>
                <a:cs typeface="+mj-lt"/>
              </a:rPr>
              <a:t>64</a:t>
            </a:r>
            <a:r>
              <a:rPr lang="fr-FR" sz="2000">
                <a:latin typeface="Aptos Display"/>
                <a:ea typeface="+mj-lt"/>
                <a:cs typeface="+mj-lt"/>
              </a:rPr>
              <a:t>(2), 5-13.</a:t>
            </a:r>
            <a:br>
              <a:rPr lang="fr-FR" sz="2000">
                <a:latin typeface="Aptos Display"/>
                <a:ea typeface="+mj-lt"/>
                <a:cs typeface="+mj-lt"/>
              </a:rPr>
            </a:br>
            <a:r>
              <a:rPr lang="fr-FR" sz="2000">
                <a:latin typeface="Aptos Display"/>
                <a:ea typeface="+mj-lt"/>
                <a:cs typeface="+mj-lt"/>
              </a:rPr>
              <a:t>DOI : https://dx.doi.org/10.7202/1059156ar</a:t>
            </a:r>
            <a:endParaRPr lang="fr-FR"/>
          </a:p>
          <a:p>
            <a:r>
              <a:rPr lang="fr-FR" sz="2000">
                <a:latin typeface="Aptos Display"/>
                <a:cs typeface="Arial"/>
              </a:rPr>
              <a:t>Pelletier, M. et Roy, J.-M. (2005). </a:t>
            </a:r>
            <a:r>
              <a:rPr lang="fr-FR" sz="2000" i="1">
                <a:latin typeface="Aptos Display"/>
                <a:cs typeface="Arial"/>
              </a:rPr>
              <a:t>Les profils de lecteurs chez les jeunes du secondaire – Action concertée pour le soutien à la recherche en lecture</a:t>
            </a:r>
            <a:r>
              <a:rPr lang="fr-FR" sz="2000">
                <a:latin typeface="Aptos Display"/>
                <a:cs typeface="Arial"/>
              </a:rPr>
              <a:t>. Ministère de l’Éducation, du Loisir et du Sport.</a:t>
            </a:r>
          </a:p>
          <a:p>
            <a:r>
              <a:rPr lang="fr-FR" sz="2000">
                <a:latin typeface="Aptos Display"/>
                <a:cs typeface="Arial"/>
              </a:rPr>
              <a:t>Ross, C. S., </a:t>
            </a:r>
            <a:r>
              <a:rPr lang="fr-FR" sz="2000" err="1">
                <a:latin typeface="Aptos Display"/>
                <a:cs typeface="Arial"/>
              </a:rPr>
              <a:t>McKechnie</a:t>
            </a:r>
            <a:r>
              <a:rPr lang="fr-FR" sz="2000">
                <a:latin typeface="Aptos Display"/>
                <a:cs typeface="Arial"/>
              </a:rPr>
              <a:t>, L., et </a:t>
            </a:r>
            <a:r>
              <a:rPr lang="fr-FR" sz="2000" err="1">
                <a:latin typeface="Aptos Display"/>
                <a:cs typeface="Arial"/>
              </a:rPr>
              <a:t>Rothbauer</a:t>
            </a:r>
            <a:r>
              <a:rPr lang="fr-FR" sz="2000">
                <a:latin typeface="Aptos Display"/>
                <a:cs typeface="Arial"/>
              </a:rPr>
              <a:t>, P. M. (2006). </a:t>
            </a:r>
            <a:r>
              <a:rPr lang="fr-FR" sz="2000" i="1">
                <a:latin typeface="Aptos Display"/>
                <a:cs typeface="Arial"/>
              </a:rPr>
              <a:t>Reading </a:t>
            </a:r>
            <a:r>
              <a:rPr lang="fr-FR" sz="2000" i="1" err="1">
                <a:latin typeface="Aptos Display"/>
                <a:cs typeface="Arial"/>
              </a:rPr>
              <a:t>matters</a:t>
            </a:r>
            <a:r>
              <a:rPr lang="fr-FR" sz="2000" i="1">
                <a:latin typeface="Aptos Display"/>
                <a:cs typeface="Arial"/>
              </a:rPr>
              <a:t>: </a:t>
            </a:r>
            <a:r>
              <a:rPr lang="fr-FR" sz="2000" i="1" err="1">
                <a:latin typeface="Aptos Display"/>
                <a:cs typeface="Arial"/>
              </a:rPr>
              <a:t>What</a:t>
            </a:r>
            <a:r>
              <a:rPr lang="fr-FR" sz="2000" i="1">
                <a:latin typeface="Aptos Display"/>
                <a:cs typeface="Arial"/>
              </a:rPr>
              <a:t> the </a:t>
            </a:r>
            <a:r>
              <a:rPr lang="fr-FR" sz="2000" i="1" err="1">
                <a:latin typeface="Aptos Display"/>
                <a:cs typeface="Arial"/>
              </a:rPr>
              <a:t>research</a:t>
            </a:r>
            <a:r>
              <a:rPr lang="fr-FR" sz="2000" i="1">
                <a:latin typeface="Aptos Display"/>
                <a:cs typeface="Arial"/>
              </a:rPr>
              <a:t> </a:t>
            </a:r>
            <a:r>
              <a:rPr lang="fr-FR" sz="2000" i="1" err="1">
                <a:latin typeface="Aptos Display"/>
                <a:cs typeface="Arial"/>
              </a:rPr>
              <a:t>reveals</a:t>
            </a:r>
            <a:r>
              <a:rPr lang="fr-FR" sz="2000" i="1">
                <a:latin typeface="Aptos Display"/>
                <a:cs typeface="Arial"/>
              </a:rPr>
              <a:t> about </a:t>
            </a:r>
            <a:r>
              <a:rPr lang="fr-FR" sz="2000" i="1" err="1">
                <a:latin typeface="Aptos Display"/>
                <a:cs typeface="Arial"/>
              </a:rPr>
              <a:t>reading</a:t>
            </a:r>
            <a:r>
              <a:rPr lang="fr-FR" sz="2000" i="1">
                <a:latin typeface="Aptos Display"/>
                <a:cs typeface="Arial"/>
              </a:rPr>
              <a:t>, </a:t>
            </a:r>
            <a:r>
              <a:rPr lang="fr-FR" sz="2000" i="1" err="1">
                <a:latin typeface="Aptos Display"/>
                <a:cs typeface="Arial"/>
              </a:rPr>
              <a:t>libraries</a:t>
            </a:r>
            <a:r>
              <a:rPr lang="fr-FR" sz="2000" i="1">
                <a:latin typeface="Aptos Display"/>
                <a:cs typeface="Arial"/>
              </a:rPr>
              <a:t>, and </a:t>
            </a:r>
            <a:r>
              <a:rPr lang="fr-FR" sz="2000" i="1" err="1">
                <a:latin typeface="Aptos Display"/>
                <a:cs typeface="Arial"/>
              </a:rPr>
              <a:t>community</a:t>
            </a:r>
            <a:r>
              <a:rPr lang="fr-FR" sz="2000">
                <a:latin typeface="Aptos Display"/>
                <a:cs typeface="Arial"/>
              </a:rPr>
              <a:t>. </a:t>
            </a:r>
            <a:r>
              <a:rPr lang="fr-FR" sz="2000" err="1">
                <a:latin typeface="Aptos Display"/>
                <a:cs typeface="Arial"/>
              </a:rPr>
              <a:t>Libraries</a:t>
            </a:r>
            <a:r>
              <a:rPr lang="fr-FR" sz="2000">
                <a:latin typeface="Aptos Display"/>
                <a:cs typeface="Arial"/>
              </a:rPr>
              <a:t> </a:t>
            </a:r>
            <a:r>
              <a:rPr lang="fr-FR" sz="2000" err="1">
                <a:latin typeface="Aptos Display"/>
                <a:cs typeface="Arial"/>
              </a:rPr>
              <a:t>Unlimited</a:t>
            </a:r>
            <a:r>
              <a:rPr lang="fr-FR" sz="2000">
                <a:latin typeface="Aptos Display"/>
                <a:cs typeface="Arial"/>
              </a:rPr>
              <a:t>.</a:t>
            </a:r>
          </a:p>
          <a:p>
            <a:r>
              <a:rPr lang="fr-FR" sz="2000">
                <a:latin typeface="Aptos Display"/>
                <a:cs typeface="Arial"/>
              </a:rPr>
              <a:t>Rutherford, L., Waller, L., </a:t>
            </a:r>
            <a:r>
              <a:rPr lang="fr-FR" sz="2000" err="1">
                <a:latin typeface="Aptos Display"/>
                <a:cs typeface="Arial"/>
              </a:rPr>
              <a:t>Merga</a:t>
            </a:r>
            <a:r>
              <a:rPr lang="fr-FR" sz="2000">
                <a:latin typeface="Aptos Display"/>
                <a:cs typeface="Arial"/>
              </a:rPr>
              <a:t>, M., McRae, M., </a:t>
            </a:r>
            <a:r>
              <a:rPr lang="fr-FR" sz="2000" err="1">
                <a:latin typeface="Aptos Display"/>
                <a:cs typeface="Arial"/>
              </a:rPr>
              <a:t>Bullen</a:t>
            </a:r>
            <a:r>
              <a:rPr lang="fr-FR" sz="2000">
                <a:latin typeface="Aptos Display"/>
                <a:cs typeface="Arial"/>
              </a:rPr>
              <a:t>, E., et </a:t>
            </a:r>
            <a:r>
              <a:rPr lang="fr-FR" sz="2000" err="1">
                <a:latin typeface="Aptos Display"/>
                <a:cs typeface="Arial"/>
              </a:rPr>
              <a:t>Johanson</a:t>
            </a:r>
            <a:r>
              <a:rPr lang="fr-FR" sz="2000">
                <a:latin typeface="Aptos Display"/>
                <a:cs typeface="Arial"/>
              </a:rPr>
              <a:t>, K. (2017). The contours of teenagers' </a:t>
            </a:r>
            <a:r>
              <a:rPr lang="fr-FR" sz="2000" err="1">
                <a:latin typeface="Aptos Display"/>
                <a:cs typeface="Arial"/>
              </a:rPr>
              <a:t>reading</a:t>
            </a:r>
            <a:r>
              <a:rPr lang="fr-FR" sz="2000">
                <a:latin typeface="Aptos Display"/>
                <a:cs typeface="Arial"/>
              </a:rPr>
              <a:t> in the digital </a:t>
            </a:r>
            <a:r>
              <a:rPr lang="fr-FR" sz="2000" err="1">
                <a:latin typeface="Aptos Display"/>
                <a:cs typeface="Arial"/>
              </a:rPr>
              <a:t>era</a:t>
            </a:r>
            <a:r>
              <a:rPr lang="fr-FR" sz="2000">
                <a:latin typeface="Aptos Display"/>
                <a:cs typeface="Arial"/>
              </a:rPr>
              <a:t>: </a:t>
            </a:r>
            <a:r>
              <a:rPr lang="fr-FR" sz="2000" err="1">
                <a:latin typeface="Aptos Display"/>
                <a:cs typeface="Arial"/>
              </a:rPr>
              <a:t>Scoping</a:t>
            </a:r>
            <a:r>
              <a:rPr lang="fr-FR" sz="2000">
                <a:latin typeface="Aptos Display"/>
                <a:cs typeface="Arial"/>
              </a:rPr>
              <a:t> the </a:t>
            </a:r>
            <a:r>
              <a:rPr lang="fr-FR" sz="2000" err="1">
                <a:latin typeface="Aptos Display"/>
                <a:cs typeface="Arial"/>
              </a:rPr>
              <a:t>research</a:t>
            </a:r>
            <a:r>
              <a:rPr lang="fr-FR" sz="2000">
                <a:latin typeface="Aptos Display"/>
                <a:cs typeface="Arial"/>
              </a:rPr>
              <a:t>. </a:t>
            </a:r>
            <a:r>
              <a:rPr lang="fr-FR" sz="2000" i="1">
                <a:latin typeface="Aptos Display"/>
                <a:cs typeface="Arial"/>
              </a:rPr>
              <a:t>New </a:t>
            </a:r>
            <a:r>
              <a:rPr lang="fr-FR" sz="2000" i="1" err="1">
                <a:latin typeface="Aptos Display"/>
                <a:cs typeface="Arial"/>
              </a:rPr>
              <a:t>Review</a:t>
            </a:r>
            <a:r>
              <a:rPr lang="fr-FR" sz="2000" i="1">
                <a:latin typeface="Aptos Display"/>
                <a:cs typeface="Arial"/>
              </a:rPr>
              <a:t> of </a:t>
            </a:r>
            <a:r>
              <a:rPr lang="fr-FR" sz="2000" i="1" err="1">
                <a:latin typeface="Aptos Display"/>
                <a:cs typeface="Arial"/>
              </a:rPr>
              <a:t>Children's</a:t>
            </a:r>
            <a:r>
              <a:rPr lang="fr-FR" sz="2000" i="1">
                <a:latin typeface="Aptos Display"/>
                <a:cs typeface="Arial"/>
              </a:rPr>
              <a:t> </a:t>
            </a:r>
            <a:r>
              <a:rPr lang="fr-FR" sz="2000" i="1" err="1">
                <a:latin typeface="Aptos Display"/>
                <a:cs typeface="Arial"/>
              </a:rPr>
              <a:t>Literature</a:t>
            </a:r>
            <a:r>
              <a:rPr lang="fr-FR" sz="2000" i="1">
                <a:latin typeface="Aptos Display"/>
                <a:cs typeface="Arial"/>
              </a:rPr>
              <a:t> and </a:t>
            </a:r>
            <a:r>
              <a:rPr lang="fr-FR" sz="2000" i="1" err="1">
                <a:latin typeface="Aptos Display"/>
                <a:cs typeface="Arial"/>
              </a:rPr>
              <a:t>Librarianship</a:t>
            </a:r>
            <a:r>
              <a:rPr lang="fr-FR" sz="2000">
                <a:latin typeface="Aptos Display"/>
                <a:cs typeface="Arial"/>
              </a:rPr>
              <a:t>, </a:t>
            </a:r>
            <a:r>
              <a:rPr lang="fr-FR" sz="2000" i="1">
                <a:latin typeface="Aptos Display"/>
                <a:cs typeface="Arial"/>
              </a:rPr>
              <a:t>23</a:t>
            </a:r>
            <a:r>
              <a:rPr lang="fr-FR" sz="2000">
                <a:latin typeface="Aptos Display"/>
                <a:cs typeface="Arial"/>
              </a:rPr>
              <a:t>(1), 27-46. DOI : 10.1080/13614541.2017.1280351</a:t>
            </a:r>
          </a:p>
          <a:p>
            <a:r>
              <a:rPr lang="fr-FR" sz="2000" err="1">
                <a:latin typeface="Aptos Display"/>
                <a:cs typeface="Arial"/>
              </a:rPr>
              <a:t>Slatter</a:t>
            </a:r>
            <a:r>
              <a:rPr lang="fr-FR" sz="2000">
                <a:latin typeface="Aptos Display"/>
                <a:cs typeface="Arial"/>
              </a:rPr>
              <a:t>, D. et Howard, Z. (2013). A place to </a:t>
            </a:r>
            <a:r>
              <a:rPr lang="fr-FR" sz="2000" err="1">
                <a:latin typeface="Aptos Display"/>
                <a:cs typeface="Arial"/>
              </a:rPr>
              <a:t>make</a:t>
            </a:r>
            <a:r>
              <a:rPr lang="fr-FR" sz="2000">
                <a:latin typeface="Aptos Display"/>
                <a:cs typeface="Arial"/>
              </a:rPr>
              <a:t>, hack, and </a:t>
            </a:r>
            <a:r>
              <a:rPr lang="fr-FR" sz="2000" err="1">
                <a:latin typeface="Aptos Display"/>
                <a:cs typeface="Arial"/>
              </a:rPr>
              <a:t>learn</a:t>
            </a:r>
            <a:r>
              <a:rPr lang="fr-FR" sz="2000">
                <a:latin typeface="Aptos Display"/>
                <a:cs typeface="Arial"/>
              </a:rPr>
              <a:t>: </a:t>
            </a:r>
            <a:r>
              <a:rPr lang="fr-FR" sz="2000" err="1">
                <a:latin typeface="Aptos Display"/>
                <a:cs typeface="Arial"/>
              </a:rPr>
              <a:t>makerspaces</a:t>
            </a:r>
            <a:r>
              <a:rPr lang="fr-FR" sz="2000">
                <a:latin typeface="Aptos Display"/>
                <a:cs typeface="Arial"/>
              </a:rPr>
              <a:t> in </a:t>
            </a:r>
            <a:r>
              <a:rPr lang="fr-FR" sz="2000" err="1">
                <a:latin typeface="Aptos Display"/>
                <a:cs typeface="Arial"/>
              </a:rPr>
              <a:t>Australian</a:t>
            </a:r>
            <a:r>
              <a:rPr lang="fr-FR" sz="2000">
                <a:latin typeface="Aptos Display"/>
                <a:cs typeface="Arial"/>
              </a:rPr>
              <a:t> public </a:t>
            </a:r>
            <a:r>
              <a:rPr lang="fr-FR" sz="2000" err="1">
                <a:latin typeface="Aptos Display"/>
                <a:cs typeface="Arial"/>
              </a:rPr>
              <a:t>libraries</a:t>
            </a:r>
            <a:r>
              <a:rPr lang="fr-FR" sz="2000">
                <a:latin typeface="Aptos Display"/>
                <a:cs typeface="Arial"/>
              </a:rPr>
              <a:t>. </a:t>
            </a:r>
            <a:r>
              <a:rPr lang="fr-FR" sz="2000" i="1">
                <a:latin typeface="Aptos Display"/>
                <a:cs typeface="Arial"/>
              </a:rPr>
              <a:t>The </a:t>
            </a:r>
            <a:r>
              <a:rPr lang="fr-FR" sz="2000" i="1" err="1">
                <a:latin typeface="Aptos Display"/>
                <a:cs typeface="Arial"/>
              </a:rPr>
              <a:t>Australian</a:t>
            </a:r>
            <a:r>
              <a:rPr lang="fr-FR" sz="2000" i="1">
                <a:latin typeface="Aptos Display"/>
                <a:cs typeface="Arial"/>
              </a:rPr>
              <a:t> Library Journal</a:t>
            </a:r>
            <a:r>
              <a:rPr lang="fr-FR" sz="2000">
                <a:latin typeface="Aptos Display"/>
                <a:cs typeface="Arial"/>
              </a:rPr>
              <a:t>, </a:t>
            </a:r>
            <a:r>
              <a:rPr lang="fr-FR" sz="2000" i="1">
                <a:latin typeface="Aptos Display"/>
                <a:cs typeface="Arial"/>
              </a:rPr>
              <a:t>62</a:t>
            </a:r>
            <a:r>
              <a:rPr lang="fr-FR" sz="2000">
                <a:latin typeface="Aptos Display"/>
                <a:cs typeface="Arial"/>
              </a:rPr>
              <a:t>(4), 272-284. DOI : 10.1080/00049670.2013.853335</a:t>
            </a:r>
          </a:p>
          <a:p>
            <a:r>
              <a:rPr lang="fr-FR" sz="2000" err="1">
                <a:latin typeface="Aptos Display"/>
                <a:cs typeface="Arial"/>
              </a:rPr>
              <a:t>Taboada</a:t>
            </a:r>
            <a:r>
              <a:rPr lang="fr-FR" sz="2000">
                <a:latin typeface="Aptos Display"/>
                <a:cs typeface="Arial"/>
              </a:rPr>
              <a:t>, A. S., </a:t>
            </a:r>
            <a:r>
              <a:rPr lang="fr-FR" sz="2000" err="1">
                <a:latin typeface="Aptos Display"/>
                <a:cs typeface="Arial"/>
              </a:rPr>
              <a:t>Tonks</a:t>
            </a:r>
            <a:r>
              <a:rPr lang="fr-FR" sz="2000">
                <a:latin typeface="Aptos Display"/>
                <a:cs typeface="Arial"/>
              </a:rPr>
              <a:t>, M, </a:t>
            </a:r>
            <a:r>
              <a:rPr lang="fr-FR" sz="2000" err="1">
                <a:latin typeface="Aptos Display"/>
                <a:cs typeface="Arial"/>
              </a:rPr>
              <a:t>Wigfield</a:t>
            </a:r>
            <a:r>
              <a:rPr lang="fr-FR" sz="2000">
                <a:latin typeface="Aptos Display"/>
                <a:cs typeface="Arial"/>
              </a:rPr>
              <a:t>, A., et Guthrie, J.T. (2009). </a:t>
            </a:r>
            <a:r>
              <a:rPr lang="fr-FR" sz="2000" err="1">
                <a:latin typeface="Aptos Display"/>
                <a:cs typeface="Arial"/>
              </a:rPr>
              <a:t>Effects</a:t>
            </a:r>
            <a:r>
              <a:rPr lang="fr-FR" sz="2000">
                <a:latin typeface="Aptos Display"/>
                <a:cs typeface="Arial"/>
              </a:rPr>
              <a:t> of </a:t>
            </a:r>
            <a:r>
              <a:rPr lang="fr-FR" sz="2000" err="1">
                <a:latin typeface="Aptos Display"/>
                <a:cs typeface="Arial"/>
              </a:rPr>
              <a:t>motivational</a:t>
            </a:r>
            <a:r>
              <a:rPr lang="fr-FR" sz="2000">
                <a:latin typeface="Aptos Display"/>
                <a:cs typeface="Arial"/>
              </a:rPr>
              <a:t> and cognitive variables on </a:t>
            </a:r>
            <a:r>
              <a:rPr lang="fr-FR" sz="2000" err="1">
                <a:latin typeface="Aptos Display"/>
                <a:cs typeface="Arial"/>
              </a:rPr>
              <a:t>reading</a:t>
            </a:r>
            <a:r>
              <a:rPr lang="fr-FR" sz="2000">
                <a:latin typeface="Aptos Display"/>
                <a:cs typeface="Arial"/>
              </a:rPr>
              <a:t> </a:t>
            </a:r>
            <a:r>
              <a:rPr lang="fr-FR" sz="2000" err="1">
                <a:latin typeface="Aptos Display"/>
                <a:cs typeface="Arial"/>
              </a:rPr>
              <a:t>comprehension</a:t>
            </a:r>
            <a:r>
              <a:rPr lang="fr-FR" sz="2000">
                <a:latin typeface="Aptos Display"/>
                <a:cs typeface="Arial"/>
              </a:rPr>
              <a:t>. </a:t>
            </a:r>
            <a:r>
              <a:rPr lang="fr-FR" sz="2000" i="1">
                <a:latin typeface="Aptos Display"/>
                <a:cs typeface="Arial"/>
              </a:rPr>
              <a:t>Reading and </a:t>
            </a:r>
            <a:r>
              <a:rPr lang="fr-FR" sz="2000" i="1" err="1">
                <a:latin typeface="Aptos Display"/>
                <a:cs typeface="Arial"/>
              </a:rPr>
              <a:t>Writing</a:t>
            </a:r>
            <a:r>
              <a:rPr lang="fr-FR" sz="2000">
                <a:latin typeface="Aptos Display"/>
                <a:cs typeface="Arial"/>
              </a:rPr>
              <a:t>, </a:t>
            </a:r>
            <a:r>
              <a:rPr lang="fr-FR" sz="2000" i="1">
                <a:latin typeface="Aptos Display"/>
                <a:cs typeface="Arial"/>
              </a:rPr>
              <a:t>22</a:t>
            </a:r>
            <a:r>
              <a:rPr lang="fr-FR" sz="2000">
                <a:latin typeface="Aptos Display"/>
                <a:cs typeface="Arial"/>
              </a:rPr>
              <a:t>(1), 85-106. DOI : 10.1007/s11145-008-9133-y</a:t>
            </a:r>
          </a:p>
          <a:p>
            <a:r>
              <a:rPr lang="fr-FR" sz="2000">
                <a:latin typeface="Aptos Display"/>
                <a:cs typeface="Arial"/>
              </a:rPr>
              <a:t>Valdivia, C. et Subramaniam, M. (2014). </a:t>
            </a:r>
            <a:r>
              <a:rPr lang="fr-FR" sz="2000" err="1">
                <a:latin typeface="Aptos Display"/>
                <a:cs typeface="Arial"/>
              </a:rPr>
              <a:t>Connected</a:t>
            </a:r>
            <a:r>
              <a:rPr lang="fr-FR" sz="2000">
                <a:latin typeface="Aptos Display"/>
                <a:cs typeface="Arial"/>
              </a:rPr>
              <a:t> </a:t>
            </a:r>
            <a:r>
              <a:rPr lang="fr-FR" sz="2000" err="1">
                <a:latin typeface="Aptos Display"/>
                <a:cs typeface="Arial"/>
              </a:rPr>
              <a:t>learning</a:t>
            </a:r>
            <a:r>
              <a:rPr lang="fr-FR" sz="2000">
                <a:latin typeface="Aptos Display"/>
                <a:cs typeface="Arial"/>
              </a:rPr>
              <a:t> in the public </a:t>
            </a:r>
            <a:r>
              <a:rPr lang="fr-FR" sz="2000" err="1">
                <a:latin typeface="Aptos Display"/>
                <a:cs typeface="Arial"/>
              </a:rPr>
              <a:t>library</a:t>
            </a:r>
            <a:r>
              <a:rPr lang="fr-FR" sz="2000">
                <a:latin typeface="Aptos Display"/>
                <a:cs typeface="Arial"/>
              </a:rPr>
              <a:t>: An </a:t>
            </a:r>
            <a:r>
              <a:rPr lang="fr-FR" sz="2000" err="1">
                <a:latin typeface="Aptos Display"/>
                <a:cs typeface="Arial"/>
              </a:rPr>
              <a:t>evaluative</a:t>
            </a:r>
            <a:r>
              <a:rPr lang="fr-FR" sz="2000">
                <a:latin typeface="Aptos Display"/>
                <a:cs typeface="Arial"/>
              </a:rPr>
              <a:t> </a:t>
            </a:r>
            <a:r>
              <a:rPr lang="fr-FR" sz="2000" err="1">
                <a:latin typeface="Aptos Display"/>
                <a:cs typeface="Arial"/>
              </a:rPr>
              <a:t>framework</a:t>
            </a:r>
            <a:r>
              <a:rPr lang="fr-FR" sz="2000">
                <a:latin typeface="Aptos Display"/>
                <a:cs typeface="Arial"/>
              </a:rPr>
              <a:t> for </a:t>
            </a:r>
            <a:r>
              <a:rPr lang="fr-FR" sz="2000" err="1">
                <a:latin typeface="Aptos Display"/>
                <a:cs typeface="Arial"/>
              </a:rPr>
              <a:t>developing</a:t>
            </a:r>
            <a:r>
              <a:rPr lang="fr-FR" sz="2000">
                <a:latin typeface="Aptos Display"/>
                <a:cs typeface="Arial"/>
              </a:rPr>
              <a:t> </a:t>
            </a:r>
            <a:r>
              <a:rPr lang="fr-FR" sz="2000" err="1">
                <a:latin typeface="Aptos Display"/>
                <a:cs typeface="Arial"/>
              </a:rPr>
              <a:t>virtual</a:t>
            </a:r>
            <a:r>
              <a:rPr lang="fr-FR" sz="2000">
                <a:latin typeface="Aptos Display"/>
                <a:cs typeface="Arial"/>
              </a:rPr>
              <a:t> </a:t>
            </a:r>
            <a:r>
              <a:rPr lang="fr-FR" sz="2000" err="1">
                <a:latin typeface="Aptos Display"/>
                <a:cs typeface="Arial"/>
              </a:rPr>
              <a:t>learning</a:t>
            </a:r>
            <a:r>
              <a:rPr lang="fr-FR" sz="2000">
                <a:latin typeface="Aptos Display"/>
                <a:cs typeface="Arial"/>
              </a:rPr>
              <a:t> </a:t>
            </a:r>
            <a:r>
              <a:rPr lang="fr-FR" sz="2000" err="1">
                <a:latin typeface="Aptos Display"/>
                <a:cs typeface="Arial"/>
              </a:rPr>
              <a:t>spaces</a:t>
            </a:r>
            <a:r>
              <a:rPr lang="fr-FR" sz="2000">
                <a:latin typeface="Aptos Display"/>
                <a:cs typeface="Arial"/>
              </a:rPr>
              <a:t> for </a:t>
            </a:r>
            <a:r>
              <a:rPr lang="fr-FR" sz="2000" err="1">
                <a:latin typeface="Aptos Display"/>
                <a:cs typeface="Arial"/>
              </a:rPr>
              <a:t>youth</a:t>
            </a:r>
            <a:r>
              <a:rPr lang="fr-FR" sz="2000">
                <a:latin typeface="Aptos Display"/>
                <a:cs typeface="Arial"/>
              </a:rPr>
              <a:t>. </a:t>
            </a:r>
            <a:r>
              <a:rPr lang="fr-FR" sz="2000" i="1">
                <a:latin typeface="Aptos Display"/>
                <a:cs typeface="Arial"/>
              </a:rPr>
              <a:t>Public Library </a:t>
            </a:r>
            <a:r>
              <a:rPr lang="fr-FR" sz="2000" i="1" err="1">
                <a:latin typeface="Aptos Display"/>
                <a:cs typeface="Arial"/>
              </a:rPr>
              <a:t>Quarterly</a:t>
            </a:r>
            <a:r>
              <a:rPr lang="fr-FR" sz="2000">
                <a:latin typeface="Aptos Display"/>
                <a:cs typeface="Arial"/>
              </a:rPr>
              <a:t>, </a:t>
            </a:r>
            <a:r>
              <a:rPr lang="fr-FR" sz="2000" i="1">
                <a:latin typeface="Aptos Display"/>
                <a:cs typeface="Arial"/>
              </a:rPr>
              <a:t>33</a:t>
            </a:r>
            <a:r>
              <a:rPr lang="fr-FR" sz="2000">
                <a:latin typeface="Aptos Display"/>
                <a:cs typeface="Arial"/>
              </a:rPr>
              <a:t>(2), 163-185. DOI : 10.1080/01616846.2014.910727</a:t>
            </a:r>
            <a:endParaRPr lang="fr-FR"/>
          </a:p>
          <a:p>
            <a:r>
              <a:rPr lang="fr-FR" sz="2000">
                <a:latin typeface="Aptos Display"/>
                <a:cs typeface="Arial"/>
              </a:rPr>
              <a:t>Wilhelm, J. D. (2016). </a:t>
            </a:r>
            <a:r>
              <a:rPr lang="fr-FR" sz="2000" err="1">
                <a:latin typeface="Aptos Display"/>
                <a:cs typeface="Arial"/>
              </a:rPr>
              <a:t>Recognising</a:t>
            </a:r>
            <a:r>
              <a:rPr lang="fr-FR" sz="2000">
                <a:latin typeface="Aptos Display"/>
                <a:cs typeface="Arial"/>
              </a:rPr>
              <a:t> the power of </a:t>
            </a:r>
            <a:r>
              <a:rPr lang="fr-FR" sz="2000" err="1">
                <a:latin typeface="Aptos Display"/>
                <a:cs typeface="Arial"/>
              </a:rPr>
              <a:t>pleasure</a:t>
            </a:r>
            <a:r>
              <a:rPr lang="fr-FR" sz="2000">
                <a:latin typeface="Aptos Display"/>
                <a:cs typeface="Arial"/>
              </a:rPr>
              <a:t>: </a:t>
            </a:r>
            <a:r>
              <a:rPr lang="fr-FR" sz="2000" err="1">
                <a:latin typeface="Aptos Display"/>
                <a:cs typeface="Arial"/>
              </a:rPr>
              <a:t>What</a:t>
            </a:r>
            <a:r>
              <a:rPr lang="fr-FR" sz="2000">
                <a:latin typeface="Aptos Display"/>
                <a:cs typeface="Arial"/>
              </a:rPr>
              <a:t> </a:t>
            </a:r>
            <a:r>
              <a:rPr lang="fr-FR" sz="2000" err="1">
                <a:latin typeface="Aptos Display"/>
                <a:cs typeface="Arial"/>
              </a:rPr>
              <a:t>engaged</a:t>
            </a:r>
            <a:r>
              <a:rPr lang="fr-FR" sz="2000">
                <a:latin typeface="Aptos Display"/>
                <a:cs typeface="Arial"/>
              </a:rPr>
              <a:t> adolescent </a:t>
            </a:r>
            <a:r>
              <a:rPr lang="fr-FR" sz="2000" err="1">
                <a:latin typeface="Aptos Display"/>
                <a:cs typeface="Arial"/>
              </a:rPr>
              <a:t>readers</a:t>
            </a:r>
            <a:r>
              <a:rPr lang="fr-FR" sz="2000">
                <a:latin typeface="Aptos Display"/>
                <a:cs typeface="Arial"/>
              </a:rPr>
              <a:t> </a:t>
            </a:r>
            <a:r>
              <a:rPr lang="fr-FR" sz="2000" err="1">
                <a:latin typeface="Aptos Display"/>
                <a:cs typeface="Arial"/>
              </a:rPr>
              <a:t>get</a:t>
            </a:r>
            <a:r>
              <a:rPr lang="fr-FR" sz="2000">
                <a:latin typeface="Aptos Display"/>
                <a:cs typeface="Arial"/>
              </a:rPr>
              <a:t> </a:t>
            </a:r>
            <a:r>
              <a:rPr lang="fr-FR" sz="2000" err="1">
                <a:latin typeface="Aptos Display"/>
                <a:cs typeface="Arial"/>
              </a:rPr>
              <a:t>from</a:t>
            </a:r>
            <a:r>
              <a:rPr lang="fr-FR" sz="2000">
                <a:latin typeface="Aptos Display"/>
                <a:cs typeface="Arial"/>
              </a:rPr>
              <a:t> </a:t>
            </a:r>
            <a:r>
              <a:rPr lang="fr-FR" sz="2000" err="1">
                <a:latin typeface="Aptos Display"/>
                <a:cs typeface="Arial"/>
              </a:rPr>
              <a:t>their</a:t>
            </a:r>
            <a:r>
              <a:rPr lang="fr-FR" sz="2000">
                <a:latin typeface="Aptos Display"/>
                <a:cs typeface="Arial"/>
              </a:rPr>
              <a:t> free-</a:t>
            </a:r>
            <a:r>
              <a:rPr lang="fr-FR" sz="2000" err="1">
                <a:latin typeface="Aptos Display"/>
                <a:cs typeface="Arial"/>
              </a:rPr>
              <a:t>choice</a:t>
            </a:r>
            <a:r>
              <a:rPr lang="fr-FR" sz="2000">
                <a:latin typeface="Aptos Display"/>
                <a:cs typeface="Arial"/>
              </a:rPr>
              <a:t> </a:t>
            </a:r>
            <a:r>
              <a:rPr lang="fr-FR" sz="2000" err="1">
                <a:latin typeface="Aptos Display"/>
                <a:cs typeface="Arial"/>
              </a:rPr>
              <a:t>reading</a:t>
            </a:r>
            <a:r>
              <a:rPr lang="fr-FR" sz="2000">
                <a:latin typeface="Aptos Display"/>
                <a:cs typeface="Arial"/>
              </a:rPr>
              <a:t>, and how </a:t>
            </a:r>
            <a:r>
              <a:rPr lang="fr-FR" sz="2000" err="1">
                <a:latin typeface="Aptos Display"/>
                <a:cs typeface="Arial"/>
              </a:rPr>
              <a:t>teachers</a:t>
            </a:r>
            <a:r>
              <a:rPr lang="fr-FR" sz="2000">
                <a:latin typeface="Aptos Display"/>
                <a:cs typeface="Arial"/>
              </a:rPr>
              <a:t> can </a:t>
            </a:r>
            <a:r>
              <a:rPr lang="fr-FR" sz="2000" err="1">
                <a:latin typeface="Aptos Display"/>
                <a:cs typeface="Arial"/>
              </a:rPr>
              <a:t>leverage</a:t>
            </a:r>
            <a:r>
              <a:rPr lang="fr-FR" sz="2000">
                <a:latin typeface="Aptos Display"/>
                <a:cs typeface="Arial"/>
              </a:rPr>
              <a:t> </a:t>
            </a:r>
            <a:r>
              <a:rPr lang="fr-FR" sz="2000" err="1">
                <a:latin typeface="Aptos Display"/>
                <a:cs typeface="Arial"/>
              </a:rPr>
              <a:t>this</a:t>
            </a:r>
            <a:r>
              <a:rPr lang="fr-FR" sz="2000">
                <a:latin typeface="Aptos Display"/>
                <a:cs typeface="Arial"/>
              </a:rPr>
              <a:t> for all. </a:t>
            </a:r>
            <a:r>
              <a:rPr lang="fr-FR" sz="2000" i="1" err="1">
                <a:latin typeface="Aptos Display"/>
                <a:cs typeface="Arial"/>
              </a:rPr>
              <a:t>Australian</a:t>
            </a:r>
            <a:r>
              <a:rPr lang="fr-FR" sz="2000" i="1">
                <a:latin typeface="Aptos Display"/>
                <a:cs typeface="Arial"/>
              </a:rPr>
              <a:t> Journal of </a:t>
            </a:r>
            <a:r>
              <a:rPr lang="fr-FR" sz="2000" i="1" err="1">
                <a:latin typeface="Aptos Display"/>
                <a:cs typeface="Arial"/>
              </a:rPr>
              <a:t>Language</a:t>
            </a:r>
            <a:r>
              <a:rPr lang="fr-FR" sz="2000" i="1">
                <a:latin typeface="Aptos Display"/>
                <a:cs typeface="Arial"/>
              </a:rPr>
              <a:t> and </a:t>
            </a:r>
            <a:r>
              <a:rPr lang="fr-FR" sz="2000" i="1" err="1">
                <a:latin typeface="Aptos Display"/>
                <a:cs typeface="Arial"/>
              </a:rPr>
              <a:t>Literacy</a:t>
            </a:r>
            <a:r>
              <a:rPr lang="fr-FR" sz="2000">
                <a:latin typeface="Aptos Display"/>
                <a:cs typeface="Arial"/>
              </a:rPr>
              <a:t>, </a:t>
            </a:r>
            <a:r>
              <a:rPr lang="fr-FR" sz="2000" i="1">
                <a:latin typeface="Aptos Display"/>
                <a:cs typeface="Arial"/>
              </a:rPr>
              <a:t>39</a:t>
            </a:r>
            <a:r>
              <a:rPr lang="fr-FR" sz="2000">
                <a:latin typeface="Aptos Display"/>
                <a:cs typeface="Arial"/>
              </a:rPr>
              <a:t>(1), 30-41.</a:t>
            </a:r>
            <a:endParaRPr lang="fr-FR"/>
          </a:p>
          <a:p>
            <a:r>
              <a:rPr lang="fr-FR" sz="2000" err="1">
                <a:latin typeface="Aptos Display"/>
                <a:cs typeface="Arial"/>
              </a:rPr>
              <a:t>Zebroff</a:t>
            </a:r>
            <a:r>
              <a:rPr lang="fr-FR" sz="2000">
                <a:latin typeface="Aptos Display"/>
                <a:cs typeface="Arial"/>
              </a:rPr>
              <a:t>, D. et Kaufman, D. (2016). </a:t>
            </a:r>
            <a:r>
              <a:rPr lang="fr-FR" sz="2000" err="1">
                <a:latin typeface="Aptos Display"/>
                <a:cs typeface="Arial"/>
              </a:rPr>
              <a:t>Texting</a:t>
            </a:r>
            <a:r>
              <a:rPr lang="fr-FR" sz="2000">
                <a:latin typeface="Aptos Display"/>
                <a:cs typeface="Arial"/>
              </a:rPr>
              <a:t>, </a:t>
            </a:r>
            <a:r>
              <a:rPr lang="fr-FR" sz="2000" err="1">
                <a:latin typeface="Aptos Display"/>
                <a:cs typeface="Arial"/>
              </a:rPr>
              <a:t>reading</a:t>
            </a:r>
            <a:r>
              <a:rPr lang="fr-FR" sz="2000">
                <a:latin typeface="Aptos Display"/>
                <a:cs typeface="Arial"/>
              </a:rPr>
              <a:t>, and </a:t>
            </a:r>
            <a:r>
              <a:rPr lang="fr-FR" sz="2000" err="1">
                <a:latin typeface="Aptos Display"/>
                <a:cs typeface="Arial"/>
              </a:rPr>
              <a:t>other</a:t>
            </a:r>
            <a:r>
              <a:rPr lang="fr-FR" sz="2000">
                <a:latin typeface="Aptos Display"/>
                <a:cs typeface="Arial"/>
              </a:rPr>
              <a:t> </a:t>
            </a:r>
            <a:r>
              <a:rPr lang="fr-FR" sz="2000" err="1">
                <a:latin typeface="Aptos Display"/>
                <a:cs typeface="Arial"/>
              </a:rPr>
              <a:t>daily</a:t>
            </a:r>
            <a:r>
              <a:rPr lang="fr-FR" sz="2000">
                <a:latin typeface="Aptos Display"/>
                <a:cs typeface="Arial"/>
              </a:rPr>
              <a:t> habits </a:t>
            </a:r>
            <a:r>
              <a:rPr lang="fr-FR" sz="2000" err="1">
                <a:latin typeface="Aptos Display"/>
                <a:cs typeface="Arial"/>
              </a:rPr>
              <a:t>associated</a:t>
            </a:r>
            <a:r>
              <a:rPr lang="fr-FR" sz="2000">
                <a:latin typeface="Aptos Display"/>
                <a:cs typeface="Arial"/>
              </a:rPr>
              <a:t> </a:t>
            </a:r>
            <a:r>
              <a:rPr lang="fr-FR" sz="2000" err="1">
                <a:latin typeface="Aptos Display"/>
                <a:cs typeface="Arial"/>
              </a:rPr>
              <a:t>with</a:t>
            </a:r>
            <a:r>
              <a:rPr lang="fr-FR" sz="2000">
                <a:latin typeface="Aptos Display"/>
                <a:cs typeface="Arial"/>
              </a:rPr>
              <a:t> adolescents’ </a:t>
            </a:r>
            <a:r>
              <a:rPr lang="fr-FR" sz="2000" err="1">
                <a:latin typeface="Aptos Display"/>
                <a:cs typeface="Arial"/>
              </a:rPr>
              <a:t>literacy</a:t>
            </a:r>
            <a:r>
              <a:rPr lang="fr-FR" sz="2000">
                <a:latin typeface="Aptos Display"/>
                <a:cs typeface="Arial"/>
              </a:rPr>
              <a:t> </a:t>
            </a:r>
            <a:r>
              <a:rPr lang="fr-FR" sz="2000" err="1">
                <a:latin typeface="Aptos Display"/>
                <a:cs typeface="Arial"/>
              </a:rPr>
              <a:t>levels</a:t>
            </a:r>
            <a:r>
              <a:rPr lang="fr-FR" sz="2000">
                <a:latin typeface="Aptos Display"/>
                <a:cs typeface="Arial"/>
              </a:rPr>
              <a:t>. </a:t>
            </a:r>
            <a:r>
              <a:rPr lang="fr-FR" sz="2000" i="1">
                <a:latin typeface="Aptos Display"/>
                <a:cs typeface="Arial"/>
              </a:rPr>
              <a:t>Education and Information Technologies</a:t>
            </a:r>
            <a:r>
              <a:rPr lang="fr-FR" sz="2000">
                <a:latin typeface="Aptos Display"/>
                <a:cs typeface="Arial"/>
              </a:rPr>
              <a:t>, </a:t>
            </a:r>
            <a:r>
              <a:rPr lang="fr-FR" sz="2000" i="1">
                <a:latin typeface="Aptos Display"/>
                <a:cs typeface="Arial"/>
              </a:rPr>
              <a:t>22</a:t>
            </a:r>
            <a:r>
              <a:rPr lang="fr-FR" sz="2000">
                <a:latin typeface="Aptos Display"/>
                <a:cs typeface="Arial"/>
              </a:rPr>
              <a:t>(5), 2197-2216. DOI :10.1007/s10639-016-9544-3</a:t>
            </a:r>
            <a:endParaRPr lang="fr-FR"/>
          </a:p>
          <a:p>
            <a:endParaRPr lang="fr-FR" sz="2000">
              <a:latin typeface="Aptos Display"/>
              <a:cs typeface="Arial"/>
            </a:endParaRPr>
          </a:p>
        </p:txBody>
      </p:sp>
      <p:sp>
        <p:nvSpPr>
          <p:cNvPr id="4" name="Espace réservé de la date 3">
            <a:extLst>
              <a:ext uri="{FF2B5EF4-FFF2-40B4-BE49-F238E27FC236}">
                <a16:creationId xmlns:a16="http://schemas.microsoft.com/office/drawing/2014/main" id="{D17F12D0-CBE5-8B8B-14D0-57AF95335E65}"/>
              </a:ext>
            </a:extLst>
          </p:cNvPr>
          <p:cNvSpPr>
            <a:spLocks noGrp="1"/>
          </p:cNvSpPr>
          <p:nvPr>
            <p:ph type="dt" sz="half" idx="10"/>
          </p:nvPr>
        </p:nvSpPr>
        <p:spPr/>
        <p:txBody>
          <a:bodyPr/>
          <a:lstStyle/>
          <a:p>
            <a:r>
              <a:rPr lang="fr-FR"/>
              <a:t>6 novembre 2024</a:t>
            </a:r>
            <a:endParaRPr lang="fr-CA"/>
          </a:p>
        </p:txBody>
      </p:sp>
      <p:sp>
        <p:nvSpPr>
          <p:cNvPr id="5" name="Espace réservé du texte 4">
            <a:extLst>
              <a:ext uri="{FF2B5EF4-FFF2-40B4-BE49-F238E27FC236}">
                <a16:creationId xmlns:a16="http://schemas.microsoft.com/office/drawing/2014/main" id="{C9F0A646-5DB5-C2FC-1669-FFDCA10CA101}"/>
              </a:ext>
            </a:extLst>
          </p:cNvPr>
          <p:cNvSpPr>
            <a:spLocks noGrp="1"/>
          </p:cNvSpPr>
          <p:nvPr>
            <p:ph type="body" sz="quarter" idx="11"/>
          </p:nvPr>
        </p:nvSpPr>
        <p:spPr/>
        <p:txBody>
          <a:bodyPr/>
          <a:lstStyle/>
          <a:p>
            <a:endParaRPr lang="fr-CA"/>
          </a:p>
        </p:txBody>
      </p:sp>
    </p:spTree>
    <p:extLst>
      <p:ext uri="{BB962C8B-B14F-4D97-AF65-F5344CB8AC3E}">
        <p14:creationId xmlns:p14="http://schemas.microsoft.com/office/powerpoint/2010/main" val="19944769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888640D6-2A39-27A1-5BC7-826024BEF3D1}"/>
              </a:ext>
            </a:extLst>
          </p:cNvPr>
          <p:cNvSpPr>
            <a:spLocks noGrp="1"/>
          </p:cNvSpPr>
          <p:nvPr>
            <p:ph type="title"/>
          </p:nvPr>
        </p:nvSpPr>
        <p:spPr/>
        <p:txBody>
          <a:bodyPr/>
          <a:lstStyle/>
          <a:p>
            <a:r>
              <a:rPr lang="fr-CA"/>
              <a:t>Contexte et problématique</a:t>
            </a:r>
            <a:r>
              <a:rPr lang="fr-CA" sz="3200" b="0"/>
              <a:t> </a:t>
            </a:r>
            <a:r>
              <a:rPr lang="fr-CA" sz="2400" b="0"/>
              <a:t>[1/2]</a:t>
            </a:r>
            <a:endParaRPr lang="fr-CA"/>
          </a:p>
        </p:txBody>
      </p:sp>
      <p:sp>
        <p:nvSpPr>
          <p:cNvPr id="3" name="Espace réservé du contenu 2">
            <a:extLst>
              <a:ext uri="{FF2B5EF4-FFF2-40B4-BE49-F238E27FC236}">
                <a16:creationId xmlns:a16="http://schemas.microsoft.com/office/drawing/2014/main" id="{FA50DE1D-D666-D7FB-97F1-2E14A3AE0139}"/>
              </a:ext>
            </a:extLst>
          </p:cNvPr>
          <p:cNvSpPr>
            <a:spLocks noGrp="1"/>
          </p:cNvSpPr>
          <p:nvPr>
            <p:ph idx="1"/>
          </p:nvPr>
        </p:nvSpPr>
        <p:spPr>
          <a:xfrm>
            <a:off x="838200" y="1825624"/>
            <a:ext cx="10515600" cy="5032375"/>
          </a:xfrm>
        </p:spPr>
        <p:txBody>
          <a:bodyPr vert="horz" lIns="91440" tIns="45720" rIns="91440" bIns="45720" rtlCol="0" anchor="t">
            <a:normAutofit lnSpcReduction="10000"/>
          </a:bodyPr>
          <a:lstStyle/>
          <a:p>
            <a:r>
              <a:rPr lang="fr-CA" sz="2000">
                <a:latin typeface="Aptos Display"/>
              </a:rPr>
              <a:t>Plusieurs études indiquent de </a:t>
            </a:r>
            <a:r>
              <a:rPr lang="fr-CA" sz="2000" b="1">
                <a:latin typeface="Aptos Display"/>
              </a:rPr>
              <a:t>faibles taux de littératie </a:t>
            </a:r>
            <a:r>
              <a:rPr lang="fr-CA" sz="2000">
                <a:latin typeface="Aptos Display"/>
              </a:rPr>
              <a:t>chez un nombre élevé de Québécois</a:t>
            </a:r>
            <a:endParaRPr lang="fr-CA" sz="2000"/>
          </a:p>
          <a:p>
            <a:pPr lvl="1"/>
            <a:r>
              <a:rPr lang="fr-CA" sz="1800" b="1">
                <a:latin typeface="Aptos Display"/>
              </a:rPr>
              <a:t>Obstacle à la réussite éducative </a:t>
            </a:r>
            <a:r>
              <a:rPr lang="fr-CA" sz="1800">
                <a:latin typeface="Aptos Display"/>
              </a:rPr>
              <a:t>et à la </a:t>
            </a:r>
            <a:r>
              <a:rPr lang="fr-CA" sz="1800" b="1">
                <a:latin typeface="Aptos Display"/>
              </a:rPr>
              <a:t>participation sociale </a:t>
            </a:r>
            <a:r>
              <a:rPr lang="fr-CA" sz="1600">
                <a:latin typeface="Aptos Display"/>
              </a:rPr>
              <a:t>(Desrosiers et al., 2015; Goupil, 2007; Lee, 2002; Miller, 2016; Pelletier et Roy, 2005; </a:t>
            </a:r>
            <a:r>
              <a:rPr lang="fr-CA" sz="1600" err="1">
                <a:latin typeface="Aptos Display"/>
              </a:rPr>
              <a:t>Taboada</a:t>
            </a:r>
            <a:r>
              <a:rPr lang="fr-CA" sz="1600">
                <a:latin typeface="Aptos Display"/>
              </a:rPr>
              <a:t> et al., 2009)</a:t>
            </a:r>
          </a:p>
          <a:p>
            <a:pPr lvl="1"/>
            <a:r>
              <a:rPr lang="fr-CA" sz="1800">
                <a:latin typeface="Aptos Display"/>
              </a:rPr>
              <a:t>Appel dans les médias pour un </a:t>
            </a:r>
            <a:r>
              <a:rPr lang="fr-CA" sz="1800" b="1">
                <a:latin typeface="Aptos Display"/>
              </a:rPr>
              <a:t>engagement plus actif </a:t>
            </a:r>
            <a:r>
              <a:rPr lang="fr-CA" sz="1800">
                <a:latin typeface="Aptos Display"/>
              </a:rPr>
              <a:t>au Québec dans le </a:t>
            </a:r>
            <a:r>
              <a:rPr lang="fr-CA" sz="1800" b="1">
                <a:latin typeface="Aptos Display"/>
              </a:rPr>
              <a:t>renforcement</a:t>
            </a:r>
            <a:r>
              <a:rPr lang="fr-CA" sz="1800">
                <a:latin typeface="Aptos Display"/>
              </a:rPr>
              <a:t> de la « vitalité de la </a:t>
            </a:r>
            <a:r>
              <a:rPr lang="fr-CA" sz="1800" b="1">
                <a:latin typeface="Aptos Display"/>
              </a:rPr>
              <a:t>littératie</a:t>
            </a:r>
            <a:r>
              <a:rPr lang="fr-CA" sz="1800">
                <a:latin typeface="Aptos Display"/>
              </a:rPr>
              <a:t> chez les différents groupes de population » </a:t>
            </a:r>
            <a:r>
              <a:rPr lang="fr-CA" sz="1600">
                <a:latin typeface="Aptos Display"/>
              </a:rPr>
              <a:t>(</a:t>
            </a:r>
            <a:r>
              <a:rPr lang="fr-CA" sz="1600" err="1">
                <a:latin typeface="Aptos Display"/>
              </a:rPr>
              <a:t>Dezutter</a:t>
            </a:r>
            <a:r>
              <a:rPr lang="fr-CA" sz="1600">
                <a:latin typeface="Aptos Display"/>
              </a:rPr>
              <a:t> et al., 2021)</a:t>
            </a:r>
          </a:p>
          <a:p>
            <a:r>
              <a:rPr lang="fr-CA" sz="2000" b="1">
                <a:latin typeface="Aptos Display"/>
              </a:rPr>
              <a:t>Usage des médias numériques </a:t>
            </a:r>
            <a:r>
              <a:rPr lang="fr-CA" sz="2000">
                <a:latin typeface="Aptos Display"/>
              </a:rPr>
              <a:t>favoriserait la </a:t>
            </a:r>
            <a:r>
              <a:rPr lang="fr-CA" sz="2000" b="1">
                <a:latin typeface="Aptos Display"/>
              </a:rPr>
              <a:t>littératie adolescente</a:t>
            </a:r>
            <a:r>
              <a:rPr lang="fr-CA" sz="2000">
                <a:latin typeface="Aptos Display"/>
              </a:rPr>
              <a:t>, la motivation et le plaisir de lire </a:t>
            </a:r>
            <a:r>
              <a:rPr lang="fr-CA" sz="1600">
                <a:latin typeface="Aptos Display"/>
              </a:rPr>
              <a:t>(Lewis et al., 2005; Rutherford et al., 2017, 2018; Wilhelm, 2016; </a:t>
            </a:r>
            <a:r>
              <a:rPr lang="fr-CA" sz="1600" err="1">
                <a:latin typeface="Aptos Display"/>
              </a:rPr>
              <a:t>Zebroff</a:t>
            </a:r>
            <a:r>
              <a:rPr lang="fr-CA" sz="1600">
                <a:latin typeface="Aptos Display"/>
              </a:rPr>
              <a:t> et Kaufman, 2016)</a:t>
            </a:r>
          </a:p>
          <a:p>
            <a:r>
              <a:rPr lang="fr-CA" sz="2000"/>
              <a:t>Nouvelles </a:t>
            </a:r>
            <a:r>
              <a:rPr lang="fr-CA" sz="2000" b="1"/>
              <a:t>pratiques scolaires </a:t>
            </a:r>
            <a:r>
              <a:rPr lang="fr-CA" sz="2000"/>
              <a:t>prenant en compte la </a:t>
            </a:r>
            <a:r>
              <a:rPr lang="fr-CA" sz="2000" b="1"/>
              <a:t>dimension multimodale de la littératie </a:t>
            </a:r>
            <a:r>
              <a:rPr lang="fr-CA" sz="2000"/>
              <a:t>par une diversité d’activités expressives reliées à la culture numérique des jeunes</a:t>
            </a:r>
          </a:p>
          <a:p>
            <a:pPr lvl="1"/>
            <a:r>
              <a:rPr lang="fr-CA" sz="1800">
                <a:latin typeface="Aptos Display"/>
              </a:rPr>
              <a:t>P. ex. blogue, fan fiction, forum, réseaux sociaux, message texte, bande dessinée numérique, narration numérique </a:t>
            </a:r>
            <a:r>
              <a:rPr lang="fr-CA" sz="1600">
                <a:latin typeface="Aptos Display"/>
              </a:rPr>
              <a:t>(Lacelle et al., 2017; Lebrun et al., 2012)</a:t>
            </a:r>
          </a:p>
          <a:p>
            <a:r>
              <a:rPr lang="fr-CA" sz="2000" b="1"/>
              <a:t>Bibliothèques scolaires et publiques</a:t>
            </a:r>
          </a:p>
          <a:p>
            <a:pPr lvl="1"/>
            <a:r>
              <a:rPr lang="fr-CA" sz="1800">
                <a:latin typeface="Aptos Display"/>
              </a:rPr>
              <a:t>Activités de </a:t>
            </a:r>
            <a:r>
              <a:rPr lang="fr-CA" sz="1800" b="1">
                <a:latin typeface="Aptos Display"/>
              </a:rPr>
              <a:t>médiation littéraire et numérique </a:t>
            </a:r>
            <a:r>
              <a:rPr lang="fr-CA" sz="1800">
                <a:latin typeface="Aptos Display"/>
              </a:rPr>
              <a:t>pour les préadolescents et les adolescents </a:t>
            </a:r>
            <a:r>
              <a:rPr lang="fr-CA" sz="1600">
                <a:latin typeface="Aptos Display"/>
              </a:rPr>
              <a:t>(Guthrie, 2008; Howard &amp; Jin, 2004; Lacelle et al., 2017; Lacelle et al., 2019; Manresa et al., 2015; Valdivia et Subramaniam, 2014)</a:t>
            </a:r>
          </a:p>
          <a:p>
            <a:pPr lvl="1"/>
            <a:r>
              <a:rPr lang="fr-CA" sz="1800" b="1">
                <a:latin typeface="Aptos Display"/>
              </a:rPr>
              <a:t>Laboratoires de création numérique </a:t>
            </a:r>
            <a:r>
              <a:rPr lang="fr-CA" sz="1800">
                <a:latin typeface="Aptos Display"/>
              </a:rPr>
              <a:t>tissant des liens avec les écoles et le système éducatif communautaire </a:t>
            </a:r>
            <a:r>
              <a:rPr lang="fr-CA" sz="1600">
                <a:latin typeface="Aptos Display"/>
              </a:rPr>
              <a:t>(Barclay, 2017; Li, 2018; Parent, 2018; </a:t>
            </a:r>
            <a:r>
              <a:rPr lang="fr-CA" sz="1600" err="1">
                <a:latin typeface="Aptos Display"/>
              </a:rPr>
              <a:t>Slatter</a:t>
            </a:r>
            <a:r>
              <a:rPr lang="fr-CA" sz="1600">
                <a:latin typeface="Aptos Display"/>
              </a:rPr>
              <a:t> et al., 2013)</a:t>
            </a:r>
          </a:p>
        </p:txBody>
      </p:sp>
      <p:sp>
        <p:nvSpPr>
          <p:cNvPr id="4" name="Espace réservé de la date 3">
            <a:extLst>
              <a:ext uri="{FF2B5EF4-FFF2-40B4-BE49-F238E27FC236}">
                <a16:creationId xmlns:a16="http://schemas.microsoft.com/office/drawing/2014/main" id="{BD987D4E-4645-3338-7D13-F4968946EFE2}"/>
              </a:ext>
            </a:extLst>
          </p:cNvPr>
          <p:cNvSpPr>
            <a:spLocks noGrp="1"/>
          </p:cNvSpPr>
          <p:nvPr>
            <p:ph type="dt" sz="half" idx="10"/>
          </p:nvPr>
        </p:nvSpPr>
        <p:spPr/>
        <p:txBody>
          <a:bodyPr/>
          <a:lstStyle/>
          <a:p>
            <a:r>
              <a:rPr lang="fr-FR"/>
              <a:t>6 novembre 2024</a:t>
            </a:r>
            <a:endParaRPr lang="fr-CA"/>
          </a:p>
        </p:txBody>
      </p:sp>
      <p:sp>
        <p:nvSpPr>
          <p:cNvPr id="5" name="Espace réservé du texte 4">
            <a:extLst>
              <a:ext uri="{FF2B5EF4-FFF2-40B4-BE49-F238E27FC236}">
                <a16:creationId xmlns:a16="http://schemas.microsoft.com/office/drawing/2014/main" id="{4788C5A7-F870-C00A-B4F5-E0222F358689}"/>
              </a:ext>
            </a:extLst>
          </p:cNvPr>
          <p:cNvSpPr>
            <a:spLocks noGrp="1"/>
          </p:cNvSpPr>
          <p:nvPr>
            <p:ph type="body" sz="quarter" idx="11"/>
          </p:nvPr>
        </p:nvSpPr>
        <p:spPr/>
        <p:txBody>
          <a:bodyPr/>
          <a:lstStyle/>
          <a:p>
            <a:endParaRPr lang="fr-CA"/>
          </a:p>
        </p:txBody>
      </p:sp>
    </p:spTree>
    <p:extLst>
      <p:ext uri="{BB962C8B-B14F-4D97-AF65-F5344CB8AC3E}">
        <p14:creationId xmlns:p14="http://schemas.microsoft.com/office/powerpoint/2010/main" val="39870315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AE0BD10-E917-7596-9A24-5390F1FE507B}"/>
              </a:ext>
            </a:extLst>
          </p:cNvPr>
          <p:cNvSpPr>
            <a:spLocks noGrp="1"/>
          </p:cNvSpPr>
          <p:nvPr>
            <p:ph type="title"/>
          </p:nvPr>
        </p:nvSpPr>
        <p:spPr>
          <a:xfrm>
            <a:off x="835200" y="1080000"/>
            <a:ext cx="10515600" cy="590400"/>
          </a:xfrm>
        </p:spPr>
        <p:txBody>
          <a:bodyPr/>
          <a:lstStyle/>
          <a:p>
            <a:r>
              <a:rPr lang="fr-CA"/>
              <a:t>Contexte et problématique </a:t>
            </a:r>
            <a:r>
              <a:rPr lang="fr-CA" sz="2400" b="0"/>
              <a:t>[2/2]</a:t>
            </a:r>
            <a:endParaRPr lang="fr-CA" b="0"/>
          </a:p>
        </p:txBody>
      </p:sp>
      <p:sp>
        <p:nvSpPr>
          <p:cNvPr id="3" name="Espace réservé du contenu 2">
            <a:extLst>
              <a:ext uri="{FF2B5EF4-FFF2-40B4-BE49-F238E27FC236}">
                <a16:creationId xmlns:a16="http://schemas.microsoft.com/office/drawing/2014/main" id="{63C42DCB-2E2D-6E1E-6217-17E6A1FCE709}"/>
              </a:ext>
            </a:extLst>
          </p:cNvPr>
          <p:cNvSpPr>
            <a:spLocks noGrp="1"/>
          </p:cNvSpPr>
          <p:nvPr>
            <p:ph idx="1"/>
          </p:nvPr>
        </p:nvSpPr>
        <p:spPr>
          <a:xfrm>
            <a:off x="838200" y="1825625"/>
            <a:ext cx="10515600" cy="4737160"/>
          </a:xfrm>
        </p:spPr>
        <p:txBody>
          <a:bodyPr vert="horz" lIns="91440" tIns="45720" rIns="91440" bIns="45720" rtlCol="0" anchor="t">
            <a:normAutofit/>
          </a:bodyPr>
          <a:lstStyle/>
          <a:p>
            <a:r>
              <a:rPr lang="fr-CA" sz="2200">
                <a:latin typeface="Aptos Display"/>
              </a:rPr>
              <a:t>Apport de la </a:t>
            </a:r>
            <a:r>
              <a:rPr lang="fr-CA" sz="2200" b="1">
                <a:latin typeface="Aptos Display"/>
              </a:rPr>
              <a:t>perspective écosystémique </a:t>
            </a:r>
            <a:r>
              <a:rPr lang="fr-CA" sz="2200">
                <a:latin typeface="Aptos Display"/>
              </a:rPr>
              <a:t>de la </a:t>
            </a:r>
            <a:r>
              <a:rPr lang="fr-CA" sz="2200" b="1">
                <a:latin typeface="Aptos Display"/>
              </a:rPr>
              <a:t>littératie communautaire</a:t>
            </a:r>
          </a:p>
          <a:p>
            <a:pPr lvl="1"/>
            <a:r>
              <a:rPr lang="fr-CA" sz="2000">
                <a:latin typeface="Aptos Display"/>
              </a:rPr>
              <a:t>Capacité d’une communauté à mobiliser une diversité d’intervenants, en un système éducatif collaboratif avec les apprenants </a:t>
            </a:r>
            <a:r>
              <a:rPr lang="fr-CA" sz="1800">
                <a:latin typeface="Aptos Display"/>
              </a:rPr>
              <a:t>(Beauregard et al., 2011; </a:t>
            </a:r>
            <a:r>
              <a:rPr lang="fr-CA" sz="1800" err="1">
                <a:latin typeface="Aptos Display"/>
              </a:rPr>
              <a:t>Larivée</a:t>
            </a:r>
            <a:r>
              <a:rPr lang="fr-CA" sz="1800">
                <a:latin typeface="Aptos Display"/>
              </a:rPr>
              <a:t> et al., 2014; Ross, 2006)</a:t>
            </a:r>
          </a:p>
          <a:p>
            <a:r>
              <a:rPr lang="fr-FR" sz="2200" b="1">
                <a:latin typeface="Aptos Display"/>
              </a:rPr>
              <a:t>Littératie communautaire</a:t>
            </a:r>
            <a:r>
              <a:rPr lang="fr-FR" sz="2200">
                <a:latin typeface="Aptos Display"/>
              </a:rPr>
              <a:t>, </a:t>
            </a:r>
            <a:r>
              <a:rPr lang="fr-FR" sz="2200" b="1">
                <a:latin typeface="Aptos Display"/>
              </a:rPr>
              <a:t>objet de recherche </a:t>
            </a:r>
            <a:r>
              <a:rPr lang="fr-FR" sz="2200">
                <a:latin typeface="Aptos Display"/>
              </a:rPr>
              <a:t>et </a:t>
            </a:r>
            <a:r>
              <a:rPr lang="fr-FR" sz="2200" b="1">
                <a:latin typeface="Aptos Display"/>
              </a:rPr>
              <a:t>enjeu important dans les politiques publiques</a:t>
            </a:r>
          </a:p>
          <a:p>
            <a:pPr lvl="1"/>
            <a:r>
              <a:rPr lang="fr-FR" sz="2000" i="1">
                <a:latin typeface="Aptos Display"/>
              </a:rPr>
              <a:t>Plan d’action sur la lecture à l’école </a:t>
            </a:r>
            <a:r>
              <a:rPr lang="fr-FR" sz="1800">
                <a:latin typeface="Aptos Display"/>
              </a:rPr>
              <a:t>(MEES, 2005)</a:t>
            </a:r>
          </a:p>
          <a:p>
            <a:pPr lvl="1"/>
            <a:r>
              <a:rPr lang="fr-FR" sz="2000" i="1">
                <a:latin typeface="Aptos Display"/>
              </a:rPr>
              <a:t>Politique sur la réussite éducative</a:t>
            </a:r>
            <a:r>
              <a:rPr lang="fr-FR" sz="2000">
                <a:latin typeface="Aptos Display"/>
              </a:rPr>
              <a:t> </a:t>
            </a:r>
            <a:r>
              <a:rPr lang="fr-FR" sz="1800">
                <a:latin typeface="Aptos Display"/>
              </a:rPr>
              <a:t>(MEES, 2017)</a:t>
            </a:r>
            <a:r>
              <a:rPr lang="fr-FR" sz="2000">
                <a:latin typeface="Aptos Display"/>
              </a:rPr>
              <a:t> et </a:t>
            </a:r>
            <a:r>
              <a:rPr lang="fr-FR" sz="2000" i="1">
                <a:latin typeface="Aptos Display"/>
              </a:rPr>
              <a:t>Tout pour nos enfants : stratégie 0-8ans </a:t>
            </a:r>
            <a:r>
              <a:rPr lang="fr-FR" sz="1800">
                <a:latin typeface="Aptos Display"/>
              </a:rPr>
              <a:t>(MEES, 2018)</a:t>
            </a:r>
          </a:p>
          <a:p>
            <a:pPr lvl="2"/>
            <a:r>
              <a:rPr lang="fr-FR" sz="1800">
                <a:latin typeface="Aptos Display"/>
              </a:rPr>
              <a:t>Responsabilité des acteurs communautaires dans le soutien des parents et du milieu éducatif et nécessité de consolider les liens pour favoriser la mise en place d’une véritable communauté éducative</a:t>
            </a:r>
          </a:p>
          <a:p>
            <a:pPr lvl="2"/>
            <a:r>
              <a:rPr lang="fr-FR" sz="1800">
                <a:latin typeface="Aptos Display"/>
              </a:rPr>
              <a:t>Implication des bibliothèques publiques et scolaires</a:t>
            </a:r>
          </a:p>
          <a:p>
            <a:r>
              <a:rPr lang="fr-FR" sz="2200">
                <a:latin typeface="Aptos Display"/>
              </a:rPr>
              <a:t>Questionnement quant aux </a:t>
            </a:r>
            <a:r>
              <a:rPr lang="fr-FR" sz="2200" b="1">
                <a:latin typeface="Aptos Display"/>
              </a:rPr>
              <a:t>conditions favorables </a:t>
            </a:r>
            <a:r>
              <a:rPr lang="fr-FR" sz="2200">
                <a:latin typeface="Aptos Display"/>
              </a:rPr>
              <a:t>à la réalisation d’un projet de littératie communautaire</a:t>
            </a:r>
          </a:p>
        </p:txBody>
      </p:sp>
      <p:sp>
        <p:nvSpPr>
          <p:cNvPr id="4" name="Espace réservé de la date 3">
            <a:extLst>
              <a:ext uri="{FF2B5EF4-FFF2-40B4-BE49-F238E27FC236}">
                <a16:creationId xmlns:a16="http://schemas.microsoft.com/office/drawing/2014/main" id="{AD8AD327-D2C5-BB31-A5C5-7C3834140C13}"/>
              </a:ext>
            </a:extLst>
          </p:cNvPr>
          <p:cNvSpPr>
            <a:spLocks noGrp="1"/>
          </p:cNvSpPr>
          <p:nvPr>
            <p:ph type="dt" sz="half" idx="10"/>
          </p:nvPr>
        </p:nvSpPr>
        <p:spPr>
          <a:xfrm>
            <a:off x="838200" y="190925"/>
            <a:ext cx="2743200" cy="365125"/>
          </a:xfrm>
        </p:spPr>
        <p:txBody>
          <a:bodyPr/>
          <a:lstStyle/>
          <a:p>
            <a:r>
              <a:rPr lang="fr-FR"/>
              <a:t>6 novembre 2024</a:t>
            </a:r>
            <a:endParaRPr lang="fr-CA"/>
          </a:p>
        </p:txBody>
      </p:sp>
      <p:sp>
        <p:nvSpPr>
          <p:cNvPr id="9" name="Espace réservé du texte 8">
            <a:extLst>
              <a:ext uri="{FF2B5EF4-FFF2-40B4-BE49-F238E27FC236}">
                <a16:creationId xmlns:a16="http://schemas.microsoft.com/office/drawing/2014/main" id="{0379468B-3AA7-DB9C-02C5-FD281FB3650B}"/>
              </a:ext>
            </a:extLst>
          </p:cNvPr>
          <p:cNvSpPr>
            <a:spLocks noGrp="1"/>
          </p:cNvSpPr>
          <p:nvPr>
            <p:ph type="body" sz="quarter" idx="11"/>
          </p:nvPr>
        </p:nvSpPr>
        <p:spPr/>
        <p:txBody>
          <a:bodyPr/>
          <a:lstStyle/>
          <a:p>
            <a:endParaRPr lang="fr-CA"/>
          </a:p>
        </p:txBody>
      </p:sp>
    </p:spTree>
    <p:extLst>
      <p:ext uri="{BB962C8B-B14F-4D97-AF65-F5344CB8AC3E}">
        <p14:creationId xmlns:p14="http://schemas.microsoft.com/office/powerpoint/2010/main" val="385056086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B041C127-E18E-DFCF-7C00-97F9762E1061}"/>
              </a:ext>
            </a:extLst>
          </p:cNvPr>
          <p:cNvSpPr>
            <a:spLocks noGrp="1"/>
          </p:cNvSpPr>
          <p:nvPr>
            <p:ph type="title"/>
          </p:nvPr>
        </p:nvSpPr>
        <p:spPr>
          <a:xfrm>
            <a:off x="835200" y="1080000"/>
            <a:ext cx="10515600" cy="590400"/>
          </a:xfrm>
        </p:spPr>
        <p:txBody>
          <a:bodyPr/>
          <a:lstStyle/>
          <a:p>
            <a:r>
              <a:rPr lang="fr-CA"/>
              <a:t>But et objectifs du projet</a:t>
            </a:r>
          </a:p>
        </p:txBody>
      </p:sp>
      <p:sp>
        <p:nvSpPr>
          <p:cNvPr id="3" name="Espace réservé du contenu 2">
            <a:extLst>
              <a:ext uri="{FF2B5EF4-FFF2-40B4-BE49-F238E27FC236}">
                <a16:creationId xmlns:a16="http://schemas.microsoft.com/office/drawing/2014/main" id="{972535F4-5258-169E-E60F-831AE34675EC}"/>
              </a:ext>
            </a:extLst>
          </p:cNvPr>
          <p:cNvSpPr>
            <a:spLocks noGrp="1"/>
          </p:cNvSpPr>
          <p:nvPr>
            <p:ph idx="1"/>
          </p:nvPr>
        </p:nvSpPr>
        <p:spPr>
          <a:xfrm>
            <a:off x="838200" y="1825625"/>
            <a:ext cx="10524460" cy="4493105"/>
          </a:xfrm>
        </p:spPr>
        <p:txBody>
          <a:bodyPr vert="horz" lIns="91440" tIns="45720" rIns="91440" bIns="45720" rtlCol="0" anchor="t">
            <a:normAutofit lnSpcReduction="10000"/>
          </a:bodyPr>
          <a:lstStyle/>
          <a:p>
            <a:r>
              <a:rPr lang="fr-CA" sz="2000" b="1">
                <a:latin typeface="Aptos Display"/>
              </a:rPr>
              <a:t>But</a:t>
            </a:r>
          </a:p>
          <a:p>
            <a:pPr lvl="1"/>
            <a:r>
              <a:rPr lang="fr-CA" sz="1800">
                <a:latin typeface="Aptos Display"/>
              </a:rPr>
              <a:t>Développer des </a:t>
            </a:r>
            <a:r>
              <a:rPr lang="fr-CA" sz="1800" b="1">
                <a:latin typeface="Aptos Display"/>
              </a:rPr>
              <a:t>connaissances</a:t>
            </a:r>
            <a:r>
              <a:rPr lang="fr-CA" sz="1800">
                <a:latin typeface="Aptos Display"/>
              </a:rPr>
              <a:t> sur la </a:t>
            </a:r>
            <a:r>
              <a:rPr lang="fr-CA" sz="1800" b="1">
                <a:latin typeface="Aptos Display"/>
              </a:rPr>
              <a:t>littératie communautaire</a:t>
            </a:r>
            <a:r>
              <a:rPr lang="fr-CA" sz="1800">
                <a:latin typeface="Aptos Display"/>
              </a:rPr>
              <a:t> et son </a:t>
            </a:r>
            <a:r>
              <a:rPr lang="fr-CA" sz="1800" b="1">
                <a:latin typeface="Aptos Display"/>
              </a:rPr>
              <a:t>opérationnalisation </a:t>
            </a:r>
            <a:r>
              <a:rPr lang="fr-CA" sz="1800">
                <a:latin typeface="Aptos Display"/>
              </a:rPr>
              <a:t>dans les </a:t>
            </a:r>
            <a:r>
              <a:rPr lang="fr-CA" sz="1800" b="1">
                <a:latin typeface="Aptos Display"/>
              </a:rPr>
              <a:t>communautés éducatives au Québec</a:t>
            </a:r>
          </a:p>
          <a:p>
            <a:r>
              <a:rPr lang="fr-CA" sz="2000" b="1">
                <a:latin typeface="Aptos Display"/>
              </a:rPr>
              <a:t>Objectifs empirique </a:t>
            </a:r>
            <a:r>
              <a:rPr lang="fr-CA" sz="1600">
                <a:latin typeface="Aptos Display"/>
              </a:rPr>
              <a:t>(O1)</a:t>
            </a:r>
            <a:r>
              <a:rPr lang="fr-CA" sz="2000" b="1">
                <a:latin typeface="Aptos Display"/>
              </a:rPr>
              <a:t> et au plan de la diffusion et du transfert de connaissance </a:t>
            </a:r>
            <a:r>
              <a:rPr lang="fr-CA" sz="2000">
                <a:latin typeface="Aptos Display"/>
              </a:rPr>
              <a:t>(</a:t>
            </a:r>
            <a:r>
              <a:rPr lang="fr-CA" sz="1600">
                <a:latin typeface="Aptos Display"/>
              </a:rPr>
              <a:t>O2 et O3)</a:t>
            </a:r>
          </a:p>
          <a:p>
            <a:pPr marL="914400" lvl="1" indent="-571500">
              <a:spcBef>
                <a:spcPts val="1200"/>
              </a:spcBef>
              <a:buNone/>
            </a:pPr>
            <a:r>
              <a:rPr lang="fr-CA" sz="1800">
                <a:latin typeface="Aptos Display"/>
              </a:rPr>
              <a:t>O1. Développer les connaissances en dressant un </a:t>
            </a:r>
            <a:r>
              <a:rPr lang="fr-CA" sz="1800" b="1">
                <a:latin typeface="Aptos Display"/>
              </a:rPr>
              <a:t>portrait</a:t>
            </a:r>
            <a:r>
              <a:rPr lang="fr-CA" sz="1800">
                <a:latin typeface="Aptos Display"/>
              </a:rPr>
              <a:t>, qui fait défaut à l’heure actuelle, de l’</a:t>
            </a:r>
            <a:r>
              <a:rPr lang="fr-CA" sz="1800" b="1">
                <a:latin typeface="Aptos Display"/>
              </a:rPr>
              <a:t>engagement des bibliothèques publiques et scolaires québécoises</a:t>
            </a:r>
            <a:r>
              <a:rPr lang="fr-CA" sz="1800">
                <a:latin typeface="Aptos Display"/>
              </a:rPr>
              <a:t> à travers les </a:t>
            </a:r>
            <a:r>
              <a:rPr lang="fr-CA" sz="1800" b="1">
                <a:latin typeface="Aptos Display"/>
              </a:rPr>
              <a:t>actions </a:t>
            </a:r>
            <a:r>
              <a:rPr lang="fr-CA" sz="1800">
                <a:latin typeface="Aptos Display"/>
              </a:rPr>
              <a:t>menées auprès des </a:t>
            </a:r>
            <a:r>
              <a:rPr lang="fr-CA" sz="1800" b="1">
                <a:latin typeface="Aptos Display"/>
              </a:rPr>
              <a:t>écoles </a:t>
            </a:r>
            <a:r>
              <a:rPr lang="fr-CA" sz="1800">
                <a:latin typeface="Aptos Display"/>
              </a:rPr>
              <a:t>et avec les </a:t>
            </a:r>
            <a:r>
              <a:rPr lang="fr-CA" sz="1800" b="1">
                <a:latin typeface="Aptos Display"/>
              </a:rPr>
              <a:t>acteurs de la communauté</a:t>
            </a:r>
            <a:r>
              <a:rPr lang="fr-CA" sz="1800">
                <a:latin typeface="Aptos Display"/>
              </a:rPr>
              <a:t> pour améliorer la </a:t>
            </a:r>
            <a:r>
              <a:rPr lang="fr-CA" sz="1800" b="1">
                <a:latin typeface="Aptos Display"/>
              </a:rPr>
              <a:t>littératie </a:t>
            </a:r>
            <a:r>
              <a:rPr lang="fr-CA" sz="1800">
                <a:latin typeface="Aptos Display"/>
              </a:rPr>
              <a:t>et le </a:t>
            </a:r>
            <a:r>
              <a:rPr lang="fr-CA" sz="1800" b="1">
                <a:latin typeface="Aptos Display"/>
              </a:rPr>
              <a:t>plaisir de lire des jeunes</a:t>
            </a:r>
          </a:p>
          <a:p>
            <a:pPr marL="914400" lvl="1" indent="-571500">
              <a:spcBef>
                <a:spcPts val="1200"/>
              </a:spcBef>
              <a:buNone/>
            </a:pPr>
            <a:r>
              <a:rPr lang="fr-CA" sz="1800">
                <a:latin typeface="Aptos Display"/>
              </a:rPr>
              <a:t>O2. Élargir et consolider les </a:t>
            </a:r>
            <a:r>
              <a:rPr lang="fr-CA" sz="1800" b="1">
                <a:latin typeface="Aptos Display"/>
              </a:rPr>
              <a:t>partenariats </a:t>
            </a:r>
            <a:r>
              <a:rPr lang="fr-CA" sz="1800">
                <a:latin typeface="Aptos Display"/>
              </a:rPr>
              <a:t>entre les différents milieux des </a:t>
            </a:r>
            <a:r>
              <a:rPr lang="fr-CA" sz="1800" b="1">
                <a:latin typeface="Aptos Display"/>
              </a:rPr>
              <a:t>bibliothèques publiques</a:t>
            </a:r>
            <a:r>
              <a:rPr lang="fr-CA" sz="1800">
                <a:latin typeface="Aptos Display"/>
              </a:rPr>
              <a:t> et </a:t>
            </a:r>
            <a:r>
              <a:rPr lang="fr-CA" sz="1800" b="1">
                <a:latin typeface="Aptos Display"/>
              </a:rPr>
              <a:t>scolaires québécoises</a:t>
            </a:r>
            <a:r>
              <a:rPr lang="fr-CA" sz="1800">
                <a:latin typeface="Aptos Display"/>
              </a:rPr>
              <a:t>, les </a:t>
            </a:r>
            <a:r>
              <a:rPr lang="fr-CA" sz="1800" b="1">
                <a:latin typeface="Aptos Display"/>
              </a:rPr>
              <a:t>écoles</a:t>
            </a:r>
            <a:r>
              <a:rPr lang="fr-CA" sz="1800">
                <a:latin typeface="Aptos Display"/>
              </a:rPr>
              <a:t>, les </a:t>
            </a:r>
            <a:r>
              <a:rPr lang="fr-CA" sz="1800" b="1">
                <a:latin typeface="Aptos Display"/>
              </a:rPr>
              <a:t>organisme communautaires et publics</a:t>
            </a:r>
            <a:r>
              <a:rPr lang="fr-CA" sz="1800">
                <a:latin typeface="Aptos Display"/>
              </a:rPr>
              <a:t> ainsi que les </a:t>
            </a:r>
            <a:r>
              <a:rPr lang="fr-CA" sz="1800" b="1">
                <a:latin typeface="Aptos Display"/>
              </a:rPr>
              <a:t>chercheurs et chercheuses</a:t>
            </a:r>
            <a:r>
              <a:rPr lang="fr-CA" sz="1800">
                <a:latin typeface="Aptos Display"/>
              </a:rPr>
              <a:t> œuvrant dans le secteur</a:t>
            </a:r>
          </a:p>
          <a:p>
            <a:pPr marL="914400" lvl="1" indent="-571500">
              <a:spcBef>
                <a:spcPts val="1200"/>
              </a:spcBef>
              <a:buNone/>
            </a:pPr>
            <a:r>
              <a:rPr lang="fr-CA" sz="1800">
                <a:latin typeface="Aptos Display"/>
              </a:rPr>
              <a:t>O3. Favoriser une appropriation et une application des connaissances par la </a:t>
            </a:r>
            <a:r>
              <a:rPr lang="fr-CA" sz="1800" b="1">
                <a:latin typeface="Aptos Display"/>
              </a:rPr>
              <a:t>création d’outils de formation</a:t>
            </a:r>
            <a:r>
              <a:rPr lang="fr-CA" sz="1800">
                <a:latin typeface="Aptos Display"/>
              </a:rPr>
              <a:t> et des </a:t>
            </a:r>
            <a:r>
              <a:rPr lang="fr-CA" sz="1800" b="1">
                <a:latin typeface="Aptos Display"/>
              </a:rPr>
              <a:t>dispositifs de mobilisation des savoirs</a:t>
            </a:r>
            <a:r>
              <a:rPr lang="fr-CA" sz="1800">
                <a:latin typeface="Aptos Display"/>
              </a:rPr>
              <a:t> pour les chercheurs et chercheuses, les bibliothèques publiques et scolaires ainsi que les communautés qu’elles desservent</a:t>
            </a:r>
          </a:p>
        </p:txBody>
      </p:sp>
      <p:sp>
        <p:nvSpPr>
          <p:cNvPr id="4" name="Espace réservé de la date 3">
            <a:extLst>
              <a:ext uri="{FF2B5EF4-FFF2-40B4-BE49-F238E27FC236}">
                <a16:creationId xmlns:a16="http://schemas.microsoft.com/office/drawing/2014/main" id="{DAF12629-3314-CA2A-C5E9-E159DEB525C9}"/>
              </a:ext>
            </a:extLst>
          </p:cNvPr>
          <p:cNvSpPr>
            <a:spLocks noGrp="1"/>
          </p:cNvSpPr>
          <p:nvPr>
            <p:ph type="dt" sz="half" idx="10"/>
          </p:nvPr>
        </p:nvSpPr>
        <p:spPr>
          <a:xfrm>
            <a:off x="838200" y="190925"/>
            <a:ext cx="2743200" cy="365125"/>
          </a:xfrm>
        </p:spPr>
        <p:txBody>
          <a:bodyPr/>
          <a:lstStyle/>
          <a:p>
            <a:r>
              <a:rPr lang="fr-FR"/>
              <a:t>6 novembre 2024</a:t>
            </a:r>
            <a:endParaRPr lang="fr-CA"/>
          </a:p>
        </p:txBody>
      </p:sp>
      <p:sp>
        <p:nvSpPr>
          <p:cNvPr id="9" name="Espace réservé du texte 8">
            <a:extLst>
              <a:ext uri="{FF2B5EF4-FFF2-40B4-BE49-F238E27FC236}">
                <a16:creationId xmlns:a16="http://schemas.microsoft.com/office/drawing/2014/main" id="{6108A134-CF20-F96F-7755-00556D860266}"/>
              </a:ext>
            </a:extLst>
          </p:cNvPr>
          <p:cNvSpPr>
            <a:spLocks noGrp="1"/>
          </p:cNvSpPr>
          <p:nvPr>
            <p:ph type="body" sz="quarter" idx="11"/>
          </p:nvPr>
        </p:nvSpPr>
        <p:spPr/>
        <p:txBody>
          <a:bodyPr/>
          <a:lstStyle/>
          <a:p>
            <a:endParaRPr lang="fr-CA"/>
          </a:p>
        </p:txBody>
      </p:sp>
      <p:sp>
        <p:nvSpPr>
          <p:cNvPr id="5" name="ZoneTexte 4">
            <a:extLst>
              <a:ext uri="{FF2B5EF4-FFF2-40B4-BE49-F238E27FC236}">
                <a16:creationId xmlns:a16="http://schemas.microsoft.com/office/drawing/2014/main" id="{6F481B9C-33C0-0565-C88B-165A6D001317}"/>
              </a:ext>
            </a:extLst>
          </p:cNvPr>
          <p:cNvSpPr txBox="1"/>
          <p:nvPr/>
        </p:nvSpPr>
        <p:spPr>
          <a:xfrm>
            <a:off x="157316" y="6322141"/>
            <a:ext cx="8122736" cy="369332"/>
          </a:xfrm>
          <a:prstGeom prst="rect">
            <a:avLst/>
          </a:prstGeom>
          <a:noFill/>
        </p:spPr>
        <p:txBody>
          <a:bodyPr wrap="none" lIns="91440" tIns="45720" rIns="91440" bIns="45720" rtlCol="0" anchor="t">
            <a:spAutoFit/>
          </a:bodyPr>
          <a:lstStyle/>
          <a:p>
            <a:r>
              <a:rPr lang="fr-CA" b="1" i="1"/>
              <a:t>But de la communication</a:t>
            </a:r>
            <a:r>
              <a:rPr lang="fr-CA" i="1"/>
              <a:t> : partager certains résultats préliminaires du projet</a:t>
            </a:r>
          </a:p>
        </p:txBody>
      </p:sp>
    </p:spTree>
    <p:extLst>
      <p:ext uri="{BB962C8B-B14F-4D97-AF65-F5344CB8AC3E}">
        <p14:creationId xmlns:p14="http://schemas.microsoft.com/office/powerpoint/2010/main" val="39326879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0FAEA8C-5664-E69C-640C-D161D1EBFDEB}"/>
              </a:ext>
            </a:extLst>
          </p:cNvPr>
          <p:cNvSpPr>
            <a:spLocks noGrp="1"/>
          </p:cNvSpPr>
          <p:nvPr>
            <p:ph type="title"/>
          </p:nvPr>
        </p:nvSpPr>
        <p:spPr>
          <a:xfrm>
            <a:off x="835200" y="1080000"/>
            <a:ext cx="10515600" cy="590400"/>
          </a:xfrm>
        </p:spPr>
        <p:txBody>
          <a:bodyPr/>
          <a:lstStyle/>
          <a:p>
            <a:r>
              <a:rPr lang="fr-CA"/>
              <a:t>Méthodologie globale</a:t>
            </a:r>
          </a:p>
        </p:txBody>
      </p:sp>
      <p:sp>
        <p:nvSpPr>
          <p:cNvPr id="8" name="Forme libre : forme 7">
            <a:extLst>
              <a:ext uri="{FF2B5EF4-FFF2-40B4-BE49-F238E27FC236}">
                <a16:creationId xmlns:a16="http://schemas.microsoft.com/office/drawing/2014/main" id="{B5F39DE0-1A72-679B-556E-64E9D4D1BE64}"/>
              </a:ext>
            </a:extLst>
          </p:cNvPr>
          <p:cNvSpPr/>
          <p:nvPr/>
        </p:nvSpPr>
        <p:spPr>
          <a:xfrm>
            <a:off x="1534874" y="1806600"/>
            <a:ext cx="10304700" cy="1440000"/>
          </a:xfrm>
          <a:custGeom>
            <a:avLst/>
            <a:gdLst>
              <a:gd name="connsiteX0" fmla="*/ 191847 w 1151056"/>
              <a:gd name="connsiteY0" fmla="*/ 0 h 10304700"/>
              <a:gd name="connsiteX1" fmla="*/ 959209 w 1151056"/>
              <a:gd name="connsiteY1" fmla="*/ 0 h 10304700"/>
              <a:gd name="connsiteX2" fmla="*/ 1151056 w 1151056"/>
              <a:gd name="connsiteY2" fmla="*/ 191847 h 10304700"/>
              <a:gd name="connsiteX3" fmla="*/ 1151056 w 1151056"/>
              <a:gd name="connsiteY3" fmla="*/ 10304700 h 10304700"/>
              <a:gd name="connsiteX4" fmla="*/ 1151056 w 1151056"/>
              <a:gd name="connsiteY4" fmla="*/ 10304700 h 10304700"/>
              <a:gd name="connsiteX5" fmla="*/ 0 w 1151056"/>
              <a:gd name="connsiteY5" fmla="*/ 10304700 h 10304700"/>
              <a:gd name="connsiteX6" fmla="*/ 0 w 1151056"/>
              <a:gd name="connsiteY6" fmla="*/ 10304700 h 10304700"/>
              <a:gd name="connsiteX7" fmla="*/ 0 w 1151056"/>
              <a:gd name="connsiteY7" fmla="*/ 191847 h 10304700"/>
              <a:gd name="connsiteX8" fmla="*/ 191847 w 1151056"/>
              <a:gd name="connsiteY8" fmla="*/ 0 h 10304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1056" h="10304700">
                <a:moveTo>
                  <a:pt x="1151056" y="1717492"/>
                </a:moveTo>
                <a:lnTo>
                  <a:pt x="1151056" y="8587208"/>
                </a:lnTo>
                <a:cubicBezTo>
                  <a:pt x="1151056" y="9535749"/>
                  <a:pt x="1141462" y="10304696"/>
                  <a:pt x="1129626" y="10304696"/>
                </a:cubicBezTo>
                <a:lnTo>
                  <a:pt x="0" y="10304696"/>
                </a:lnTo>
                <a:lnTo>
                  <a:pt x="0" y="10304696"/>
                </a:lnTo>
                <a:lnTo>
                  <a:pt x="0" y="4"/>
                </a:lnTo>
                <a:lnTo>
                  <a:pt x="0" y="4"/>
                </a:lnTo>
                <a:lnTo>
                  <a:pt x="1129626" y="4"/>
                </a:lnTo>
                <a:cubicBezTo>
                  <a:pt x="1141462" y="4"/>
                  <a:pt x="1151056" y="768951"/>
                  <a:pt x="1151056" y="1717492"/>
                </a:cubicBezTo>
                <a:close/>
              </a:path>
            </a:pathLst>
          </a:custGeom>
          <a:solidFill>
            <a:schemeClr val="accent1">
              <a:lumMod val="20000"/>
              <a:lumOff val="80000"/>
            </a:schemeClr>
          </a:solidFill>
          <a:ln>
            <a:noFill/>
          </a:ln>
        </p:spPr>
        <p:style>
          <a:lnRef idx="2">
            <a:schemeClr val="accent1">
              <a:shade val="80000"/>
              <a:hueOff val="0"/>
              <a:satOff val="0"/>
              <a:lumOff val="0"/>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9568" tIns="65080" rIns="65080" bIns="65080" numCol="1" spcCol="1270" anchor="ctr" anchorCtr="0">
            <a:noAutofit/>
          </a:bodyPr>
          <a:lstStyle/>
          <a:p>
            <a:pPr marL="114300" lvl="1" indent="-114300" algn="l" defTabSz="622300">
              <a:lnSpc>
                <a:spcPct val="90000"/>
              </a:lnSpc>
              <a:spcBef>
                <a:spcPct val="0"/>
              </a:spcBef>
              <a:spcAft>
                <a:spcPct val="15000"/>
              </a:spcAft>
              <a:buChar char="•"/>
            </a:pPr>
            <a:r>
              <a:rPr lang="fr-CA" sz="1600" i="1" kern="1200">
                <a:latin typeface="Aptos"/>
              </a:rPr>
              <a:t>Objectifs</a:t>
            </a:r>
            <a:r>
              <a:rPr lang="fr-CA" sz="1600" kern="1200">
                <a:latin typeface="Aptos"/>
              </a:rPr>
              <a:t> : (1) Étudier le </a:t>
            </a:r>
            <a:r>
              <a:rPr lang="fr-CA" sz="1600" b="1" kern="1200">
                <a:latin typeface="Aptos"/>
              </a:rPr>
              <a:t>phénomène de la littératie communautaire</a:t>
            </a:r>
            <a:r>
              <a:rPr lang="fr-CA" sz="1600" kern="1200">
                <a:latin typeface="Aptos"/>
              </a:rPr>
              <a:t>, dans une </a:t>
            </a:r>
            <a:r>
              <a:rPr lang="fr-CA" sz="1600" b="1" kern="1200">
                <a:latin typeface="Aptos"/>
              </a:rPr>
              <a:t>perspective documentaire</a:t>
            </a:r>
            <a:r>
              <a:rPr lang="fr-CA" sz="1600" kern="1200">
                <a:latin typeface="Aptos"/>
              </a:rPr>
              <a:t>, pour clarifier et accroître la </a:t>
            </a:r>
            <a:r>
              <a:rPr lang="fr-CA" sz="1600" b="1" kern="1200">
                <a:latin typeface="Aptos"/>
              </a:rPr>
              <a:t>compréhension du concept et de son champ d’étude</a:t>
            </a:r>
            <a:r>
              <a:rPr lang="fr-CA" sz="1600" kern="1200">
                <a:latin typeface="Aptos"/>
              </a:rPr>
              <a:t>, ainsi que de (2) mesurer l’</a:t>
            </a:r>
            <a:r>
              <a:rPr lang="fr-CA" sz="1600" b="1" kern="1200">
                <a:latin typeface="Aptos"/>
              </a:rPr>
              <a:t>importance de la littératie communautaire</a:t>
            </a:r>
            <a:r>
              <a:rPr lang="fr-CA" sz="1600" kern="1200">
                <a:latin typeface="Aptos"/>
              </a:rPr>
              <a:t> dans la </a:t>
            </a:r>
            <a:r>
              <a:rPr lang="fr-CA" sz="1600" b="1" kern="1200">
                <a:latin typeface="Aptos"/>
              </a:rPr>
              <a:t>production scientifique</a:t>
            </a:r>
            <a:r>
              <a:rPr lang="fr-CA" sz="1600" kern="1200">
                <a:latin typeface="Aptos"/>
              </a:rPr>
              <a:t> en sondant le registre et la diversité des pratiques exposées dans les travaux s’y rapportant</a:t>
            </a:r>
          </a:p>
          <a:p>
            <a:pPr marL="114300" lvl="1" indent="-114300" algn="l" defTabSz="622300">
              <a:lnSpc>
                <a:spcPct val="90000"/>
              </a:lnSpc>
              <a:spcBef>
                <a:spcPts val="1200"/>
              </a:spcBef>
              <a:spcAft>
                <a:spcPct val="15000"/>
              </a:spcAft>
              <a:buChar char="•"/>
            </a:pPr>
            <a:r>
              <a:rPr lang="fr-CA" sz="1600" i="1" kern="1200">
                <a:latin typeface="Aptos"/>
              </a:rPr>
              <a:t>Méthodologies</a:t>
            </a:r>
            <a:r>
              <a:rPr lang="fr-CA" sz="1600" kern="1200">
                <a:latin typeface="Aptos"/>
              </a:rPr>
              <a:t> : (1) Revue systématique, et (2) analyses bibliométriques et fouille de texte</a:t>
            </a:r>
          </a:p>
        </p:txBody>
      </p:sp>
      <p:sp>
        <p:nvSpPr>
          <p:cNvPr id="11" name="Forme libre : forme 10">
            <a:extLst>
              <a:ext uri="{FF2B5EF4-FFF2-40B4-BE49-F238E27FC236}">
                <a16:creationId xmlns:a16="http://schemas.microsoft.com/office/drawing/2014/main" id="{97400902-8B09-7FF7-7468-DE33EE249524}"/>
              </a:ext>
            </a:extLst>
          </p:cNvPr>
          <p:cNvSpPr/>
          <p:nvPr/>
        </p:nvSpPr>
        <p:spPr>
          <a:xfrm>
            <a:off x="1534874" y="3384947"/>
            <a:ext cx="10304700" cy="1440000"/>
          </a:xfrm>
          <a:custGeom>
            <a:avLst/>
            <a:gdLst>
              <a:gd name="connsiteX0" fmla="*/ 191847 w 1151056"/>
              <a:gd name="connsiteY0" fmla="*/ 0 h 10304700"/>
              <a:gd name="connsiteX1" fmla="*/ 959209 w 1151056"/>
              <a:gd name="connsiteY1" fmla="*/ 0 h 10304700"/>
              <a:gd name="connsiteX2" fmla="*/ 1151056 w 1151056"/>
              <a:gd name="connsiteY2" fmla="*/ 191847 h 10304700"/>
              <a:gd name="connsiteX3" fmla="*/ 1151056 w 1151056"/>
              <a:gd name="connsiteY3" fmla="*/ 10304700 h 10304700"/>
              <a:gd name="connsiteX4" fmla="*/ 1151056 w 1151056"/>
              <a:gd name="connsiteY4" fmla="*/ 10304700 h 10304700"/>
              <a:gd name="connsiteX5" fmla="*/ 0 w 1151056"/>
              <a:gd name="connsiteY5" fmla="*/ 10304700 h 10304700"/>
              <a:gd name="connsiteX6" fmla="*/ 0 w 1151056"/>
              <a:gd name="connsiteY6" fmla="*/ 10304700 h 10304700"/>
              <a:gd name="connsiteX7" fmla="*/ 0 w 1151056"/>
              <a:gd name="connsiteY7" fmla="*/ 191847 h 10304700"/>
              <a:gd name="connsiteX8" fmla="*/ 191847 w 1151056"/>
              <a:gd name="connsiteY8" fmla="*/ 0 h 10304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1056" h="10304700">
                <a:moveTo>
                  <a:pt x="1151056" y="1717492"/>
                </a:moveTo>
                <a:lnTo>
                  <a:pt x="1151056" y="8587208"/>
                </a:lnTo>
                <a:cubicBezTo>
                  <a:pt x="1151056" y="9535749"/>
                  <a:pt x="1141462" y="10304696"/>
                  <a:pt x="1129626" y="10304696"/>
                </a:cubicBezTo>
                <a:lnTo>
                  <a:pt x="0" y="10304696"/>
                </a:lnTo>
                <a:lnTo>
                  <a:pt x="0" y="10304696"/>
                </a:lnTo>
                <a:lnTo>
                  <a:pt x="0" y="4"/>
                </a:lnTo>
                <a:lnTo>
                  <a:pt x="0" y="4"/>
                </a:lnTo>
                <a:lnTo>
                  <a:pt x="1129626" y="4"/>
                </a:lnTo>
                <a:cubicBezTo>
                  <a:pt x="1141462" y="4"/>
                  <a:pt x="1151056" y="768951"/>
                  <a:pt x="1151056" y="1717492"/>
                </a:cubicBezTo>
                <a:close/>
              </a:path>
            </a:pathLst>
          </a:custGeom>
          <a:solidFill>
            <a:schemeClr val="accent1">
              <a:lumMod val="20000"/>
              <a:lumOff val="80000"/>
            </a:schemeClr>
          </a:solidFill>
          <a:ln>
            <a:noFill/>
          </a:ln>
        </p:spPr>
        <p:style>
          <a:lnRef idx="2">
            <a:schemeClr val="accent1">
              <a:shade val="80000"/>
              <a:hueOff val="135632"/>
              <a:satOff val="2588"/>
              <a:lumOff val="11428"/>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9568" tIns="65080" rIns="65080" bIns="65080" numCol="1" spcCol="1270" anchor="ctr" anchorCtr="0">
            <a:noAutofit/>
          </a:bodyPr>
          <a:lstStyle/>
          <a:p>
            <a:pPr marL="114300" lvl="1" indent="-114300" algn="l" defTabSz="622300">
              <a:lnSpc>
                <a:spcPct val="90000"/>
              </a:lnSpc>
              <a:spcBef>
                <a:spcPct val="0"/>
              </a:spcBef>
              <a:spcAft>
                <a:spcPct val="15000"/>
              </a:spcAft>
              <a:buChar char="•"/>
            </a:pPr>
            <a:r>
              <a:rPr lang="fr-CA" i="1" kern="1200">
                <a:latin typeface="Aptos"/>
              </a:rPr>
              <a:t>Objectif</a:t>
            </a:r>
            <a:r>
              <a:rPr lang="fr-CA" kern="1200">
                <a:latin typeface="Aptos"/>
              </a:rPr>
              <a:t> : Mieux capturer et traduire la diversité de la </a:t>
            </a:r>
            <a:r>
              <a:rPr lang="fr-CA" b="1" kern="1200">
                <a:latin typeface="Aptos"/>
              </a:rPr>
              <a:t>réalité des bibliothèques publiques et scolaires</a:t>
            </a:r>
            <a:r>
              <a:rPr lang="fr-CA" kern="1200">
                <a:latin typeface="Aptos"/>
              </a:rPr>
              <a:t> </a:t>
            </a:r>
            <a:r>
              <a:rPr lang="fr-CA" b="1" kern="1200">
                <a:latin typeface="Aptos"/>
              </a:rPr>
              <a:t>québécoises </a:t>
            </a:r>
            <a:r>
              <a:rPr lang="fr-CA" kern="1200">
                <a:latin typeface="Aptos"/>
              </a:rPr>
              <a:t>en matière de </a:t>
            </a:r>
            <a:r>
              <a:rPr lang="fr-CA" b="1" kern="1200">
                <a:latin typeface="Aptos"/>
              </a:rPr>
              <a:t>littératie communautaire</a:t>
            </a:r>
          </a:p>
          <a:p>
            <a:pPr marL="114300" lvl="1" indent="-114300" algn="l" defTabSz="622300">
              <a:lnSpc>
                <a:spcPct val="90000"/>
              </a:lnSpc>
              <a:spcBef>
                <a:spcPts val="1200"/>
              </a:spcBef>
              <a:spcAft>
                <a:spcPct val="15000"/>
              </a:spcAft>
              <a:buChar char="•"/>
            </a:pPr>
            <a:r>
              <a:rPr lang="fr-CA" i="1" kern="1200">
                <a:latin typeface="Aptos"/>
              </a:rPr>
              <a:t>Méthodologie</a:t>
            </a:r>
            <a:r>
              <a:rPr lang="fr-CA" kern="1200">
                <a:latin typeface="Aptos"/>
              </a:rPr>
              <a:t> : Étude de cas multiples</a:t>
            </a:r>
          </a:p>
        </p:txBody>
      </p:sp>
      <p:sp>
        <p:nvSpPr>
          <p:cNvPr id="13" name="Forme libre : forme 12">
            <a:extLst>
              <a:ext uri="{FF2B5EF4-FFF2-40B4-BE49-F238E27FC236}">
                <a16:creationId xmlns:a16="http://schemas.microsoft.com/office/drawing/2014/main" id="{C83BA53D-7762-434C-72F1-4B3898D5089F}"/>
              </a:ext>
            </a:extLst>
          </p:cNvPr>
          <p:cNvSpPr/>
          <p:nvPr/>
        </p:nvSpPr>
        <p:spPr>
          <a:xfrm>
            <a:off x="1534874" y="4963293"/>
            <a:ext cx="10304700" cy="1440000"/>
          </a:xfrm>
          <a:custGeom>
            <a:avLst/>
            <a:gdLst>
              <a:gd name="connsiteX0" fmla="*/ 191847 w 1151056"/>
              <a:gd name="connsiteY0" fmla="*/ 0 h 10304700"/>
              <a:gd name="connsiteX1" fmla="*/ 959209 w 1151056"/>
              <a:gd name="connsiteY1" fmla="*/ 0 h 10304700"/>
              <a:gd name="connsiteX2" fmla="*/ 1151056 w 1151056"/>
              <a:gd name="connsiteY2" fmla="*/ 191847 h 10304700"/>
              <a:gd name="connsiteX3" fmla="*/ 1151056 w 1151056"/>
              <a:gd name="connsiteY3" fmla="*/ 10304700 h 10304700"/>
              <a:gd name="connsiteX4" fmla="*/ 1151056 w 1151056"/>
              <a:gd name="connsiteY4" fmla="*/ 10304700 h 10304700"/>
              <a:gd name="connsiteX5" fmla="*/ 0 w 1151056"/>
              <a:gd name="connsiteY5" fmla="*/ 10304700 h 10304700"/>
              <a:gd name="connsiteX6" fmla="*/ 0 w 1151056"/>
              <a:gd name="connsiteY6" fmla="*/ 10304700 h 10304700"/>
              <a:gd name="connsiteX7" fmla="*/ 0 w 1151056"/>
              <a:gd name="connsiteY7" fmla="*/ 191847 h 10304700"/>
              <a:gd name="connsiteX8" fmla="*/ 191847 w 1151056"/>
              <a:gd name="connsiteY8" fmla="*/ 0 h 103047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151056" h="10304700">
                <a:moveTo>
                  <a:pt x="1151056" y="1717492"/>
                </a:moveTo>
                <a:lnTo>
                  <a:pt x="1151056" y="8587208"/>
                </a:lnTo>
                <a:cubicBezTo>
                  <a:pt x="1151056" y="9535749"/>
                  <a:pt x="1141462" y="10304696"/>
                  <a:pt x="1129626" y="10304696"/>
                </a:cubicBezTo>
                <a:lnTo>
                  <a:pt x="0" y="10304696"/>
                </a:lnTo>
                <a:lnTo>
                  <a:pt x="0" y="10304696"/>
                </a:lnTo>
                <a:lnTo>
                  <a:pt x="0" y="4"/>
                </a:lnTo>
                <a:lnTo>
                  <a:pt x="0" y="4"/>
                </a:lnTo>
                <a:lnTo>
                  <a:pt x="1129626" y="4"/>
                </a:lnTo>
                <a:cubicBezTo>
                  <a:pt x="1141462" y="4"/>
                  <a:pt x="1151056" y="768951"/>
                  <a:pt x="1151056" y="1717492"/>
                </a:cubicBezTo>
                <a:close/>
              </a:path>
            </a:pathLst>
          </a:custGeom>
          <a:solidFill>
            <a:schemeClr val="accent1">
              <a:lumMod val="20000"/>
              <a:lumOff val="80000"/>
            </a:schemeClr>
          </a:solidFill>
          <a:ln>
            <a:noFill/>
          </a:ln>
        </p:spPr>
        <p:style>
          <a:lnRef idx="2">
            <a:schemeClr val="accent1">
              <a:shade val="80000"/>
              <a:hueOff val="271263"/>
              <a:satOff val="5175"/>
              <a:lumOff val="22855"/>
              <a:alphaOff val="0"/>
            </a:schemeClr>
          </a:lnRef>
          <a:fillRef idx="1">
            <a:schemeClr val="lt1">
              <a:alpha val="90000"/>
              <a:hueOff val="0"/>
              <a:satOff val="0"/>
              <a:lumOff val="0"/>
              <a:alphaOff val="0"/>
            </a:schemeClr>
          </a:fillRef>
          <a:effectRef idx="0">
            <a:schemeClr val="lt1">
              <a:alpha val="90000"/>
              <a:hueOff val="0"/>
              <a:satOff val="0"/>
              <a:lumOff val="0"/>
              <a:alphaOff val="0"/>
            </a:schemeClr>
          </a:effectRef>
          <a:fontRef idx="minor">
            <a:schemeClr val="dk1">
              <a:hueOff val="0"/>
              <a:satOff val="0"/>
              <a:lumOff val="0"/>
              <a:alphaOff val="0"/>
            </a:schemeClr>
          </a:fontRef>
        </p:style>
        <p:txBody>
          <a:bodyPr spcFirstLastPara="0" vert="horz" wrap="square" lIns="99568" tIns="65080" rIns="65080" bIns="65081" numCol="1" spcCol="1270" anchor="ctr" anchorCtr="0">
            <a:noAutofit/>
          </a:bodyPr>
          <a:lstStyle/>
          <a:p>
            <a:pPr marL="114300" lvl="1" indent="-114300" algn="l" defTabSz="622300">
              <a:lnSpc>
                <a:spcPct val="90000"/>
              </a:lnSpc>
              <a:spcBef>
                <a:spcPct val="0"/>
              </a:spcBef>
              <a:spcAft>
                <a:spcPct val="15000"/>
              </a:spcAft>
              <a:buChar char="•"/>
            </a:pPr>
            <a:r>
              <a:rPr lang="fr-CA" i="1" kern="1200">
                <a:latin typeface="Aptos"/>
              </a:rPr>
              <a:t>Objectif</a:t>
            </a:r>
            <a:r>
              <a:rPr lang="fr-CA" kern="1200">
                <a:latin typeface="Aptos"/>
              </a:rPr>
              <a:t> : Décrire les </a:t>
            </a:r>
            <a:r>
              <a:rPr lang="fr-CA" b="1" kern="1200">
                <a:latin typeface="Aptos"/>
              </a:rPr>
              <a:t>actions liées à la littératie</a:t>
            </a:r>
            <a:r>
              <a:rPr lang="fr-CA" kern="1200">
                <a:latin typeface="Aptos"/>
              </a:rPr>
              <a:t> chez les élèves du troisième cycle au primaire et du secondaire au sein des </a:t>
            </a:r>
            <a:r>
              <a:rPr lang="fr-CA" b="1" kern="1200">
                <a:latin typeface="Aptos"/>
              </a:rPr>
              <a:t>bibliothèques publiques et scolaires québécoises</a:t>
            </a:r>
          </a:p>
          <a:p>
            <a:pPr marL="114300" lvl="1" indent="-114300" algn="l" defTabSz="622300">
              <a:lnSpc>
                <a:spcPct val="90000"/>
              </a:lnSpc>
              <a:spcBef>
                <a:spcPts val="1200"/>
              </a:spcBef>
              <a:spcAft>
                <a:spcPct val="15000"/>
              </a:spcAft>
              <a:buChar char="•"/>
            </a:pPr>
            <a:r>
              <a:rPr lang="fr-CA" i="1" kern="1200">
                <a:latin typeface="Aptos"/>
              </a:rPr>
              <a:t>Méthodologie</a:t>
            </a:r>
            <a:r>
              <a:rPr lang="fr-CA" kern="1200">
                <a:latin typeface="Aptos"/>
              </a:rPr>
              <a:t> : Enquête descriptive ponctuelle</a:t>
            </a:r>
          </a:p>
        </p:txBody>
      </p:sp>
      <p:sp>
        <p:nvSpPr>
          <p:cNvPr id="4" name="Espace réservé de la date 3">
            <a:extLst>
              <a:ext uri="{FF2B5EF4-FFF2-40B4-BE49-F238E27FC236}">
                <a16:creationId xmlns:a16="http://schemas.microsoft.com/office/drawing/2014/main" id="{1518AC26-D1F4-935A-878A-F33025565FA4}"/>
              </a:ext>
            </a:extLst>
          </p:cNvPr>
          <p:cNvSpPr>
            <a:spLocks noGrp="1"/>
          </p:cNvSpPr>
          <p:nvPr>
            <p:ph type="dt" sz="half" idx="10"/>
          </p:nvPr>
        </p:nvSpPr>
        <p:spPr>
          <a:xfrm>
            <a:off x="838200" y="190925"/>
            <a:ext cx="2743200" cy="365125"/>
          </a:xfrm>
        </p:spPr>
        <p:txBody>
          <a:bodyPr/>
          <a:lstStyle/>
          <a:p>
            <a:r>
              <a:rPr lang="fr-FR"/>
              <a:t>6 novembre 2024</a:t>
            </a:r>
            <a:endParaRPr lang="fr-CA"/>
          </a:p>
        </p:txBody>
      </p:sp>
      <p:sp>
        <p:nvSpPr>
          <p:cNvPr id="9" name="Espace réservé du texte 8">
            <a:extLst>
              <a:ext uri="{FF2B5EF4-FFF2-40B4-BE49-F238E27FC236}">
                <a16:creationId xmlns:a16="http://schemas.microsoft.com/office/drawing/2014/main" id="{2CB3BC1E-853A-BD29-301B-B88517569C48}"/>
              </a:ext>
            </a:extLst>
          </p:cNvPr>
          <p:cNvSpPr>
            <a:spLocks noGrp="1"/>
          </p:cNvSpPr>
          <p:nvPr>
            <p:ph type="body" sz="quarter" idx="11"/>
          </p:nvPr>
        </p:nvSpPr>
        <p:spPr/>
        <p:txBody>
          <a:bodyPr vert="horz" lIns="91440" tIns="45720" rIns="91440" bIns="45720" rtlCol="0" anchor="t">
            <a:noAutofit/>
          </a:bodyPr>
          <a:lstStyle/>
          <a:p>
            <a:r>
              <a:rPr lang="fr-CA">
                <a:latin typeface="Arial Narrow"/>
              </a:rPr>
              <a:t>Méthodologie</a:t>
            </a:r>
            <a:endParaRPr lang="fr-CA"/>
          </a:p>
        </p:txBody>
      </p:sp>
      <p:sp>
        <p:nvSpPr>
          <p:cNvPr id="14" name="Flèche : chevron 13">
            <a:extLst>
              <a:ext uri="{FF2B5EF4-FFF2-40B4-BE49-F238E27FC236}">
                <a16:creationId xmlns:a16="http://schemas.microsoft.com/office/drawing/2014/main" id="{A3537BB4-BFBE-34B7-419D-A465D9371281}"/>
              </a:ext>
            </a:extLst>
          </p:cNvPr>
          <p:cNvSpPr/>
          <p:nvPr/>
        </p:nvSpPr>
        <p:spPr>
          <a:xfrm rot="5400000">
            <a:off x="58424" y="2054482"/>
            <a:ext cx="1714500" cy="1238400"/>
          </a:xfrm>
          <a:prstGeom prst="chevron">
            <a:avLst>
              <a:gd name="adj" fmla="val 24046"/>
            </a:avLst>
          </a:prstGeom>
          <a:solidFill>
            <a:srgbClr val="528CC1"/>
          </a:solidFill>
          <a:ln>
            <a:solidFill>
              <a:srgbClr val="528CC1"/>
            </a:solidFill>
          </a:ln>
        </p:spPr>
        <p:style>
          <a:lnRef idx="2">
            <a:schemeClr val="accent1">
              <a:shade val="15000"/>
            </a:schemeClr>
          </a:lnRef>
          <a:fillRef idx="1">
            <a:schemeClr val="accent1"/>
          </a:fillRef>
          <a:effectRef idx="0">
            <a:schemeClr val="accent1"/>
          </a:effectRef>
          <a:fontRef idx="minor">
            <a:schemeClr val="lt1"/>
          </a:fontRef>
        </p:style>
        <p:txBody>
          <a:bodyPr vert="vert270" lIns="0" tIns="45720" rIns="0" bIns="45720" rtlCol="0" anchor="ctr"/>
          <a:lstStyle/>
          <a:p>
            <a:pPr algn="ctr"/>
            <a:r>
              <a:rPr lang="fr-CA" sz="1600" b="1">
                <a:latin typeface="Aptos"/>
              </a:rPr>
              <a:t>Examen</a:t>
            </a:r>
            <a:br>
              <a:rPr lang="fr-CA" sz="1600" b="1">
                <a:latin typeface="Aptos"/>
              </a:rPr>
            </a:br>
            <a:r>
              <a:rPr lang="fr-CA" sz="1600" b="1">
                <a:latin typeface="Aptos"/>
              </a:rPr>
              <a:t>de la littérature</a:t>
            </a:r>
          </a:p>
        </p:txBody>
      </p:sp>
      <p:sp>
        <p:nvSpPr>
          <p:cNvPr id="15" name="Flèche : chevron 14">
            <a:extLst>
              <a:ext uri="{FF2B5EF4-FFF2-40B4-BE49-F238E27FC236}">
                <a16:creationId xmlns:a16="http://schemas.microsoft.com/office/drawing/2014/main" id="{FC20340F-088D-D0AC-E697-F57421C39B9D}"/>
              </a:ext>
            </a:extLst>
          </p:cNvPr>
          <p:cNvSpPr/>
          <p:nvPr/>
        </p:nvSpPr>
        <p:spPr>
          <a:xfrm rot="5400000">
            <a:off x="58424" y="3630682"/>
            <a:ext cx="1714500" cy="1238400"/>
          </a:xfrm>
          <a:prstGeom prst="chevron">
            <a:avLst>
              <a:gd name="adj" fmla="val 24046"/>
            </a:avLst>
          </a:prstGeom>
          <a:solidFill>
            <a:srgbClr val="7AA5D3"/>
          </a:solidFill>
          <a:ln>
            <a:solidFill>
              <a:srgbClr val="7AA5D3"/>
            </a:solidFill>
          </a:ln>
        </p:spPr>
        <p:style>
          <a:lnRef idx="2">
            <a:schemeClr val="accent1">
              <a:shade val="15000"/>
            </a:schemeClr>
          </a:lnRef>
          <a:fillRef idx="1">
            <a:schemeClr val="accent1"/>
          </a:fillRef>
          <a:effectRef idx="0">
            <a:schemeClr val="accent1"/>
          </a:effectRef>
          <a:fontRef idx="minor">
            <a:schemeClr val="lt1"/>
          </a:fontRef>
        </p:style>
        <p:txBody>
          <a:bodyPr vert="vert270" lIns="0" rIns="0" rtlCol="0" anchor="ctr"/>
          <a:lstStyle/>
          <a:p>
            <a:pPr algn="ctr"/>
            <a:r>
              <a:rPr lang="fr-CA" sz="1600" b="1">
                <a:solidFill>
                  <a:schemeClr val="bg1"/>
                </a:solidFill>
                <a:latin typeface="Aptos" panose="020B0004020202020204" pitchFamily="34" charset="0"/>
              </a:rPr>
              <a:t>Approche qualitative</a:t>
            </a:r>
          </a:p>
        </p:txBody>
      </p:sp>
      <p:sp>
        <p:nvSpPr>
          <p:cNvPr id="16" name="Flèche : chevron 15">
            <a:extLst>
              <a:ext uri="{FF2B5EF4-FFF2-40B4-BE49-F238E27FC236}">
                <a16:creationId xmlns:a16="http://schemas.microsoft.com/office/drawing/2014/main" id="{50A5CF55-970A-5693-0B06-E99C8FB69EF0}"/>
              </a:ext>
            </a:extLst>
          </p:cNvPr>
          <p:cNvSpPr/>
          <p:nvPr/>
        </p:nvSpPr>
        <p:spPr>
          <a:xfrm rot="5400000">
            <a:off x="58424" y="5211175"/>
            <a:ext cx="1714500" cy="1238400"/>
          </a:xfrm>
          <a:prstGeom prst="chevron">
            <a:avLst>
              <a:gd name="adj" fmla="val 24046"/>
            </a:avLst>
          </a:prstGeom>
          <a:solidFill>
            <a:srgbClr val="A4C0E3"/>
          </a:solidFill>
          <a:ln>
            <a:solidFill>
              <a:srgbClr val="A4C0E3"/>
            </a:solidFill>
          </a:ln>
        </p:spPr>
        <p:style>
          <a:lnRef idx="2">
            <a:schemeClr val="accent1">
              <a:shade val="15000"/>
            </a:schemeClr>
          </a:lnRef>
          <a:fillRef idx="1">
            <a:schemeClr val="accent1"/>
          </a:fillRef>
          <a:effectRef idx="0">
            <a:schemeClr val="accent1"/>
          </a:effectRef>
          <a:fontRef idx="minor">
            <a:schemeClr val="lt1"/>
          </a:fontRef>
        </p:style>
        <p:txBody>
          <a:bodyPr vert="vert270" lIns="0" rIns="0" rtlCol="0" anchor="ctr"/>
          <a:lstStyle/>
          <a:p>
            <a:pPr algn="ctr"/>
            <a:r>
              <a:rPr lang="fr-CA" sz="1600" b="1">
                <a:latin typeface="Aptos" panose="020B0004020202020204" pitchFamily="34" charset="0"/>
              </a:rPr>
              <a:t>Approche quantitative</a:t>
            </a:r>
          </a:p>
        </p:txBody>
      </p:sp>
      <p:sp>
        <p:nvSpPr>
          <p:cNvPr id="17" name="Rectangle : coins arrondis 16">
            <a:extLst>
              <a:ext uri="{FF2B5EF4-FFF2-40B4-BE49-F238E27FC236}">
                <a16:creationId xmlns:a16="http://schemas.microsoft.com/office/drawing/2014/main" id="{2DBD2B12-52E4-8A12-7CD8-1940155671E6}"/>
              </a:ext>
            </a:extLst>
          </p:cNvPr>
          <p:cNvSpPr/>
          <p:nvPr/>
        </p:nvSpPr>
        <p:spPr>
          <a:xfrm>
            <a:off x="10657127" y="2773043"/>
            <a:ext cx="1112854" cy="403123"/>
          </a:xfrm>
          <a:prstGeom prst="roundRect">
            <a:avLst>
              <a:gd name="adj" fmla="val 36179"/>
            </a:avLst>
          </a:prstGeom>
          <a:ln/>
        </p:spPr>
        <p:style>
          <a:lnRef idx="0">
            <a:schemeClr val="accent3"/>
          </a:lnRef>
          <a:fillRef idx="3">
            <a:schemeClr val="accent3"/>
          </a:fillRef>
          <a:effectRef idx="3">
            <a:schemeClr val="accent3"/>
          </a:effectRef>
          <a:fontRef idx="minor">
            <a:schemeClr val="lt1"/>
          </a:fontRef>
        </p:style>
        <p:txBody>
          <a:bodyPr rtlCol="0" anchor="ctr"/>
          <a:lstStyle/>
          <a:p>
            <a:pPr algn="ctr"/>
            <a:r>
              <a:rPr lang="fr-CA" sz="1600" b="1">
                <a:latin typeface="Aptos" panose="020B0004020202020204" pitchFamily="34" charset="0"/>
              </a:rPr>
              <a:t>Terminé</a:t>
            </a:r>
          </a:p>
        </p:txBody>
      </p:sp>
      <p:sp>
        <p:nvSpPr>
          <p:cNvPr id="18" name="Rectangle : coins arrondis 17">
            <a:extLst>
              <a:ext uri="{FF2B5EF4-FFF2-40B4-BE49-F238E27FC236}">
                <a16:creationId xmlns:a16="http://schemas.microsoft.com/office/drawing/2014/main" id="{7A03B245-305F-0B77-9D79-846B69B96016}"/>
              </a:ext>
            </a:extLst>
          </p:cNvPr>
          <p:cNvSpPr/>
          <p:nvPr/>
        </p:nvSpPr>
        <p:spPr>
          <a:xfrm>
            <a:off x="10657126" y="4344719"/>
            <a:ext cx="1112854" cy="403123"/>
          </a:xfrm>
          <a:prstGeom prst="roundRect">
            <a:avLst>
              <a:gd name="adj" fmla="val 36179"/>
            </a:avLst>
          </a:prstGeom>
          <a:ln/>
        </p:spPr>
        <p:style>
          <a:lnRef idx="0">
            <a:schemeClr val="accent6"/>
          </a:lnRef>
          <a:fillRef idx="3">
            <a:schemeClr val="accent6"/>
          </a:fillRef>
          <a:effectRef idx="3">
            <a:schemeClr val="accent6"/>
          </a:effectRef>
          <a:fontRef idx="minor">
            <a:schemeClr val="lt1"/>
          </a:fontRef>
        </p:style>
        <p:txBody>
          <a:bodyPr rtlCol="0" anchor="ctr"/>
          <a:lstStyle/>
          <a:p>
            <a:pPr algn="ctr"/>
            <a:r>
              <a:rPr lang="fr-CA" sz="1600" b="1">
                <a:latin typeface="Aptos" panose="020B0004020202020204" pitchFamily="34" charset="0"/>
              </a:rPr>
              <a:t>En cours</a:t>
            </a:r>
          </a:p>
        </p:txBody>
      </p:sp>
      <p:sp>
        <p:nvSpPr>
          <p:cNvPr id="19" name="Rectangle : coins arrondis 18">
            <a:extLst>
              <a:ext uri="{FF2B5EF4-FFF2-40B4-BE49-F238E27FC236}">
                <a16:creationId xmlns:a16="http://schemas.microsoft.com/office/drawing/2014/main" id="{A7409B1C-D2B1-2043-C671-877EB34938A0}"/>
              </a:ext>
            </a:extLst>
          </p:cNvPr>
          <p:cNvSpPr/>
          <p:nvPr/>
        </p:nvSpPr>
        <p:spPr>
          <a:xfrm>
            <a:off x="10657125" y="5921941"/>
            <a:ext cx="1112854" cy="403123"/>
          </a:xfrm>
          <a:prstGeom prst="roundRect">
            <a:avLst>
              <a:gd name="adj" fmla="val 36179"/>
            </a:avLst>
          </a:prstGeom>
          <a:ln/>
        </p:spPr>
        <p:style>
          <a:lnRef idx="0">
            <a:schemeClr val="accent4"/>
          </a:lnRef>
          <a:fillRef idx="3">
            <a:schemeClr val="accent4"/>
          </a:fillRef>
          <a:effectRef idx="3">
            <a:schemeClr val="accent4"/>
          </a:effectRef>
          <a:fontRef idx="minor">
            <a:schemeClr val="lt1"/>
          </a:fontRef>
        </p:style>
        <p:txBody>
          <a:bodyPr rtlCol="0" anchor="ctr"/>
          <a:lstStyle/>
          <a:p>
            <a:pPr algn="ctr"/>
            <a:r>
              <a:rPr lang="fr-CA" sz="1600" b="1">
                <a:latin typeface="Aptos" panose="020B0004020202020204" pitchFamily="34" charset="0"/>
              </a:rPr>
              <a:t>À venir</a:t>
            </a:r>
          </a:p>
        </p:txBody>
      </p:sp>
      <p:sp>
        <p:nvSpPr>
          <p:cNvPr id="23" name="Triangle isocèle 22">
            <a:extLst>
              <a:ext uri="{FF2B5EF4-FFF2-40B4-BE49-F238E27FC236}">
                <a16:creationId xmlns:a16="http://schemas.microsoft.com/office/drawing/2014/main" id="{CA4A7668-ED8E-8F52-C180-7F6579AFA847}"/>
              </a:ext>
            </a:extLst>
          </p:cNvPr>
          <p:cNvSpPr/>
          <p:nvPr/>
        </p:nvSpPr>
        <p:spPr>
          <a:xfrm>
            <a:off x="296475" y="1813486"/>
            <a:ext cx="627758" cy="293516"/>
          </a:xfrm>
          <a:prstGeom prst="triangle">
            <a:avLst>
              <a:gd name="adj" fmla="val 0"/>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0" name="ZoneTexte 19">
            <a:extLst>
              <a:ext uri="{FF2B5EF4-FFF2-40B4-BE49-F238E27FC236}">
                <a16:creationId xmlns:a16="http://schemas.microsoft.com/office/drawing/2014/main" id="{785C3E27-3128-6FE1-B98B-B60C6347C653}"/>
              </a:ext>
            </a:extLst>
          </p:cNvPr>
          <p:cNvSpPr txBox="1"/>
          <p:nvPr/>
        </p:nvSpPr>
        <p:spPr>
          <a:xfrm>
            <a:off x="237482" y="1823317"/>
            <a:ext cx="312906" cy="369332"/>
          </a:xfrm>
          <a:prstGeom prst="rect">
            <a:avLst/>
          </a:prstGeom>
          <a:noFill/>
        </p:spPr>
        <p:txBody>
          <a:bodyPr wrap="none" rtlCol="0">
            <a:spAutoFit/>
          </a:bodyPr>
          <a:lstStyle/>
          <a:p>
            <a:r>
              <a:rPr lang="fr-CA" b="1">
                <a:solidFill>
                  <a:schemeClr val="accent1">
                    <a:lumMod val="75000"/>
                  </a:schemeClr>
                </a:solidFill>
                <a:latin typeface="Aptos" panose="020B0004020202020204" pitchFamily="34" charset="0"/>
              </a:rPr>
              <a:t>1</a:t>
            </a:r>
          </a:p>
        </p:txBody>
      </p:sp>
      <p:sp>
        <p:nvSpPr>
          <p:cNvPr id="24" name="Triangle isocèle 23">
            <a:extLst>
              <a:ext uri="{FF2B5EF4-FFF2-40B4-BE49-F238E27FC236}">
                <a16:creationId xmlns:a16="http://schemas.microsoft.com/office/drawing/2014/main" id="{6637BF9B-DF09-1970-D47A-1535F6A00243}"/>
              </a:ext>
            </a:extLst>
          </p:cNvPr>
          <p:cNvSpPr/>
          <p:nvPr/>
        </p:nvSpPr>
        <p:spPr>
          <a:xfrm>
            <a:off x="297748" y="3391059"/>
            <a:ext cx="627758" cy="293516"/>
          </a:xfrm>
          <a:prstGeom prst="triangle">
            <a:avLst>
              <a:gd name="adj" fmla="val 0"/>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1" name="ZoneTexte 20">
            <a:extLst>
              <a:ext uri="{FF2B5EF4-FFF2-40B4-BE49-F238E27FC236}">
                <a16:creationId xmlns:a16="http://schemas.microsoft.com/office/drawing/2014/main" id="{5E06093F-14B2-5E68-716C-1AE5931EB1BE}"/>
              </a:ext>
            </a:extLst>
          </p:cNvPr>
          <p:cNvSpPr txBox="1"/>
          <p:nvPr/>
        </p:nvSpPr>
        <p:spPr>
          <a:xfrm>
            <a:off x="237482" y="3391184"/>
            <a:ext cx="308098" cy="369332"/>
          </a:xfrm>
          <a:prstGeom prst="rect">
            <a:avLst/>
          </a:prstGeom>
          <a:noFill/>
        </p:spPr>
        <p:txBody>
          <a:bodyPr wrap="none" rtlCol="0">
            <a:spAutoFit/>
          </a:bodyPr>
          <a:lstStyle/>
          <a:p>
            <a:r>
              <a:rPr lang="fr-CA" b="1">
                <a:solidFill>
                  <a:schemeClr val="accent1">
                    <a:lumMod val="75000"/>
                  </a:schemeClr>
                </a:solidFill>
                <a:latin typeface="Aptos" panose="020B0004020202020204" pitchFamily="34" charset="0"/>
              </a:rPr>
              <a:t>2</a:t>
            </a:r>
          </a:p>
        </p:txBody>
      </p:sp>
      <p:sp>
        <p:nvSpPr>
          <p:cNvPr id="25" name="Triangle isocèle 24">
            <a:extLst>
              <a:ext uri="{FF2B5EF4-FFF2-40B4-BE49-F238E27FC236}">
                <a16:creationId xmlns:a16="http://schemas.microsoft.com/office/drawing/2014/main" id="{F33B417D-C728-1579-588D-CC948ADC7D9E}"/>
              </a:ext>
            </a:extLst>
          </p:cNvPr>
          <p:cNvSpPr/>
          <p:nvPr/>
        </p:nvSpPr>
        <p:spPr>
          <a:xfrm>
            <a:off x="296475" y="4966524"/>
            <a:ext cx="627758" cy="293516"/>
          </a:xfrm>
          <a:prstGeom prst="triangle">
            <a:avLst>
              <a:gd name="adj" fmla="val 0"/>
            </a:avLst>
          </a:prstGeom>
          <a:solidFill>
            <a:schemeClr val="accent1">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CA"/>
          </a:p>
        </p:txBody>
      </p:sp>
      <p:sp>
        <p:nvSpPr>
          <p:cNvPr id="22" name="ZoneTexte 21">
            <a:extLst>
              <a:ext uri="{FF2B5EF4-FFF2-40B4-BE49-F238E27FC236}">
                <a16:creationId xmlns:a16="http://schemas.microsoft.com/office/drawing/2014/main" id="{1162C461-4732-9EE3-C1CB-7DDD90320078}"/>
              </a:ext>
            </a:extLst>
          </p:cNvPr>
          <p:cNvSpPr txBox="1"/>
          <p:nvPr/>
        </p:nvSpPr>
        <p:spPr>
          <a:xfrm>
            <a:off x="232674" y="4960346"/>
            <a:ext cx="308098" cy="369332"/>
          </a:xfrm>
          <a:prstGeom prst="rect">
            <a:avLst/>
          </a:prstGeom>
          <a:noFill/>
        </p:spPr>
        <p:txBody>
          <a:bodyPr wrap="none" rtlCol="0">
            <a:spAutoFit/>
          </a:bodyPr>
          <a:lstStyle/>
          <a:p>
            <a:r>
              <a:rPr lang="fr-CA" b="1">
                <a:solidFill>
                  <a:schemeClr val="accent1">
                    <a:lumMod val="75000"/>
                  </a:schemeClr>
                </a:solidFill>
                <a:latin typeface="Aptos" panose="020B0004020202020204" pitchFamily="34" charset="0"/>
              </a:rPr>
              <a:t>3</a:t>
            </a:r>
          </a:p>
        </p:txBody>
      </p:sp>
    </p:spTree>
    <p:extLst>
      <p:ext uri="{BB962C8B-B14F-4D97-AF65-F5344CB8AC3E}">
        <p14:creationId xmlns:p14="http://schemas.microsoft.com/office/powerpoint/2010/main" val="312041782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6067F440-0E0F-5536-5A41-10A8FA74BAD2}"/>
              </a:ext>
            </a:extLst>
          </p:cNvPr>
          <p:cNvSpPr>
            <a:spLocks noGrp="1"/>
          </p:cNvSpPr>
          <p:nvPr>
            <p:ph type="title"/>
          </p:nvPr>
        </p:nvSpPr>
        <p:spPr/>
        <p:txBody>
          <a:bodyPr/>
          <a:lstStyle/>
          <a:p>
            <a:r>
              <a:rPr lang="fr-CA"/>
              <a:t>Méthodologie spécifique à l’étude de cas multiples</a:t>
            </a:r>
          </a:p>
        </p:txBody>
      </p:sp>
      <p:sp>
        <p:nvSpPr>
          <p:cNvPr id="3" name="Espace réservé du contenu 2">
            <a:extLst>
              <a:ext uri="{FF2B5EF4-FFF2-40B4-BE49-F238E27FC236}">
                <a16:creationId xmlns:a16="http://schemas.microsoft.com/office/drawing/2014/main" id="{97EF5146-5B70-996B-DFBC-818DE67849F4}"/>
              </a:ext>
            </a:extLst>
          </p:cNvPr>
          <p:cNvSpPr>
            <a:spLocks noGrp="1"/>
          </p:cNvSpPr>
          <p:nvPr>
            <p:ph idx="1"/>
          </p:nvPr>
        </p:nvSpPr>
        <p:spPr>
          <a:xfrm>
            <a:off x="838200" y="1717846"/>
            <a:ext cx="10515600" cy="5142273"/>
          </a:xfrm>
        </p:spPr>
        <p:txBody>
          <a:bodyPr vert="horz" lIns="91440" tIns="45720" rIns="91440" bIns="45720" rtlCol="0" anchor="t">
            <a:normAutofit fontScale="92500" lnSpcReduction="10000"/>
          </a:bodyPr>
          <a:lstStyle/>
          <a:p>
            <a:r>
              <a:rPr lang="fr-CA" sz="2000" i="1" dirty="0">
                <a:latin typeface="Aptos Display"/>
              </a:rPr>
              <a:t>Cas</a:t>
            </a:r>
            <a:r>
              <a:rPr lang="fr-CA" sz="2000" dirty="0">
                <a:latin typeface="Aptos Display"/>
              </a:rPr>
              <a:t> : </a:t>
            </a:r>
            <a:r>
              <a:rPr lang="fr-CA" sz="2000" b="1" dirty="0">
                <a:latin typeface="Aptos Display"/>
              </a:rPr>
              <a:t>Municipalités au Québec </a:t>
            </a:r>
            <a:r>
              <a:rPr lang="fr-CA" sz="2000" dirty="0">
                <a:latin typeface="Aptos Display"/>
              </a:rPr>
              <a:t>ayant des </a:t>
            </a:r>
            <a:r>
              <a:rPr lang="fr-CA" sz="2000" b="1" dirty="0">
                <a:latin typeface="Aptos Display"/>
              </a:rPr>
              <a:t>bibliothèques publiques et scolaires </a:t>
            </a:r>
            <a:r>
              <a:rPr lang="fr-CA" sz="2000" dirty="0">
                <a:latin typeface="Aptos Display"/>
              </a:rPr>
              <a:t>où se retrouvent des </a:t>
            </a:r>
            <a:r>
              <a:rPr lang="fr-CA" sz="2000" b="1" dirty="0">
                <a:latin typeface="Aptos Display"/>
              </a:rPr>
              <a:t>actions en lien avec la littératie pour les jeunes</a:t>
            </a:r>
            <a:r>
              <a:rPr lang="fr-CA" sz="2000" dirty="0">
                <a:latin typeface="Aptos Display"/>
              </a:rPr>
              <a:t> (offre de services, espaces, collections, activités)</a:t>
            </a:r>
          </a:p>
          <a:p>
            <a:pPr>
              <a:spcBef>
                <a:spcPts val="1200"/>
              </a:spcBef>
            </a:pPr>
            <a:r>
              <a:rPr lang="fr-CA" sz="2000" i="1" dirty="0">
                <a:latin typeface="Aptos Display"/>
              </a:rPr>
              <a:t>Échantillonnage des cas par choix raisonné </a:t>
            </a:r>
            <a:r>
              <a:rPr lang="fr-CA" sz="2000" dirty="0">
                <a:latin typeface="Aptos Display"/>
              </a:rPr>
              <a:t>pour obtenir un </a:t>
            </a:r>
            <a:r>
              <a:rPr lang="fr-CA" sz="2000" b="1" dirty="0">
                <a:latin typeface="Aptos Display"/>
              </a:rPr>
              <a:t>large éventail</a:t>
            </a:r>
            <a:r>
              <a:rPr lang="fr-CA" sz="2000" dirty="0">
                <a:latin typeface="Aptos Display"/>
              </a:rPr>
              <a:t> de propositions élaborées pour ces publics en matière de littératie</a:t>
            </a:r>
          </a:p>
          <a:p>
            <a:endParaRPr lang="fr-CA" sz="2000" i="1">
              <a:latin typeface="Aptos Display"/>
            </a:endParaRPr>
          </a:p>
          <a:p>
            <a:endParaRPr lang="fr-CA" sz="2000" i="1">
              <a:latin typeface="Aptos Display"/>
            </a:endParaRPr>
          </a:p>
          <a:p>
            <a:endParaRPr lang="fr-CA" sz="2000" i="1">
              <a:latin typeface="Aptos Display"/>
            </a:endParaRPr>
          </a:p>
          <a:p>
            <a:endParaRPr lang="fr-CA" sz="2000" i="1">
              <a:latin typeface="Aptos Display"/>
            </a:endParaRPr>
          </a:p>
          <a:p>
            <a:endParaRPr lang="fr-CA" sz="2000" i="1">
              <a:latin typeface="Aptos Display"/>
            </a:endParaRPr>
          </a:p>
          <a:p>
            <a:endParaRPr lang="fr-CA" sz="2000" i="1">
              <a:latin typeface="Aptos Display"/>
            </a:endParaRPr>
          </a:p>
          <a:p>
            <a:endParaRPr lang="fr-CA" sz="2000" i="1">
              <a:latin typeface="Aptos Display"/>
            </a:endParaRPr>
          </a:p>
          <a:p>
            <a:pPr>
              <a:spcBef>
                <a:spcPts val="4800"/>
              </a:spcBef>
            </a:pPr>
            <a:r>
              <a:rPr lang="fr-CA" sz="2000" i="1" dirty="0">
                <a:latin typeface="Aptos Display"/>
              </a:rPr>
              <a:t>Collecte</a:t>
            </a:r>
            <a:r>
              <a:rPr lang="fr-CA" sz="2000" dirty="0">
                <a:latin typeface="Aptos Display"/>
              </a:rPr>
              <a:t> : </a:t>
            </a:r>
            <a:r>
              <a:rPr lang="fr-CA" sz="2000" b="1" dirty="0">
                <a:latin typeface="Aptos Display"/>
              </a:rPr>
              <a:t>Entrevues semi-dirigées</a:t>
            </a:r>
            <a:r>
              <a:rPr lang="fr-CA" sz="2000" dirty="0">
                <a:latin typeface="Aptos Display"/>
              </a:rPr>
              <a:t> avec les acteurs et actrices &amp; </a:t>
            </a:r>
            <a:r>
              <a:rPr lang="fr-CA" sz="2000" b="1" dirty="0">
                <a:latin typeface="Aptos Display"/>
              </a:rPr>
              <a:t>documentation pertinente</a:t>
            </a:r>
            <a:endParaRPr lang="fr-CA" sz="2400" b="1" dirty="0"/>
          </a:p>
          <a:p>
            <a:r>
              <a:rPr lang="fr-CA" sz="2000" i="1" dirty="0">
                <a:latin typeface="Aptos Display"/>
              </a:rPr>
              <a:t>Analyse</a:t>
            </a:r>
            <a:r>
              <a:rPr lang="fr-CA" sz="2000" dirty="0">
                <a:latin typeface="Aptos Display"/>
              </a:rPr>
              <a:t> : </a:t>
            </a:r>
            <a:r>
              <a:rPr lang="fr-CA" sz="2000" b="1" dirty="0">
                <a:latin typeface="Aptos Display"/>
              </a:rPr>
              <a:t>Analyse de contenu qualitative</a:t>
            </a:r>
          </a:p>
        </p:txBody>
      </p:sp>
      <p:sp>
        <p:nvSpPr>
          <p:cNvPr id="4" name="Espace réservé de la date 3">
            <a:extLst>
              <a:ext uri="{FF2B5EF4-FFF2-40B4-BE49-F238E27FC236}">
                <a16:creationId xmlns:a16="http://schemas.microsoft.com/office/drawing/2014/main" id="{06DE2E8B-202E-01B5-8F91-63794947FE5D}"/>
              </a:ext>
            </a:extLst>
          </p:cNvPr>
          <p:cNvSpPr>
            <a:spLocks noGrp="1"/>
          </p:cNvSpPr>
          <p:nvPr>
            <p:ph type="dt" sz="half" idx="10"/>
          </p:nvPr>
        </p:nvSpPr>
        <p:spPr/>
        <p:txBody>
          <a:bodyPr/>
          <a:lstStyle/>
          <a:p>
            <a:r>
              <a:rPr lang="fr-FR"/>
              <a:t>6 novembre 2024</a:t>
            </a:r>
            <a:endParaRPr lang="fr-CA"/>
          </a:p>
        </p:txBody>
      </p:sp>
      <p:sp>
        <p:nvSpPr>
          <p:cNvPr id="5" name="Espace réservé du texte 4">
            <a:extLst>
              <a:ext uri="{FF2B5EF4-FFF2-40B4-BE49-F238E27FC236}">
                <a16:creationId xmlns:a16="http://schemas.microsoft.com/office/drawing/2014/main" id="{EF969F87-92DB-04BC-A9E5-05151D1C20AB}"/>
              </a:ext>
            </a:extLst>
          </p:cNvPr>
          <p:cNvSpPr>
            <a:spLocks noGrp="1"/>
          </p:cNvSpPr>
          <p:nvPr>
            <p:ph type="body" sz="quarter" idx="11"/>
          </p:nvPr>
        </p:nvSpPr>
        <p:spPr/>
        <p:txBody>
          <a:bodyPr vert="horz" lIns="91440" tIns="45720" rIns="91440" bIns="45720" rtlCol="0" anchor="t">
            <a:noAutofit/>
          </a:bodyPr>
          <a:lstStyle/>
          <a:p>
            <a:r>
              <a:rPr lang="fr-CA">
                <a:latin typeface="Arial Narrow"/>
              </a:rPr>
              <a:t>Méthodologie</a:t>
            </a:r>
            <a:endParaRPr lang="fr-CA"/>
          </a:p>
        </p:txBody>
      </p:sp>
      <p:graphicFrame>
        <p:nvGraphicFramePr>
          <p:cNvPr id="17" name="Tableau 16">
            <a:extLst>
              <a:ext uri="{FF2B5EF4-FFF2-40B4-BE49-F238E27FC236}">
                <a16:creationId xmlns:a16="http://schemas.microsoft.com/office/drawing/2014/main" id="{F102709E-E8A0-A6E7-5614-E9C1302A6C6E}"/>
              </a:ext>
            </a:extLst>
          </p:cNvPr>
          <p:cNvGraphicFramePr>
            <a:graphicFrameLocks noGrp="1"/>
          </p:cNvGraphicFramePr>
          <p:nvPr>
            <p:extLst>
              <p:ext uri="{D42A27DB-BD31-4B8C-83A1-F6EECF244321}">
                <p14:modId xmlns:p14="http://schemas.microsoft.com/office/powerpoint/2010/main" val="3053708329"/>
              </p:ext>
            </p:extLst>
          </p:nvPr>
        </p:nvGraphicFramePr>
        <p:xfrm>
          <a:off x="875389" y="3098195"/>
          <a:ext cx="5576713" cy="2519680"/>
        </p:xfrm>
        <a:graphic>
          <a:graphicData uri="http://schemas.openxmlformats.org/drawingml/2006/table">
            <a:tbl>
              <a:tblPr firstRow="1" bandRow="1">
                <a:effectLst>
                  <a:outerShdw blurRad="50800" dist="38100" dir="2700000" algn="tl" rotWithShape="0">
                    <a:prstClr val="black">
                      <a:alpha val="40000"/>
                    </a:prstClr>
                  </a:outerShdw>
                </a:effectLst>
                <a:tableStyleId>{5C22544A-7EE6-4342-B048-85BDC9FD1C3A}</a:tableStyleId>
              </a:tblPr>
              <a:tblGrid>
                <a:gridCol w="2617836">
                  <a:extLst>
                    <a:ext uri="{9D8B030D-6E8A-4147-A177-3AD203B41FA5}">
                      <a16:colId xmlns:a16="http://schemas.microsoft.com/office/drawing/2014/main" val="2530106707"/>
                    </a:ext>
                  </a:extLst>
                </a:gridCol>
                <a:gridCol w="1425361">
                  <a:extLst>
                    <a:ext uri="{9D8B030D-6E8A-4147-A177-3AD203B41FA5}">
                      <a16:colId xmlns:a16="http://schemas.microsoft.com/office/drawing/2014/main" val="3218190478"/>
                    </a:ext>
                  </a:extLst>
                </a:gridCol>
                <a:gridCol w="1533516">
                  <a:extLst>
                    <a:ext uri="{9D8B030D-6E8A-4147-A177-3AD203B41FA5}">
                      <a16:colId xmlns:a16="http://schemas.microsoft.com/office/drawing/2014/main" val="3722918459"/>
                    </a:ext>
                  </a:extLst>
                </a:gridCol>
              </a:tblGrid>
              <a:tr h="370840">
                <a:tc>
                  <a:txBody>
                    <a:bodyPr/>
                    <a:lstStyle/>
                    <a:p>
                      <a:endParaRPr lang="fr-CA">
                        <a:latin typeface="Aptos" panose="020B0004020202020204" pitchFamily="34" charset="0"/>
                      </a:endParaRPr>
                    </a:p>
                  </a:txBody>
                  <a:tcPr>
                    <a:lnL w="28575" cap="flat" cmpd="sng" algn="ctr">
                      <a:noFill/>
                      <a:prstDash val="solid"/>
                      <a:round/>
                      <a:headEnd type="none" w="med" len="med"/>
                      <a:tailEnd type="none" w="med" len="med"/>
                    </a:lnL>
                    <a:lnR w="28575" cap="flat" cmpd="sng" algn="ctr">
                      <a:solidFill>
                        <a:schemeClr val="bg1"/>
                      </a:solidFill>
                      <a:prstDash val="solid"/>
                      <a:round/>
                      <a:headEnd type="none" w="med" len="med"/>
                      <a:tailEnd type="none" w="med" len="med"/>
                    </a:lnR>
                    <a:lnT w="28575" cap="flat" cmpd="sng" algn="ctr">
                      <a:noFill/>
                      <a:prstDash val="solid"/>
                      <a:round/>
                      <a:headEnd type="none" w="med" len="med"/>
                      <a:tailEnd type="none" w="med" len="med"/>
                    </a:lnT>
                    <a:noFill/>
                  </a:tcPr>
                </a:tc>
                <a:tc>
                  <a:txBody>
                    <a:bodyPr/>
                    <a:lstStyle/>
                    <a:p>
                      <a:pPr algn="ctr"/>
                      <a:r>
                        <a:rPr lang="fr-CA">
                          <a:latin typeface="Aptos"/>
                        </a:rPr>
                        <a:t>Collaboration +</a:t>
                      </a:r>
                    </a:p>
                  </a:txBody>
                  <a:tcPr>
                    <a:lnL w="28575" cap="flat" cmpd="sng" algn="ctr">
                      <a:solidFill>
                        <a:schemeClr val="bg1"/>
                      </a:solidFill>
                      <a:prstDash val="solid"/>
                      <a:round/>
                      <a:headEnd type="none" w="med" len="med"/>
                      <a:tailEnd type="none" w="med" len="med"/>
                    </a:lnL>
                    <a:solidFill>
                      <a:schemeClr val="accent6"/>
                    </a:solidFill>
                  </a:tcPr>
                </a:tc>
                <a:tc>
                  <a:txBody>
                    <a:bodyPr/>
                    <a:lstStyle/>
                    <a:p>
                      <a:pPr algn="ctr"/>
                      <a:r>
                        <a:rPr lang="fr-CA">
                          <a:latin typeface="Aptos"/>
                        </a:rPr>
                        <a:t>Collaboration -</a:t>
                      </a:r>
                    </a:p>
                  </a:txBody>
                  <a:tcPr>
                    <a:solidFill>
                      <a:schemeClr val="accent4"/>
                    </a:solidFill>
                  </a:tcPr>
                </a:tc>
                <a:extLst>
                  <a:ext uri="{0D108BD9-81ED-4DB2-BD59-A6C34878D82A}">
                    <a16:rowId xmlns:a16="http://schemas.microsoft.com/office/drawing/2014/main" val="1306624953"/>
                  </a:ext>
                </a:extLst>
              </a:tr>
              <a:tr h="370840">
                <a:tc>
                  <a:txBody>
                    <a:bodyPr/>
                    <a:lstStyle/>
                    <a:p>
                      <a:r>
                        <a:rPr lang="fr-CA" sz="1400" b="1">
                          <a:latin typeface="Aptos"/>
                        </a:rPr>
                        <a:t>Site urbain de grande taille </a:t>
                      </a:r>
                      <a:r>
                        <a:rPr lang="fr-CA" i="1">
                          <a:latin typeface="Aptos"/>
                        </a:rPr>
                        <a:t>municipalité de 100 000 habitants et plus</a:t>
                      </a:r>
                    </a:p>
                  </a:txBody>
                  <a:tcPr>
                    <a:lnR w="28575" cap="flat" cmpd="sng" algn="ctr">
                      <a:solidFill>
                        <a:schemeClr val="bg1"/>
                      </a:solidFill>
                      <a:prstDash val="solid"/>
                      <a:round/>
                      <a:headEnd type="none" w="med" len="med"/>
                      <a:tailEnd type="none" w="med" len="med"/>
                    </a:lnR>
                  </a:tcPr>
                </a:tc>
                <a:tc>
                  <a:txBody>
                    <a:bodyPr/>
                    <a:lstStyle/>
                    <a:p>
                      <a:pPr algn="ctr"/>
                      <a:r>
                        <a:rPr lang="fr-CA" b="1">
                          <a:latin typeface="Aptos"/>
                        </a:rPr>
                        <a:t>1 site</a:t>
                      </a:r>
                    </a:p>
                  </a:txBody>
                  <a:tcPr anchor="ctr">
                    <a:lnL w="28575" cap="flat" cmpd="sng" algn="ctr">
                      <a:solidFill>
                        <a:schemeClr val="bg1"/>
                      </a:solidFill>
                      <a:prstDash val="solid"/>
                      <a:round/>
                      <a:headEnd type="none" w="med" len="med"/>
                      <a:tailEnd type="none" w="med" len="med"/>
                    </a:lnL>
                  </a:tcPr>
                </a:tc>
                <a:tc>
                  <a:txBody>
                    <a:bodyPr/>
                    <a:lstStyle/>
                    <a:p>
                      <a:pPr algn="ctr"/>
                      <a:r>
                        <a:rPr lang="fr-CA">
                          <a:latin typeface="Aptos"/>
                        </a:rPr>
                        <a:t>1 site</a:t>
                      </a:r>
                    </a:p>
                  </a:txBody>
                  <a:tcPr anchor="ctr"/>
                </a:tc>
                <a:extLst>
                  <a:ext uri="{0D108BD9-81ED-4DB2-BD59-A6C34878D82A}">
                    <a16:rowId xmlns:a16="http://schemas.microsoft.com/office/drawing/2014/main" val="3513389835"/>
                  </a:ext>
                </a:extLst>
              </a:tr>
              <a:tr h="370840">
                <a:tc>
                  <a:txBody>
                    <a:bodyPr/>
                    <a:lstStyle/>
                    <a:p>
                      <a:r>
                        <a:rPr lang="fr-CA" sz="1400" b="1">
                          <a:latin typeface="Aptos"/>
                        </a:rPr>
                        <a:t>Site urbain de taille moyenne </a:t>
                      </a:r>
                      <a:r>
                        <a:rPr lang="fr-CA" i="1">
                          <a:latin typeface="Aptos"/>
                        </a:rPr>
                        <a:t>municipalité entre 15 001 et </a:t>
                      </a:r>
                      <a:br>
                        <a:rPr lang="fr-CA" i="1">
                          <a:latin typeface="Aptos"/>
                        </a:rPr>
                      </a:br>
                      <a:r>
                        <a:rPr lang="fr-CA" i="1">
                          <a:latin typeface="Aptos"/>
                        </a:rPr>
                        <a:t>99 999 habitants</a:t>
                      </a:r>
                    </a:p>
                  </a:txBody>
                  <a:tcPr>
                    <a:lnR w="28575" cap="flat" cmpd="sng" algn="ctr">
                      <a:solidFill>
                        <a:schemeClr val="bg1"/>
                      </a:solidFill>
                      <a:prstDash val="solid"/>
                      <a:round/>
                      <a:headEnd type="none" w="med" len="med"/>
                      <a:tailEnd type="none" w="med" len="med"/>
                    </a:lnR>
                  </a:tcPr>
                </a:tc>
                <a:tc>
                  <a:txBody>
                    <a:bodyPr/>
                    <a:lstStyle/>
                    <a:p>
                      <a:pPr algn="ctr"/>
                      <a:r>
                        <a:rPr lang="fr-CA" b="1">
                          <a:latin typeface="Aptos"/>
                        </a:rPr>
                        <a:t>1 site</a:t>
                      </a:r>
                    </a:p>
                  </a:txBody>
                  <a:tcPr anchor="ctr">
                    <a:lnL w="28575" cap="flat" cmpd="sng" algn="ctr">
                      <a:solidFill>
                        <a:schemeClr val="bg1"/>
                      </a:solidFill>
                      <a:prstDash val="solid"/>
                      <a:round/>
                      <a:headEnd type="none" w="med" len="med"/>
                      <a:tailEnd type="none" w="med" len="med"/>
                    </a:lnL>
                  </a:tcPr>
                </a:tc>
                <a:tc>
                  <a:txBody>
                    <a:bodyPr/>
                    <a:lstStyle/>
                    <a:p>
                      <a:pPr algn="ctr"/>
                      <a:r>
                        <a:rPr lang="fr-CA">
                          <a:latin typeface="Aptos"/>
                        </a:rPr>
                        <a:t>1 site</a:t>
                      </a:r>
                    </a:p>
                  </a:txBody>
                  <a:tcPr anchor="ctr"/>
                </a:tc>
                <a:extLst>
                  <a:ext uri="{0D108BD9-81ED-4DB2-BD59-A6C34878D82A}">
                    <a16:rowId xmlns:a16="http://schemas.microsoft.com/office/drawing/2014/main" val="1136618596"/>
                  </a:ext>
                </a:extLst>
              </a:tr>
              <a:tr h="370840">
                <a:tc>
                  <a:txBody>
                    <a:bodyPr/>
                    <a:lstStyle/>
                    <a:p>
                      <a:r>
                        <a:rPr lang="fr-CA" sz="1400" b="1">
                          <a:latin typeface="Aptos"/>
                        </a:rPr>
                        <a:t>Site en région de petite taille </a:t>
                      </a:r>
                      <a:r>
                        <a:rPr lang="fr-CA" i="1">
                          <a:latin typeface="Aptos"/>
                        </a:rPr>
                        <a:t>municipalité de 15 000 habitants ou moins</a:t>
                      </a:r>
                    </a:p>
                  </a:txBody>
                  <a:tcPr>
                    <a:lnR w="28575" cap="flat" cmpd="sng" algn="ctr">
                      <a:solidFill>
                        <a:schemeClr val="bg1"/>
                      </a:solidFill>
                      <a:prstDash val="solid"/>
                      <a:round/>
                      <a:headEnd type="none" w="med" len="med"/>
                      <a:tailEnd type="none" w="med" len="med"/>
                    </a:lnR>
                  </a:tcPr>
                </a:tc>
                <a:tc>
                  <a:txBody>
                    <a:bodyPr/>
                    <a:lstStyle/>
                    <a:p>
                      <a:pPr algn="ctr"/>
                      <a:r>
                        <a:rPr lang="fr-CA">
                          <a:latin typeface="Aptos"/>
                        </a:rPr>
                        <a:t>1 site</a:t>
                      </a:r>
                    </a:p>
                  </a:txBody>
                  <a:tcPr anchor="ctr">
                    <a:lnL w="28575" cap="flat" cmpd="sng" algn="ctr">
                      <a:solidFill>
                        <a:schemeClr val="bg1"/>
                      </a:solidFill>
                      <a:prstDash val="solid"/>
                      <a:round/>
                      <a:headEnd type="none" w="med" len="med"/>
                      <a:tailEnd type="none" w="med" len="med"/>
                    </a:lnL>
                  </a:tcPr>
                </a:tc>
                <a:tc>
                  <a:txBody>
                    <a:bodyPr/>
                    <a:lstStyle/>
                    <a:p>
                      <a:pPr algn="ctr"/>
                      <a:r>
                        <a:rPr lang="fr-CA">
                          <a:latin typeface="Aptos"/>
                        </a:rPr>
                        <a:t>1 site</a:t>
                      </a:r>
                    </a:p>
                  </a:txBody>
                  <a:tcPr anchor="ctr"/>
                </a:tc>
                <a:extLst>
                  <a:ext uri="{0D108BD9-81ED-4DB2-BD59-A6C34878D82A}">
                    <a16:rowId xmlns:a16="http://schemas.microsoft.com/office/drawing/2014/main" val="3606991926"/>
                  </a:ext>
                </a:extLst>
              </a:tr>
            </a:tbl>
          </a:graphicData>
        </a:graphic>
      </p:graphicFrame>
      <p:grpSp>
        <p:nvGrpSpPr>
          <p:cNvPr id="19" name="Groupe 18">
            <a:extLst>
              <a:ext uri="{FF2B5EF4-FFF2-40B4-BE49-F238E27FC236}">
                <a16:creationId xmlns:a16="http://schemas.microsoft.com/office/drawing/2014/main" id="{BBCAF85E-70CE-8E83-4A1E-87DEAD21A470}"/>
              </a:ext>
            </a:extLst>
          </p:cNvPr>
          <p:cNvGrpSpPr/>
          <p:nvPr/>
        </p:nvGrpSpPr>
        <p:grpSpPr>
          <a:xfrm>
            <a:off x="3549121" y="2259769"/>
            <a:ext cx="7801679" cy="4196532"/>
            <a:chOff x="3549121" y="2988706"/>
            <a:chExt cx="7801679" cy="4196532"/>
          </a:xfrm>
        </p:grpSpPr>
        <p:grpSp>
          <p:nvGrpSpPr>
            <p:cNvPr id="7" name="Groupe 6">
              <a:extLst>
                <a:ext uri="{FF2B5EF4-FFF2-40B4-BE49-F238E27FC236}">
                  <a16:creationId xmlns:a16="http://schemas.microsoft.com/office/drawing/2014/main" id="{3AF5C3CC-C7A3-A6A2-CA03-45198C31B2B5}"/>
                </a:ext>
              </a:extLst>
            </p:cNvPr>
            <p:cNvGrpSpPr/>
            <p:nvPr/>
          </p:nvGrpSpPr>
          <p:grpSpPr>
            <a:xfrm>
              <a:off x="3549121" y="2988706"/>
              <a:ext cx="7801679" cy="4196532"/>
              <a:chOff x="3508932" y="2025145"/>
              <a:chExt cx="7801679" cy="4196532"/>
            </a:xfrm>
          </p:grpSpPr>
          <p:sp>
            <p:nvSpPr>
              <p:cNvPr id="8" name="Forme libre : forme 7">
                <a:extLst>
                  <a:ext uri="{FF2B5EF4-FFF2-40B4-BE49-F238E27FC236}">
                    <a16:creationId xmlns:a16="http://schemas.microsoft.com/office/drawing/2014/main" id="{E6A19C74-34AE-00B6-57AA-202A23A5AF35}"/>
                  </a:ext>
                </a:extLst>
              </p:cNvPr>
              <p:cNvSpPr/>
              <p:nvPr/>
            </p:nvSpPr>
            <p:spPr>
              <a:xfrm>
                <a:off x="7462260" y="2805652"/>
                <a:ext cx="3848351" cy="479116"/>
              </a:xfrm>
              <a:custGeom>
                <a:avLst/>
                <a:gdLst>
                  <a:gd name="connsiteX0" fmla="*/ 0 w 3848351"/>
                  <a:gd name="connsiteY0" fmla="*/ 0 h 479116"/>
                  <a:gd name="connsiteX1" fmla="*/ 3848351 w 3848351"/>
                  <a:gd name="connsiteY1" fmla="*/ 0 h 479116"/>
                  <a:gd name="connsiteX2" fmla="*/ 3848351 w 3848351"/>
                  <a:gd name="connsiteY2" fmla="*/ 479116 h 479116"/>
                  <a:gd name="connsiteX3" fmla="*/ 0 w 3848351"/>
                  <a:gd name="connsiteY3" fmla="*/ 479116 h 479116"/>
                  <a:gd name="connsiteX4" fmla="*/ 0 w 3848351"/>
                  <a:gd name="connsiteY4" fmla="*/ 0 h 479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8351" h="479116">
                    <a:moveTo>
                      <a:pt x="0" y="0"/>
                    </a:moveTo>
                    <a:lnTo>
                      <a:pt x="3848351" y="0"/>
                    </a:lnTo>
                    <a:lnTo>
                      <a:pt x="3848351" y="479116"/>
                    </a:lnTo>
                    <a:lnTo>
                      <a:pt x="0" y="479116"/>
                    </a:lnTo>
                    <a:lnTo>
                      <a:pt x="0" y="0"/>
                    </a:lnTo>
                    <a:close/>
                  </a:path>
                </a:pathLst>
              </a:custGeom>
              <a:solidFill>
                <a:schemeClr val="accent5">
                  <a:lumMod val="50000"/>
                </a:schemeClr>
              </a:soli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0299" tIns="55880" rIns="55880" bIns="55880" numCol="1" spcCol="1270" anchor="ctr" anchorCtr="0">
                <a:noAutofit/>
              </a:bodyPr>
              <a:lstStyle/>
              <a:p>
                <a:pPr marL="0" lvl="0" indent="0" algn="l" defTabSz="977900">
                  <a:lnSpc>
                    <a:spcPct val="90000"/>
                  </a:lnSpc>
                  <a:spcBef>
                    <a:spcPct val="0"/>
                  </a:spcBef>
                  <a:spcAft>
                    <a:spcPct val="35000"/>
                  </a:spcAft>
                  <a:buNone/>
                </a:pPr>
                <a:r>
                  <a:rPr lang="fr-CA" sz="2200" kern="1200">
                    <a:latin typeface="Aptos" panose="020B0004020202020204" pitchFamily="34" charset="0"/>
                  </a:rPr>
                  <a:t>Bibliothèque publique</a:t>
                </a:r>
              </a:p>
            </p:txBody>
          </p:sp>
          <p:sp>
            <p:nvSpPr>
              <p:cNvPr id="9" name="Ellipse 8">
                <a:extLst>
                  <a:ext uri="{FF2B5EF4-FFF2-40B4-BE49-F238E27FC236}">
                    <a16:creationId xmlns:a16="http://schemas.microsoft.com/office/drawing/2014/main" id="{AC31FBC4-33A9-8EF6-036E-FF1BE00AE8C3}"/>
                  </a:ext>
                </a:extLst>
              </p:cNvPr>
              <p:cNvSpPr/>
              <p:nvPr/>
            </p:nvSpPr>
            <p:spPr>
              <a:xfrm>
                <a:off x="7162812" y="2745763"/>
                <a:ext cx="598896" cy="598896"/>
              </a:xfrm>
              <a:prstGeom prst="ellipse">
                <a:avLst/>
              </a:prstGeom>
              <a:ln>
                <a:no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fr-CA"/>
              </a:p>
            </p:txBody>
          </p:sp>
          <p:sp>
            <p:nvSpPr>
              <p:cNvPr id="10" name="Forme libre : forme 9">
                <a:extLst>
                  <a:ext uri="{FF2B5EF4-FFF2-40B4-BE49-F238E27FC236}">
                    <a16:creationId xmlns:a16="http://schemas.microsoft.com/office/drawing/2014/main" id="{A69B8030-E936-590D-CB15-28ADD5AD9037}"/>
                  </a:ext>
                </a:extLst>
              </p:cNvPr>
              <p:cNvSpPr/>
              <p:nvPr/>
            </p:nvSpPr>
            <p:spPr>
              <a:xfrm>
                <a:off x="7736949" y="3524452"/>
                <a:ext cx="3573662" cy="479116"/>
              </a:xfrm>
              <a:custGeom>
                <a:avLst/>
                <a:gdLst>
                  <a:gd name="connsiteX0" fmla="*/ 0 w 3573662"/>
                  <a:gd name="connsiteY0" fmla="*/ 0 h 479116"/>
                  <a:gd name="connsiteX1" fmla="*/ 3573662 w 3573662"/>
                  <a:gd name="connsiteY1" fmla="*/ 0 h 479116"/>
                  <a:gd name="connsiteX2" fmla="*/ 3573662 w 3573662"/>
                  <a:gd name="connsiteY2" fmla="*/ 479116 h 479116"/>
                  <a:gd name="connsiteX3" fmla="*/ 0 w 3573662"/>
                  <a:gd name="connsiteY3" fmla="*/ 479116 h 479116"/>
                  <a:gd name="connsiteX4" fmla="*/ 0 w 3573662"/>
                  <a:gd name="connsiteY4" fmla="*/ 0 h 479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3662" h="479116">
                    <a:moveTo>
                      <a:pt x="0" y="0"/>
                    </a:moveTo>
                    <a:lnTo>
                      <a:pt x="3573662" y="0"/>
                    </a:lnTo>
                    <a:lnTo>
                      <a:pt x="3573662" y="479116"/>
                    </a:lnTo>
                    <a:lnTo>
                      <a:pt x="0" y="479116"/>
                    </a:lnTo>
                    <a:lnTo>
                      <a:pt x="0" y="0"/>
                    </a:lnTo>
                    <a:close/>
                  </a:path>
                </a:pathLst>
              </a:custGeom>
              <a:solidFill>
                <a:schemeClr val="accent5">
                  <a:lumMod val="75000"/>
                </a:schemeClr>
              </a:soli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0299" tIns="55880" rIns="55880" bIns="55880" numCol="1" spcCol="1270" anchor="ctr" anchorCtr="0">
                <a:noAutofit/>
              </a:bodyPr>
              <a:lstStyle/>
              <a:p>
                <a:pPr marL="0" lvl="0" indent="0" algn="l" defTabSz="977900">
                  <a:lnSpc>
                    <a:spcPct val="90000"/>
                  </a:lnSpc>
                  <a:spcBef>
                    <a:spcPct val="0"/>
                  </a:spcBef>
                  <a:spcAft>
                    <a:spcPct val="35000"/>
                  </a:spcAft>
                  <a:buNone/>
                </a:pPr>
                <a:r>
                  <a:rPr lang="fr-CA" sz="2200" kern="1200">
                    <a:latin typeface="Aptos" panose="020B0004020202020204" pitchFamily="34" charset="0"/>
                  </a:rPr>
                  <a:t>Bibliothèque scolaire</a:t>
                </a:r>
              </a:p>
            </p:txBody>
          </p:sp>
          <p:sp>
            <p:nvSpPr>
              <p:cNvPr id="11" name="Ellipse 10">
                <a:extLst>
                  <a:ext uri="{FF2B5EF4-FFF2-40B4-BE49-F238E27FC236}">
                    <a16:creationId xmlns:a16="http://schemas.microsoft.com/office/drawing/2014/main" id="{A9DEFDC0-AE8A-553E-3947-490F1053F47A}"/>
                  </a:ext>
                </a:extLst>
              </p:cNvPr>
              <p:cNvSpPr/>
              <p:nvPr/>
            </p:nvSpPr>
            <p:spPr>
              <a:xfrm>
                <a:off x="7437501" y="3464563"/>
                <a:ext cx="598896" cy="598896"/>
              </a:xfrm>
              <a:prstGeom prst="ellipse">
                <a:avLst/>
              </a:prstGeom>
              <a:ln>
                <a:no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fr-CA"/>
              </a:p>
            </p:txBody>
          </p:sp>
          <p:sp>
            <p:nvSpPr>
              <p:cNvPr id="12" name="Forme libre : forme 11">
                <a:extLst>
                  <a:ext uri="{FF2B5EF4-FFF2-40B4-BE49-F238E27FC236}">
                    <a16:creationId xmlns:a16="http://schemas.microsoft.com/office/drawing/2014/main" id="{48B5C5DE-5D42-3A69-7601-6895D1CE3E30}"/>
                  </a:ext>
                </a:extLst>
              </p:cNvPr>
              <p:cNvSpPr/>
              <p:nvPr/>
            </p:nvSpPr>
            <p:spPr>
              <a:xfrm>
                <a:off x="7736949" y="4243252"/>
                <a:ext cx="3573662" cy="479116"/>
              </a:xfrm>
              <a:custGeom>
                <a:avLst/>
                <a:gdLst>
                  <a:gd name="connsiteX0" fmla="*/ 0 w 3573662"/>
                  <a:gd name="connsiteY0" fmla="*/ 0 h 479116"/>
                  <a:gd name="connsiteX1" fmla="*/ 3573662 w 3573662"/>
                  <a:gd name="connsiteY1" fmla="*/ 0 h 479116"/>
                  <a:gd name="connsiteX2" fmla="*/ 3573662 w 3573662"/>
                  <a:gd name="connsiteY2" fmla="*/ 479116 h 479116"/>
                  <a:gd name="connsiteX3" fmla="*/ 0 w 3573662"/>
                  <a:gd name="connsiteY3" fmla="*/ 479116 h 479116"/>
                  <a:gd name="connsiteX4" fmla="*/ 0 w 3573662"/>
                  <a:gd name="connsiteY4" fmla="*/ 0 h 479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573662" h="479116">
                    <a:moveTo>
                      <a:pt x="0" y="0"/>
                    </a:moveTo>
                    <a:lnTo>
                      <a:pt x="3573662" y="0"/>
                    </a:lnTo>
                    <a:lnTo>
                      <a:pt x="3573662" y="479116"/>
                    </a:lnTo>
                    <a:lnTo>
                      <a:pt x="0" y="479116"/>
                    </a:lnTo>
                    <a:lnTo>
                      <a:pt x="0" y="0"/>
                    </a:lnTo>
                    <a:close/>
                  </a:path>
                </a:pathLst>
              </a:custGeom>
              <a:solidFill>
                <a:schemeClr val="accent5">
                  <a:lumMod val="60000"/>
                  <a:lumOff val="40000"/>
                </a:schemeClr>
              </a:solidFill>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0299" tIns="55880" rIns="55880" bIns="55880" numCol="1" spcCol="1270" anchor="ctr" anchorCtr="0">
                <a:noAutofit/>
              </a:bodyPr>
              <a:lstStyle/>
              <a:p>
                <a:pPr marL="0" lvl="0" indent="0" algn="l" defTabSz="977900">
                  <a:lnSpc>
                    <a:spcPct val="90000"/>
                  </a:lnSpc>
                  <a:spcBef>
                    <a:spcPct val="0"/>
                  </a:spcBef>
                  <a:spcAft>
                    <a:spcPct val="35000"/>
                  </a:spcAft>
                  <a:buNone/>
                </a:pPr>
                <a:r>
                  <a:rPr lang="fr-CA" sz="2200" kern="1200">
                    <a:latin typeface="Aptos" panose="020B0004020202020204" pitchFamily="34" charset="0"/>
                  </a:rPr>
                  <a:t>École</a:t>
                </a:r>
              </a:p>
            </p:txBody>
          </p:sp>
          <p:sp>
            <p:nvSpPr>
              <p:cNvPr id="13" name="Ellipse 12">
                <a:extLst>
                  <a:ext uri="{FF2B5EF4-FFF2-40B4-BE49-F238E27FC236}">
                    <a16:creationId xmlns:a16="http://schemas.microsoft.com/office/drawing/2014/main" id="{F04DD6DB-ECC5-6DED-C00F-23D9F7FFC72E}"/>
                  </a:ext>
                </a:extLst>
              </p:cNvPr>
              <p:cNvSpPr/>
              <p:nvPr/>
            </p:nvSpPr>
            <p:spPr>
              <a:xfrm>
                <a:off x="7437501" y="4183362"/>
                <a:ext cx="598896" cy="598896"/>
              </a:xfrm>
              <a:prstGeom prst="ellipse">
                <a:avLst/>
              </a:prstGeom>
              <a:ln>
                <a:no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fr-CA"/>
              </a:p>
            </p:txBody>
          </p:sp>
          <p:sp>
            <p:nvSpPr>
              <p:cNvPr id="14" name="Forme libre : forme 13">
                <a:extLst>
                  <a:ext uri="{FF2B5EF4-FFF2-40B4-BE49-F238E27FC236}">
                    <a16:creationId xmlns:a16="http://schemas.microsoft.com/office/drawing/2014/main" id="{B36950B5-A1F0-C51A-CAF6-6826B07678BD}"/>
                  </a:ext>
                </a:extLst>
              </p:cNvPr>
              <p:cNvSpPr/>
              <p:nvPr/>
            </p:nvSpPr>
            <p:spPr>
              <a:xfrm>
                <a:off x="7462260" y="4962052"/>
                <a:ext cx="3848351" cy="479116"/>
              </a:xfrm>
              <a:custGeom>
                <a:avLst/>
                <a:gdLst>
                  <a:gd name="connsiteX0" fmla="*/ 0 w 3848351"/>
                  <a:gd name="connsiteY0" fmla="*/ 0 h 479116"/>
                  <a:gd name="connsiteX1" fmla="*/ 3848351 w 3848351"/>
                  <a:gd name="connsiteY1" fmla="*/ 0 h 479116"/>
                  <a:gd name="connsiteX2" fmla="*/ 3848351 w 3848351"/>
                  <a:gd name="connsiteY2" fmla="*/ 479116 h 479116"/>
                  <a:gd name="connsiteX3" fmla="*/ 0 w 3848351"/>
                  <a:gd name="connsiteY3" fmla="*/ 479116 h 479116"/>
                  <a:gd name="connsiteX4" fmla="*/ 0 w 3848351"/>
                  <a:gd name="connsiteY4" fmla="*/ 0 h 47911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48351" h="479116">
                    <a:moveTo>
                      <a:pt x="0" y="0"/>
                    </a:moveTo>
                    <a:lnTo>
                      <a:pt x="3848351" y="0"/>
                    </a:lnTo>
                    <a:lnTo>
                      <a:pt x="3848351" y="479116"/>
                    </a:lnTo>
                    <a:lnTo>
                      <a:pt x="0" y="479116"/>
                    </a:lnTo>
                    <a:lnTo>
                      <a:pt x="0" y="0"/>
                    </a:lnTo>
                    <a:close/>
                  </a:path>
                </a:pathLst>
              </a:custGeom>
              <a:effectLst>
                <a:outerShdw blurRad="50800" dist="38100" dir="2700000" algn="tl" rotWithShape="0">
                  <a:prstClr val="black">
                    <a:alpha val="40000"/>
                  </a:prstClr>
                </a:outerShdw>
              </a:effectLst>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spcFirstLastPara="0" vert="horz" wrap="square" lIns="380299" tIns="55880" rIns="55880" bIns="55880" numCol="1" spcCol="1270" anchor="ctr" anchorCtr="0">
                <a:noAutofit/>
              </a:bodyPr>
              <a:lstStyle/>
              <a:p>
                <a:pPr marL="0" lvl="0" indent="0" algn="l" defTabSz="977900">
                  <a:lnSpc>
                    <a:spcPct val="90000"/>
                  </a:lnSpc>
                  <a:spcBef>
                    <a:spcPct val="0"/>
                  </a:spcBef>
                  <a:spcAft>
                    <a:spcPct val="35000"/>
                  </a:spcAft>
                  <a:buNone/>
                </a:pPr>
                <a:r>
                  <a:rPr lang="fr-CA" sz="2200" kern="1200">
                    <a:latin typeface="Aptos" panose="020B0004020202020204" pitchFamily="34" charset="0"/>
                  </a:rPr>
                  <a:t>Organisme communautaire</a:t>
                </a:r>
              </a:p>
            </p:txBody>
          </p:sp>
          <p:sp>
            <p:nvSpPr>
              <p:cNvPr id="15" name="Ellipse 14">
                <a:extLst>
                  <a:ext uri="{FF2B5EF4-FFF2-40B4-BE49-F238E27FC236}">
                    <a16:creationId xmlns:a16="http://schemas.microsoft.com/office/drawing/2014/main" id="{FDE90F6C-4669-244F-17FD-FA911FE39E64}"/>
                  </a:ext>
                </a:extLst>
              </p:cNvPr>
              <p:cNvSpPr/>
              <p:nvPr/>
            </p:nvSpPr>
            <p:spPr>
              <a:xfrm>
                <a:off x="7162812" y="4902162"/>
                <a:ext cx="598896" cy="598896"/>
              </a:xfrm>
              <a:prstGeom prst="ellipse">
                <a:avLst/>
              </a:prstGeom>
              <a:ln>
                <a:noFill/>
              </a:ln>
            </p:spPr>
            <p:style>
              <a:lnRef idx="2">
                <a:scrgbClr r="0" g="0" b="0"/>
              </a:lnRef>
              <a:fillRef idx="1">
                <a:schemeClr val="lt1">
                  <a:hueOff val="0"/>
                  <a:satOff val="0"/>
                  <a:lumOff val="0"/>
                  <a:alphaOff val="0"/>
                </a:schemeClr>
              </a:fillRef>
              <a:effectRef idx="0">
                <a:schemeClr val="lt1">
                  <a:hueOff val="0"/>
                  <a:satOff val="0"/>
                  <a:lumOff val="0"/>
                  <a:alphaOff val="0"/>
                </a:schemeClr>
              </a:effectRef>
              <a:fontRef idx="minor">
                <a:schemeClr val="dk1">
                  <a:hueOff val="0"/>
                  <a:satOff val="0"/>
                  <a:lumOff val="0"/>
                  <a:alphaOff val="0"/>
                </a:schemeClr>
              </a:fontRef>
            </p:style>
            <p:txBody>
              <a:bodyPr/>
              <a:lstStyle/>
              <a:p>
                <a:endParaRPr lang="fr-CA"/>
              </a:p>
            </p:txBody>
          </p:sp>
          <p:sp>
            <p:nvSpPr>
              <p:cNvPr id="16" name="Arc plein 15">
                <a:extLst>
                  <a:ext uri="{FF2B5EF4-FFF2-40B4-BE49-F238E27FC236}">
                    <a16:creationId xmlns:a16="http://schemas.microsoft.com/office/drawing/2014/main" id="{6FB63C02-1F9E-00E5-BA32-A3613300A2FF}"/>
                  </a:ext>
                </a:extLst>
              </p:cNvPr>
              <p:cNvSpPr/>
              <p:nvPr/>
            </p:nvSpPr>
            <p:spPr>
              <a:xfrm>
                <a:off x="3508932" y="2025145"/>
                <a:ext cx="4196532" cy="4196532"/>
              </a:xfrm>
              <a:prstGeom prst="blockArc">
                <a:avLst>
                  <a:gd name="adj1" fmla="val 19287916"/>
                  <a:gd name="adj2" fmla="val 2337385"/>
                  <a:gd name="adj3" fmla="val 0"/>
                </a:avLst>
              </a:prstGeom>
              <a:solidFill>
                <a:schemeClr val="accent1"/>
              </a:solidFill>
              <a:effectLst>
                <a:outerShdw blurRad="50800" dist="38100" dir="2700000" algn="tl" rotWithShape="0">
                  <a:prstClr val="black">
                    <a:alpha val="40000"/>
                  </a:prstClr>
                </a:outerShdw>
              </a:effectLst>
            </p:spPr>
            <p:style>
              <a:lnRef idx="2">
                <a:schemeClr val="accent1">
                  <a:shade val="60000"/>
                  <a:hueOff val="0"/>
                  <a:satOff val="0"/>
                  <a:lumOff val="0"/>
                  <a:alphaOff val="0"/>
                </a:schemeClr>
              </a:lnRef>
              <a:fillRef idx="0">
                <a:scrgbClr r="0" g="0" b="0"/>
              </a:fillRef>
              <a:effectRef idx="0">
                <a:schemeClr val="accent1">
                  <a:hueOff val="0"/>
                  <a:satOff val="0"/>
                  <a:lumOff val="0"/>
                  <a:alphaOff val="0"/>
                </a:schemeClr>
              </a:effectRef>
              <a:fontRef idx="minor">
                <a:schemeClr val="tx1">
                  <a:hueOff val="0"/>
                  <a:satOff val="0"/>
                  <a:lumOff val="0"/>
                  <a:alphaOff val="0"/>
                </a:schemeClr>
              </a:fontRef>
            </p:style>
            <p:txBody>
              <a:bodyPr/>
              <a:lstStyle/>
              <a:p>
                <a:endParaRPr lang="fr-CA"/>
              </a:p>
            </p:txBody>
          </p:sp>
        </p:grpSp>
        <p:sp>
          <p:nvSpPr>
            <p:cNvPr id="18" name="Rectangle 17">
              <a:extLst>
                <a:ext uri="{FF2B5EF4-FFF2-40B4-BE49-F238E27FC236}">
                  <a16:creationId xmlns:a16="http://schemas.microsoft.com/office/drawing/2014/main" id="{14772063-57FC-B28D-6E17-15CEF83A6603}"/>
                </a:ext>
              </a:extLst>
            </p:cNvPr>
            <p:cNvSpPr/>
            <p:nvPr/>
          </p:nvSpPr>
          <p:spPr>
            <a:xfrm rot="5400000">
              <a:off x="3760234" y="3184147"/>
              <a:ext cx="3730482" cy="3846566"/>
            </a:xfrm>
            <a:prstGeom prst="rect">
              <a:avLst/>
            </a:prstGeom>
            <a:noFill/>
          </p:spPr>
          <p:txBody>
            <a:bodyPr wrap="none" lIns="91440" tIns="45720" rIns="91440" bIns="45720">
              <a:prstTxWarp prst="textArchUp">
                <a:avLst/>
              </a:prstTxWarp>
              <a:spAutoFit/>
            </a:bodyPr>
            <a:lstStyle/>
            <a:p>
              <a:pPr algn="ctr"/>
              <a:r>
                <a:rPr lang="fr-FR" sz="2400" b="0" cap="none" spc="0">
                  <a:ln w="0"/>
                  <a:solidFill>
                    <a:schemeClr val="accent1"/>
                  </a:solidFill>
                  <a:effectLst>
                    <a:outerShdw blurRad="38100" dist="25400" dir="5400000" algn="ctr" rotWithShape="0">
                      <a:srgbClr val="6E747A">
                        <a:alpha val="43000"/>
                      </a:srgbClr>
                    </a:outerShdw>
                  </a:effectLst>
                  <a:latin typeface="Aptos" panose="020B0004020202020204" pitchFamily="34" charset="0"/>
                </a:rPr>
                <a:t>Acteurs et actrices</a:t>
              </a:r>
            </a:p>
          </p:txBody>
        </p:sp>
      </p:grpSp>
      <p:sp>
        <p:nvSpPr>
          <p:cNvPr id="6" name="ZoneTexte 5">
            <a:extLst>
              <a:ext uri="{FF2B5EF4-FFF2-40B4-BE49-F238E27FC236}">
                <a16:creationId xmlns:a16="http://schemas.microsoft.com/office/drawing/2014/main" id="{BF68F17B-1731-2244-E7EF-99189C85BB52}"/>
              </a:ext>
            </a:extLst>
          </p:cNvPr>
          <p:cNvSpPr txBox="1"/>
          <p:nvPr/>
        </p:nvSpPr>
        <p:spPr>
          <a:xfrm>
            <a:off x="3409708" y="5611142"/>
            <a:ext cx="5489944" cy="26161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fr-FR" sz="1100" b="1">
                <a:cs typeface="Arial"/>
              </a:rPr>
              <a:t>En gras</a:t>
            </a:r>
            <a:r>
              <a:rPr lang="fr-FR" sz="1100">
                <a:cs typeface="Arial"/>
              </a:rPr>
              <a:t> : sites utilisés pour la communication</a:t>
            </a:r>
            <a:endParaRPr lang="fr-FR" sz="1100"/>
          </a:p>
        </p:txBody>
      </p:sp>
    </p:spTree>
    <p:extLst>
      <p:ext uri="{BB962C8B-B14F-4D97-AF65-F5344CB8AC3E}">
        <p14:creationId xmlns:p14="http://schemas.microsoft.com/office/powerpoint/2010/main" val="225872248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B6B5DC-3A39-5929-5E51-4E6FABE95F28}"/>
              </a:ext>
            </a:extLst>
          </p:cNvPr>
          <p:cNvSpPr>
            <a:spLocks noGrp="1"/>
          </p:cNvSpPr>
          <p:nvPr>
            <p:ph type="title"/>
          </p:nvPr>
        </p:nvSpPr>
        <p:spPr/>
        <p:txBody>
          <a:bodyPr/>
          <a:lstStyle/>
          <a:p>
            <a:r>
              <a:rPr lang="fr-CA">
                <a:latin typeface="Aptos Display"/>
              </a:rPr>
              <a:t>Principaux résultats de l'examen de la littérature</a:t>
            </a:r>
          </a:p>
        </p:txBody>
      </p:sp>
      <p:sp>
        <p:nvSpPr>
          <p:cNvPr id="3" name="Espace réservé du contenu 2">
            <a:extLst>
              <a:ext uri="{FF2B5EF4-FFF2-40B4-BE49-F238E27FC236}">
                <a16:creationId xmlns:a16="http://schemas.microsoft.com/office/drawing/2014/main" id="{2FA1CE61-5B0D-FFB5-746F-D25A1ACD2029}"/>
              </a:ext>
            </a:extLst>
          </p:cNvPr>
          <p:cNvSpPr>
            <a:spLocks noGrp="1"/>
          </p:cNvSpPr>
          <p:nvPr>
            <p:ph idx="1"/>
          </p:nvPr>
        </p:nvSpPr>
        <p:spPr>
          <a:xfrm>
            <a:off x="838200" y="1825625"/>
            <a:ext cx="10524460" cy="4874105"/>
          </a:xfrm>
        </p:spPr>
        <p:txBody>
          <a:bodyPr vert="horz" lIns="91440" tIns="45720" rIns="91440" bIns="45720" rtlCol="0" anchor="t">
            <a:normAutofit fontScale="85000" lnSpcReduction="10000"/>
          </a:bodyPr>
          <a:lstStyle/>
          <a:p>
            <a:r>
              <a:rPr lang="fr-CA" b="1" dirty="0">
                <a:latin typeface="Aptos Display"/>
              </a:rPr>
              <a:t>Analyse de la production savante</a:t>
            </a:r>
            <a:endParaRPr lang="fr-FR" dirty="0"/>
          </a:p>
          <a:p>
            <a:pPr lvl="1"/>
            <a:r>
              <a:rPr lang="fr-CA" b="1" dirty="0">
                <a:latin typeface="Aptos Display"/>
              </a:rPr>
              <a:t>Diversité </a:t>
            </a:r>
            <a:r>
              <a:rPr lang="fr-CA" dirty="0">
                <a:latin typeface="Aptos Display"/>
              </a:rPr>
              <a:t>des </a:t>
            </a:r>
            <a:r>
              <a:rPr lang="fr-CA" b="1" dirty="0">
                <a:latin typeface="Aptos Display"/>
              </a:rPr>
              <a:t>domaines de recherche</a:t>
            </a:r>
            <a:r>
              <a:rPr lang="fr-CA" dirty="0">
                <a:latin typeface="Aptos Display"/>
              </a:rPr>
              <a:t> (par ex., éducation, santé publique, environnementale et au travail, psychologie, communication, sciences de l'information)</a:t>
            </a:r>
            <a:endParaRPr lang="fr-CA" dirty="0"/>
          </a:p>
          <a:p>
            <a:pPr lvl="1"/>
            <a:r>
              <a:rPr lang="fr-CA" b="1" dirty="0">
                <a:latin typeface="Aptos Display"/>
              </a:rPr>
              <a:t>Diversité </a:t>
            </a:r>
            <a:r>
              <a:rPr lang="fr-CA" dirty="0">
                <a:latin typeface="Aptos Display"/>
              </a:rPr>
              <a:t>des </a:t>
            </a:r>
            <a:r>
              <a:rPr lang="fr-CA" b="1" dirty="0">
                <a:latin typeface="Aptos Display"/>
              </a:rPr>
              <a:t>perspectives adoptées </a:t>
            </a:r>
            <a:r>
              <a:rPr lang="fr-CA" dirty="0">
                <a:latin typeface="Aptos Display"/>
              </a:rPr>
              <a:t>selon les </a:t>
            </a:r>
            <a:r>
              <a:rPr lang="fr-CA" b="1" dirty="0">
                <a:latin typeface="Aptos Display"/>
              </a:rPr>
              <a:t>disciplines</a:t>
            </a:r>
            <a:r>
              <a:rPr lang="fr-CA" dirty="0">
                <a:latin typeface="Aptos Display"/>
              </a:rPr>
              <a:t>, par ex.</a:t>
            </a:r>
          </a:p>
          <a:p>
            <a:pPr lvl="2"/>
            <a:r>
              <a:rPr lang="fr-CA" i="1" dirty="0">
                <a:latin typeface="Aptos Display"/>
              </a:rPr>
              <a:t>Sciences de l'information</a:t>
            </a:r>
            <a:r>
              <a:rPr lang="fr-CA" dirty="0">
                <a:latin typeface="Aptos Display"/>
              </a:rPr>
              <a:t> : comportements informationnels des utilisateurs et utilisatrices, bibliothèques publiques, rôles des bibliothèques</a:t>
            </a:r>
            <a:endParaRPr lang="fr-CA" dirty="0"/>
          </a:p>
          <a:p>
            <a:pPr lvl="2"/>
            <a:r>
              <a:rPr lang="fr-CA" i="1" dirty="0">
                <a:latin typeface="Aptos Display"/>
              </a:rPr>
              <a:t>Science de l'éducation</a:t>
            </a:r>
            <a:r>
              <a:rPr lang="fr-CA" dirty="0">
                <a:latin typeface="Aptos Display"/>
              </a:rPr>
              <a:t> : littératie familiale, littératie des adultes, programmes de littératie</a:t>
            </a:r>
          </a:p>
          <a:p>
            <a:pPr>
              <a:spcBef>
                <a:spcPts val="1800"/>
              </a:spcBef>
            </a:pPr>
            <a:r>
              <a:rPr lang="fr-CA" b="1" dirty="0">
                <a:latin typeface="Aptos Display"/>
              </a:rPr>
              <a:t>Revue systématique</a:t>
            </a:r>
            <a:endParaRPr lang="fr-CA" b="1" dirty="0"/>
          </a:p>
          <a:p>
            <a:pPr lvl="1"/>
            <a:r>
              <a:rPr lang="fr-CA" b="1" dirty="0">
                <a:latin typeface="Aptos Display"/>
              </a:rPr>
              <a:t>Diversité </a:t>
            </a:r>
            <a:r>
              <a:rPr lang="fr-CA" dirty="0">
                <a:latin typeface="Aptos Display"/>
              </a:rPr>
              <a:t>des </a:t>
            </a:r>
            <a:r>
              <a:rPr lang="fr-CA" b="1" dirty="0">
                <a:latin typeface="Aptos Display"/>
              </a:rPr>
              <a:t>publics </a:t>
            </a:r>
            <a:r>
              <a:rPr lang="fr-CA" dirty="0">
                <a:latin typeface="Aptos Display"/>
              </a:rPr>
              <a:t>(personnes peu ou pas alphabétisées, populations socialement exclues par rapport au groupe majoritaire, parents et enfants en littératie familiale, adolescents et adolescentes pour la formation de communautés de pratiques, publics locaux)</a:t>
            </a:r>
          </a:p>
          <a:p>
            <a:pPr lvl="1"/>
            <a:r>
              <a:rPr lang="fr-CA" b="1" dirty="0">
                <a:latin typeface="Aptos Display"/>
              </a:rPr>
              <a:t>Configurations variées</a:t>
            </a:r>
            <a:r>
              <a:rPr lang="fr-CA" dirty="0">
                <a:latin typeface="Aptos Display"/>
              </a:rPr>
              <a:t> (écoles, universités, sites communautaires formant un réseau)</a:t>
            </a:r>
          </a:p>
          <a:p>
            <a:pPr lvl="1"/>
            <a:r>
              <a:rPr lang="fr-CA" b="1" dirty="0">
                <a:latin typeface="Aptos Display"/>
              </a:rPr>
              <a:t>Définitions multiples</a:t>
            </a:r>
            <a:r>
              <a:rPr lang="fr-CA" dirty="0">
                <a:latin typeface="Aptos Display"/>
              </a:rPr>
              <a:t> de littératie communautaire (par ex., comme modèle d'action sociale, sous l'angle socioculturel, ethnoculturel, rhétorique et politique, et même spatial)</a:t>
            </a:r>
          </a:p>
        </p:txBody>
      </p:sp>
      <p:sp>
        <p:nvSpPr>
          <p:cNvPr id="4" name="Espace réservé de la date 3">
            <a:extLst>
              <a:ext uri="{FF2B5EF4-FFF2-40B4-BE49-F238E27FC236}">
                <a16:creationId xmlns:a16="http://schemas.microsoft.com/office/drawing/2014/main" id="{571DFBDC-EE67-8A2B-D739-0AA584274209}"/>
              </a:ext>
            </a:extLst>
          </p:cNvPr>
          <p:cNvSpPr>
            <a:spLocks noGrp="1"/>
          </p:cNvSpPr>
          <p:nvPr>
            <p:ph type="dt" sz="half" idx="10"/>
          </p:nvPr>
        </p:nvSpPr>
        <p:spPr/>
        <p:txBody>
          <a:bodyPr/>
          <a:lstStyle/>
          <a:p>
            <a:r>
              <a:rPr lang="fr-FR"/>
              <a:t>6 novembre 2024</a:t>
            </a:r>
            <a:endParaRPr lang="fr-CA"/>
          </a:p>
        </p:txBody>
      </p:sp>
      <p:sp>
        <p:nvSpPr>
          <p:cNvPr id="5" name="Espace réservé du texte 4">
            <a:extLst>
              <a:ext uri="{FF2B5EF4-FFF2-40B4-BE49-F238E27FC236}">
                <a16:creationId xmlns:a16="http://schemas.microsoft.com/office/drawing/2014/main" id="{4F9D6511-B8DD-5FFF-77AA-54E9FBD466A0}"/>
              </a:ext>
            </a:extLst>
          </p:cNvPr>
          <p:cNvSpPr>
            <a:spLocks noGrp="1"/>
          </p:cNvSpPr>
          <p:nvPr>
            <p:ph type="body" sz="quarter" idx="11"/>
          </p:nvPr>
        </p:nvSpPr>
        <p:spPr/>
        <p:txBody>
          <a:bodyPr vert="horz" lIns="91440" tIns="45720" rIns="91440" bIns="45720" rtlCol="0" anchor="t">
            <a:noAutofit/>
          </a:bodyPr>
          <a:lstStyle/>
          <a:p>
            <a:r>
              <a:rPr lang="fr-CA">
                <a:latin typeface="Arial Narrow"/>
              </a:rPr>
              <a:t>Résultats de l'examen de la littérature</a:t>
            </a:r>
            <a:endParaRPr lang="fr-CA"/>
          </a:p>
        </p:txBody>
      </p:sp>
    </p:spTree>
    <p:extLst>
      <p:ext uri="{BB962C8B-B14F-4D97-AF65-F5344CB8AC3E}">
        <p14:creationId xmlns:p14="http://schemas.microsoft.com/office/powerpoint/2010/main" val="444138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F2B6B5DC-3A39-5929-5E51-4E6FABE95F28}"/>
              </a:ext>
            </a:extLst>
          </p:cNvPr>
          <p:cNvSpPr>
            <a:spLocks noGrp="1"/>
          </p:cNvSpPr>
          <p:nvPr>
            <p:ph type="title"/>
          </p:nvPr>
        </p:nvSpPr>
        <p:spPr/>
        <p:txBody>
          <a:bodyPr/>
          <a:lstStyle/>
          <a:p>
            <a:r>
              <a:rPr lang="fr-CA">
                <a:latin typeface="Aptos Display"/>
              </a:rPr>
              <a:t>Conclusion de l'examen de la littérature</a:t>
            </a:r>
          </a:p>
        </p:txBody>
      </p:sp>
      <p:sp>
        <p:nvSpPr>
          <p:cNvPr id="3" name="Espace réservé du contenu 2">
            <a:extLst>
              <a:ext uri="{FF2B5EF4-FFF2-40B4-BE49-F238E27FC236}">
                <a16:creationId xmlns:a16="http://schemas.microsoft.com/office/drawing/2014/main" id="{2FA1CE61-5B0D-FFB5-746F-D25A1ACD2029}"/>
              </a:ext>
            </a:extLst>
          </p:cNvPr>
          <p:cNvSpPr>
            <a:spLocks noGrp="1"/>
          </p:cNvSpPr>
          <p:nvPr>
            <p:ph idx="1"/>
          </p:nvPr>
        </p:nvSpPr>
        <p:spPr/>
        <p:txBody>
          <a:bodyPr vert="horz" lIns="91440" tIns="45720" rIns="91440" bIns="45720" rtlCol="0" anchor="t">
            <a:normAutofit/>
          </a:bodyPr>
          <a:lstStyle/>
          <a:p>
            <a:r>
              <a:rPr lang="fr-CA" b="1"/>
              <a:t>Définition opérationnelle </a:t>
            </a:r>
            <a:r>
              <a:rPr lang="fr-CA"/>
              <a:t>de la littératie communautaire</a:t>
            </a:r>
          </a:p>
          <a:p>
            <a:pPr marL="593725" lvl="2" indent="0">
              <a:spcBef>
                <a:spcPts val="3600"/>
              </a:spcBef>
              <a:buNone/>
            </a:pPr>
            <a:r>
              <a:rPr lang="fr" sz="2400"/>
              <a:t>Un </a:t>
            </a:r>
            <a:r>
              <a:rPr lang="fr" sz="2400" b="1"/>
              <a:t>système d’apprentissage </a:t>
            </a:r>
            <a:r>
              <a:rPr lang="fr" sz="2400"/>
              <a:t>impliquant des </a:t>
            </a:r>
            <a:r>
              <a:rPr lang="fr" sz="2400" b="1"/>
              <a:t>communautés de pratique </a:t>
            </a:r>
            <a:r>
              <a:rPr lang="fr" sz="2400"/>
              <a:t>se reliant à d’autres ou à des organisations sociales ⎼ qu’elles soient institutionnelles sinon issues de la société civile ⎼ et constituant un </a:t>
            </a:r>
            <a:r>
              <a:rPr lang="fr" sz="2400" b="1"/>
              <a:t>réseau local interdépendant </a:t>
            </a:r>
            <a:r>
              <a:rPr lang="fr" sz="2400"/>
              <a:t>partageant des </a:t>
            </a:r>
            <a:r>
              <a:rPr lang="fr" sz="2400" b="1"/>
              <a:t>pratiques de littératie </a:t>
            </a:r>
            <a:r>
              <a:rPr lang="fr" sz="2400"/>
              <a:t>et en créant de nouvelles dans un objectif de </a:t>
            </a:r>
            <a:r>
              <a:rPr lang="fr" sz="2400" b="1"/>
              <a:t>justice sociale</a:t>
            </a:r>
            <a:r>
              <a:rPr lang="fr" sz="2400"/>
              <a:t>.</a:t>
            </a:r>
          </a:p>
          <a:p>
            <a:pPr marL="250825" lvl="1" indent="0">
              <a:spcBef>
                <a:spcPts val="2400"/>
              </a:spcBef>
              <a:buNone/>
            </a:pPr>
            <a:endParaRPr lang="fr" sz="2000"/>
          </a:p>
          <a:p>
            <a:pPr marL="250825" lvl="1" indent="0">
              <a:spcBef>
                <a:spcPts val="2400"/>
              </a:spcBef>
              <a:buNone/>
            </a:pPr>
            <a:r>
              <a:rPr lang="fr" sz="1800" i="1">
                <a:latin typeface="Aptos Display"/>
              </a:rPr>
              <a:t>(voir </a:t>
            </a:r>
            <a:r>
              <a:rPr lang="fr-CA" sz="1800" i="1">
                <a:latin typeface="Aptos Display"/>
              </a:rPr>
              <a:t>Dufour, Martel, Lacelle, </a:t>
            </a:r>
            <a:r>
              <a:rPr lang="fr-CA" sz="1800" i="1" err="1">
                <a:latin typeface="Aptos Display"/>
              </a:rPr>
              <a:t>Kiamé</a:t>
            </a:r>
            <a:r>
              <a:rPr lang="fr-CA" sz="1800" i="1">
                <a:latin typeface="Aptos Display"/>
              </a:rPr>
              <a:t>, Garneau-Gaudreault et Poulin</a:t>
            </a:r>
            <a:r>
              <a:rPr lang="fr" sz="1800" i="1">
                <a:latin typeface="Aptos Display"/>
              </a:rPr>
              <a:t>, 2021, pour les résultats complets de la revue de littérature)</a:t>
            </a:r>
          </a:p>
        </p:txBody>
      </p:sp>
      <p:sp>
        <p:nvSpPr>
          <p:cNvPr id="4" name="Espace réservé de la date 3">
            <a:extLst>
              <a:ext uri="{FF2B5EF4-FFF2-40B4-BE49-F238E27FC236}">
                <a16:creationId xmlns:a16="http://schemas.microsoft.com/office/drawing/2014/main" id="{571DFBDC-EE67-8A2B-D739-0AA584274209}"/>
              </a:ext>
            </a:extLst>
          </p:cNvPr>
          <p:cNvSpPr>
            <a:spLocks noGrp="1"/>
          </p:cNvSpPr>
          <p:nvPr>
            <p:ph type="dt" sz="half" idx="10"/>
          </p:nvPr>
        </p:nvSpPr>
        <p:spPr/>
        <p:txBody>
          <a:bodyPr/>
          <a:lstStyle/>
          <a:p>
            <a:r>
              <a:rPr lang="fr-FR"/>
              <a:t>6 novembre 2024</a:t>
            </a:r>
            <a:endParaRPr lang="fr-CA"/>
          </a:p>
        </p:txBody>
      </p:sp>
      <p:sp>
        <p:nvSpPr>
          <p:cNvPr id="5" name="Espace réservé du texte 4">
            <a:extLst>
              <a:ext uri="{FF2B5EF4-FFF2-40B4-BE49-F238E27FC236}">
                <a16:creationId xmlns:a16="http://schemas.microsoft.com/office/drawing/2014/main" id="{4F9D6511-B8DD-5FFF-77AA-54E9FBD466A0}"/>
              </a:ext>
            </a:extLst>
          </p:cNvPr>
          <p:cNvSpPr>
            <a:spLocks noGrp="1"/>
          </p:cNvSpPr>
          <p:nvPr>
            <p:ph type="body" sz="quarter" idx="11"/>
          </p:nvPr>
        </p:nvSpPr>
        <p:spPr/>
        <p:txBody>
          <a:bodyPr vert="horz" lIns="91440" tIns="45720" rIns="91440" bIns="45720" rtlCol="0" anchor="t">
            <a:noAutofit/>
          </a:bodyPr>
          <a:lstStyle/>
          <a:p>
            <a:r>
              <a:rPr lang="fr-CA">
                <a:latin typeface="Arial Narrow"/>
              </a:rPr>
              <a:t>Résultats de l'examen de la littérature</a:t>
            </a:r>
            <a:endParaRPr lang="fr-CA"/>
          </a:p>
        </p:txBody>
      </p:sp>
    </p:spTree>
    <p:extLst>
      <p:ext uri="{BB962C8B-B14F-4D97-AF65-F5344CB8AC3E}">
        <p14:creationId xmlns:p14="http://schemas.microsoft.com/office/powerpoint/2010/main" val="3295819262"/>
      </p:ext>
    </p:extLst>
  </p:cSld>
  <p:clrMapOvr>
    <a:masterClrMapping/>
  </p:clrMapOvr>
</p:sld>
</file>

<file path=ppt/theme/theme1.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notescours_2022.potx" id="{6300BF65-0B4F-442F-A24A-7300647A25FA}" vid="{9CBA535E-334F-4449-B272-E6C94DC383E3}"/>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lcf76f155ced4ddcb4097134ff3c332f xmlns="a38148da-82c4-40b2-8de4-375f37b644d5">
      <Terms xmlns="http://schemas.microsoft.com/office/infopath/2007/PartnerControls"/>
    </lcf76f155ced4ddcb4097134ff3c332f>
    <TaxCatchAll xmlns="0c9cb2d1-3d66-409d-94c7-78dc4de5e247"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C955FDBA47E0745ADF64D62007871B8" ma:contentTypeVersion="15" ma:contentTypeDescription="Crée un document." ma:contentTypeScope="" ma:versionID="cef4c963067ede5af99410fee0b434fd">
  <xsd:schema xmlns:xsd="http://www.w3.org/2001/XMLSchema" xmlns:xs="http://www.w3.org/2001/XMLSchema" xmlns:p="http://schemas.microsoft.com/office/2006/metadata/properties" xmlns:ns2="a38148da-82c4-40b2-8de4-375f37b644d5" xmlns:ns3="0c9cb2d1-3d66-409d-94c7-78dc4de5e247" targetNamespace="http://schemas.microsoft.com/office/2006/metadata/properties" ma:root="true" ma:fieldsID="f2b5b0cf214f7ba52d16853671ff4752" ns2:_="" ns3:_="">
    <xsd:import namespace="a38148da-82c4-40b2-8de4-375f37b644d5"/>
    <xsd:import namespace="0c9cb2d1-3d66-409d-94c7-78dc4de5e247"/>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Location"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38148da-82c4-40b2-8de4-375f37b644d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2" nillable="true" ma:displayName="MediaServiceDateTaken" ma:hidden="true" ma:internalName="MediaServiceDateTaken" ma:readOnly="true">
      <xsd:simpleType>
        <xsd:restriction base="dms:Text"/>
      </xsd:simpleType>
    </xsd:element>
    <xsd:element name="MediaLengthInSeconds" ma:index="13" nillable="true" ma:displayName="Length (seconds)" ma:internalName="MediaLengthInSeconds" ma:readOnly="true">
      <xsd:simpleType>
        <xsd:restriction base="dms:Unknown"/>
      </xsd:simpleType>
    </xsd:element>
    <xsd:element name="lcf76f155ced4ddcb4097134ff3c332f" ma:index="15" nillable="true" ma:taxonomy="true" ma:internalName="lcf76f155ced4ddcb4097134ff3c332f" ma:taxonomyFieldName="MediaServiceImageTags" ma:displayName="Balises d’images" ma:readOnly="false" ma:fieldId="{5cf76f15-5ced-4ddc-b409-7134ff3c332f}" ma:taxonomyMulti="true" ma:sspId="9954b022-e60c-4520-b4e3-cc3d5e4f1648" ma:termSetId="09814cd3-568e-fe90-9814-8d621ff8fb84" ma:anchorId="fba54fb3-c3e1-fe81-a776-ca4b69148c4d" ma:open="true" ma:isKeyword="false">
      <xsd:complexType>
        <xsd:sequence>
          <xsd:element ref="pc:Terms" minOccurs="0" maxOccurs="1"/>
        </xsd:sequence>
      </xsd:complexType>
    </xsd:element>
    <xsd:element name="MediaServiceOCR" ma:index="17" nillable="true" ma:displayName="Extracted Text" ma:internalName="MediaServiceOCR" ma:readOnly="true">
      <xsd:simpleType>
        <xsd:restriction base="dms:Note">
          <xsd:maxLength value="255"/>
        </xsd:restriction>
      </xsd:simpleType>
    </xsd:element>
    <xsd:element name="MediaServiceGenerationTime" ma:index="18" nillable="true" ma:displayName="MediaServiceGenerationTime" ma:hidden="true" ma:internalName="MediaServiceGenerationTime" ma:readOnly="true">
      <xsd:simpleType>
        <xsd:restriction base="dms:Text"/>
      </xsd:simpleType>
    </xsd:element>
    <xsd:element name="MediaServiceEventHashCode" ma:index="19" nillable="true" ma:displayName="MediaServiceEventHashCode" ma:hidden="true" ma:internalName="MediaServiceEventHashCode" ma:readOnly="true">
      <xsd:simpleType>
        <xsd:restriction base="dms:Text"/>
      </xsd:simpleType>
    </xsd:element>
    <xsd:element name="MediaServiceLocation" ma:index="20" nillable="true" ma:displayName="Location" ma:indexed="true" ma:internalName="MediaServiceLocation" ma:readOnly="true">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0c9cb2d1-3d66-409d-94c7-78dc4de5e247" elementFormDefault="qualified">
    <xsd:import namespace="http://schemas.microsoft.com/office/2006/documentManagement/types"/>
    <xsd:import namespace="http://schemas.microsoft.com/office/infopath/2007/PartnerControls"/>
    <xsd:element name="TaxCatchAll" ma:index="16" nillable="true" ma:displayName="Taxonomy Catch All Column" ma:hidden="true" ma:list="{8710b42c-37e0-4f15-8b1a-5bd858d351ba}" ma:internalName="TaxCatchAll" ma:showField="CatchAllData" ma:web="0c9cb2d1-3d66-409d-94c7-78dc4de5e24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ype de contenu"/>
        <xsd:element ref="dc:title" minOccurs="0" maxOccurs="1" ma:index="4" ma:displayName="Titr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D709F4A-5C9F-4256-9FB7-C292B49A81A3}">
  <ds:schemaRefs>
    <ds:schemaRef ds:uri="http://schemas.microsoft.com/sharepoint/v3/contenttype/forms"/>
  </ds:schemaRefs>
</ds:datastoreItem>
</file>

<file path=customXml/itemProps2.xml><?xml version="1.0" encoding="utf-8"?>
<ds:datastoreItem xmlns:ds="http://schemas.openxmlformats.org/officeDocument/2006/customXml" ds:itemID="{1FBEA49F-2103-45CA-9F08-665E28860AD9}">
  <ds:schemaRefs>
    <ds:schemaRef ds:uri="http://purl.org/dc/terms/"/>
    <ds:schemaRef ds:uri="http://schemas.microsoft.com/office/2006/documentManagement/types"/>
    <ds:schemaRef ds:uri="http://purl.org/dc/elements/1.1/"/>
    <ds:schemaRef ds:uri="http://schemas.microsoft.com/office/2006/metadata/properties"/>
    <ds:schemaRef ds:uri="http://schemas.openxmlformats.org/package/2006/metadata/core-properties"/>
    <ds:schemaRef ds:uri="http://www.w3.org/XML/1998/namespace"/>
    <ds:schemaRef ds:uri="0c9cb2d1-3d66-409d-94c7-78dc4de5e247"/>
    <ds:schemaRef ds:uri="http://schemas.microsoft.com/office/infopath/2007/PartnerControls"/>
    <ds:schemaRef ds:uri="a38148da-82c4-40b2-8de4-375f37b644d5"/>
    <ds:schemaRef ds:uri="http://purl.org/dc/dcmitype/"/>
  </ds:schemaRefs>
</ds:datastoreItem>
</file>

<file path=customXml/itemProps3.xml><?xml version="1.0" encoding="utf-8"?>
<ds:datastoreItem xmlns:ds="http://schemas.openxmlformats.org/officeDocument/2006/customXml" ds:itemID="{2F61D952-E9EF-41F5-83FE-2D3991A1484B}">
  <ds:schemaRefs>
    <ds:schemaRef ds:uri="0c9cb2d1-3d66-409d-94c7-78dc4de5e247"/>
    <ds:schemaRef ds:uri="a38148da-82c4-40b2-8de4-375f37b644d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notescours_2022</Template>
  <TotalTime>24</TotalTime>
  <Words>3935</Words>
  <Application>Microsoft Office PowerPoint</Application>
  <PresentationFormat>Grand écran</PresentationFormat>
  <Paragraphs>271</Paragraphs>
  <Slides>21</Slides>
  <Notes>1</Notes>
  <HiddenSlides>0</HiddenSlides>
  <MMClips>0</MMClips>
  <ScaleCrop>false</ScaleCrop>
  <HeadingPairs>
    <vt:vector size="6" baseType="variant">
      <vt:variant>
        <vt:lpstr>Polices utilisées</vt:lpstr>
      </vt:variant>
      <vt:variant>
        <vt:i4>8</vt:i4>
      </vt:variant>
      <vt:variant>
        <vt:lpstr>Thème</vt:lpstr>
      </vt:variant>
      <vt:variant>
        <vt:i4>1</vt:i4>
      </vt:variant>
      <vt:variant>
        <vt:lpstr>Titres des diapositives</vt:lpstr>
      </vt:variant>
      <vt:variant>
        <vt:i4>21</vt:i4>
      </vt:variant>
    </vt:vector>
  </HeadingPairs>
  <TitlesOfParts>
    <vt:vector size="30" baseType="lpstr">
      <vt:lpstr>Aptos</vt:lpstr>
      <vt:lpstr>Aptos Display</vt:lpstr>
      <vt:lpstr>Arial</vt:lpstr>
      <vt:lpstr>Arial Narrow</vt:lpstr>
      <vt:lpstr>Arial,Sans-Serif</vt:lpstr>
      <vt:lpstr>Calibri</vt:lpstr>
      <vt:lpstr>Courier New</vt:lpstr>
      <vt:lpstr>Wingdings</vt:lpstr>
      <vt:lpstr>Thème Office</vt:lpstr>
      <vt:lpstr>Congrès des professionnel·le·s de l’information (CPI) 2024</vt:lpstr>
      <vt:lpstr>Introduction</vt:lpstr>
      <vt:lpstr>Contexte et problématique [1/2]</vt:lpstr>
      <vt:lpstr>Contexte et problématique [2/2]</vt:lpstr>
      <vt:lpstr>But et objectifs du projet</vt:lpstr>
      <vt:lpstr>Méthodologie globale</vt:lpstr>
      <vt:lpstr>Méthodologie spécifique à l’étude de cas multiples</vt:lpstr>
      <vt:lpstr>Principaux résultats de l'examen de la littérature</vt:lpstr>
      <vt:lpstr>Conclusion de l'examen de la littérature</vt:lpstr>
      <vt:lpstr>Caractéristiques des cas </vt:lpstr>
      <vt:lpstr>Qui sont les ados côtoyé.es par les personnes répondantes ?</vt:lpstr>
      <vt:lpstr>Qu’en est-il des littératies du point de vue des personnes répondantes ?</vt:lpstr>
      <vt:lpstr>Les collaborations communautaires ? [1/2]</vt:lpstr>
      <vt:lpstr>Les collaborations communautaires ? [2/2]</vt:lpstr>
      <vt:lpstr>Présentation PowerPoint</vt:lpstr>
      <vt:lpstr>Discussion </vt:lpstr>
      <vt:lpstr>Conclusion : Bonnes pratiques et recommandations [1/2]</vt:lpstr>
      <vt:lpstr>Conclusion : Bonnes pratiques et recommandations [2/2]</vt:lpstr>
      <vt:lpstr>Bibliographie [1/3]</vt:lpstr>
      <vt:lpstr>Bibliographie [2/3]</vt:lpstr>
      <vt:lpstr>Bibliographie [3/3]</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Bibliothèques publiques et scolaires et littératie adolescente : Étude de cas</dc:title>
  <dc:creator>Christine Dufour</dc:creator>
  <cp:lastModifiedBy>Christine Dufour</cp:lastModifiedBy>
  <cp:revision>386</cp:revision>
  <dcterms:created xsi:type="dcterms:W3CDTF">2022-06-13T12:48:22Z</dcterms:created>
  <dcterms:modified xsi:type="dcterms:W3CDTF">2024-11-06T02:57:15Z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0x0101000C955FDBA47E0745ADF64D62007871B8</vt:lpwstr>
  </property>
  <property fmtid="{D5CDD505-2E9C-101B-9397-08002B2CF9AE}" pid="3" name="MediaServiceImageTags">
    <vt:lpwstr/>
  </property>
  <property fmtid="{D5CDD505-2E9C-101B-9397-08002B2CF9AE}" pid="4" name="Order">
    <vt:r8>12200</vt:r8>
  </property>
  <property fmtid="{D5CDD505-2E9C-101B-9397-08002B2CF9AE}" pid="5" name="xd_Signature">
    <vt:bool>false</vt:bool>
  </property>
  <property fmtid="{D5CDD505-2E9C-101B-9397-08002B2CF9AE}" pid="6" name="xd_ProgID">
    <vt:lpwstr/>
  </property>
  <property fmtid="{D5CDD505-2E9C-101B-9397-08002B2CF9AE}" pid="7" name="ComplianceAssetId">
    <vt:lpwstr/>
  </property>
  <property fmtid="{D5CDD505-2E9C-101B-9397-08002B2CF9AE}" pid="8" name="TemplateUrl">
    <vt:lpwstr/>
  </property>
  <property fmtid="{D5CDD505-2E9C-101B-9397-08002B2CF9AE}" pid="9" name="_ExtendedDescription">
    <vt:lpwstr/>
  </property>
  <property fmtid="{D5CDD505-2E9C-101B-9397-08002B2CF9AE}" pid="10" name="TriggerFlowInfo">
    <vt:lpwstr/>
  </property>
</Properties>
</file>