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BB3"/>
    <a:srgbClr val="123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975E7-74FF-42B5-9F0B-2BB9DD465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7387305-B578-4716-A48E-C37EA599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E379E6-EA00-4381-AEB8-3C2AADB4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B4D00E-CD6E-4167-8EA1-AECA87EB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3F678-6466-4642-A18B-29F5BEED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6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BEAC8F-71DC-4ABF-B13F-5ECF609B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F59E61-53A3-48B2-8E93-6FFAAD14E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943441-438E-43D1-B5D1-9E80FC72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633482-7464-4B81-A9A7-A991BF04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C8FAD0-A4CF-4116-9FBE-356579307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17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53BC2D-D6E0-41AC-B1A8-047A02A07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3AB437-B0F6-4553-8BC2-4986723B3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E5A1F7-1D92-4412-969D-0E151551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B479B0-AE43-45A6-BF20-03115BFD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C49F9-C65A-4D25-AC66-A620444F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11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435F6E-9D80-4A51-8CD4-B966D1C5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091EC-A506-4DB9-BFE2-CFB6D1656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34E0B-E70B-4E13-B222-27E9263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F312E-2E00-4B85-B11F-B5F80880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C996B-7678-4E6F-A540-927276B59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12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A843D-2BE3-4872-B575-A392735C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E9BE88-A219-41EA-9C12-77E4F93A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DA0B58-0FF3-4EFB-9752-9DF3F4C4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5C184-FD10-46E4-B28E-B095E761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13B1CF-CAC1-430E-8828-21DE9305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58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18A01A-B005-4A5F-AD55-1EB1FEF8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F46191-7709-4371-AFD2-4E0B49B14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B6CA6A-7750-44BD-902F-AD3B40C63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59A005-08F3-448E-A58D-7579560F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25568A-FE01-4DAF-88BC-08B2650B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8FDD52-85F8-4CCB-8737-9DD2DE31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1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6643C-8857-4B91-B6C0-6C0F66FE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4BA33-6610-405B-8ADD-F300159F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1E4D40-0716-4B30-8333-5C7751CD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F2C254-09FF-47E1-9D6A-7E0EBF0D9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9F8538-B18B-4DA7-BE08-FAFB766EE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5898C0-D702-43BE-8CA7-6A99BD76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8A35E7-3B04-4538-897F-1AF28A5B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3D658F-B829-4230-8365-0292CBCA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7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850FC3-E27F-4F45-AC54-2A9D87C1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4A3F72-5A1D-4E94-915F-4EACF298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2D1DB0-F3DB-49B6-8FAC-54436B1E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0B360-7AA7-43DF-BE0D-D1A2F569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72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A86F43-B65F-42CB-A2BD-270BE947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2BE8A4-5E12-49C7-854D-EA1F1211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C4D98-8985-4DE8-AA25-431812FD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5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39B3F-B5A0-4172-BB28-E97A65BA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B1E2CC-7BCD-4076-8C74-AF477471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A4462A-B46B-422D-B5AD-1A98096EC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CB538-2C7B-428C-8A5F-377B4A59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F03558-7906-443C-9AD2-6E79F2F7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29E2B1-2320-47E9-9CB2-FF7CBE80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6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945D0-8E1A-4AAA-A1D4-44B4D792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CAC9EC0-56B8-46E7-9D7B-D770CDB1F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E6F44B-F8BD-48F7-87EF-B56D68959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6EC647-0BAB-4603-BC30-19F84B56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C4DE0F-D623-49B7-8C2B-49C57F5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D5874B-22A4-4523-B847-69D4D9A8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20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1CA8674-5A3F-4507-B188-BDF8570C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98164-A266-4E4D-9CE0-5C8ECF01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198AC-1B34-4BA3-8305-1BC391FE6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A8E0E-F5F3-4312-A2AE-E4D8891AF71E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09954-A152-40A6-B634-A01139F2C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438F7-E892-4DA0-A977-602D0AFC3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06C89-8498-4B9A-9110-47972D8278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95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614FB-D35A-430F-AE69-E2922370B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643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Light Condensed" panose="020B0502040204020203" pitchFamily="34" charset="0"/>
                <a:cs typeface="72 Condensed" panose="020B0506030000000003" pitchFamily="34" charset="0"/>
              </a:rPr>
              <a:t>Travaux sur l’outil DigDash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465503-15F7-46DA-A016-19D308EB8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791" y="4928447"/>
            <a:ext cx="3916727" cy="883920"/>
          </a:xfrm>
        </p:spPr>
        <p:txBody>
          <a:bodyPr>
            <a:normAutofit fontScale="92500"/>
          </a:bodyPr>
          <a:lstStyle/>
          <a:p>
            <a:pPr algn="r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Direction de la Santé Publique (DSP)</a:t>
            </a:r>
          </a:p>
          <a:p>
            <a:pPr algn="r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Ville de Paris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7E3683-0833-462F-BBC6-3770355FFD04}"/>
              </a:ext>
            </a:extLst>
          </p:cNvPr>
          <p:cNvCxnSpPr/>
          <p:nvPr/>
        </p:nvCxnSpPr>
        <p:spPr>
          <a:xfrm>
            <a:off x="6138333" y="5122334"/>
            <a:ext cx="0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ous-titre 2">
            <a:extLst>
              <a:ext uri="{FF2B5EF4-FFF2-40B4-BE49-F238E27FC236}">
                <a16:creationId xmlns:a16="http://schemas.microsoft.com/office/drawing/2014/main" id="{7BD394DA-CC68-47E6-AC0A-BA4D044D941D}"/>
              </a:ext>
            </a:extLst>
          </p:cNvPr>
          <p:cNvSpPr txBox="1">
            <a:spLocks/>
          </p:cNvSpPr>
          <p:nvPr/>
        </p:nvSpPr>
        <p:spPr>
          <a:xfrm>
            <a:off x="6482082" y="4928447"/>
            <a:ext cx="3515358" cy="88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Marie EXBRAYAT</a:t>
            </a:r>
          </a:p>
          <a:p>
            <a:pPr algn="l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Alternance Master II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32DCB27-A810-4628-92A8-AE3D53F057A7}"/>
              </a:ext>
            </a:extLst>
          </p:cNvPr>
          <p:cNvSpPr txBox="1">
            <a:spLocks/>
          </p:cNvSpPr>
          <p:nvPr/>
        </p:nvSpPr>
        <p:spPr>
          <a:xfrm>
            <a:off x="1524000" y="3335391"/>
            <a:ext cx="9144000" cy="5181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Bahnschrift Light Condensed" panose="020B0502040204020203" pitchFamily="34" charset="0"/>
                <a:cs typeface="72 Condensed" panose="020B0506030000000003" pitchFamily="34" charset="0"/>
              </a:rPr>
              <a:t>Data Management et Data visualisation (Tableaux de bord)</a:t>
            </a:r>
          </a:p>
        </p:txBody>
      </p:sp>
    </p:spTree>
    <p:extLst>
      <p:ext uri="{BB962C8B-B14F-4D97-AF65-F5344CB8AC3E}">
        <p14:creationId xmlns:p14="http://schemas.microsoft.com/office/powerpoint/2010/main" val="24920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33FAA19-644C-4BAA-A841-EC4CAB5DF4AD}"/>
              </a:ext>
            </a:extLst>
          </p:cNvPr>
          <p:cNvSpPr/>
          <p:nvPr/>
        </p:nvSpPr>
        <p:spPr>
          <a:xfrm>
            <a:off x="132080" y="122767"/>
            <a:ext cx="11927840" cy="609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FB5BEAE-3D06-4F10-BA18-0FF55B125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300" y="276225"/>
            <a:ext cx="2722880" cy="358227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fr-FR" dirty="0">
                <a:latin typeface="72 Condensed" panose="020B0506030000000003" pitchFamily="34" charset="0"/>
                <a:cs typeface="72 Condensed" panose="020B0506030000000003" pitchFamily="34" charset="0"/>
              </a:rPr>
              <a:t>La solution DigDash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A153E8FC-EFB6-4E3A-A043-E1016C9A14F0}"/>
              </a:ext>
            </a:extLst>
          </p:cNvPr>
          <p:cNvSpPr txBox="1">
            <a:spLocks/>
          </p:cNvSpPr>
          <p:nvPr/>
        </p:nvSpPr>
        <p:spPr>
          <a:xfrm>
            <a:off x="241300" y="3119120"/>
            <a:ext cx="3629660" cy="164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latin typeface="72 Light" panose="020B0303030000000003" pitchFamily="34" charset="0"/>
                <a:cs typeface="72 Light" panose="020B0303030000000003" pitchFamily="34" charset="0"/>
              </a:rPr>
              <a:t>L’objectif du bureau Data de la DSP est de concentrer les données internes en une seule solution pour les utilisateurs des sous-directions métier.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B212D28-AECE-49C0-93D8-821EF3843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761" y="1558191"/>
            <a:ext cx="7698799" cy="45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7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>
            <a:extLst>
              <a:ext uri="{FF2B5EF4-FFF2-40B4-BE49-F238E27FC236}">
                <a16:creationId xmlns:a16="http://schemas.microsoft.com/office/drawing/2014/main" id="{A153E8FC-EFB6-4E3A-A043-E1016C9A14F0}"/>
              </a:ext>
            </a:extLst>
          </p:cNvPr>
          <p:cNvSpPr txBox="1">
            <a:spLocks/>
          </p:cNvSpPr>
          <p:nvPr/>
        </p:nvSpPr>
        <p:spPr>
          <a:xfrm>
            <a:off x="241300" y="2084651"/>
            <a:ext cx="3629660" cy="346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latin typeface="72 Light" panose="020B0303030000000003" pitchFamily="34" charset="0"/>
                <a:cs typeface="72 Light" panose="020B0303030000000003" pitchFamily="34" charset="0"/>
              </a:rPr>
              <a:t>Travail de data management dans la partie </a:t>
            </a:r>
            <a:r>
              <a:rPr lang="fr-FR" sz="1800" i="1" dirty="0">
                <a:latin typeface="72 Light" panose="020B0303030000000003" pitchFamily="34" charset="0"/>
                <a:cs typeface="72 Light" panose="020B0303030000000003" pitchFamily="34" charset="0"/>
              </a:rPr>
              <a:t>Studio </a:t>
            </a:r>
            <a:r>
              <a:rPr lang="fr-FR" sz="1800" dirty="0">
                <a:latin typeface="72 Light" panose="020B0303030000000003" pitchFamily="34" charset="0"/>
                <a:cs typeface="72 Light" panose="020B0303030000000003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latin typeface="72 Light" panose="020B0303030000000003" pitchFamily="34" charset="0"/>
                <a:cs typeface="72 Light" panose="020B0303030000000003" pitchFamily="34" charset="0"/>
              </a:rPr>
              <a:t>Requêtage en SQL sur des données  contenues dans un driver </a:t>
            </a:r>
            <a:r>
              <a:rPr lang="fr-FR" sz="1800" dirty="0" err="1">
                <a:latin typeface="72 Light" panose="020B0303030000000003" pitchFamily="34" charset="0"/>
                <a:cs typeface="72 Light" panose="020B0303030000000003" pitchFamily="34" charset="0"/>
              </a:rPr>
              <a:t>jdbc</a:t>
            </a:r>
            <a:r>
              <a:rPr lang="fr-FR" sz="1800" dirty="0">
                <a:latin typeface="72 Light" panose="020B0303030000000003" pitchFamily="34" charset="0"/>
                <a:cs typeface="72 Light" panose="020B0303030000000003" pitchFamily="34" charset="0"/>
              </a:rPr>
              <a:t> </a:t>
            </a:r>
            <a:r>
              <a:rPr lang="fr-FR" sz="1800" dirty="0" err="1">
                <a:latin typeface="72 Light" panose="020B0303030000000003" pitchFamily="34" charset="0"/>
                <a:cs typeface="72 Light" panose="020B0303030000000003" pitchFamily="34" charset="0"/>
              </a:rPr>
              <a:t>trino</a:t>
            </a:r>
            <a:endParaRPr lang="fr-FR" sz="1800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latin typeface="72 Light" panose="020B0303030000000003" pitchFamily="34" charset="0"/>
                <a:cs typeface="72 Light" panose="020B0303030000000003" pitchFamily="34" charset="0"/>
              </a:rPr>
              <a:t>Création d’indicateurs, de graphiques,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algn="l"/>
            <a:r>
              <a:rPr lang="fr-FR" sz="1600" b="1" i="1" u="sng" dirty="0">
                <a:latin typeface="72 Light" panose="020B0303030000000003" pitchFamily="34" charset="0"/>
                <a:cs typeface="72 Light" panose="020B0303030000000003" pitchFamily="34" charset="0"/>
              </a:rPr>
              <a:t>(certaines parties sont floutées en raison de la sensibilité des données)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dirty="0">
              <a:latin typeface="72 Light" panose="020B0303030000000003" pitchFamily="34" charset="0"/>
              <a:cs typeface="72 Light" panose="020B0303030000000003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CC06D22-C760-430C-B32B-C12330B531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43"/>
          <a:stretch/>
        </p:blipFill>
        <p:spPr>
          <a:xfrm>
            <a:off x="4506020" y="872401"/>
            <a:ext cx="6604000" cy="221623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0C7410-8F76-4B58-BB81-B25722D0A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7"/>
                    </a14:imgEffect>
                  </a14:imgLayer>
                </a14:imgProps>
              </a:ext>
            </a:extLst>
          </a:blip>
          <a:srcRect t="67881"/>
          <a:stretch/>
        </p:blipFill>
        <p:spPr>
          <a:xfrm>
            <a:off x="4506020" y="3088640"/>
            <a:ext cx="6604000" cy="104289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99CAE66-302E-47E7-B617-F9F10B5C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700" y="3429000"/>
            <a:ext cx="6604000" cy="3208743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5688D4B-7B76-4A8F-B092-722EE8752ABD}"/>
              </a:ext>
            </a:extLst>
          </p:cNvPr>
          <p:cNvSpPr/>
          <p:nvPr/>
        </p:nvSpPr>
        <p:spPr>
          <a:xfrm>
            <a:off x="132080" y="122767"/>
            <a:ext cx="11927840" cy="609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6630F10-90CA-4577-B669-364419AC589C}"/>
              </a:ext>
            </a:extLst>
          </p:cNvPr>
          <p:cNvSpPr txBox="1">
            <a:spLocks/>
          </p:cNvSpPr>
          <p:nvPr/>
        </p:nvSpPr>
        <p:spPr>
          <a:xfrm>
            <a:off x="241300" y="276225"/>
            <a:ext cx="2722880" cy="35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>
                <a:latin typeface="72 Condensed" panose="020B0506030000000003" pitchFamily="34" charset="0"/>
                <a:cs typeface="72 Condensed" panose="020B0506030000000003" pitchFamily="34" charset="0"/>
              </a:rPr>
              <a:t>La solution DigDash</a:t>
            </a:r>
            <a:endParaRPr lang="fr-FR" dirty="0">
              <a:latin typeface="72 Condensed" panose="020B0506030000000003" pitchFamily="34" charset="0"/>
              <a:cs typeface="72 Condensed" panose="020B0506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8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2">
            <a:extLst>
              <a:ext uri="{FF2B5EF4-FFF2-40B4-BE49-F238E27FC236}">
                <a16:creationId xmlns:a16="http://schemas.microsoft.com/office/drawing/2014/main" id="{A153E8FC-EFB6-4E3A-A043-E1016C9A14F0}"/>
              </a:ext>
            </a:extLst>
          </p:cNvPr>
          <p:cNvSpPr txBox="1">
            <a:spLocks/>
          </p:cNvSpPr>
          <p:nvPr/>
        </p:nvSpPr>
        <p:spPr>
          <a:xfrm>
            <a:off x="132080" y="1026160"/>
            <a:ext cx="11927840" cy="1483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>
                <a:latin typeface="72 Light" panose="020B0303030000000003" pitchFamily="34" charset="0"/>
                <a:cs typeface="72 Light" panose="020B0303030000000003" pitchFamily="34" charset="0"/>
              </a:rPr>
              <a:t>Réalisation des tableaux de bords dans la partie </a:t>
            </a:r>
            <a:r>
              <a:rPr lang="fr-FR" sz="1800" i="1" dirty="0">
                <a:latin typeface="72 Light" panose="020B0303030000000003" pitchFamily="34" charset="0"/>
                <a:cs typeface="72 Light" panose="020B0303030000000003" pitchFamily="34" charset="0"/>
              </a:rPr>
              <a:t>Studio </a:t>
            </a:r>
            <a:r>
              <a:rPr lang="fr-FR" sz="1800" dirty="0">
                <a:latin typeface="72 Light" panose="020B0303030000000003" pitchFamily="34" charset="0"/>
                <a:cs typeface="72 Light" panose="020B0303030000000003" pitchFamily="34" charset="0"/>
              </a:rPr>
              <a:t>:</a:t>
            </a:r>
          </a:p>
          <a:p>
            <a:pPr algn="l"/>
            <a:r>
              <a:rPr lang="fr-FR" sz="1600" b="1" i="1" u="sng" dirty="0">
                <a:latin typeface="72 Light" panose="020B0303030000000003" pitchFamily="34" charset="0"/>
                <a:cs typeface="72 Light" panose="020B0303030000000003" pitchFamily="34" charset="0"/>
              </a:rPr>
              <a:t>(certaines parties sont floutées en raison de la sensibilité des données)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sz="1800" dirty="0">
              <a:latin typeface="72 Light" panose="020B0303030000000003" pitchFamily="34" charset="0"/>
              <a:cs typeface="72 Light" panose="020B0303030000000003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E1C595-74D2-4F4C-95F9-8C12B1CFF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300" y="2273458"/>
            <a:ext cx="6123875" cy="295822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B68D24E-0071-4132-BB79-934359F7B7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06" y="3429000"/>
            <a:ext cx="6027994" cy="322310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D92007-5D65-4B07-9F98-6C8A0DF0D4F4}"/>
              </a:ext>
            </a:extLst>
          </p:cNvPr>
          <p:cNvSpPr/>
          <p:nvPr/>
        </p:nvSpPr>
        <p:spPr>
          <a:xfrm>
            <a:off x="132080" y="122767"/>
            <a:ext cx="11927840" cy="60960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7604C825-747B-4CBA-A1CB-0C1B7677A670}"/>
              </a:ext>
            </a:extLst>
          </p:cNvPr>
          <p:cNvSpPr txBox="1">
            <a:spLocks/>
          </p:cNvSpPr>
          <p:nvPr/>
        </p:nvSpPr>
        <p:spPr>
          <a:xfrm>
            <a:off x="241300" y="276225"/>
            <a:ext cx="2722880" cy="35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>
                <a:latin typeface="72 Condensed" panose="020B0506030000000003" pitchFamily="34" charset="0"/>
                <a:cs typeface="72 Condensed" panose="020B0506030000000003" pitchFamily="34" charset="0"/>
              </a:rPr>
              <a:t>La solution DigDash</a:t>
            </a:r>
            <a:endParaRPr lang="fr-FR" dirty="0">
              <a:latin typeface="72 Condensed" panose="020B0506030000000003" pitchFamily="34" charset="0"/>
              <a:cs typeface="72 Condensed" panose="020B0506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593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128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72 Condensed</vt:lpstr>
      <vt:lpstr>72 Light</vt:lpstr>
      <vt:lpstr>Arial</vt:lpstr>
      <vt:lpstr>Bahnschrift Light Condensed</vt:lpstr>
      <vt:lpstr>Calibri</vt:lpstr>
      <vt:lpstr>Calibri Light</vt:lpstr>
      <vt:lpstr>Thème Office</vt:lpstr>
      <vt:lpstr>Travaux sur l’outil DigDash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Exbrayat, Marie (DSP)</dc:creator>
  <cp:lastModifiedBy>Exbrayat, Marie (DSP)</cp:lastModifiedBy>
  <cp:revision>40</cp:revision>
  <dcterms:created xsi:type="dcterms:W3CDTF">2025-03-26T15:22:22Z</dcterms:created>
  <dcterms:modified xsi:type="dcterms:W3CDTF">2025-03-26T18:06:33Z</dcterms:modified>
</cp:coreProperties>
</file>