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3"/>
  </p:notesMasterIdLst>
  <p:sldIdLst>
    <p:sldId id="424" r:id="rId2"/>
  </p:sldIdLst>
  <p:sldSz cx="7561263" cy="10693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8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rsan Maria" initials="HM" lastIdx="74" clrIdx="0"/>
  <p:cmAuthor id="1" name="Exbrayat Marie" initials="EM" lastIdx="65" clrIdx="1"/>
  <p:cmAuthor id="2" name="Robillard Anne" initials="RA" lastIdx="3" clrIdx="2"/>
  <p:cmAuthor id="3" name="Skandrani Leila" initials="SL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757F"/>
    <a:srgbClr val="1599A7"/>
    <a:srgbClr val="199F99"/>
    <a:srgbClr val="15C5A3"/>
    <a:srgbClr val="CBC6BF"/>
    <a:srgbClr val="CBB1BE"/>
    <a:srgbClr val="323B48"/>
    <a:srgbClr val="A3A3A3"/>
    <a:srgbClr val="9E9486"/>
    <a:srgbClr val="AAA1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5799" autoAdjust="0"/>
    <p:restoredTop sz="95080" autoAdjust="0"/>
  </p:normalViewPr>
  <p:slideViewPr>
    <p:cSldViewPr>
      <p:cViewPr>
        <p:scale>
          <a:sx n="75" d="100"/>
          <a:sy n="75" d="100"/>
        </p:scale>
        <p:origin x="-2069" y="1339"/>
      </p:cViewPr>
      <p:guideLst>
        <p:guide orient="horz" pos="3368"/>
        <p:guide pos="2382"/>
      </p:guideLst>
    </p:cSldViewPr>
  </p:slideViewPr>
  <p:outlineViewPr>
    <p:cViewPr>
      <p:scale>
        <a:sx n="100" d="100"/>
        <a:sy n="100" d="100"/>
      </p:scale>
      <p:origin x="0" y="259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DID-FIC01.casvp.mdp\donnees\DONNEES-DID-SDIS\BDS-SF\H&#233;ritage\Statistiques\Alloc_Statistiques_2023\00%20BIS%202023\Donn&#233;es%20externes\Copie%20de%20Observatoire%20social_Indicateurs%20cl&#233;_Version%20non%20d&#233;finitive_202402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arie.Exbrayat\AppData\Local\Temp\97e0d39e-ff94-489e-92fe-1b9211ad0d5e_serie_010001868_31052024.zip.d5e\tmpZipSerieXlsx16113881890620801963\Copie%20de%20serie_010001868_31052024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DID-FIC01.casvp.mdp\donnees\DONNEES-DID-INTER-SERVICES\DG-TDB\5.%20Observatoire_Impacts_Crise_Donnees_Mensuelles\SDT\BADS\Donn&#233;es%20BIS%202023\BADS_Tableau%20des%20aides%20et%20donn&#233;es%20demand&#233;es%20Obs%20Soc_202405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SRV-DID-FIC01.casvp.mdp\donnees\DONNEES-DID-SDIS\BDS-SF\H&#233;ritage\Statistiques\Alloc_Statistiques_2023\00%20BIS%202023\Donn&#233;es%20externes\Copie%20de%20Observatoire%20social_Indicateurs%20cl&#233;_Version%20non%20d&#233;finitive_202402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1"/>
          <c:order val="0"/>
          <c:tx>
            <c:strRef>
              <c:f>'Structure par âge'!$D$1</c:f>
              <c:strCache>
                <c:ptCount val="1"/>
                <c:pt idx="0">
                  <c:v>2014</c:v>
                </c:pt>
              </c:strCache>
            </c:strRef>
          </c:tx>
          <c:spPr>
            <a:pattFill prst="ltUpDiag">
              <a:fgClr>
                <a:srgbClr val="137581"/>
              </a:fgClr>
              <a:bgClr>
                <a:schemeClr val="bg1"/>
              </a:bgClr>
            </a:pattFill>
          </c:spPr>
          <c:invertIfNegative val="0"/>
          <c:cat>
            <c:strRef>
              <c:f>'Structure par âge'!$A$2:$A$7</c:f>
              <c:strCache>
                <c:ptCount val="6"/>
                <c:pt idx="0">
                  <c:v>-15</c:v>
                </c:pt>
                <c:pt idx="1">
                  <c:v>15-29</c:v>
                </c:pt>
                <c:pt idx="2">
                  <c:v>30-44</c:v>
                </c:pt>
                <c:pt idx="3">
                  <c:v>45-59</c:v>
                </c:pt>
                <c:pt idx="4">
                  <c:v>60-74</c:v>
                </c:pt>
                <c:pt idx="5">
                  <c:v>75+</c:v>
                </c:pt>
              </c:strCache>
            </c:strRef>
          </c:cat>
          <c:val>
            <c:numRef>
              <c:f>'Structure par âge'!$J$2:$J$7</c:f>
              <c:numCache>
                <c:formatCode>General</c:formatCode>
                <c:ptCount val="6"/>
                <c:pt idx="0">
                  <c:v>0.14300000000000002</c:v>
                </c:pt>
                <c:pt idx="1">
                  <c:v>0.23399999999999999</c:v>
                </c:pt>
                <c:pt idx="2">
                  <c:v>0.22800000000000001</c:v>
                </c:pt>
                <c:pt idx="3">
                  <c:v>0.182</c:v>
                </c:pt>
                <c:pt idx="4">
                  <c:v>0.13600000000000001</c:v>
                </c:pt>
                <c:pt idx="5">
                  <c:v>7.6999999999999999E-2</c:v>
                </c:pt>
              </c:numCache>
            </c:numRef>
          </c:val>
        </c:ser>
        <c:ser>
          <c:idx val="2"/>
          <c:order val="1"/>
          <c:tx>
            <c:strRef>
              <c:f>'Structure par âge'!$F$1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rgbClr val="137581"/>
            </a:solidFill>
          </c:spPr>
          <c:invertIfNegative val="0"/>
          <c:cat>
            <c:strRef>
              <c:f>'Structure par âge'!$A$2:$A$7</c:f>
              <c:strCache>
                <c:ptCount val="6"/>
                <c:pt idx="0">
                  <c:v>-15</c:v>
                </c:pt>
                <c:pt idx="1">
                  <c:v>15-29</c:v>
                </c:pt>
                <c:pt idx="2">
                  <c:v>30-44</c:v>
                </c:pt>
                <c:pt idx="3">
                  <c:v>45-59</c:v>
                </c:pt>
                <c:pt idx="4">
                  <c:v>60-74</c:v>
                </c:pt>
                <c:pt idx="5">
                  <c:v>75+</c:v>
                </c:pt>
              </c:strCache>
            </c:strRef>
          </c:cat>
          <c:val>
            <c:numRef>
              <c:f>'Structure par âge'!$K$2:$K$7</c:f>
              <c:numCache>
                <c:formatCode>General</c:formatCode>
                <c:ptCount val="6"/>
                <c:pt idx="0">
                  <c:v>0.13400000000000001</c:v>
                </c:pt>
                <c:pt idx="1">
                  <c:v>0.23899999999999999</c:v>
                </c:pt>
                <c:pt idx="2">
                  <c:v>0.218</c:v>
                </c:pt>
                <c:pt idx="3">
                  <c:v>0.185</c:v>
                </c:pt>
                <c:pt idx="4">
                  <c:v>0.14400000000000002</c:v>
                </c:pt>
                <c:pt idx="5">
                  <c:v>0.08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202009600"/>
        <c:axId val="202044160"/>
      </c:barChart>
      <c:catAx>
        <c:axId val="202009600"/>
        <c:scaling>
          <c:orientation val="minMax"/>
        </c:scaling>
        <c:delete val="0"/>
        <c:axPos val="l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Bahnschrift" panose="020B0502040204020203" pitchFamily="34" charset="0"/>
              </a:defRPr>
            </a:pPr>
            <a:endParaRPr lang="fr-FR"/>
          </a:p>
        </c:txPr>
        <c:crossAx val="202044160"/>
        <c:crosses val="autoZero"/>
        <c:auto val="1"/>
        <c:lblAlgn val="ctr"/>
        <c:lblOffset val="100"/>
        <c:noMultiLvlLbl val="0"/>
      </c:catAx>
      <c:valAx>
        <c:axId val="202044160"/>
        <c:scaling>
          <c:orientation val="minMax"/>
          <c:max val="0.25"/>
          <c:min val="0"/>
        </c:scaling>
        <c:delete val="0"/>
        <c:axPos val="b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>
                <a:latin typeface="Bahnschrift" panose="020B0502040204020203" pitchFamily="34" charset="0"/>
              </a:defRPr>
            </a:pPr>
            <a:endParaRPr lang="fr-FR"/>
          </a:p>
        </c:txPr>
        <c:crossAx val="202009600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78917359685809341"/>
          <c:y val="6.5284293043838648E-2"/>
          <c:w val="0.14667516658936822"/>
          <c:h val="0.26460501788884794"/>
        </c:manualLayout>
      </c:layout>
      <c:overlay val="1"/>
      <c:txPr>
        <a:bodyPr/>
        <a:lstStyle/>
        <a:p>
          <a:pPr>
            <a:defRPr sz="900">
              <a:latin typeface="Bahnschrift" panose="020B0502040204020203" pitchFamily="34" charset="0"/>
            </a:defRPr>
          </a:pPr>
          <a:endParaRPr lang="fr-F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fr-FR" sz="1400" kern="1200">
                <a:solidFill>
                  <a:srgbClr val="10757F"/>
                </a:solidFill>
                <a:latin typeface="Bahnschrift Condensed" panose="020B0502040204020203" pitchFamily="34" charset="0"/>
                <a:ea typeface="Yu Gothic UI Semibold" panose="020B0700000000000000" pitchFamily="34" charset="-128"/>
                <a:cs typeface="+mn-cs"/>
              </a:defRPr>
            </a:pPr>
            <a:r>
              <a:rPr lang="fr-FR" sz="1100" b="0" kern="1200" dirty="0">
                <a:solidFill>
                  <a:srgbClr val="10757F"/>
                </a:solidFill>
                <a:latin typeface="Bahnschrift Condensed" panose="020B0502040204020203" pitchFamily="34" charset="0"/>
                <a:ea typeface="Yu Gothic UI Semibold" panose="020B0700000000000000" pitchFamily="34" charset="-128"/>
                <a:cs typeface="+mn-cs"/>
              </a:rPr>
              <a:t>Indice des prix des logements (neufs et anciens), moyenne annuelle. (Base 100 en 2015)</a:t>
            </a:r>
          </a:p>
        </c:rich>
      </c:tx>
      <c:layout/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>
              <a:solidFill>
                <a:srgbClr val="137581"/>
              </a:solidFill>
            </a:ln>
          </c:spPr>
          <c:marker>
            <c:symbol val="circle"/>
            <c:size val="5"/>
            <c:spPr>
              <a:solidFill>
                <a:srgbClr val="137581"/>
              </a:solidFill>
              <a:ln>
                <a:noFill/>
              </a:ln>
            </c:spPr>
          </c:marker>
          <c:dLbls>
            <c:txPr>
              <a:bodyPr/>
              <a:lstStyle/>
              <a:p>
                <a:pPr>
                  <a:defRPr sz="900">
                    <a:latin typeface="Bahnschrift" panose="020B0502040204020203" pitchFamily="34" charset="0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valeurs_trimestrielles!$E$15:$E$23</c:f>
              <c:numCache>
                <c:formatCode>0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xVal>
          <c:yVal>
            <c:numRef>
              <c:f>valeurs_trimestrielles!$F$15:$F$23</c:f>
              <c:numCache>
                <c:formatCode>General</c:formatCode>
                <c:ptCount val="9"/>
                <c:pt idx="0">
                  <c:v>100</c:v>
                </c:pt>
                <c:pt idx="1">
                  <c:v>101</c:v>
                </c:pt>
                <c:pt idx="2">
                  <c:v>104.2</c:v>
                </c:pt>
                <c:pt idx="3">
                  <c:v>107.3</c:v>
                </c:pt>
                <c:pt idx="4">
                  <c:v>110.9</c:v>
                </c:pt>
                <c:pt idx="5">
                  <c:v>116.6</c:v>
                </c:pt>
                <c:pt idx="6">
                  <c:v>124.1</c:v>
                </c:pt>
                <c:pt idx="7">
                  <c:v>131.80000000000001</c:v>
                </c:pt>
                <c:pt idx="8">
                  <c:v>131.19999999999999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3121408"/>
        <c:axId val="203122944"/>
      </c:scatterChart>
      <c:valAx>
        <c:axId val="203121408"/>
        <c:scaling>
          <c:orientation val="minMax"/>
          <c:max val="2023"/>
          <c:min val="2015"/>
        </c:scaling>
        <c:delete val="0"/>
        <c:axPos val="b"/>
        <c:numFmt formatCode="0" sourceLinked="1"/>
        <c:majorTickMark val="out"/>
        <c:minorTickMark val="none"/>
        <c:tickLblPos val="nextTo"/>
        <c:txPr>
          <a:bodyPr rot="-1800000"/>
          <a:lstStyle/>
          <a:p>
            <a:pPr>
              <a:defRPr sz="900">
                <a:latin typeface="Bahnschrift" panose="020B0502040204020203" pitchFamily="34" charset="0"/>
              </a:defRPr>
            </a:pPr>
            <a:endParaRPr lang="fr-FR"/>
          </a:p>
        </c:txPr>
        <c:crossAx val="203122944"/>
        <c:crosses val="autoZero"/>
        <c:crossBetween val="midCat"/>
        <c:majorUnit val="1"/>
      </c:valAx>
      <c:valAx>
        <c:axId val="203122944"/>
        <c:scaling>
          <c:orientation val="minMax"/>
          <c:min val="60"/>
        </c:scaling>
        <c:delete val="1"/>
        <c:axPos val="l"/>
        <c:numFmt formatCode="General" sourceLinked="1"/>
        <c:majorTickMark val="out"/>
        <c:minorTickMark val="none"/>
        <c:tickLblPos val="nextTo"/>
        <c:crossAx val="20312140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 rtl="0">
              <a:defRPr lang="fr-FR" sz="1100" b="0" i="0" u="none" strike="noStrike" kern="1200" baseline="0">
                <a:solidFill>
                  <a:srgbClr val="10757F"/>
                </a:solidFill>
                <a:latin typeface="Bahnschrift Condensed" panose="020B0502040204020203" pitchFamily="34" charset="0"/>
                <a:ea typeface="Yu Gothic UI Semibold" panose="020B0700000000000000" pitchFamily="34" charset="-128"/>
                <a:cs typeface="+mn-cs"/>
              </a:defRPr>
            </a:pPr>
            <a:r>
              <a:rPr lang="fr-FR" sz="1100" b="0" i="0" u="none" strike="noStrike" kern="1200" baseline="0" dirty="0">
                <a:solidFill>
                  <a:srgbClr val="10757F"/>
                </a:solidFill>
                <a:latin typeface="Bahnschrift Condensed" panose="020B0502040204020203" pitchFamily="34" charset="0"/>
                <a:ea typeface="Yu Gothic UI Semibold" panose="020B0700000000000000" pitchFamily="34" charset="-128"/>
                <a:cs typeface="+mn-cs"/>
              </a:rPr>
              <a:t>Revenu </a:t>
            </a:r>
            <a:r>
              <a:rPr lang="fr-FR" sz="1100" b="0" i="0" u="none" strike="noStrike" kern="1200" baseline="0" dirty="0" smtClean="0">
                <a:solidFill>
                  <a:srgbClr val="10757F"/>
                </a:solidFill>
                <a:latin typeface="Bahnschrift Condensed" panose="020B0502040204020203" pitchFamily="34" charset="0"/>
                <a:ea typeface="Yu Gothic UI Semibold" panose="020B0700000000000000" pitchFamily="34" charset="-128"/>
                <a:cs typeface="+mn-cs"/>
              </a:rPr>
              <a:t>annuel médian </a:t>
            </a:r>
            <a:r>
              <a:rPr lang="fr-FR" sz="1100" b="0" i="0" u="none" strike="noStrike" kern="1200" baseline="0" dirty="0">
                <a:solidFill>
                  <a:srgbClr val="10757F"/>
                </a:solidFill>
                <a:latin typeface="Bahnschrift Condensed" panose="020B0502040204020203" pitchFamily="34" charset="0"/>
                <a:ea typeface="Yu Gothic UI Semibold" panose="020B0700000000000000" pitchFamily="34" charset="-128"/>
                <a:cs typeface="+mn-cs"/>
              </a:rPr>
              <a:t>(arrondi) par </a:t>
            </a:r>
            <a:r>
              <a:rPr lang="fr-FR" sz="1100" b="0" i="0" u="none" strike="noStrike" kern="1200" baseline="0" dirty="0" smtClean="0">
                <a:solidFill>
                  <a:srgbClr val="10757F"/>
                </a:solidFill>
                <a:latin typeface="Bahnschrift Condensed" panose="020B0502040204020203" pitchFamily="34" charset="0"/>
                <a:ea typeface="Yu Gothic UI Semibold" panose="020B0700000000000000" pitchFamily="34" charset="-128"/>
                <a:cs typeface="+mn-cs"/>
              </a:rPr>
              <a:t>arrondissement</a:t>
            </a:r>
            <a:endParaRPr lang="fr-FR" sz="1100" b="0" i="0" u="none" strike="noStrike" kern="1200" baseline="0" dirty="0">
              <a:solidFill>
                <a:srgbClr val="10757F"/>
              </a:solidFill>
              <a:latin typeface="Bahnschrift Condensed" panose="020B0502040204020203" pitchFamily="34" charset="0"/>
              <a:ea typeface="Yu Gothic UI Semibold" panose="020B0700000000000000" pitchFamily="34" charset="-128"/>
              <a:cs typeface="+mn-cs"/>
            </a:endParaRP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pattFill prst="ltUpDiag">
              <a:fgClr>
                <a:srgbClr val="10757F"/>
              </a:fgClr>
              <a:bgClr>
                <a:schemeClr val="bg1"/>
              </a:bgClr>
            </a:pattFill>
            <a:ln>
              <a:noFill/>
            </a:ln>
          </c:spPr>
          <c:invertIfNegative val="0"/>
          <c:dLbls>
            <c:txPr>
              <a:bodyPr rot="-5400000" vert="horz"/>
              <a:lstStyle/>
              <a:p>
                <a:pPr>
                  <a:defRPr sz="900">
                    <a:latin typeface="Bahnschrift Condensed" panose="020B0502040204020203" pitchFamily="34" charset="0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Feuil1!$A$4:$A$20</c:f>
              <c:strCache>
                <c:ptCount val="17"/>
                <c:pt idx="0">
                  <c:v>C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</c:strCache>
            </c:strRef>
          </c:cat>
          <c:val>
            <c:numRef>
              <c:f>Feuil1!$B$4:$B$20</c:f>
              <c:numCache>
                <c:formatCode>#,##0\ "€"</c:formatCode>
                <c:ptCount val="17"/>
                <c:pt idx="0">
                  <c:v>33960</c:v>
                </c:pt>
                <c:pt idx="1">
                  <c:v>34650</c:v>
                </c:pt>
                <c:pt idx="2">
                  <c:v>39600</c:v>
                </c:pt>
                <c:pt idx="3">
                  <c:v>44110</c:v>
                </c:pt>
                <c:pt idx="4">
                  <c:v>42680</c:v>
                </c:pt>
                <c:pt idx="5">
                  <c:v>35630</c:v>
                </c:pt>
                <c:pt idx="6">
                  <c:v>28060</c:v>
                </c:pt>
                <c:pt idx="7">
                  <c:v>29100</c:v>
                </c:pt>
                <c:pt idx="8">
                  <c:v>29250</c:v>
                </c:pt>
                <c:pt idx="9">
                  <c:v>25100</c:v>
                </c:pt>
                <c:pt idx="10">
                  <c:v>28730</c:v>
                </c:pt>
                <c:pt idx="11">
                  <c:v>32120</c:v>
                </c:pt>
                <c:pt idx="12">
                  <c:v>40140</c:v>
                </c:pt>
                <c:pt idx="13">
                  <c:v>32290</c:v>
                </c:pt>
                <c:pt idx="14">
                  <c:v>23930</c:v>
                </c:pt>
                <c:pt idx="15">
                  <c:v>21990</c:v>
                </c:pt>
                <c:pt idx="16">
                  <c:v>22880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3691520"/>
        <c:axId val="203694464"/>
      </c:barChart>
      <c:catAx>
        <c:axId val="203691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/>
          <a:lstStyle/>
          <a:p>
            <a:pPr>
              <a:defRPr sz="800">
                <a:latin typeface="Bahnschrift Condensed" panose="020B0502040204020203" pitchFamily="34" charset="0"/>
                <a:ea typeface="Yu Gothic UI Semibold" panose="020B0700000000000000" pitchFamily="34" charset="-128"/>
              </a:defRPr>
            </a:pPr>
            <a:endParaRPr lang="fr-FR"/>
          </a:p>
        </c:txPr>
        <c:crossAx val="203694464"/>
        <c:crosses val="autoZero"/>
        <c:auto val="1"/>
        <c:lblAlgn val="ctr"/>
        <c:lblOffset val="100"/>
        <c:noMultiLvlLbl val="0"/>
      </c:catAx>
      <c:valAx>
        <c:axId val="203694464"/>
        <c:scaling>
          <c:orientation val="minMax"/>
          <c:max val="60000"/>
          <c:min val="0"/>
        </c:scaling>
        <c:delete val="1"/>
        <c:axPos val="l"/>
        <c:numFmt formatCode="#,##0\ &quot;€&quot;" sourceLinked="1"/>
        <c:majorTickMark val="out"/>
        <c:minorTickMark val="none"/>
        <c:tickLblPos val="nextTo"/>
        <c:crossAx val="203691520"/>
        <c:crosses val="autoZero"/>
        <c:crossBetween val="between"/>
        <c:majorUnit val="10000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fr-FR" dirty="0"/>
              <a:t>Nombre de </a:t>
            </a:r>
            <a:r>
              <a:rPr lang="fr-FR" dirty="0" smtClean="0"/>
              <a:t>bénéficiaires (arrondi) </a:t>
            </a:r>
            <a:r>
              <a:rPr lang="fr-FR" dirty="0"/>
              <a:t>de l'AAH en 2022</a:t>
            </a:r>
          </a:p>
        </c:rich>
      </c:tx>
      <c:layout>
        <c:manualLayout>
          <c:xMode val="edge"/>
          <c:yMode val="edge"/>
          <c:x val="0.25560710823117161"/>
          <c:y val="1.442786691372022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spPr>
            <a:pattFill prst="ltUpDiag">
              <a:fgClr>
                <a:srgbClr val="137581"/>
              </a:fgClr>
              <a:bgClr>
                <a:schemeClr val="bg1"/>
              </a:bgClr>
            </a:pattFill>
          </c:spPr>
          <c:invertIfNegative val="0"/>
          <c:dLbls>
            <c:txPr>
              <a:bodyPr rot="-5400000" vert="horz"/>
              <a:lstStyle/>
              <a:p>
                <a:pPr>
                  <a:defRPr/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Handicap!$A$8:$A$24</c:f>
              <c:strCache>
                <c:ptCount val="17"/>
                <c:pt idx="0">
                  <c:v>C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</c:strCache>
            </c:strRef>
          </c:cat>
          <c:val>
            <c:numRef>
              <c:f>Handicap!$C$8:$C$24</c:f>
              <c:numCache>
                <c:formatCode>General</c:formatCode>
                <c:ptCount val="17"/>
                <c:pt idx="0">
                  <c:v>1090</c:v>
                </c:pt>
                <c:pt idx="1">
                  <c:v>530</c:v>
                </c:pt>
                <c:pt idx="2">
                  <c:v>300</c:v>
                </c:pt>
                <c:pt idx="3">
                  <c:v>260</c:v>
                </c:pt>
                <c:pt idx="4">
                  <c:v>240</c:v>
                </c:pt>
                <c:pt idx="5">
                  <c:v>540</c:v>
                </c:pt>
                <c:pt idx="6">
                  <c:v>1240</c:v>
                </c:pt>
                <c:pt idx="7">
                  <c:v>1900</c:v>
                </c:pt>
                <c:pt idx="8">
                  <c:v>2390</c:v>
                </c:pt>
                <c:pt idx="9">
                  <c:v>3380</c:v>
                </c:pt>
                <c:pt idx="10">
                  <c:v>2320</c:v>
                </c:pt>
                <c:pt idx="11">
                  <c:v>3390</c:v>
                </c:pt>
                <c:pt idx="12">
                  <c:v>1260</c:v>
                </c:pt>
                <c:pt idx="13">
                  <c:v>2460</c:v>
                </c:pt>
                <c:pt idx="14">
                  <c:v>3270</c:v>
                </c:pt>
                <c:pt idx="15">
                  <c:v>3700</c:v>
                </c:pt>
                <c:pt idx="16">
                  <c:v>3910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03713920"/>
        <c:axId val="203741440"/>
      </c:barChart>
      <c:catAx>
        <c:axId val="2037139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0"/>
          <a:lstStyle/>
          <a:p>
            <a:pPr>
              <a:defRPr/>
            </a:pPr>
            <a:endParaRPr lang="fr-FR"/>
          </a:p>
        </c:txPr>
        <c:crossAx val="203741440"/>
        <c:crosses val="autoZero"/>
        <c:auto val="1"/>
        <c:lblAlgn val="ctr"/>
        <c:lblOffset val="100"/>
        <c:noMultiLvlLbl val="0"/>
      </c:catAx>
      <c:valAx>
        <c:axId val="203741440"/>
        <c:scaling>
          <c:orientation val="minMax"/>
          <c:max val="4000"/>
        </c:scaling>
        <c:delete val="1"/>
        <c:axPos val="l"/>
        <c:numFmt formatCode="General" sourceLinked="1"/>
        <c:majorTickMark val="out"/>
        <c:minorTickMark val="none"/>
        <c:tickLblPos val="nextTo"/>
        <c:crossAx val="2037139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 algn="ctr">
        <a:defRPr lang="fr-FR" sz="800" b="0" i="0" u="none" strike="noStrike" kern="1200" baseline="0">
          <a:solidFill>
            <a:prstClr val="black"/>
          </a:solidFill>
          <a:latin typeface="Bahnschrift Condensed" panose="020B0502040204020203" pitchFamily="34" charset="0"/>
          <a:ea typeface="Yu Gothic UI Semibold" panose="020B0700000000000000" pitchFamily="34" charset="-128"/>
          <a:cs typeface="+mn-cs"/>
        </a:defRPr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C51B8-1C7E-4603-BFEF-4685557AEB15}" type="datetimeFigureOut">
              <a:rPr lang="fr-FR" smtClean="0"/>
              <a:t>03/06/2024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67C33-14E7-4F6D-B029-61CC1613C9C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926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0E43A-CA93-4907-8BA8-5EA8AF029D3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0E43A-CA93-4907-8BA8-5EA8AF029D3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0E43A-CA93-4907-8BA8-5EA8AF029D3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0E43A-CA93-4907-8BA8-5EA8AF029D3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5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0E43A-CA93-4907-8BA8-5EA8AF029D3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0E43A-CA93-4907-8BA8-5EA8AF029D3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0E43A-CA93-4907-8BA8-5EA8AF029D3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0E43A-CA93-4907-8BA8-5EA8AF029D3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0E43A-CA93-4907-8BA8-5EA8AF029D3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0E43A-CA93-4907-8BA8-5EA8AF029D3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0E43A-CA93-4907-8BA8-5EA8AF029D3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10E43A-CA93-4907-8BA8-5EA8AF029D3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5004767" y="9910763"/>
            <a:ext cx="1765300" cy="569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1pPr>
          </a:lstStyle>
          <a:p>
            <a:fld id="{8910E43A-CA93-4907-8BA8-5EA8AF029D35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1.png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0724"/>
            <a:ext cx="6738986" cy="415499"/>
          </a:xfrm>
          <a:custGeom>
            <a:avLst/>
            <a:gdLst>
              <a:gd name="connsiteX0" fmla="*/ 0 w 5796856"/>
              <a:gd name="connsiteY0" fmla="*/ 0 h 415499"/>
              <a:gd name="connsiteX1" fmla="*/ 5796856 w 5796856"/>
              <a:gd name="connsiteY1" fmla="*/ 0 h 415499"/>
              <a:gd name="connsiteX2" fmla="*/ 5796856 w 5796856"/>
              <a:gd name="connsiteY2" fmla="*/ 415499 h 415499"/>
              <a:gd name="connsiteX3" fmla="*/ 0 w 5796856"/>
              <a:gd name="connsiteY3" fmla="*/ 415499 h 415499"/>
              <a:gd name="connsiteX4" fmla="*/ 0 w 5796856"/>
              <a:gd name="connsiteY4" fmla="*/ 0 h 415499"/>
              <a:gd name="connsiteX0" fmla="*/ 0 w 5796856"/>
              <a:gd name="connsiteY0" fmla="*/ 0 h 415499"/>
              <a:gd name="connsiteX1" fmla="*/ 5796856 w 5796856"/>
              <a:gd name="connsiteY1" fmla="*/ 0 h 415499"/>
              <a:gd name="connsiteX2" fmla="*/ 5583496 w 5796856"/>
              <a:gd name="connsiteY2" fmla="*/ 415499 h 415499"/>
              <a:gd name="connsiteX3" fmla="*/ 0 w 5796856"/>
              <a:gd name="connsiteY3" fmla="*/ 415499 h 415499"/>
              <a:gd name="connsiteX4" fmla="*/ 0 w 5796856"/>
              <a:gd name="connsiteY4" fmla="*/ 0 h 41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6856" h="415499">
                <a:moveTo>
                  <a:pt x="0" y="0"/>
                </a:moveTo>
                <a:lnTo>
                  <a:pt x="5796856" y="0"/>
                </a:lnTo>
                <a:lnTo>
                  <a:pt x="5583496" y="415499"/>
                </a:lnTo>
                <a:lnTo>
                  <a:pt x="0" y="415499"/>
                </a:lnTo>
                <a:lnTo>
                  <a:pt x="0" y="0"/>
                </a:lnTo>
                <a:close/>
              </a:path>
            </a:pathLst>
          </a:custGeom>
          <a:solidFill>
            <a:srgbClr val="E9DB93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52238" y="290725"/>
            <a:ext cx="6408713" cy="415498"/>
          </a:xfrm>
          <a:custGeom>
            <a:avLst/>
            <a:gdLst>
              <a:gd name="connsiteX0" fmla="*/ 0 w 6255696"/>
              <a:gd name="connsiteY0" fmla="*/ 0 h 415498"/>
              <a:gd name="connsiteX1" fmla="*/ 6255696 w 6255696"/>
              <a:gd name="connsiteY1" fmla="*/ 0 h 415498"/>
              <a:gd name="connsiteX2" fmla="*/ 6255696 w 6255696"/>
              <a:gd name="connsiteY2" fmla="*/ 415498 h 415498"/>
              <a:gd name="connsiteX3" fmla="*/ 0 w 6255696"/>
              <a:gd name="connsiteY3" fmla="*/ 415498 h 415498"/>
              <a:gd name="connsiteX4" fmla="*/ 0 w 6255696"/>
              <a:gd name="connsiteY4" fmla="*/ 0 h 415498"/>
              <a:gd name="connsiteX0" fmla="*/ 0 w 6255696"/>
              <a:gd name="connsiteY0" fmla="*/ 0 h 417403"/>
              <a:gd name="connsiteX1" fmla="*/ 6255696 w 6255696"/>
              <a:gd name="connsiteY1" fmla="*/ 0 h 417403"/>
              <a:gd name="connsiteX2" fmla="*/ 5554656 w 6255696"/>
              <a:gd name="connsiteY2" fmla="*/ 417403 h 417403"/>
              <a:gd name="connsiteX3" fmla="*/ 0 w 6255696"/>
              <a:gd name="connsiteY3" fmla="*/ 415498 h 417403"/>
              <a:gd name="connsiteX4" fmla="*/ 0 w 6255696"/>
              <a:gd name="connsiteY4" fmla="*/ 0 h 417403"/>
              <a:gd name="connsiteX0" fmla="*/ 0 w 5554656"/>
              <a:gd name="connsiteY0" fmla="*/ 0 h 417403"/>
              <a:gd name="connsiteX1" fmla="*/ 5545131 w 5554656"/>
              <a:gd name="connsiteY1" fmla="*/ 0 h 417403"/>
              <a:gd name="connsiteX2" fmla="*/ 5554656 w 5554656"/>
              <a:gd name="connsiteY2" fmla="*/ 417403 h 417403"/>
              <a:gd name="connsiteX3" fmla="*/ 0 w 5554656"/>
              <a:gd name="connsiteY3" fmla="*/ 415498 h 417403"/>
              <a:gd name="connsiteX4" fmla="*/ 0 w 5554656"/>
              <a:gd name="connsiteY4" fmla="*/ 0 h 417403"/>
              <a:gd name="connsiteX0" fmla="*/ 0 w 5545131"/>
              <a:gd name="connsiteY0" fmla="*/ 0 h 417403"/>
              <a:gd name="connsiteX1" fmla="*/ 5545131 w 5545131"/>
              <a:gd name="connsiteY1" fmla="*/ 0 h 417403"/>
              <a:gd name="connsiteX2" fmla="*/ 5381301 w 5545131"/>
              <a:gd name="connsiteY2" fmla="*/ 417403 h 417403"/>
              <a:gd name="connsiteX3" fmla="*/ 0 w 5545131"/>
              <a:gd name="connsiteY3" fmla="*/ 415498 h 417403"/>
              <a:gd name="connsiteX4" fmla="*/ 0 w 5545131"/>
              <a:gd name="connsiteY4" fmla="*/ 0 h 41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5131" h="417403">
                <a:moveTo>
                  <a:pt x="0" y="0"/>
                </a:moveTo>
                <a:lnTo>
                  <a:pt x="5545131" y="0"/>
                </a:lnTo>
                <a:lnTo>
                  <a:pt x="5381301" y="417403"/>
                </a:lnTo>
                <a:lnTo>
                  <a:pt x="0" y="415498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400" b="1" dirty="0" smtClean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ZOOM sur la Ville de Paris : évolution récentes</a:t>
            </a:r>
            <a:endParaRPr lang="fr-FR" sz="1400" b="1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5004767" y="9802500"/>
            <a:ext cx="1765300" cy="569912"/>
          </a:xfrm>
        </p:spPr>
        <p:txBody>
          <a:bodyPr/>
          <a:lstStyle/>
          <a:p>
            <a:fld id="{8910E43A-CA93-4907-8BA8-5EA8AF029D35}" type="slidenum">
              <a:rPr lang="fr-FR" smtClean="0"/>
              <a:t>1</a:t>
            </a:fld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252238" y="965189"/>
            <a:ext cx="3540447" cy="432048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852640" y="965189"/>
            <a:ext cx="3456384" cy="4320480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0834" y="1313724"/>
            <a:ext cx="270939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La population Parisienne s ’élève à 2 145 906 habitants</a:t>
            </a:r>
            <a:endParaRPr lang="fr-FR" sz="1100" b="1" dirty="0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46006" y="1272334"/>
            <a:ext cx="876997" cy="4914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 smtClean="0">
                <a:solidFill>
                  <a:srgbClr val="10757F"/>
                </a:solidFill>
                <a:latin typeface="Bahnschrift Condensed" panose="020B0502040204020203" pitchFamily="34" charset="0"/>
                <a:ea typeface="Yu Gothic UI Semibold" panose="020B0700000000000000" pitchFamily="34" charset="-128"/>
              </a:rPr>
              <a:t>-3,4%</a:t>
            </a:r>
          </a:p>
        </p:txBody>
      </p:sp>
      <p:sp>
        <p:nvSpPr>
          <p:cNvPr id="9" name="Rectangle 8"/>
          <p:cNvSpPr/>
          <p:nvPr/>
        </p:nvSpPr>
        <p:spPr>
          <a:xfrm>
            <a:off x="792299" y="1738066"/>
            <a:ext cx="2376264" cy="371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400" dirty="0">
                <a:solidFill>
                  <a:srgbClr val="10757F"/>
                </a:solidFill>
                <a:latin typeface="Bahnschrift Condensed" panose="020B0502040204020203" pitchFamily="34" charset="0"/>
                <a:ea typeface="Yu Gothic UI Semibold" panose="020B0700000000000000" pitchFamily="34" charset="-128"/>
              </a:rPr>
              <a:t>Structure par âge</a:t>
            </a:r>
          </a:p>
        </p:txBody>
      </p:sp>
      <p:graphicFrame>
        <p:nvGraphicFramePr>
          <p:cNvPr id="10" name="Graphique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6775460"/>
              </p:ext>
            </p:extLst>
          </p:nvPr>
        </p:nvGraphicFramePr>
        <p:xfrm>
          <a:off x="280324" y="2604675"/>
          <a:ext cx="3436894" cy="1772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Groupe 12"/>
          <p:cNvGrpSpPr/>
          <p:nvPr/>
        </p:nvGrpSpPr>
        <p:grpSpPr>
          <a:xfrm>
            <a:off x="180231" y="4311211"/>
            <a:ext cx="3253261" cy="491417"/>
            <a:chOff x="353800" y="4716605"/>
            <a:chExt cx="3253261" cy="491417"/>
          </a:xfrm>
        </p:grpSpPr>
        <p:sp>
          <p:nvSpPr>
            <p:cNvPr id="11" name="Rectangle 10"/>
            <p:cNvSpPr/>
            <p:nvPr/>
          </p:nvSpPr>
          <p:spPr>
            <a:xfrm>
              <a:off x="353800" y="4716605"/>
              <a:ext cx="876997" cy="49141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2000" dirty="0" smtClean="0">
                  <a:solidFill>
                    <a:srgbClr val="10757F"/>
                  </a:solidFill>
                  <a:latin typeface="Bahnschrift Condensed" panose="020B0502040204020203" pitchFamily="34" charset="0"/>
                  <a:ea typeface="Yu Gothic UI Semibold" panose="020B0700000000000000" pitchFamily="34" charset="-128"/>
                </a:rPr>
                <a:t>+1,5%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30797" y="4842644"/>
              <a:ext cx="2376264" cy="3147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1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Nb ménages de personnes seules</a:t>
              </a:r>
              <a:endParaRPr lang="fr-FR" sz="11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180231" y="4732984"/>
            <a:ext cx="3793857" cy="553998"/>
            <a:chOff x="353800" y="4685315"/>
            <a:chExt cx="3793857" cy="553998"/>
          </a:xfrm>
        </p:grpSpPr>
        <p:sp>
          <p:nvSpPr>
            <p:cNvPr id="15" name="Rectangle 14"/>
            <p:cNvSpPr/>
            <p:nvPr/>
          </p:nvSpPr>
          <p:spPr>
            <a:xfrm>
              <a:off x="353800" y="4685315"/>
              <a:ext cx="876997" cy="55399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2000" dirty="0" smtClean="0">
                  <a:solidFill>
                    <a:srgbClr val="10757F"/>
                  </a:solidFill>
                  <a:latin typeface="Bahnschrift Condensed" panose="020B0502040204020203" pitchFamily="34" charset="0"/>
                  <a:ea typeface="Yu Gothic UI Semibold" panose="020B0700000000000000" pitchFamily="34" charset="-128"/>
                </a:rPr>
                <a:t>+3,5%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30797" y="4842644"/>
              <a:ext cx="2916860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1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Nb ménages </a:t>
              </a:r>
              <a:r>
                <a:rPr lang="fr-FR" sz="1100" dirty="0">
                  <a:latin typeface="Yu Gothic UI" panose="020B0500000000000000" pitchFamily="34" charset="-128"/>
                  <a:ea typeface="Yu Gothic UI" panose="020B0500000000000000" pitchFamily="34" charset="-128"/>
                </a:rPr>
                <a:t>de </a:t>
              </a:r>
              <a:r>
                <a:rPr lang="fr-FR" sz="11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familles monoparentales</a:t>
              </a:r>
              <a:endParaRPr lang="fr-FR" sz="11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60833" y="5393430"/>
            <a:ext cx="3531851" cy="4108227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3852640" y="5393430"/>
            <a:ext cx="3480251" cy="4108227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260834" y="2034332"/>
            <a:ext cx="346800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9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La population parisienne vieillit avec d’une part l’augmentation de la part des +60 ans ; et de l’autre la diminution de la part des enfants de -15 ans.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62722" y="965189"/>
            <a:ext cx="2376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400" dirty="0" smtClean="0">
                <a:latin typeface="Bahnschrift Condensed" panose="020B0502040204020203" pitchFamily="34" charset="0"/>
                <a:ea typeface="Yu Gothic UI Semibold" panose="020B0700000000000000" pitchFamily="34" charset="-128"/>
              </a:rPr>
              <a:t>Logement</a:t>
            </a:r>
            <a:endParaRPr lang="fr-FR" sz="1400" dirty="0">
              <a:latin typeface="Bahnschrift Condensed" panose="020B0502040204020203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948495" y="1415296"/>
            <a:ext cx="2590415" cy="31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Evolution du prix des loyers sur 2020</a:t>
            </a:r>
            <a:endParaRPr lang="fr-FR" sz="1100" i="1" dirty="0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420522" y="1321987"/>
            <a:ext cx="876997" cy="4914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 smtClean="0">
                <a:solidFill>
                  <a:srgbClr val="10757F"/>
                </a:solidFill>
                <a:latin typeface="Bahnschrift Condensed" panose="020B0502040204020203" pitchFamily="34" charset="0"/>
                <a:ea typeface="Yu Gothic UI Semibold" panose="020B0700000000000000" pitchFamily="34" charset="-128"/>
              </a:rPr>
              <a:t>+1,2%</a:t>
            </a:r>
          </a:p>
        </p:txBody>
      </p:sp>
      <p:graphicFrame>
        <p:nvGraphicFramePr>
          <p:cNvPr id="26" name="Graphique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0022987"/>
              </p:ext>
            </p:extLst>
          </p:nvPr>
        </p:nvGraphicFramePr>
        <p:xfrm>
          <a:off x="3931680" y="1886240"/>
          <a:ext cx="3298304" cy="1886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7" name="Groupe 26"/>
          <p:cNvGrpSpPr/>
          <p:nvPr/>
        </p:nvGrpSpPr>
        <p:grpSpPr>
          <a:xfrm>
            <a:off x="3816554" y="3776771"/>
            <a:ext cx="3253261" cy="491417"/>
            <a:chOff x="353800" y="4716605"/>
            <a:chExt cx="3253261" cy="491417"/>
          </a:xfrm>
        </p:grpSpPr>
        <p:sp>
          <p:nvSpPr>
            <p:cNvPr id="28" name="Rectangle 27"/>
            <p:cNvSpPr/>
            <p:nvPr/>
          </p:nvSpPr>
          <p:spPr>
            <a:xfrm>
              <a:off x="353800" y="4716605"/>
              <a:ext cx="876997" cy="49141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2000" dirty="0" smtClean="0">
                  <a:solidFill>
                    <a:srgbClr val="10757F"/>
                  </a:solidFill>
                  <a:latin typeface="Bahnschrift Condensed" panose="020B0502040204020203" pitchFamily="34" charset="0"/>
                  <a:ea typeface="Yu Gothic UI Semibold" panose="020B0700000000000000" pitchFamily="34" charset="-128"/>
                </a:rPr>
                <a:t>+2,3%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230797" y="4842644"/>
              <a:ext cx="2376264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1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Nb de logements</a:t>
              </a:r>
              <a:endParaRPr lang="fr-FR" sz="11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3816554" y="4684337"/>
            <a:ext cx="3793857" cy="491417"/>
            <a:chOff x="353800" y="4716605"/>
            <a:chExt cx="3793857" cy="491417"/>
          </a:xfrm>
        </p:grpSpPr>
        <p:sp>
          <p:nvSpPr>
            <p:cNvPr id="31" name="Rectangle 30"/>
            <p:cNvSpPr/>
            <p:nvPr/>
          </p:nvSpPr>
          <p:spPr>
            <a:xfrm>
              <a:off x="353800" y="4716605"/>
              <a:ext cx="876997" cy="49141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2000" dirty="0" smtClean="0">
                  <a:solidFill>
                    <a:srgbClr val="10757F"/>
                  </a:solidFill>
                  <a:latin typeface="Bahnschrift Condensed" panose="020B0502040204020203" pitchFamily="34" charset="0"/>
                  <a:ea typeface="Yu Gothic UI Semibold" panose="020B0700000000000000" pitchFamily="34" charset="-128"/>
                </a:rPr>
                <a:t>+25,4%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230797" y="4842644"/>
              <a:ext cx="2916860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1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Nb de résidences secondaires</a:t>
              </a:r>
              <a:endParaRPr lang="fr-FR" sz="11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3816554" y="4237831"/>
            <a:ext cx="3793857" cy="491417"/>
            <a:chOff x="353800" y="4716605"/>
            <a:chExt cx="3793857" cy="491417"/>
          </a:xfrm>
        </p:grpSpPr>
        <p:sp>
          <p:nvSpPr>
            <p:cNvPr id="34" name="Rectangle 33"/>
            <p:cNvSpPr/>
            <p:nvPr/>
          </p:nvSpPr>
          <p:spPr>
            <a:xfrm>
              <a:off x="353800" y="4716605"/>
              <a:ext cx="876997" cy="49141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2000" dirty="0" smtClean="0">
                  <a:solidFill>
                    <a:srgbClr val="10757F"/>
                  </a:solidFill>
                  <a:latin typeface="Bahnschrift Condensed" panose="020B0502040204020203" pitchFamily="34" charset="0"/>
                  <a:ea typeface="Yu Gothic UI Semibold" panose="020B0700000000000000" pitchFamily="34" charset="-128"/>
                </a:rPr>
                <a:t>-1,7%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30797" y="4842644"/>
              <a:ext cx="2916860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1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Nb de logements HLM</a:t>
              </a:r>
              <a:endParaRPr lang="fr-FR" sz="11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774029" y="5403074"/>
            <a:ext cx="237626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400" dirty="0" smtClean="0">
                <a:latin typeface="Bahnschrift Condensed" panose="020B0502040204020203" pitchFamily="34" charset="0"/>
                <a:ea typeface="Yu Gothic UI Semibold" panose="020B0700000000000000" pitchFamily="34" charset="-128"/>
              </a:rPr>
              <a:t>Revenus et emplois</a:t>
            </a:r>
            <a:endParaRPr lang="fr-FR" sz="1400" dirty="0">
              <a:latin typeface="Bahnschrift Condensed" panose="020B0502040204020203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216501" y="9501657"/>
            <a:ext cx="70720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900" i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Sources : INSEE, Recensement de la population  2020 &amp; Indices des prix du logement / Observatoire des loyers de l’Agglomération Parisiennes, 2021 / </a:t>
            </a:r>
            <a:r>
              <a:rPr lang="fr-FR" sz="900" i="1" dirty="0" err="1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Filosofi</a:t>
            </a:r>
            <a:r>
              <a:rPr lang="fr-FR" sz="900" i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 /Caf 2022</a:t>
            </a:r>
          </a:p>
          <a:p>
            <a:pPr algn="just"/>
            <a:r>
              <a:rPr lang="fr-FR" sz="900" i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*Sauf mention particulière, les évolutions données en % concernent la période 2014-2020</a:t>
            </a:r>
          </a:p>
          <a:p>
            <a:pPr algn="just"/>
            <a:r>
              <a:rPr lang="fr-FR" sz="900" i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** </a:t>
            </a:r>
            <a:r>
              <a:rPr lang="fr-FR" sz="900" i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Service </a:t>
            </a:r>
            <a:r>
              <a:rPr lang="fr-FR" sz="900" i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ou établissement de moyen ou long séjour, </a:t>
            </a:r>
            <a:r>
              <a:rPr lang="fr-FR" sz="900" i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EHPAD, </a:t>
            </a:r>
            <a:r>
              <a:rPr lang="fr-FR" sz="900" i="1" dirty="0">
                <a:latin typeface="Yu Gothic UI" panose="020B0500000000000000" pitchFamily="34" charset="-128"/>
                <a:ea typeface="Yu Gothic UI" panose="020B0500000000000000" pitchFamily="34" charset="-128"/>
              </a:rPr>
              <a:t>foyer ou résidence </a:t>
            </a:r>
            <a:r>
              <a:rPr lang="fr-FR" sz="900" i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sociale</a:t>
            </a:r>
          </a:p>
          <a:p>
            <a:pPr algn="just"/>
            <a:endParaRPr lang="fr-FR" sz="900" i="1" dirty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79814" y="5830725"/>
            <a:ext cx="259041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Revenu médian par unité de consommation (UC)</a:t>
            </a:r>
            <a:endParaRPr lang="fr-FR" sz="1100" i="1" dirty="0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851841" y="5830725"/>
            <a:ext cx="876997" cy="49141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 smtClean="0">
                <a:solidFill>
                  <a:srgbClr val="10757F"/>
                </a:solidFill>
                <a:latin typeface="Bahnschrift Condensed" panose="020B0502040204020203" pitchFamily="34" charset="0"/>
                <a:ea typeface="Yu Gothic UI Semibold" panose="020B0700000000000000" pitchFamily="34" charset="-128"/>
              </a:rPr>
              <a:t>+9,9%</a:t>
            </a:r>
          </a:p>
        </p:txBody>
      </p:sp>
      <p:grpSp>
        <p:nvGrpSpPr>
          <p:cNvPr id="46" name="Groupe 45"/>
          <p:cNvGrpSpPr/>
          <p:nvPr/>
        </p:nvGrpSpPr>
        <p:grpSpPr>
          <a:xfrm>
            <a:off x="443866" y="6460355"/>
            <a:ext cx="3383359" cy="346249"/>
            <a:chOff x="682070" y="7056534"/>
            <a:chExt cx="3383359" cy="346249"/>
          </a:xfrm>
        </p:grpSpPr>
        <p:sp>
          <p:nvSpPr>
            <p:cNvPr id="40" name="ZoneTexte 39"/>
            <p:cNvSpPr txBox="1"/>
            <p:nvPr/>
          </p:nvSpPr>
          <p:spPr>
            <a:xfrm>
              <a:off x="682070" y="7056534"/>
              <a:ext cx="802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10757F"/>
                  </a:solidFill>
                  <a:latin typeface="Bahnschrift Condensed" panose="020B0502040204020203" pitchFamily="34" charset="0"/>
                  <a:ea typeface="Yu Gothic UI Semibold" panose="020B0700000000000000" pitchFamily="34" charset="-128"/>
                </a:rPr>
                <a:t>28 790 €</a:t>
              </a:r>
              <a:endParaRPr lang="fr-FR" sz="1600" dirty="0">
                <a:solidFill>
                  <a:srgbClr val="10757F"/>
                </a:solidFill>
                <a:latin typeface="Bahnschrift Condensed" panose="020B0502040204020203" pitchFamily="34" charset="0"/>
                <a:ea typeface="Yu Gothic UI Semibold" panose="020B0700000000000000" pitchFamily="34" charset="-128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475014" y="7056534"/>
              <a:ext cx="2590415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1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Revenu annuel médian par UC</a:t>
              </a:r>
              <a:endParaRPr lang="fr-FR" sz="1100" i="1" dirty="0" smtClean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443866" y="6894228"/>
            <a:ext cx="3383359" cy="346249"/>
            <a:chOff x="682069" y="7490407"/>
            <a:chExt cx="3383359" cy="346249"/>
          </a:xfrm>
        </p:grpSpPr>
        <p:sp>
          <p:nvSpPr>
            <p:cNvPr id="43" name="ZoneTexte 42"/>
            <p:cNvSpPr txBox="1"/>
            <p:nvPr/>
          </p:nvSpPr>
          <p:spPr>
            <a:xfrm>
              <a:off x="682069" y="7490407"/>
              <a:ext cx="802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dirty="0" smtClean="0">
                  <a:solidFill>
                    <a:srgbClr val="10757F"/>
                  </a:solidFill>
                  <a:latin typeface="Bahnschrift Condensed" panose="020B0502040204020203" pitchFamily="34" charset="0"/>
                  <a:ea typeface="Yu Gothic UI Semibold" panose="020B0700000000000000" pitchFamily="34" charset="-128"/>
                </a:rPr>
                <a:t>11 010 €</a:t>
              </a:r>
              <a:endParaRPr lang="fr-FR" sz="1600" dirty="0">
                <a:solidFill>
                  <a:srgbClr val="10757F"/>
                </a:solidFill>
                <a:latin typeface="Bahnschrift Condensed" panose="020B0502040204020203" pitchFamily="34" charset="0"/>
                <a:ea typeface="Yu Gothic UI Semibold" panose="020B0700000000000000" pitchFamily="34" charset="-128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475013" y="7490407"/>
              <a:ext cx="2590415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1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1</a:t>
              </a:r>
              <a:r>
                <a:rPr lang="fr-FR" sz="1100" baseline="300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e</a:t>
              </a:r>
              <a:r>
                <a:rPr lang="fr-FR" sz="11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 décile du revenu annuel par UC</a:t>
              </a:r>
              <a:endParaRPr lang="fr-FR" sz="1100" i="1" dirty="0" smtClean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graphicFrame>
        <p:nvGraphicFramePr>
          <p:cNvPr id="47" name="Graphique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641367"/>
              </p:ext>
            </p:extLst>
          </p:nvPr>
        </p:nvGraphicFramePr>
        <p:xfrm>
          <a:off x="180230" y="7232782"/>
          <a:ext cx="3672409" cy="1724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8" name="Groupe 47"/>
          <p:cNvGrpSpPr/>
          <p:nvPr/>
        </p:nvGrpSpPr>
        <p:grpSpPr>
          <a:xfrm>
            <a:off x="260834" y="8907777"/>
            <a:ext cx="4074821" cy="577081"/>
            <a:chOff x="353800" y="4676012"/>
            <a:chExt cx="4074821" cy="577081"/>
          </a:xfrm>
        </p:grpSpPr>
        <p:sp>
          <p:nvSpPr>
            <p:cNvPr id="49" name="Rectangle 48"/>
            <p:cNvSpPr/>
            <p:nvPr/>
          </p:nvSpPr>
          <p:spPr>
            <a:xfrm>
              <a:off x="353800" y="4716605"/>
              <a:ext cx="876997" cy="49141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2000" dirty="0" smtClean="0">
                  <a:solidFill>
                    <a:srgbClr val="10757F"/>
                  </a:solidFill>
                  <a:latin typeface="Bahnschrift Condensed" panose="020B0502040204020203" pitchFamily="34" charset="0"/>
                  <a:ea typeface="Yu Gothic UI Semibold" panose="020B0700000000000000" pitchFamily="34" charset="-128"/>
                </a:rPr>
                <a:t>+2,4%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230796" y="4676012"/>
              <a:ext cx="3197825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fr-FR" sz="11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Foyers bénéficiaires du RSA</a:t>
              </a:r>
            </a:p>
            <a:p>
              <a:pPr>
                <a:lnSpc>
                  <a:spcPct val="150000"/>
                </a:lnSpc>
              </a:pPr>
              <a:r>
                <a:rPr lang="fr-FR" sz="1000" dirty="0" smtClean="0">
                  <a:latin typeface="Yu Gothic UI" panose="020B0500000000000000" pitchFamily="34" charset="-128"/>
                  <a:ea typeface="Yu Gothic UI" panose="020B0500000000000000" pitchFamily="34" charset="-128"/>
                </a:rPr>
                <a:t>(évolution 2019/2022)</a:t>
              </a:r>
              <a:endParaRPr lang="fr-FR" sz="1100" dirty="0">
                <a:latin typeface="Yu Gothic UI" panose="020B0500000000000000" pitchFamily="34" charset="-128"/>
                <a:ea typeface="Yu Gothic UI" panose="020B0500000000000000" pitchFamily="34" charset="-128"/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4362722" y="5400474"/>
            <a:ext cx="2376264" cy="371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400" dirty="0" smtClean="0">
                <a:latin typeface="Bahnschrift Condensed" panose="020B0502040204020203" pitchFamily="34" charset="0"/>
                <a:ea typeface="Yu Gothic UI Semibold" panose="020B0700000000000000" pitchFamily="34" charset="-128"/>
              </a:rPr>
              <a:t>Autonomie</a:t>
            </a:r>
            <a:endParaRPr lang="fr-FR" sz="1400" dirty="0">
              <a:latin typeface="Bahnschrift Condensed" panose="020B0502040204020203" pitchFamily="34" charset="0"/>
              <a:ea typeface="Yu Gothic UI Semibold" panose="020B0700000000000000" pitchFamily="34" charset="-128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486286" y="5789196"/>
            <a:ext cx="280227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19,1%</a:t>
            </a:r>
            <a:r>
              <a:rPr lang="fr-FR" sz="11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de la </a:t>
            </a:r>
            <a:r>
              <a:rPr lang="fr-FR" sz="1100" dirty="0">
                <a:latin typeface="Yu Gothic UI" panose="020B0500000000000000" pitchFamily="34" charset="-128"/>
                <a:ea typeface="Yu Gothic UI" panose="020B0500000000000000" pitchFamily="34" charset="-128"/>
              </a:rPr>
              <a:t>population parisienne </a:t>
            </a:r>
            <a:r>
              <a:rPr lang="fr-FR" sz="11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a plus de 65 ans</a:t>
            </a:r>
            <a:endParaRPr lang="fr-FR" sz="1100" i="1" dirty="0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486286" y="6322142"/>
            <a:ext cx="259041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48%</a:t>
            </a:r>
            <a:r>
              <a:rPr lang="fr-FR" sz="11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des +75 ans vivent seuls</a:t>
            </a:r>
            <a:endParaRPr lang="fr-FR" sz="1100" i="1" dirty="0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486286" y="6610678"/>
            <a:ext cx="289474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4,8%</a:t>
            </a:r>
            <a:r>
              <a:rPr lang="fr-FR" sz="11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 des +75 ans vivent en établissement**</a:t>
            </a:r>
            <a:endParaRPr lang="fr-FR" sz="1100" i="1" dirty="0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66" name="Image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996" y="6222617"/>
            <a:ext cx="397952" cy="397952"/>
          </a:xfrm>
          <a:prstGeom prst="rect">
            <a:avLst/>
          </a:prstGeom>
        </p:spPr>
      </p:pic>
      <p:graphicFrame>
        <p:nvGraphicFramePr>
          <p:cNvPr id="69" name="Graphique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646865"/>
              </p:ext>
            </p:extLst>
          </p:nvPr>
        </p:nvGraphicFramePr>
        <p:xfrm>
          <a:off x="3792684" y="7741175"/>
          <a:ext cx="3588347" cy="1760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0" name="Rectangle 69"/>
          <p:cNvSpPr/>
          <p:nvPr/>
        </p:nvSpPr>
        <p:spPr>
          <a:xfrm>
            <a:off x="4486286" y="7366471"/>
            <a:ext cx="259041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9 401 </a:t>
            </a:r>
            <a:r>
              <a:rPr lang="fr-FR" sz="11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bénéficiaires de l’AEEH en 2022</a:t>
            </a:r>
            <a:endParaRPr lang="fr-FR" sz="1100" i="1" dirty="0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931" y="7273098"/>
            <a:ext cx="372535" cy="372535"/>
          </a:xfrm>
          <a:prstGeom prst="rect">
            <a:avLst/>
          </a:prstGeom>
        </p:spPr>
      </p:pic>
      <p:cxnSp>
        <p:nvCxnSpPr>
          <p:cNvPr id="72" name="Connecteur droit 71"/>
          <p:cNvCxnSpPr/>
          <p:nvPr/>
        </p:nvCxnSpPr>
        <p:spPr>
          <a:xfrm>
            <a:off x="4445501" y="6064168"/>
            <a:ext cx="0" cy="714850"/>
          </a:xfrm>
          <a:prstGeom prst="line">
            <a:avLst/>
          </a:prstGeom>
          <a:ln>
            <a:solidFill>
              <a:srgbClr val="1075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4445501" y="7288167"/>
            <a:ext cx="0" cy="280681"/>
          </a:xfrm>
          <a:prstGeom prst="line">
            <a:avLst/>
          </a:prstGeom>
          <a:ln>
            <a:solidFill>
              <a:srgbClr val="1075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486286" y="7076204"/>
            <a:ext cx="2590415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100" b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32 181 </a:t>
            </a:r>
            <a:r>
              <a:rPr lang="fr-FR" sz="1100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bénéficiaires de l’AAH en 2022</a:t>
            </a:r>
            <a:endParaRPr lang="fr-FR" sz="1100" i="1" dirty="0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060551" y="1606277"/>
            <a:ext cx="847116" cy="254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800" i="1" dirty="0" smtClean="0">
                <a:latin typeface="Yu Gothic UI" panose="020B0500000000000000" pitchFamily="34" charset="-128"/>
                <a:ea typeface="Yu Gothic UI" panose="020B0500000000000000" pitchFamily="34" charset="-128"/>
              </a:rPr>
              <a:t>2014/2020*</a:t>
            </a:r>
            <a:endParaRPr lang="fr-FR" sz="800" b="1" i="1" dirty="0" smtClean="0"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34329" y="963585"/>
            <a:ext cx="2376264" cy="371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1400" dirty="0" smtClean="0">
                <a:latin typeface="Bahnschrift Condensed" panose="020B0502040204020203" pitchFamily="34" charset="0"/>
                <a:ea typeface="Yu Gothic UI Semibold" panose="020B0700000000000000" pitchFamily="34" charset="-128"/>
              </a:rPr>
              <a:t>Démographie</a:t>
            </a:r>
            <a:endParaRPr lang="fr-FR" sz="1400" dirty="0">
              <a:latin typeface="Bahnschrift Condensed" panose="020B0502040204020203" pitchFamily="34" charset="0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078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10711</TotalTime>
  <Words>285</Words>
  <Application>Microsoft Office PowerPoint</Application>
  <PresentationFormat>Personnalisé</PresentationFormat>
  <Paragraphs>43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Exbrayat Marie</dc:creator>
  <cp:lastModifiedBy>Exbrayat Marie</cp:lastModifiedBy>
  <cp:revision>1924</cp:revision>
  <cp:lastPrinted>2024-02-02T13:11:46Z</cp:lastPrinted>
  <dcterms:created xsi:type="dcterms:W3CDTF">2024-01-24T14:19:28Z</dcterms:created>
  <dcterms:modified xsi:type="dcterms:W3CDTF">2024-06-03T08:50:59Z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c20be7-c3a5-46e3-9158-fa8a02ce2395_Enabled">
    <vt:lpwstr>true</vt:lpwstr>
  </property>
  <property fmtid="{D5CDD505-2E9C-101B-9397-08002B2CF9AE}" pid="3" name="MSIP_Label_d5c20be7-c3a5-46e3-9158-fa8a02ce2395_SetDate">
    <vt:lpwstr>2024-02-21T18:17:27Z</vt:lpwstr>
  </property>
  <property fmtid="{D5CDD505-2E9C-101B-9397-08002B2CF9AE}" pid="4" name="MSIP_Label_d5c20be7-c3a5-46e3-9158-fa8a02ce2395_Method">
    <vt:lpwstr>Standard</vt:lpwstr>
  </property>
  <property fmtid="{D5CDD505-2E9C-101B-9397-08002B2CF9AE}" pid="5" name="MSIP_Label_d5c20be7-c3a5-46e3-9158-fa8a02ce2395_Name">
    <vt:lpwstr>defa4170-0d19-0005-0004-bc88714345d2</vt:lpwstr>
  </property>
  <property fmtid="{D5CDD505-2E9C-101B-9397-08002B2CF9AE}" pid="6" name="MSIP_Label_d5c20be7-c3a5-46e3-9158-fa8a02ce2395_SiteId">
    <vt:lpwstr>8c6f9078-037e-4261-a583-52a944e55f7f</vt:lpwstr>
  </property>
  <property fmtid="{D5CDD505-2E9C-101B-9397-08002B2CF9AE}" pid="7" name="MSIP_Label_d5c20be7-c3a5-46e3-9158-fa8a02ce2395_ActionId">
    <vt:lpwstr>d5029b0b-89eb-46e5-8670-c95f797145e6</vt:lpwstr>
  </property>
  <property fmtid="{D5CDD505-2E9C-101B-9397-08002B2CF9AE}" pid="8" name="MSIP_Label_d5c20be7-c3a5-46e3-9158-fa8a02ce2395_ContentBits">
    <vt:lpwstr>0</vt:lpwstr>
  </property>
  <property fmtid="{D5CDD505-2E9C-101B-9397-08002B2CF9AE}" pid="9" name="_AdHocReviewCycleID">
    <vt:i4>724796974</vt:i4>
  </property>
  <property fmtid="{D5CDD505-2E9C-101B-9397-08002B2CF9AE}" pid="10" name="_NewReviewCycle">
    <vt:lpwstr/>
  </property>
  <property fmtid="{D5CDD505-2E9C-101B-9397-08002B2CF9AE}" pid="11" name="_EmailSubject">
    <vt:lpwstr/>
  </property>
  <property fmtid="{D5CDD505-2E9C-101B-9397-08002B2CF9AE}" pid="12" name="_AuthorEmail">
    <vt:lpwstr>Marie.Exbrayat@paris.fr</vt:lpwstr>
  </property>
  <property fmtid="{D5CDD505-2E9C-101B-9397-08002B2CF9AE}" pid="13" name="_AuthorEmailDisplayName">
    <vt:lpwstr>Exbrayat Marie</vt:lpwstr>
  </property>
  <property fmtid="{D5CDD505-2E9C-101B-9397-08002B2CF9AE}" pid="14" name="_PreviousAdHocReviewCycleID">
    <vt:i4>234965515</vt:i4>
  </property>
</Properties>
</file>