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5" r:id="rId6"/>
    <p:sldId id="287" r:id="rId7"/>
    <p:sldId id="286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78" d="100"/>
          <a:sy n="78" d="100"/>
        </p:scale>
        <p:origin x="1056" y="9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403B1-7930-DD40-D107-82EA8A353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F10F0D-786B-E8E0-82EE-AB6A2B52CB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69E162-C7E4-BBBE-5E66-E535AA083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F128C-9AE8-AD0A-7939-D3CE31934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8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C02A1-8D5D-F1AA-CBDF-F903E4767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2B9AC5-3931-F985-6092-58A44253F5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672745-C393-DABC-7FE2-AE92EC5AE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C6C0B-68EA-0FB0-B0E5-E93B7BEE0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0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Medicare Advantage Plan: New Food Access Locations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map of the united states with different colored circles&#10;&#10;Description automatically generated">
            <a:extLst>
              <a:ext uri="{FF2B5EF4-FFF2-40B4-BE49-F238E27FC236}">
                <a16:creationId xmlns:a16="http://schemas.microsoft.com/office/drawing/2014/main" id="{9425CA9C-7A15-3A1A-EC68-6F2B58AE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98" y="692507"/>
            <a:ext cx="10897005" cy="56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A81F-A036-F75A-6B75-DAF173491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2962A3-5BBC-7852-58A9-A09680C8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A graph of a number of gums&#10;&#10;Description automatically generated">
            <a:extLst>
              <a:ext uri="{FF2B5EF4-FFF2-40B4-BE49-F238E27FC236}">
                <a16:creationId xmlns:a16="http://schemas.microsoft.com/office/drawing/2014/main" id="{8950D0D2-8429-6243-376C-5192017C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98" y="676624"/>
            <a:ext cx="10864502" cy="56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5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349B0-F145-3742-8B03-D7C975148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D856842-4B10-DA89-D817-5BFD1B35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/>
          <a:lstStyle/>
          <a:p>
            <a:r>
              <a:rPr lang="en-US" dirty="0"/>
              <a:t>Repeated Counties:</a:t>
            </a:r>
            <a:br>
              <a:rPr lang="en-US" dirty="0"/>
            </a:br>
            <a:r>
              <a:rPr lang="en-US" dirty="0"/>
              <a:t>Access Challenges and Health Conditions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16942F-998C-D868-2A89-9DA73C9B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365ADD-A5CB-93B9-CE4B-EE3F4276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431617"/>
              </p:ext>
            </p:extLst>
          </p:nvPr>
        </p:nvGraphicFramePr>
        <p:xfrm>
          <a:off x="2313541" y="2111381"/>
          <a:ext cx="7564919" cy="35709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6173">
                  <a:extLst>
                    <a:ext uri="{9D8B030D-6E8A-4147-A177-3AD203B41FA5}">
                      <a16:colId xmlns:a16="http://schemas.microsoft.com/office/drawing/2014/main" val="4290645665"/>
                    </a:ext>
                  </a:extLst>
                </a:gridCol>
                <a:gridCol w="3147006">
                  <a:extLst>
                    <a:ext uri="{9D8B030D-6E8A-4147-A177-3AD203B41FA5}">
                      <a16:colId xmlns:a16="http://schemas.microsoft.com/office/drawing/2014/main" val="2230857101"/>
                    </a:ext>
                  </a:extLst>
                </a:gridCol>
                <a:gridCol w="1931740">
                  <a:extLst>
                    <a:ext uri="{9D8B030D-6E8A-4147-A177-3AD203B41FA5}">
                      <a16:colId xmlns:a16="http://schemas.microsoft.com/office/drawing/2014/main" val="2314321001"/>
                    </a:ext>
                  </a:extLst>
                </a:gridCol>
              </a:tblGrid>
              <a:tr h="272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821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County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821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Instances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8214" marB="0" anchor="ctr"/>
                </a:tc>
                <a:extLst>
                  <a:ext uri="{0D108BD9-81ED-4DB2-BD59-A6C34878D82A}">
                    <a16:rowId xmlns:a16="http://schemas.microsoft.com/office/drawing/2014/main" val="1628981617"/>
                  </a:ext>
                </a:extLst>
              </a:tr>
              <a:tr h="32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Oklahoma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Osage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8214" marB="0" anchor="b"/>
                </a:tc>
                <a:extLst>
                  <a:ext uri="{0D108BD9-81ED-4DB2-BD59-A6C34878D82A}">
                    <a16:rowId xmlns:a16="http://schemas.microsoft.com/office/drawing/2014/main" val="2600240585"/>
                  </a:ext>
                </a:extLst>
              </a:tr>
              <a:tr h="32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West Virginia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Kanawha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8214" marB="0" anchor="b"/>
                </a:tc>
                <a:extLst>
                  <a:ext uri="{0D108BD9-81ED-4DB2-BD59-A6C34878D82A}">
                    <a16:rowId xmlns:a16="http://schemas.microsoft.com/office/drawing/2014/main" val="3090059808"/>
                  </a:ext>
                </a:extLst>
              </a:tr>
              <a:tr h="32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Kansas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Wyandotte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8214" marB="0" anchor="b"/>
                </a:tc>
                <a:extLst>
                  <a:ext uri="{0D108BD9-81ED-4DB2-BD59-A6C34878D82A}">
                    <a16:rowId xmlns:a16="http://schemas.microsoft.com/office/drawing/2014/main" val="781300946"/>
                  </a:ext>
                </a:extLst>
              </a:tr>
              <a:tr h="32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Oklahoma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Pottawatomie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8214" marB="0" anchor="b"/>
                </a:tc>
                <a:extLst>
                  <a:ext uri="{0D108BD9-81ED-4DB2-BD59-A6C34878D82A}">
                    <a16:rowId xmlns:a16="http://schemas.microsoft.com/office/drawing/2014/main" val="2429514220"/>
                  </a:ext>
                </a:extLst>
              </a:tr>
              <a:tr h="32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Florida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Flagler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8214" marB="0" anchor="b"/>
                </a:tc>
                <a:extLst>
                  <a:ext uri="{0D108BD9-81ED-4DB2-BD59-A6C34878D82A}">
                    <a16:rowId xmlns:a16="http://schemas.microsoft.com/office/drawing/2014/main" val="875897675"/>
                  </a:ext>
                </a:extLst>
              </a:tr>
              <a:tr h="32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Florida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8214" marB="0" anchor="b"/>
                </a:tc>
                <a:extLst>
                  <a:ext uri="{0D108BD9-81ED-4DB2-BD59-A6C34878D82A}">
                    <a16:rowId xmlns:a16="http://schemas.microsoft.com/office/drawing/2014/main" val="1485369048"/>
                  </a:ext>
                </a:extLst>
              </a:tr>
              <a:tr h="32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Florida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8214" marB="0" anchor="b"/>
                </a:tc>
                <a:extLst>
                  <a:ext uri="{0D108BD9-81ED-4DB2-BD59-A6C34878D82A}">
                    <a16:rowId xmlns:a16="http://schemas.microsoft.com/office/drawing/2014/main" val="432971854"/>
                  </a:ext>
                </a:extLst>
              </a:tr>
              <a:tr h="32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Florida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St. Lucie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8214" marB="0" anchor="b"/>
                </a:tc>
                <a:extLst>
                  <a:ext uri="{0D108BD9-81ED-4DB2-BD59-A6C34878D82A}">
                    <a16:rowId xmlns:a16="http://schemas.microsoft.com/office/drawing/2014/main" val="2071531344"/>
                  </a:ext>
                </a:extLst>
              </a:tr>
              <a:tr h="32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Illinois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Macon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8214" marB="0" anchor="b"/>
                </a:tc>
                <a:extLst>
                  <a:ext uri="{0D108BD9-81ED-4DB2-BD59-A6C34878D82A}">
                    <a16:rowId xmlns:a16="http://schemas.microsoft.com/office/drawing/2014/main" val="3777710669"/>
                  </a:ext>
                </a:extLst>
              </a:tr>
              <a:tr h="32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Erie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32855" marB="3285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8214" marR="8214" marT="8214" marB="0" anchor="b"/>
                </a:tc>
                <a:extLst>
                  <a:ext uri="{0D108BD9-81ED-4DB2-BD59-A6C34878D82A}">
                    <a16:rowId xmlns:a16="http://schemas.microsoft.com/office/drawing/2014/main" val="258980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54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3C58-2C2D-2E9C-B385-8051433B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F429-5705-553A-4000-414BD6F758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change in low-access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condition prevalence in future populations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Association analysis with repeated counties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E3F31-A795-264F-724F-9A0D2A9E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487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{A15EE889-D05B-4264-9EB0-DCA34C7ECE7D}tf67328976_win32</Template>
  <TotalTime>90</TotalTime>
  <Words>79</Words>
  <Application>Microsoft Office PowerPoint</Application>
  <PresentationFormat>Widescreen</PresentationFormat>
  <Paragraphs>47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Custom</vt:lpstr>
      <vt:lpstr>Medicare Advantage Plan: New Food Access Locations</vt:lpstr>
      <vt:lpstr>PowerPoint Presentation</vt:lpstr>
      <vt:lpstr>PowerPoint Presentation</vt:lpstr>
      <vt:lpstr>Repeated Counties: Access Challenges and Health Conditions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Bennett</dc:creator>
  <cp:lastModifiedBy>Marie Bennett</cp:lastModifiedBy>
  <cp:revision>1</cp:revision>
  <dcterms:created xsi:type="dcterms:W3CDTF">2025-01-31T02:27:05Z</dcterms:created>
  <dcterms:modified xsi:type="dcterms:W3CDTF">2025-01-31T03:57:25Z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