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87" r:id="rId4"/>
    <p:sldId id="266" r:id="rId5"/>
    <p:sldId id="270" r:id="rId6"/>
    <p:sldId id="288" r:id="rId7"/>
    <p:sldId id="262" r:id="rId8"/>
    <p:sldId id="263" r:id="rId9"/>
    <p:sldId id="271" r:id="rId10"/>
    <p:sldId id="289" r:id="rId11"/>
    <p:sldId id="277" r:id="rId12"/>
    <p:sldId id="285" r:id="rId13"/>
    <p:sldId id="276" r:id="rId14"/>
    <p:sldId id="278" r:id="rId15"/>
    <p:sldId id="275" r:id="rId16"/>
    <p:sldId id="274" r:id="rId17"/>
    <p:sldId id="273" r:id="rId18"/>
    <p:sldId id="272" r:id="rId19"/>
    <p:sldId id="284" r:id="rId20"/>
    <p:sldId id="281" r:id="rId21"/>
    <p:sldId id="280" r:id="rId22"/>
    <p:sldId id="286" r:id="rId23"/>
    <p:sldId id="282" r:id="rId24"/>
    <p:sldId id="283" r:id="rId25"/>
    <p:sldId id="279" r:id="rId26"/>
    <p:sldId id="25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00"/>
    <a:srgbClr val="2C3F50"/>
    <a:srgbClr val="C0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I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1297-8FEB-4892-BA81-AED41D0555DD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I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I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E1C97-B092-4581-BF31-2D1C98D3363E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39086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None/>
              <a:tabLst>
                <a:tab pos="457200" algn="l"/>
              </a:tabLst>
            </a:pPr>
            <a:endParaRPr lang="fr-C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741298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10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46035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C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11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963915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12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568576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13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939733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14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783486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15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106726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16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91635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17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79461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18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32740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19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36666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2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332749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20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430568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21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928140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22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513139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23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37653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24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06029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25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641851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26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73168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Calibri" panose="020F0502020204030204" pitchFamily="34" charset="0"/>
              <a:buNone/>
            </a:pPr>
            <a:endParaRPr lang="fr-C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3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37351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4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28732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5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30396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6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62887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7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22900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8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22495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I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E1C97-B092-4581-BF31-2D1C98D3363E}" type="slidenum">
              <a:rPr lang="fr-CI" smtClean="0"/>
              <a:t>9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23090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3D01A-CACE-4409-8CD2-F27C3AB67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75C3A7-DE8D-409E-A127-3436F8ED0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50316-394D-4E88-BB1B-90127DC6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A1342-27FD-492C-B156-ACE125CA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C9123-2CCC-41BB-A788-719E330C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521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719ED-3D65-42EA-A286-DB75590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365DD9-6447-4E25-BD39-0E4CA376E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AD7D5A-A35D-402F-97ED-3E2972FB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A6BD4-6332-45D8-BF10-B280292D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A791E-DF26-4E8C-85B5-5AAB40DB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70512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7EEA9D-B9DE-4694-B264-9A1D17A46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18FE4C-7735-40B5-91A0-A9E26793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881D9B-C0DA-4E65-9982-562B1BDA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1E82F-8BF5-479E-91D3-CE9F5695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9BD22-63A0-48A9-8ED0-C7596985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10307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E23A4-434D-4D97-855A-64E796B6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038A5-534F-413B-9942-72B176E2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2E55A-190B-4ADE-97E0-774B703A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4F02C-3AF6-4F9F-872E-C61A93A2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C85C2-0F1C-477C-B44B-876E5FCE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1341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8B050-2A92-460A-990A-094B986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926D3E-7DDC-42DA-A947-68F806B4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82CFE-A9B7-4663-8CDA-5F3830B6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D1E1C8-01FC-47D2-B09B-C8775D17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3789C-D4B8-41ED-8CFC-2ED8C521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9841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86AC9-D92D-4D06-B4CC-E163CC0A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0967A-6E3A-412D-B7E4-9ADE84B47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899C62-570E-4B08-95DE-376B9717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59EE98-C4E7-44B8-83A0-6EA92E57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556C4-F5DA-4606-949A-51BE2CE6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BF2518-36F5-4D4B-A3C2-31553D45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6378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9FAAE-F981-4DF9-8F6C-68456378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3C130E-A070-4B82-A5F7-07530BF4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9E7DF6-A614-406C-8537-2F6D40CC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52B718-348D-4C89-ADE0-11DB793A2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3EE925-0855-4C0A-B20C-A28703477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A8A6B4-17D0-4A64-814F-3539CE72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4A618A-E9BA-4258-8AAC-316F5596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264768-F2FE-4B2F-A9B5-FA1A6697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29172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ACE3B-3CDD-43E7-9BFF-450A8705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000093-BD06-4921-A099-2A8932F3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499DB5-B899-4B3F-8D52-8614DAB6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8AB651-1C47-4C04-A872-A2E8D450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2809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864DA0-9ED9-4465-A729-FD6BF5CF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6854E8-37F2-4667-B45C-811501A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4B8F24-28EC-4B3D-9A0A-1526127F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070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E6198-EBAA-440E-B80F-098B09FA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A9EC6-BCBA-4999-88CC-520BB263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70FBA5-EE32-46F8-A0B2-C5E6954E6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050F0C-60BD-4504-85C3-F8E6725A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018D16-6706-4666-ACA0-00BDCE5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47B78-BAEF-412F-9D86-B12AE607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30543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B22AB-0C59-4CE0-9DEC-82542CB0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F1F496-ACAA-48AD-BA0C-D7346083E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FA42C6-BE64-4F47-93BE-1D917F1E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0092BF-EDDF-4196-8C2B-9D848CD5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FDCC5-B36C-4C56-91AD-0B33DC80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EDB7F-EBD7-45DA-9013-112F60C2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06376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0670A9-7646-4ACD-98A7-923F6B36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8449D9-C71E-4044-8EF5-562EF113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E4719-3BA0-4297-B6F5-41A968DC7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ABAC-1E40-46EA-977C-D48C98035D08}" type="datetimeFigureOut">
              <a:rPr lang="fr-CI" smtClean="0"/>
              <a:t>26/08/2024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205A7-CBBB-4FEA-8AE9-814C08366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FF61D-8187-4888-9E10-710A7525E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8D9C-EE5B-4AB1-94F1-004BEAAC2B28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7205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25.emf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microsoft.com/office/2007/relationships/hdphoto" Target="../media/hdphoto1.wdp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microsoft.com/office/2007/relationships/hdphoto" Target="../media/hdphoto1.wdp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047131EB-E778-4A83-A9AA-17F18981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E1B64AE-9426-44D4-80F1-BAA5FCC0C1B2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CD9DFFE7-3A17-4A82-AD3C-85C4F069124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1B64AE-9426-44D4-80F1-BAA5FCC0C1B2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F95F8-36B1-4592-8149-DA42C081681D}"/>
              </a:ext>
            </a:extLst>
          </p:cNvPr>
          <p:cNvSpPr/>
          <p:nvPr/>
        </p:nvSpPr>
        <p:spPr>
          <a:xfrm>
            <a:off x="10758" y="61919"/>
            <a:ext cx="12127230" cy="6796081"/>
          </a:xfrm>
          <a:prstGeom prst="rect">
            <a:avLst/>
          </a:prstGeom>
          <a:solidFill>
            <a:schemeClr val="lt1">
              <a:alpha val="68000"/>
            </a:schemeClr>
          </a:solidFill>
          <a:ln w="127000">
            <a:solidFill>
              <a:srgbClr val="AB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 dirty="0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56D57768-FB21-470C-80DB-300CCF1F54A3}"/>
              </a:ext>
            </a:extLst>
          </p:cNvPr>
          <p:cNvGrpSpPr/>
          <p:nvPr/>
        </p:nvGrpSpPr>
        <p:grpSpPr>
          <a:xfrm>
            <a:off x="758483" y="444958"/>
            <a:ext cx="2490247" cy="476772"/>
            <a:chOff x="0" y="-74809"/>
            <a:chExt cx="2064406" cy="495401"/>
          </a:xfrm>
        </p:grpSpPr>
        <p:pic>
          <p:nvPicPr>
            <p:cNvPr id="11" name="Image 5">
              <a:extLst>
                <a:ext uri="{FF2B5EF4-FFF2-40B4-BE49-F238E27FC236}">
                  <a16:creationId xmlns:a16="http://schemas.microsoft.com/office/drawing/2014/main" id="{27AAE6D1-EB18-4FD1-A86E-3ECC1D77D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74809"/>
              <a:ext cx="481330" cy="475615"/>
            </a:xfrm>
            <a:prstGeom prst="rect">
              <a:avLst/>
            </a:prstGeom>
            <a:noFill/>
          </p:spPr>
        </p:pic>
        <p:pic>
          <p:nvPicPr>
            <p:cNvPr id="12" name="Image 6">
              <a:extLst>
                <a:ext uri="{FF2B5EF4-FFF2-40B4-BE49-F238E27FC236}">
                  <a16:creationId xmlns:a16="http://schemas.microsoft.com/office/drawing/2014/main" id="{D6A87612-0764-4E48-9DB1-49BF2C14B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21" y="-57308"/>
              <a:ext cx="450850" cy="457201"/>
            </a:xfrm>
            <a:prstGeom prst="rect">
              <a:avLst/>
            </a:prstGeom>
            <a:noFill/>
          </p:spPr>
        </p:pic>
        <p:pic>
          <p:nvPicPr>
            <p:cNvPr id="13" name="Image 7">
              <a:extLst>
                <a:ext uri="{FF2B5EF4-FFF2-40B4-BE49-F238E27FC236}">
                  <a16:creationId xmlns:a16="http://schemas.microsoft.com/office/drawing/2014/main" id="{A6BE46A2-46C6-495D-97BA-C22E242A6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416" y="-48673"/>
              <a:ext cx="554990" cy="469265"/>
            </a:xfrm>
            <a:prstGeom prst="rect">
              <a:avLst/>
            </a:prstGeom>
            <a:noFill/>
          </p:spPr>
        </p:pic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EC73C9B7-ABD6-446B-962F-51F90D4DDA8A}"/>
              </a:ext>
            </a:extLst>
          </p:cNvPr>
          <p:cNvSpPr txBox="1"/>
          <p:nvPr/>
        </p:nvSpPr>
        <p:spPr>
          <a:xfrm>
            <a:off x="-15215" y="960422"/>
            <a:ext cx="3987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altLang="fr-F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INTERNATIONAL DATA SCIENCE INSTITUTE</a:t>
            </a:r>
            <a:endParaRPr lang="fr-F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56AC2FB-BC9B-4F4D-9EB3-494B5048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626" y="975362"/>
            <a:ext cx="35830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3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3738" algn="l"/>
              </a:tabLs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SOCIÉTÉ GÉNÉRALE AFRIQUE DE L’OUEST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F515C1F1-8FAC-4519-8472-27515555AAFC}"/>
              </a:ext>
            </a:extLst>
          </p:cNvPr>
          <p:cNvSpPr txBox="1"/>
          <p:nvPr/>
        </p:nvSpPr>
        <p:spPr>
          <a:xfrm>
            <a:off x="389793" y="1571916"/>
            <a:ext cx="11412414" cy="1275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tabLst>
                <a:tab pos="4503420" algn="l"/>
              </a:tabLst>
            </a:pPr>
            <a:r>
              <a:rPr lang="fr-FR" sz="20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MÉMOIRE DE FIN DE CYCLE </a:t>
            </a:r>
            <a:endParaRPr lang="fr-FR" sz="16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tabLst>
                <a:tab pos="4503420" algn="l"/>
              </a:tabLst>
            </a:pPr>
            <a:r>
              <a:rPr lang="fr-FR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 vue de l’obtention du Diplôme de Master Data Science - Big Data et Intelligence Artificielle </a:t>
            </a:r>
            <a:endParaRPr lang="fr-FR" sz="1600" b="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4503420" algn="l"/>
              </a:tabLst>
            </a:pPr>
            <a:r>
              <a:rPr lang="fr-FR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THÈME :</a:t>
            </a:r>
            <a:endParaRPr lang="fr-FR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104C4-EF20-410D-A3E2-ACDF6C0F37EF}"/>
              </a:ext>
            </a:extLst>
          </p:cNvPr>
          <p:cNvSpPr/>
          <p:nvPr/>
        </p:nvSpPr>
        <p:spPr>
          <a:xfrm>
            <a:off x="2059049" y="2944223"/>
            <a:ext cx="8489854" cy="13668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</a:rPr>
              <a:t>MISE EN PLACE D’UN MODELE D’IA GENERATIVE POUR PREDIRE LE SCORE D’APPETENCE DAN LE CADRE DES PRODUITS BANCAIRES : CAS PPO ET CONNECT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B3A74C5C-C71F-4EC4-8D28-C2509DF65E5A}"/>
              </a:ext>
            </a:extLst>
          </p:cNvPr>
          <p:cNvSpPr txBox="1"/>
          <p:nvPr/>
        </p:nvSpPr>
        <p:spPr>
          <a:xfrm>
            <a:off x="3056619" y="4372135"/>
            <a:ext cx="5528042" cy="581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4503420" algn="l"/>
              </a:tabLst>
            </a:pPr>
            <a:r>
              <a:rPr lang="fr-FR" sz="1200" b="1" dirty="0">
                <a:effectLst/>
                <a:latin typeface="+mj-lt"/>
                <a:ea typeface="Roboto" panose="02000000000000000000" pitchFamily="2" charset="0"/>
                <a:cs typeface="Arial" panose="020B0604020202020204" pitchFamily="34" charset="0"/>
              </a:rPr>
              <a:t>Présenté par</a:t>
            </a:r>
            <a:r>
              <a:rPr lang="fr-FR" sz="1200" b="1" dirty="0"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 </a:t>
            </a:r>
            <a:r>
              <a:rPr lang="fr-FR" sz="1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:</a:t>
            </a:r>
            <a:endParaRPr lang="fr-FR" sz="1100" dirty="0">
              <a:effectLst/>
              <a:latin typeface="Roboto" panose="02000000000000000000" pitchFamily="2" charset="0"/>
              <a:ea typeface="Roboto" panose="02000000000000000000" pitchFamily="2" charset="0"/>
              <a:cs typeface="Vrinda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4231005" algn="l"/>
                <a:tab pos="4503420" algn="l"/>
              </a:tabLst>
            </a:pP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YAO </a:t>
            </a:r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Affoue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 Marie Josée</a:t>
            </a:r>
            <a:endParaRPr lang="fr-FR" sz="1100" b="1" dirty="0">
              <a:effectLst/>
              <a:latin typeface="Roboto" panose="02000000000000000000" pitchFamily="2" charset="0"/>
              <a:ea typeface="Roboto" panose="02000000000000000000" pitchFamily="2" charset="0"/>
              <a:cs typeface="Vrinda" panose="020B0502040204020203" pitchFamily="34" charset="0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C74FECB8-97FE-46DB-AEDD-1BC24F6C0706}"/>
              </a:ext>
            </a:extLst>
          </p:cNvPr>
          <p:cNvSpPr txBox="1"/>
          <p:nvPr/>
        </p:nvSpPr>
        <p:spPr>
          <a:xfrm>
            <a:off x="139462" y="4933992"/>
            <a:ext cx="30589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u="sng" dirty="0">
                <a:latin typeface="+mj-lt"/>
                <a:ea typeface="Roboto" panose="02000000000000000000" pitchFamily="2" charset="0"/>
                <a:cs typeface="Vrinda" panose="020B0502040204020203" pitchFamily="34" charset="0"/>
              </a:rPr>
              <a:t>Encadreur Pédagogique</a:t>
            </a:r>
            <a:endParaRPr lang="fr-FR" sz="1200" b="1" dirty="0">
              <a:effectLst/>
              <a:latin typeface="+mj-lt"/>
              <a:ea typeface="Roboto" panose="02000000000000000000" pitchFamily="2" charset="0"/>
              <a:cs typeface="Vrinda" panose="020B0502040204020203" pitchFamily="34" charset="0"/>
            </a:endParaRPr>
          </a:p>
          <a:p>
            <a:pPr algn="ctr"/>
            <a:endParaRPr lang="fr-FR" sz="1400" b="1" dirty="0">
              <a:effectLst/>
              <a:latin typeface="Roboto" panose="02000000000000000000" pitchFamily="2" charset="0"/>
              <a:ea typeface="Roboto" panose="02000000000000000000" pitchFamily="2" charset="0"/>
              <a:cs typeface="Vrinda" panose="020B0502040204020203" pitchFamily="34" charset="0"/>
            </a:endParaRPr>
          </a:p>
          <a:p>
            <a:pPr algn="ctr"/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Prof. OUTTARA Mory</a:t>
            </a:r>
          </a:p>
          <a:p>
            <a:pPr algn="ctr"/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Enseignant-Chercheur à l’INP-HB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9F17F0F0-4B48-435D-BF0C-F8700956CB62}"/>
              </a:ext>
            </a:extLst>
          </p:cNvPr>
          <p:cNvSpPr txBox="1"/>
          <p:nvPr/>
        </p:nvSpPr>
        <p:spPr>
          <a:xfrm>
            <a:off x="1706857" y="6346460"/>
            <a:ext cx="8084820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Année Académique :  2023– 2024</a:t>
            </a:r>
            <a:endParaRPr lang="fr-FR" sz="1100" dirty="0">
              <a:effectLst/>
              <a:latin typeface="Roboto" panose="02000000000000000000" pitchFamily="2" charset="0"/>
              <a:ea typeface="Roboto" panose="02000000000000000000" pitchFamily="2" charset="0"/>
              <a:cs typeface="Vrinda" panose="020B0502040204020203" pitchFamily="34" charset="0"/>
            </a:endParaRPr>
          </a:p>
        </p:txBody>
      </p:sp>
      <p:pic>
        <p:nvPicPr>
          <p:cNvPr id="26" name="Picture 6" descr="logo_SG.wmf">
            <a:extLst>
              <a:ext uri="{FF2B5EF4-FFF2-40B4-BE49-F238E27FC236}">
                <a16:creationId xmlns:a16="http://schemas.microsoft.com/office/drawing/2014/main" id="{07AD21A1-B525-4710-8740-25D115599D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6964" y="490306"/>
            <a:ext cx="1684800" cy="329045"/>
          </a:xfrm>
          <a:prstGeom prst="rect">
            <a:avLst/>
          </a:prstGeom>
        </p:spPr>
      </p:pic>
      <p:sp>
        <p:nvSpPr>
          <p:cNvPr id="27" name="TextBox 25">
            <a:extLst>
              <a:ext uri="{FF2B5EF4-FFF2-40B4-BE49-F238E27FC236}">
                <a16:creationId xmlns:a16="http://schemas.microsoft.com/office/drawing/2014/main" id="{1294D15D-0EB1-4398-B36D-C9D0F775E6D0}"/>
              </a:ext>
            </a:extLst>
          </p:cNvPr>
          <p:cNvSpPr txBox="1"/>
          <p:nvPr/>
        </p:nvSpPr>
        <p:spPr>
          <a:xfrm>
            <a:off x="8656990" y="5086779"/>
            <a:ext cx="305897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u="sng" dirty="0">
                <a:effectLst/>
                <a:latin typeface="+mj-lt"/>
                <a:ea typeface="Roboto" panose="02000000000000000000" pitchFamily="2" charset="0"/>
                <a:cs typeface="Vrinda" panose="020B0502040204020203" pitchFamily="34" charset="0"/>
              </a:rPr>
              <a:t>Maître de stage</a:t>
            </a:r>
            <a:r>
              <a:rPr lang="fr-FR" sz="1200" b="1" dirty="0">
                <a:effectLst/>
                <a:latin typeface="+mj-lt"/>
                <a:ea typeface="Roboto" panose="02000000000000000000" pitchFamily="2" charset="0"/>
                <a:cs typeface="Vrinda" panose="020B0502040204020203" pitchFamily="34" charset="0"/>
              </a:rPr>
              <a:t> </a:t>
            </a:r>
          </a:p>
          <a:p>
            <a:pPr algn="ctr"/>
            <a:endParaRPr lang="fr-FR" sz="1400" b="1" dirty="0">
              <a:effectLst/>
              <a:latin typeface="Roboto" panose="02000000000000000000" pitchFamily="2" charset="0"/>
              <a:ea typeface="Roboto" panose="02000000000000000000" pitchFamily="2" charset="0"/>
              <a:cs typeface="Vrinda" panose="020B0502040204020203" pitchFamily="34" charset="0"/>
            </a:endParaRPr>
          </a:p>
          <a:p>
            <a:pPr algn="ctr"/>
            <a:r>
              <a:rPr lang="fr-FR" sz="1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M. KOUAKOU Yellow</a:t>
            </a:r>
            <a:endParaRPr lang="fr-FR" sz="1200" b="1" dirty="0">
              <a:latin typeface="Roboto" panose="02000000000000000000" pitchFamily="2" charset="0"/>
              <a:ea typeface="Roboto" panose="02000000000000000000" pitchFamily="2" charset="0"/>
              <a:cs typeface="Vrinda" panose="020B0502040204020203" pitchFamily="34" charset="0"/>
            </a:endParaRPr>
          </a:p>
          <a:p>
            <a:pPr algn="ctr"/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Data </a:t>
            </a:r>
            <a:r>
              <a:rPr lang="fr-FR" sz="1200" dirty="0" err="1"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Scientist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 à Société Générale</a:t>
            </a:r>
          </a:p>
          <a:p>
            <a:pPr algn="ctr"/>
            <a:r>
              <a:rPr lang="fr-FR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Dire</a:t>
            </a:r>
            <a:r>
              <a:rPr lang="fr-FR" sz="1200" dirty="0">
                <a:latin typeface="Roboto" panose="02000000000000000000" pitchFamily="2" charset="0"/>
                <a:ea typeface="Roboto" panose="02000000000000000000" pitchFamily="2" charset="0"/>
                <a:cs typeface="Vrinda" panose="020B0502040204020203" pitchFamily="34" charset="0"/>
              </a:rPr>
              <a:t>ction CPP</a:t>
            </a:r>
            <a:endParaRPr lang="fr-FR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5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22709"/>
            <a:ext cx="12226291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456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DES DONNÉES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25B293E-4D49-47B2-80F4-B6428A200AAF}"/>
              </a:ext>
            </a:extLst>
          </p:cNvPr>
          <p:cNvGrpSpPr/>
          <p:nvPr/>
        </p:nvGrpSpPr>
        <p:grpSpPr>
          <a:xfrm>
            <a:off x="719760" y="3580043"/>
            <a:ext cx="5267692" cy="996557"/>
            <a:chOff x="5618851" y="4158332"/>
            <a:chExt cx="5267692" cy="996557"/>
          </a:xfrm>
        </p:grpSpPr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8C5F1C47-575D-401B-9789-B39450AB9C3F}"/>
                </a:ext>
              </a:extLst>
            </p:cNvPr>
            <p:cNvSpPr txBox="1"/>
            <p:nvPr/>
          </p:nvSpPr>
          <p:spPr>
            <a:xfrm>
              <a:off x="6726430" y="4200782"/>
              <a:ext cx="416011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Données comportementales</a:t>
              </a:r>
            </a:p>
            <a:p>
              <a:r>
                <a:rPr lang="fr-FR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et de prêt</a:t>
              </a:r>
              <a:endParaRPr lang="fr-FR" sz="16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AC68EAF-7DC1-431F-A99B-3D5E518A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851" y="4158332"/>
              <a:ext cx="952500" cy="952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47FFE6DA-8423-4A17-BD31-5B046E055F91}"/>
              </a:ext>
            </a:extLst>
          </p:cNvPr>
          <p:cNvCxnSpPr>
            <a:cxnSpLocks/>
          </p:cNvCxnSpPr>
          <p:nvPr/>
        </p:nvCxnSpPr>
        <p:spPr>
          <a:xfrm>
            <a:off x="423691" y="3238650"/>
            <a:ext cx="6219206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8614F73-BC8D-4644-9BCD-48D97E574472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FA3C413-2FE4-4751-B4AA-D8D7D6D58821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Organigramme : Connecteur 17">
              <a:extLst>
                <a:ext uri="{FF2B5EF4-FFF2-40B4-BE49-F238E27FC236}">
                  <a16:creationId xmlns:a16="http://schemas.microsoft.com/office/drawing/2014/main" id="{8D5112FE-C20D-47D8-9697-42B564C400AA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1339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22708"/>
            <a:ext cx="12237721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456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EXPLORATION DES DONNÉES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3500AF7F-8D4D-4447-88A8-EEAA80777BA0}"/>
              </a:ext>
            </a:extLst>
          </p:cNvPr>
          <p:cNvSpPr txBox="1"/>
          <p:nvPr/>
        </p:nvSpPr>
        <p:spPr>
          <a:xfrm>
            <a:off x="7439437" y="1306961"/>
            <a:ext cx="3718420" cy="4343102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dirty="0">
                <a:latin typeface="Agency FB" panose="020B0503020202020204" pitchFamily="34" charset="0"/>
                <a:cs typeface="Arial" panose="020B0604020202020204" pitchFamily="34" charset="0"/>
              </a:rPr>
              <a:t>Données Déséquilibrées</a:t>
            </a:r>
            <a:endParaRPr lang="fr-FR" sz="2400" dirty="0"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2400" dirty="0">
              <a:latin typeface="Calibri Light" panose="020F03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2400" dirty="0">
              <a:latin typeface="Calibri Light" panose="020F03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400" dirty="0">
                <a:latin typeface="Agency FB" panose="020B0503020202020204" pitchFamily="34" charset="0"/>
              </a:rPr>
              <a:t>Inconvénient</a:t>
            </a:r>
            <a:endParaRPr lang="fr-FR" sz="3600" dirty="0">
              <a:latin typeface="Agency FB" panose="020B0503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Calibri Light" panose="020F0302020204030204"/>
              </a:rPr>
              <a:t>Apprentissage biaisé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latin typeface="Calibri Light" panose="020F03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400" dirty="0">
                <a:latin typeface="Agency FB" panose="020B0503020202020204" pitchFamily="34" charset="0"/>
              </a:rPr>
              <a:t>Solution</a:t>
            </a:r>
            <a:endParaRPr lang="fr-FR" sz="3600" dirty="0">
              <a:latin typeface="Agency FB" panose="020B0503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Calibri Light" panose="020F0302020204030204"/>
              </a:rPr>
              <a:t>Rééquilibrer nos données</a:t>
            </a:r>
          </a:p>
        </p:txBody>
      </p:sp>
      <p:cxnSp>
        <p:nvCxnSpPr>
          <p:cNvPr id="12" name="Straight Connector 29">
            <a:extLst>
              <a:ext uri="{FF2B5EF4-FFF2-40B4-BE49-F238E27FC236}">
                <a16:creationId xmlns:a16="http://schemas.microsoft.com/office/drawing/2014/main" id="{EB4AF803-7957-45D2-A1AB-FC8934621F6C}"/>
              </a:ext>
            </a:extLst>
          </p:cNvPr>
          <p:cNvCxnSpPr>
            <a:cxnSpLocks/>
          </p:cNvCxnSpPr>
          <p:nvPr/>
        </p:nvCxnSpPr>
        <p:spPr>
          <a:xfrm flipH="1">
            <a:off x="7850679" y="3144626"/>
            <a:ext cx="2781161" cy="0"/>
          </a:xfrm>
          <a:prstGeom prst="line">
            <a:avLst/>
          </a:prstGeom>
          <a:noFill/>
          <a:ln w="12700" cap="flat" cmpd="sng" algn="ctr">
            <a:solidFill>
              <a:srgbClr val="AB0000"/>
            </a:solidFill>
            <a:prstDash val="solid"/>
            <a:miter lim="800000"/>
          </a:ln>
          <a:effectLst/>
        </p:spPr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72C24849-A866-49A0-8E7F-5F0EAA6A5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91" y="1159951"/>
            <a:ext cx="5251814" cy="45372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2FA6D14C-E535-4850-A520-151427033BF3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4F9F34B-5B21-47A0-B133-2E494A25C505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Organigramme : Connecteur 15">
              <a:extLst>
                <a:ext uri="{FF2B5EF4-FFF2-40B4-BE49-F238E27FC236}">
                  <a16:creationId xmlns:a16="http://schemas.microsoft.com/office/drawing/2014/main" id="{D17431EF-4EAA-4BC6-95F4-B6CC272C6E32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18119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0" y="-22708"/>
            <a:ext cx="12241530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456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EXPLORATION DES DONNÉES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3500AF7F-8D4D-4447-88A8-EEAA80777BA0}"/>
              </a:ext>
            </a:extLst>
          </p:cNvPr>
          <p:cNvSpPr txBox="1"/>
          <p:nvPr/>
        </p:nvSpPr>
        <p:spPr>
          <a:xfrm>
            <a:off x="7439437" y="1377296"/>
            <a:ext cx="3718420" cy="4343102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dirty="0">
                <a:latin typeface="Agency FB" panose="020B0503020202020204" pitchFamily="34" charset="0"/>
                <a:cs typeface="Arial" panose="020B0604020202020204" pitchFamily="34" charset="0"/>
              </a:rPr>
              <a:t>Données Rééquilibrées</a:t>
            </a:r>
            <a:endParaRPr lang="fr-FR" sz="2400" dirty="0"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2400" dirty="0">
              <a:latin typeface="Calibri Light" panose="020F03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fr-FR" sz="2400" dirty="0">
              <a:latin typeface="Calibri Light" panose="020F03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800" dirty="0">
                <a:latin typeface="Agency FB" panose="020B0503020202020204" pitchFamily="34" charset="0"/>
              </a:rPr>
              <a:t>Approche</a:t>
            </a:r>
            <a:endParaRPr lang="fr-FR" sz="4000" dirty="0">
              <a:latin typeface="Agency FB" panose="020B0503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Calibri Light" panose="020F0302020204030204"/>
              </a:rPr>
              <a:t>SMOTE</a:t>
            </a:r>
          </a:p>
        </p:txBody>
      </p:sp>
      <p:cxnSp>
        <p:nvCxnSpPr>
          <p:cNvPr id="12" name="Straight Connector 29">
            <a:extLst>
              <a:ext uri="{FF2B5EF4-FFF2-40B4-BE49-F238E27FC236}">
                <a16:creationId xmlns:a16="http://schemas.microsoft.com/office/drawing/2014/main" id="{EB4AF803-7957-45D2-A1AB-FC8934621F6C}"/>
              </a:ext>
            </a:extLst>
          </p:cNvPr>
          <p:cNvCxnSpPr>
            <a:cxnSpLocks/>
          </p:cNvCxnSpPr>
          <p:nvPr/>
        </p:nvCxnSpPr>
        <p:spPr>
          <a:xfrm flipH="1">
            <a:off x="7850679" y="3214961"/>
            <a:ext cx="2781161" cy="0"/>
          </a:xfrm>
          <a:prstGeom prst="line">
            <a:avLst/>
          </a:prstGeom>
          <a:noFill/>
          <a:ln w="12700" cap="flat" cmpd="sng" algn="ctr">
            <a:solidFill>
              <a:srgbClr val="2C3F50"/>
            </a:solidFill>
            <a:prstDash val="solid"/>
            <a:miter lim="800000"/>
          </a:ln>
          <a:effectLst/>
        </p:spPr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3875B44F-E166-47F2-893D-478C1F8E7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68" y="1285268"/>
            <a:ext cx="5252400" cy="4531704"/>
          </a:xfrm>
          <a:prstGeom prst="rect">
            <a:avLst/>
          </a:prstGeom>
          <a:noFill/>
          <a:ln w="19050">
            <a:solidFill>
              <a:srgbClr val="2C3F50"/>
            </a:solidFill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479090-F574-4280-80C2-8DBF101D6E32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302C915-A25D-402B-A3A5-F32E2F79E942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Organigramme : Connecteur 15">
              <a:extLst>
                <a:ext uri="{FF2B5EF4-FFF2-40B4-BE49-F238E27FC236}">
                  <a16:creationId xmlns:a16="http://schemas.microsoft.com/office/drawing/2014/main" id="{D87537E7-D83E-46A5-9A9D-AE2610AB30A5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81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40324"/>
            <a:ext cx="12281536" cy="826029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3" y="75613"/>
            <a:ext cx="831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</a:rPr>
              <a:t>PREPROCESSING ET FEATURE ENGINEERING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102169" y="588388"/>
            <a:ext cx="3869088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F670964-35FD-4912-834F-35CD1B940A29}"/>
              </a:ext>
            </a:extLst>
          </p:cNvPr>
          <p:cNvSpPr txBox="1"/>
          <p:nvPr/>
        </p:nvSpPr>
        <p:spPr>
          <a:xfrm>
            <a:off x="403074" y="837942"/>
            <a:ext cx="373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gency FB" panose="020B0503020202020204" pitchFamily="34" charset="0"/>
              </a:rPr>
              <a:t>Suppression de certaines variables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859496-FC84-49FE-9359-55AC07300EE3}"/>
              </a:ext>
            </a:extLst>
          </p:cNvPr>
          <p:cNvSpPr txBox="1"/>
          <p:nvPr/>
        </p:nvSpPr>
        <p:spPr>
          <a:xfrm>
            <a:off x="6254265" y="786467"/>
            <a:ext cx="387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gency FB" panose="020B0503020202020204" pitchFamily="34" charset="0"/>
              </a:rPr>
              <a:t>Discrétisation de certaines variables :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07EEE92-7110-4EFE-989E-96B805F97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45964"/>
              </p:ext>
            </p:extLst>
          </p:nvPr>
        </p:nvGraphicFramePr>
        <p:xfrm>
          <a:off x="5011618" y="1440504"/>
          <a:ext cx="2867269" cy="1402419"/>
        </p:xfrm>
        <a:graphic>
          <a:graphicData uri="http://schemas.openxmlformats.org/drawingml/2006/table">
            <a:tbl>
              <a:tblPr/>
              <a:tblGrid>
                <a:gridCol w="2867269">
                  <a:extLst>
                    <a:ext uri="{9D8B030D-6E8A-4147-A177-3AD203B41FA5}">
                      <a16:colId xmlns:a16="http://schemas.microsoft.com/office/drawing/2014/main" val="3822439442"/>
                    </a:ext>
                  </a:extLst>
                </a:gridCol>
              </a:tblGrid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Variables discrétisées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06468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Flux créditeur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32635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Encours global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644199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Solde du compte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708214"/>
                  </a:ext>
                </a:extLst>
              </a:tr>
              <a:tr h="229979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Nombre d’échéance d’impayé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489142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Days_past_due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49284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E4A8C66-98BE-4E54-9AAB-C525037BF4C4}"/>
              </a:ext>
            </a:extLst>
          </p:cNvPr>
          <p:cNvSpPr/>
          <p:nvPr/>
        </p:nvSpPr>
        <p:spPr>
          <a:xfrm>
            <a:off x="7982438" y="2099669"/>
            <a:ext cx="797169" cy="99646"/>
          </a:xfrm>
          <a:prstGeom prst="rightArrow">
            <a:avLst/>
          </a:prstGeom>
          <a:solidFill>
            <a:srgbClr val="2C3F50"/>
          </a:solidFill>
          <a:ln>
            <a:solidFill>
              <a:srgbClr val="2C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9927C33-1E81-4BE1-9257-D8680B380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84733"/>
              </p:ext>
            </p:extLst>
          </p:nvPr>
        </p:nvGraphicFramePr>
        <p:xfrm>
          <a:off x="8882360" y="1440504"/>
          <a:ext cx="3122072" cy="1402419"/>
        </p:xfrm>
        <a:graphic>
          <a:graphicData uri="http://schemas.openxmlformats.org/drawingml/2006/table">
            <a:tbl>
              <a:tblPr/>
              <a:tblGrid>
                <a:gridCol w="1417941">
                  <a:extLst>
                    <a:ext uri="{9D8B030D-6E8A-4147-A177-3AD203B41FA5}">
                      <a16:colId xmlns:a16="http://schemas.microsoft.com/office/drawing/2014/main" val="1781623904"/>
                    </a:ext>
                  </a:extLst>
                </a:gridCol>
                <a:gridCol w="1704131">
                  <a:extLst>
                    <a:ext uri="{9D8B030D-6E8A-4147-A177-3AD203B41FA5}">
                      <a16:colId xmlns:a16="http://schemas.microsoft.com/office/drawing/2014/main" val="1625258497"/>
                    </a:ext>
                  </a:extLst>
                </a:gridCol>
              </a:tblGrid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Id client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Valeurs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506065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[0, 168000]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53454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Id2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NA 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411565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 NA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13568"/>
                  </a:ext>
                </a:extLst>
              </a:tr>
              <a:tr h="229979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[0, 3] 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422581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 [0, 30]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73526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BCE06F49-6999-40FF-8896-8B19CB8413EE}"/>
              </a:ext>
            </a:extLst>
          </p:cNvPr>
          <p:cNvSpPr txBox="1"/>
          <p:nvPr/>
        </p:nvSpPr>
        <p:spPr>
          <a:xfrm>
            <a:off x="6676296" y="3680143"/>
            <a:ext cx="337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gency FB" panose="020B0503020202020204" pitchFamily="34" charset="0"/>
              </a:rPr>
              <a:t>Gestion de valeurs manquantes :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049FFCCB-71A0-43E4-B627-87E3CAB6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97601"/>
              </p:ext>
            </p:extLst>
          </p:nvPr>
        </p:nvGraphicFramePr>
        <p:xfrm>
          <a:off x="173239" y="1474388"/>
          <a:ext cx="3975100" cy="1367872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98584156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946073405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Variables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Valeurs manquantes (%)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56057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Date d'entrée en S2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99.06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52665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Cause défaut du contrat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92.62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514267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Date d'entrée en défaut local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89.48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9998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Employeur CBS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54.11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7195958"/>
                  </a:ext>
                </a:extLst>
              </a:tr>
              <a:tr h="202012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Code profil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46.42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2356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Libelle profil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46.42</a:t>
                      </a:r>
                    </a:p>
                  </a:txBody>
                  <a:tcPr marL="3810" marR="3810" marT="381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473472"/>
                  </a:ext>
                </a:extLst>
              </a:tr>
            </a:tbl>
          </a:graphicData>
        </a:graphic>
      </p:graphicFrame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0BD9520C-4910-45B7-9457-648981AC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15"/>
              </p:ext>
            </p:extLst>
          </p:nvPr>
        </p:nvGraphicFramePr>
        <p:xfrm>
          <a:off x="8882360" y="4376841"/>
          <a:ext cx="3122072" cy="1402419"/>
        </p:xfrm>
        <a:graphic>
          <a:graphicData uri="http://schemas.openxmlformats.org/drawingml/2006/table">
            <a:tbl>
              <a:tblPr/>
              <a:tblGrid>
                <a:gridCol w="1417941">
                  <a:extLst>
                    <a:ext uri="{9D8B030D-6E8A-4147-A177-3AD203B41FA5}">
                      <a16:colId xmlns:a16="http://schemas.microsoft.com/office/drawing/2014/main" val="1781623904"/>
                    </a:ext>
                  </a:extLst>
                </a:gridCol>
                <a:gridCol w="1704131">
                  <a:extLst>
                    <a:ext uri="{9D8B030D-6E8A-4147-A177-3AD203B41FA5}">
                      <a16:colId xmlns:a16="http://schemas.microsoft.com/office/drawing/2014/main" val="1625258497"/>
                    </a:ext>
                  </a:extLst>
                </a:gridCol>
              </a:tblGrid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Id client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Valeurs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506065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[0, 168000]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53454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Id2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NA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411565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 NA 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13568"/>
                  </a:ext>
                </a:extLst>
              </a:tr>
              <a:tr h="229979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[0, 3] 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422581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 [0, 30]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73526"/>
                  </a:ext>
                </a:extLst>
              </a:tr>
            </a:tbl>
          </a:graphicData>
        </a:graphic>
      </p:graphicFrame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46486584-346B-40CC-B024-A0F416C5DB72}"/>
              </a:ext>
            </a:extLst>
          </p:cNvPr>
          <p:cNvSpPr/>
          <p:nvPr/>
        </p:nvSpPr>
        <p:spPr>
          <a:xfrm rot="5400000">
            <a:off x="7982439" y="3238319"/>
            <a:ext cx="797169" cy="99646"/>
          </a:xfrm>
          <a:prstGeom prst="rightArrow">
            <a:avLst/>
          </a:prstGeom>
          <a:solidFill>
            <a:srgbClr val="2C3F50"/>
          </a:solidFill>
          <a:ln>
            <a:solidFill>
              <a:srgbClr val="2C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00B70789-A753-4688-8D78-FC62E89CA780}"/>
              </a:ext>
            </a:extLst>
          </p:cNvPr>
          <p:cNvSpPr/>
          <p:nvPr/>
        </p:nvSpPr>
        <p:spPr>
          <a:xfrm flipH="1">
            <a:off x="8085191" y="5063038"/>
            <a:ext cx="797169" cy="99646"/>
          </a:xfrm>
          <a:prstGeom prst="rightArrow">
            <a:avLst/>
          </a:prstGeom>
          <a:solidFill>
            <a:srgbClr val="2C3F50"/>
          </a:solidFill>
          <a:ln>
            <a:solidFill>
              <a:srgbClr val="2C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C8ADC80A-322D-458A-9F88-3D0DC5B64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42196"/>
              </p:ext>
            </p:extLst>
          </p:nvPr>
        </p:nvGraphicFramePr>
        <p:xfrm>
          <a:off x="4963119" y="4412851"/>
          <a:ext cx="3122072" cy="1402419"/>
        </p:xfrm>
        <a:graphic>
          <a:graphicData uri="http://schemas.openxmlformats.org/drawingml/2006/table">
            <a:tbl>
              <a:tblPr/>
              <a:tblGrid>
                <a:gridCol w="1417941">
                  <a:extLst>
                    <a:ext uri="{9D8B030D-6E8A-4147-A177-3AD203B41FA5}">
                      <a16:colId xmlns:a16="http://schemas.microsoft.com/office/drawing/2014/main" val="1781623904"/>
                    </a:ext>
                  </a:extLst>
                </a:gridCol>
                <a:gridCol w="1704131">
                  <a:extLst>
                    <a:ext uri="{9D8B030D-6E8A-4147-A177-3AD203B41FA5}">
                      <a16:colId xmlns:a16="http://schemas.microsoft.com/office/drawing/2014/main" val="1625258497"/>
                    </a:ext>
                  </a:extLst>
                </a:gridCol>
              </a:tblGrid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Id client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Valeurs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506065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Id1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[0, 168000]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53454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Id2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Inconnu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411565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Id3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Inconnu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13568"/>
                  </a:ext>
                </a:extLst>
              </a:tr>
              <a:tr h="229979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Id4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[0, 3] 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422581"/>
                  </a:ext>
                </a:extLst>
              </a:tr>
              <a:tr h="234488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Id5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 [0, 30]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73526"/>
                  </a:ext>
                </a:extLst>
              </a:tr>
            </a:tbl>
          </a:graphicData>
        </a:graphic>
      </p:graphicFrame>
      <p:sp>
        <p:nvSpPr>
          <p:cNvPr id="27" name="TextBox 14">
            <a:extLst>
              <a:ext uri="{FF2B5EF4-FFF2-40B4-BE49-F238E27FC236}">
                <a16:creationId xmlns:a16="http://schemas.microsoft.com/office/drawing/2014/main" id="{7FFB713E-A775-48A1-87AB-1C8C9A03F2B3}"/>
              </a:ext>
            </a:extLst>
          </p:cNvPr>
          <p:cNvSpPr txBox="1"/>
          <p:nvPr/>
        </p:nvSpPr>
        <p:spPr>
          <a:xfrm>
            <a:off x="629646" y="3736194"/>
            <a:ext cx="223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gency FB" panose="020B0503020202020204" pitchFamily="34" charset="0"/>
              </a:rPr>
              <a:t>Feature engineering :</a:t>
            </a: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1592C5D9-84FA-4F54-9E0C-7508FDFF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10125"/>
              </p:ext>
            </p:extLst>
          </p:nvPr>
        </p:nvGraphicFramePr>
        <p:xfrm>
          <a:off x="589338" y="4381768"/>
          <a:ext cx="3974044" cy="1462187"/>
        </p:xfrm>
        <a:graphic>
          <a:graphicData uri="http://schemas.openxmlformats.org/drawingml/2006/table">
            <a:tbl>
              <a:tblPr/>
              <a:tblGrid>
                <a:gridCol w="3974044">
                  <a:extLst>
                    <a:ext uri="{9D8B030D-6E8A-4147-A177-3AD203B41FA5}">
                      <a16:colId xmlns:a16="http://schemas.microsoft.com/office/drawing/2014/main" val="3982044759"/>
                    </a:ext>
                  </a:extLst>
                </a:gridCol>
              </a:tblGrid>
              <a:tr h="485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Variable issue du Feature Engineering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79503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Age du client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20614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Durée du contrat 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463099"/>
                  </a:ext>
                </a:extLst>
              </a:tr>
              <a:tr h="24527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Nombre de jours d’impayé (DPD)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92035"/>
                  </a:ext>
                </a:extLst>
              </a:tr>
              <a:tr h="240553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Générations d'entrée en défaut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11860"/>
                  </a:ext>
                </a:extLst>
              </a:tr>
            </a:tbl>
          </a:graphicData>
        </a:graphic>
      </p:graphicFrame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3C6486F1-D220-43F3-A77B-28C70D2FE0B3}"/>
              </a:ext>
            </a:extLst>
          </p:cNvPr>
          <p:cNvSpPr/>
          <p:nvPr/>
        </p:nvSpPr>
        <p:spPr>
          <a:xfrm>
            <a:off x="11679495" y="6394403"/>
            <a:ext cx="510338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00FF"/>
                </a:solidFill>
              </a:rPr>
              <a:t>17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87660A4B-347F-46FA-B1D7-2D652E1CB16A}"/>
              </a:ext>
            </a:extLst>
          </p:cNvPr>
          <p:cNvSpPr/>
          <p:nvPr/>
        </p:nvSpPr>
        <p:spPr>
          <a:xfrm>
            <a:off x="4186347" y="2145755"/>
            <a:ext cx="797169" cy="99646"/>
          </a:xfrm>
          <a:prstGeom prst="rightArrow">
            <a:avLst/>
          </a:prstGeom>
          <a:solidFill>
            <a:srgbClr val="2C3F50"/>
          </a:solidFill>
          <a:ln>
            <a:solidFill>
              <a:srgbClr val="2C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2379066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20" grpId="0"/>
      <p:bldP spid="24" grpId="0" animBg="1"/>
      <p:bldP spid="25" grpId="0" animBg="1"/>
      <p:bldP spid="27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22708"/>
            <a:ext cx="12275821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3" y="88825"/>
            <a:ext cx="428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ENTRAINEMENT DES MOD</a:t>
            </a:r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È</a:t>
            </a:r>
            <a:r>
              <a:rPr lang="en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LES</a:t>
            </a:r>
            <a:endParaRPr lang="fr-CI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cxnSp>
        <p:nvCxnSpPr>
          <p:cNvPr id="10" name="Google Shape;768;p32">
            <a:extLst>
              <a:ext uri="{FF2B5EF4-FFF2-40B4-BE49-F238E27FC236}">
                <a16:creationId xmlns:a16="http://schemas.microsoft.com/office/drawing/2014/main" id="{9FC98C4E-ADA4-4C8F-A574-866D4A4B51E3}"/>
              </a:ext>
            </a:extLst>
          </p:cNvPr>
          <p:cNvCxnSpPr>
            <a:cxnSpLocks/>
          </p:cNvCxnSpPr>
          <p:nvPr/>
        </p:nvCxnSpPr>
        <p:spPr>
          <a:xfrm flipH="1">
            <a:off x="7741956" y="1824567"/>
            <a:ext cx="7200" cy="310794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" name="Google Shape;774;p32">
            <a:extLst>
              <a:ext uri="{FF2B5EF4-FFF2-40B4-BE49-F238E27FC236}">
                <a16:creationId xmlns:a16="http://schemas.microsoft.com/office/drawing/2014/main" id="{829BEEC8-D94A-4432-9007-FF81601BAA4A}"/>
              </a:ext>
            </a:extLst>
          </p:cNvPr>
          <p:cNvSpPr txBox="1"/>
          <p:nvPr/>
        </p:nvSpPr>
        <p:spPr>
          <a:xfrm>
            <a:off x="1206245" y="5489731"/>
            <a:ext cx="1396028" cy="305854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 b="1" dirty="0">
                <a:solidFill>
                  <a:srgbClr val="00B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Ensemble de validation</a:t>
            </a:r>
            <a:endParaRPr sz="800" b="1" dirty="0">
              <a:solidFill>
                <a:srgbClr val="00B0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85587BA-75D0-4117-9B6E-A1917D89D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38" y="1595533"/>
            <a:ext cx="5781871" cy="3336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770;p32">
            <a:extLst>
              <a:ext uri="{FF2B5EF4-FFF2-40B4-BE49-F238E27FC236}">
                <a16:creationId xmlns:a16="http://schemas.microsoft.com/office/drawing/2014/main" id="{CFD4820F-D533-4F40-8C91-07CB2089A429}"/>
              </a:ext>
            </a:extLst>
          </p:cNvPr>
          <p:cNvCxnSpPr/>
          <p:nvPr/>
        </p:nvCxnSpPr>
        <p:spPr>
          <a:xfrm>
            <a:off x="2157266" y="5159311"/>
            <a:ext cx="2810280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71;p32">
            <a:extLst>
              <a:ext uri="{FF2B5EF4-FFF2-40B4-BE49-F238E27FC236}">
                <a16:creationId xmlns:a16="http://schemas.microsoft.com/office/drawing/2014/main" id="{6BB2DDAA-FA3C-4539-A226-5668BD8948FB}"/>
              </a:ext>
            </a:extLst>
          </p:cNvPr>
          <p:cNvCxnSpPr/>
          <p:nvPr/>
        </p:nvCxnSpPr>
        <p:spPr>
          <a:xfrm rot="10800000" flipH="1">
            <a:off x="1297359" y="5172945"/>
            <a:ext cx="606900" cy="390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Google Shape;772;p32">
            <a:extLst>
              <a:ext uri="{FF2B5EF4-FFF2-40B4-BE49-F238E27FC236}">
                <a16:creationId xmlns:a16="http://schemas.microsoft.com/office/drawing/2014/main" id="{5C5AE616-3AF6-4786-98F2-289C32C5EF09}"/>
              </a:ext>
            </a:extLst>
          </p:cNvPr>
          <p:cNvCxnSpPr>
            <a:cxnSpLocks/>
          </p:cNvCxnSpPr>
          <p:nvPr/>
        </p:nvCxnSpPr>
        <p:spPr>
          <a:xfrm rot="10800000">
            <a:off x="1526434" y="5203305"/>
            <a:ext cx="294000" cy="264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72;p32">
            <a:extLst>
              <a:ext uri="{FF2B5EF4-FFF2-40B4-BE49-F238E27FC236}">
                <a16:creationId xmlns:a16="http://schemas.microsoft.com/office/drawing/2014/main" id="{807101E9-423A-458B-B404-F00CADB1935D}"/>
              </a:ext>
            </a:extLst>
          </p:cNvPr>
          <p:cNvCxnSpPr>
            <a:cxnSpLocks/>
          </p:cNvCxnSpPr>
          <p:nvPr/>
        </p:nvCxnSpPr>
        <p:spPr>
          <a:xfrm rot="10800000">
            <a:off x="3950363" y="5171213"/>
            <a:ext cx="294000" cy="264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774;p32">
            <a:extLst>
              <a:ext uri="{FF2B5EF4-FFF2-40B4-BE49-F238E27FC236}">
                <a16:creationId xmlns:a16="http://schemas.microsoft.com/office/drawing/2014/main" id="{5F4B4EF3-DDC0-42F0-9A60-268C29400E40}"/>
              </a:ext>
            </a:extLst>
          </p:cNvPr>
          <p:cNvSpPr txBox="1"/>
          <p:nvPr/>
        </p:nvSpPr>
        <p:spPr>
          <a:xfrm>
            <a:off x="3290611" y="5468206"/>
            <a:ext cx="1676935" cy="305854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 b="1" dirty="0">
                <a:latin typeface="Roboto Condensed"/>
                <a:ea typeface="Roboto Condensed"/>
                <a:cs typeface="Roboto Condensed"/>
                <a:sym typeface="Roboto Condensed"/>
              </a:rPr>
              <a:t>Ensemble d’apprentissage</a:t>
            </a:r>
            <a:endParaRPr sz="8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" name="Google Shape;708;p32">
            <a:extLst>
              <a:ext uri="{FF2B5EF4-FFF2-40B4-BE49-F238E27FC236}">
                <a16:creationId xmlns:a16="http://schemas.microsoft.com/office/drawing/2014/main" id="{151554E5-A330-4EA4-902C-24F62E23EEC3}"/>
              </a:ext>
            </a:extLst>
          </p:cNvPr>
          <p:cNvSpPr txBox="1"/>
          <p:nvPr/>
        </p:nvSpPr>
        <p:spPr>
          <a:xfrm>
            <a:off x="8018145" y="2089783"/>
            <a:ext cx="3693145" cy="208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fr-CI" sz="2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 Light"/>
              <a:sym typeface="Roboto Condensed Light"/>
            </a:endParaRPr>
          </a:p>
          <a:p>
            <a:pPr algn="ctr"/>
            <a:endParaRPr lang="fr-CI" sz="2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 Light"/>
              <a:sym typeface="Roboto Condensed Light"/>
            </a:endParaRPr>
          </a:p>
          <a:p>
            <a:pPr algn="ctr"/>
            <a:endParaRPr lang="fr-CI" sz="2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 Light"/>
              <a:sym typeface="Roboto Condensed Light"/>
            </a:endParaRPr>
          </a:p>
          <a:p>
            <a:pPr algn="ctr"/>
            <a:r>
              <a:rPr lang="fr-CI" sz="2400" dirty="0">
                <a:latin typeface="Roboto Condensed" panose="02000000000000000000" pitchFamily="2" charset="0"/>
                <a:ea typeface="Roboto Condensed" panose="02000000000000000000" pitchFamily="2" charset="0"/>
                <a:cs typeface="Arial Narrow"/>
                <a:sym typeface="Arial Narrow"/>
              </a:rPr>
              <a:t>Validation croisée par blocs</a:t>
            </a:r>
          </a:p>
        </p:txBody>
      </p:sp>
      <p:sp>
        <p:nvSpPr>
          <p:cNvPr id="23" name="Organigramme : Connecteur 22">
            <a:extLst>
              <a:ext uri="{FF2B5EF4-FFF2-40B4-BE49-F238E27FC236}">
                <a16:creationId xmlns:a16="http://schemas.microsoft.com/office/drawing/2014/main" id="{EFCE28E3-6403-452F-887A-7C178DC71400}"/>
              </a:ext>
            </a:extLst>
          </p:cNvPr>
          <p:cNvSpPr/>
          <p:nvPr/>
        </p:nvSpPr>
        <p:spPr>
          <a:xfrm>
            <a:off x="11679495" y="6394403"/>
            <a:ext cx="510338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00FF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797433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23490"/>
            <a:ext cx="12258676" cy="809196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4286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</a:rPr>
              <a:t>CRITÈRE D’ ÉVALUATION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EDD5CF8E-E569-4DC6-BE4C-7A339089F6C9}"/>
              </a:ext>
            </a:extLst>
          </p:cNvPr>
          <p:cNvSpPr txBox="1"/>
          <p:nvPr/>
        </p:nvSpPr>
        <p:spPr>
          <a:xfrm>
            <a:off x="2877435" y="1149621"/>
            <a:ext cx="197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gency FB" panose="020B0503020202020204" pitchFamily="34" charset="0"/>
              </a:rPr>
              <a:t>Matrice de confusion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au 60">
                <a:extLst>
                  <a:ext uri="{FF2B5EF4-FFF2-40B4-BE49-F238E27FC236}">
                    <a16:creationId xmlns:a16="http://schemas.microsoft.com/office/drawing/2014/main" id="{75A3FC91-3125-49B9-A3BC-AEF7F4E59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768420"/>
                  </p:ext>
                </p:extLst>
              </p:nvPr>
            </p:nvGraphicFramePr>
            <p:xfrm>
              <a:off x="563586" y="2109938"/>
              <a:ext cx="5494468" cy="394327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73617">
                      <a:extLst>
                        <a:ext uri="{9D8B030D-6E8A-4147-A177-3AD203B41FA5}">
                          <a16:colId xmlns:a16="http://schemas.microsoft.com/office/drawing/2014/main" val="4241109076"/>
                        </a:ext>
                      </a:extLst>
                    </a:gridCol>
                    <a:gridCol w="1373617">
                      <a:extLst>
                        <a:ext uri="{9D8B030D-6E8A-4147-A177-3AD203B41FA5}">
                          <a16:colId xmlns:a16="http://schemas.microsoft.com/office/drawing/2014/main" val="1328850023"/>
                        </a:ext>
                      </a:extLst>
                    </a:gridCol>
                    <a:gridCol w="1373617">
                      <a:extLst>
                        <a:ext uri="{9D8B030D-6E8A-4147-A177-3AD203B41FA5}">
                          <a16:colId xmlns:a16="http://schemas.microsoft.com/office/drawing/2014/main" val="2317719121"/>
                        </a:ext>
                      </a:extLst>
                    </a:gridCol>
                    <a:gridCol w="1373617">
                      <a:extLst>
                        <a:ext uri="{9D8B030D-6E8A-4147-A177-3AD203B41FA5}">
                          <a16:colId xmlns:a16="http://schemas.microsoft.com/office/drawing/2014/main" val="1876228674"/>
                        </a:ext>
                      </a:extLst>
                    </a:gridCol>
                  </a:tblGrid>
                  <a:tr h="96253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I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1</a:t>
                          </a:r>
                        </a:p>
                        <a:p>
                          <a:pPr algn="ctr"/>
                          <a:endParaRPr lang="fr-CI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fr-CI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2</a:t>
                          </a:r>
                          <a:endParaRPr lang="fr-CI" sz="2000" dirty="0">
                            <a:latin typeface="Agency FB" panose="020B0503020202020204" pitchFamily="34" charset="0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fr-CI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3</a:t>
                          </a:r>
                          <a:endParaRPr lang="fr-CI" sz="2000" dirty="0">
                            <a:latin typeface="Agency FB" panose="020B0503020202020204" pitchFamily="34" charset="0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8880852"/>
                      </a:ext>
                    </a:extLst>
                  </a:tr>
                  <a:tr h="9935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I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gency FB" panose="020B0503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1</a:t>
                          </a:r>
                        </a:p>
                        <a:p>
                          <a:pPr algn="ctr"/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noFill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sz="18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8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fr-CI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sz="18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8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β</m:t>
                                </m:r>
                              </m:oMath>
                            </m:oMathPara>
                          </a14:m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FR" sz="18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8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6447586"/>
                      </a:ext>
                    </a:extLst>
                  </a:tr>
                  <a:tr h="9935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I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gency FB" panose="020B0503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2</a:t>
                          </a:r>
                        </a:p>
                        <a:p>
                          <a:pPr algn="ctr"/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sz="18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8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λ</m:t>
                                </m:r>
                              </m:oMath>
                            </m:oMathPara>
                          </a14:m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sz="18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8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sz="18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8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μ</m:t>
                                </m:r>
                              </m:oMath>
                            </m:oMathPara>
                          </a14:m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181383"/>
                      </a:ext>
                    </a:extLst>
                  </a:tr>
                  <a:tr h="9935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I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gency FB" panose="020B0503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3</a:t>
                          </a:r>
                        </a:p>
                        <a:p>
                          <a:pPr algn="ctr"/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sz="18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8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ε</m:t>
                                </m:r>
                              </m:oMath>
                            </m:oMathPara>
                          </a14:m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sz="18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8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ψ</m:t>
                                </m:r>
                              </m:oMath>
                            </m:oMathPara>
                          </a14:m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sz="18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z="18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6868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au 60">
                <a:extLst>
                  <a:ext uri="{FF2B5EF4-FFF2-40B4-BE49-F238E27FC236}">
                    <a16:creationId xmlns:a16="http://schemas.microsoft.com/office/drawing/2014/main" id="{75A3FC91-3125-49B9-A3BC-AEF7F4E599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768420"/>
                  </p:ext>
                </p:extLst>
              </p:nvPr>
            </p:nvGraphicFramePr>
            <p:xfrm>
              <a:off x="563586" y="2109938"/>
              <a:ext cx="5494468" cy="394327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73617">
                      <a:extLst>
                        <a:ext uri="{9D8B030D-6E8A-4147-A177-3AD203B41FA5}">
                          <a16:colId xmlns:a16="http://schemas.microsoft.com/office/drawing/2014/main" val="4241109076"/>
                        </a:ext>
                      </a:extLst>
                    </a:gridCol>
                    <a:gridCol w="1373617">
                      <a:extLst>
                        <a:ext uri="{9D8B030D-6E8A-4147-A177-3AD203B41FA5}">
                          <a16:colId xmlns:a16="http://schemas.microsoft.com/office/drawing/2014/main" val="1328850023"/>
                        </a:ext>
                      </a:extLst>
                    </a:gridCol>
                    <a:gridCol w="1373617">
                      <a:extLst>
                        <a:ext uri="{9D8B030D-6E8A-4147-A177-3AD203B41FA5}">
                          <a16:colId xmlns:a16="http://schemas.microsoft.com/office/drawing/2014/main" val="2317719121"/>
                        </a:ext>
                      </a:extLst>
                    </a:gridCol>
                    <a:gridCol w="1373617">
                      <a:extLst>
                        <a:ext uri="{9D8B030D-6E8A-4147-A177-3AD203B41FA5}">
                          <a16:colId xmlns:a16="http://schemas.microsoft.com/office/drawing/2014/main" val="1876228674"/>
                        </a:ext>
                      </a:extLst>
                    </a:gridCol>
                  </a:tblGrid>
                  <a:tr h="96253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endParaRPr lang="fr-CI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I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1</a:t>
                          </a:r>
                        </a:p>
                        <a:p>
                          <a:pPr algn="ctr"/>
                          <a:endParaRPr lang="fr-CI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fr-CI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2</a:t>
                          </a:r>
                          <a:endParaRPr lang="fr-CI" sz="2000" dirty="0">
                            <a:latin typeface="Agency FB" panose="020B0503020202020204" pitchFamily="34" charset="0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endParaRPr lang="fr-CI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3</a:t>
                          </a:r>
                          <a:endParaRPr lang="fr-CI" sz="2000" dirty="0">
                            <a:latin typeface="Agency FB" panose="020B0503020202020204" pitchFamily="34" charset="0"/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AD4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8880852"/>
                      </a:ext>
                    </a:extLst>
                  </a:tr>
                  <a:tr h="9935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I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gency FB" panose="020B0503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1</a:t>
                          </a:r>
                        </a:p>
                        <a:p>
                          <a:pPr algn="ctr"/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noFill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889" t="-97546" r="-202222" b="-201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97546" r="-101327" b="-201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333" t="-97546" r="-1778" b="-201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6447586"/>
                      </a:ext>
                    </a:extLst>
                  </a:tr>
                  <a:tr h="9935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I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gency FB" panose="020B0503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2</a:t>
                          </a:r>
                        </a:p>
                        <a:p>
                          <a:pPr algn="ctr"/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889" t="-197546" r="-202222" b="-101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97546" r="-101327" b="-101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333" t="-197546" r="-1778" b="-101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181383"/>
                      </a:ext>
                    </a:extLst>
                  </a:tr>
                  <a:tr h="9935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I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gency FB" panose="020B0503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I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gency FB" panose="020B0503020202020204" pitchFamily="34" charset="0"/>
                            </a:rPr>
                            <a:t>Class 3</a:t>
                          </a:r>
                        </a:p>
                        <a:p>
                          <a:pPr algn="ctr"/>
                          <a:endParaRPr lang="fr-CI" dirty="0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7C8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889" t="-297546" r="-202222" b="-1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297546" r="-101327" b="-1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333" t="-297546" r="-1778" b="-1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68686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74EDFE5-8849-4FBA-B374-C98DCCB7AE80}"/>
              </a:ext>
            </a:extLst>
          </p:cNvPr>
          <p:cNvGrpSpPr/>
          <p:nvPr/>
        </p:nvGrpSpPr>
        <p:grpSpPr>
          <a:xfrm>
            <a:off x="6487450" y="2569230"/>
            <a:ext cx="5080345" cy="902266"/>
            <a:chOff x="6081050" y="2670830"/>
            <a:chExt cx="5080345" cy="902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A675813-FCE9-4606-8F9C-E2D040C4D651}"/>
                    </a:ext>
                  </a:extLst>
                </p:cNvPr>
                <p:cNvSpPr/>
                <p:nvPr/>
              </p:nvSpPr>
              <p:spPr>
                <a:xfrm>
                  <a:off x="6081050" y="2818431"/>
                  <a:ext cx="5080345" cy="754665"/>
                </a:xfrm>
                <a:prstGeom prst="rect">
                  <a:avLst/>
                </a:prstGeom>
                <a:solidFill>
                  <a:sysClr val="window" lastClr="FFFFFF">
                    <a:alpha val="90000"/>
                    <a:hueOff val="0"/>
                    <a:satOff val="0"/>
                    <a:lumOff val="0"/>
                    <a:alphaOff val="0"/>
                  </a:sysClr>
                </a:solidFill>
                <a:ln w="12700" cap="flat" cmpd="sng" algn="ctr">
                  <a:solidFill>
                    <a:srgbClr val="A5A5A5">
                      <a:hueOff val="1084240"/>
                      <a:satOff val="40000"/>
                      <a:lumOff val="-5882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algn="ctr"/>
                  <a:endParaRPr lang="fr-CI" sz="1600" b="1" i="1" dirty="0">
                    <a:solidFill>
                      <a:srgbClr val="943634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𝑹𝒆𝒄𝒂𝒍𝒍</m:t>
                      </m:r>
                      <m:r>
                        <a:rPr lang="fr-FR" sz="1600" b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I" sz="1600" b="1" i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𝑻𝑷</m:t>
                          </m:r>
                        </m:num>
                        <m:den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𝐓𝐏</m:t>
                          </m:r>
                          <m:r>
                            <a:rPr lang="fr-FR" sz="1600" b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+ </m:t>
                          </m:r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a14:m>
                  <a:r>
                    <a:rPr lang="fr-FR" sz="1600" b="1" dirty="0">
                      <a:solidFill>
                        <a:srgbClr val="943634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CI" sz="1600" b="1" i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𝜶</m:t>
                          </m:r>
                        </m:num>
                        <m:den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𝜶</m:t>
                          </m:r>
                          <m:r>
                            <a:rPr lang="fr-FR" sz="1600" b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I" sz="1600" b="1" i="1">
                                  <a:solidFill>
                                    <a:srgbClr val="943634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1" i="1" smtClean="0">
                                  <a:solidFill>
                                    <a:srgbClr val="94363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𝝀</m:t>
                              </m:r>
                              <m:r>
                                <a:rPr lang="fr-FR" sz="1600" b="1" smtClean="0">
                                  <a:solidFill>
                                    <a:srgbClr val="94363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fr-FR" sz="1600" b="1" i="1" smtClean="0">
                                  <a:solidFill>
                                    <a:srgbClr val="94363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𝜺</m:t>
                              </m:r>
                            </m:e>
                          </m:d>
                        </m:den>
                      </m:f>
                    </m:oMath>
                  </a14:m>
                  <a:endParaRPr lang="fr-CI" sz="1600" b="1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A675813-FCE9-4606-8F9C-E2D040C4D6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050" y="2818431"/>
                  <a:ext cx="5080345" cy="754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solidFill>
                    <a:srgbClr val="A5A5A5">
                      <a:hueOff val="1084240"/>
                      <a:satOff val="40000"/>
                      <a:lumOff val="-5882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fr-C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64E8DD23-0313-463B-9F9E-702A2787865A}"/>
                </a:ext>
              </a:extLst>
            </p:cNvPr>
            <p:cNvSpPr/>
            <p:nvPr/>
          </p:nvSpPr>
          <p:spPr>
            <a:xfrm>
              <a:off x="6368164" y="2670830"/>
              <a:ext cx="4019597" cy="295200"/>
            </a:xfrm>
            <a:custGeom>
              <a:avLst/>
              <a:gdLst>
                <a:gd name="connsiteX0" fmla="*/ 0 w 4019597"/>
                <a:gd name="connsiteY0" fmla="*/ 49201 h 295200"/>
                <a:gd name="connsiteX1" fmla="*/ 49201 w 4019597"/>
                <a:gd name="connsiteY1" fmla="*/ 0 h 295200"/>
                <a:gd name="connsiteX2" fmla="*/ 3970396 w 4019597"/>
                <a:gd name="connsiteY2" fmla="*/ 0 h 295200"/>
                <a:gd name="connsiteX3" fmla="*/ 4019597 w 4019597"/>
                <a:gd name="connsiteY3" fmla="*/ 49201 h 295200"/>
                <a:gd name="connsiteX4" fmla="*/ 4019597 w 4019597"/>
                <a:gd name="connsiteY4" fmla="*/ 245999 h 295200"/>
                <a:gd name="connsiteX5" fmla="*/ 3970396 w 4019597"/>
                <a:gd name="connsiteY5" fmla="*/ 295200 h 295200"/>
                <a:gd name="connsiteX6" fmla="*/ 49201 w 4019597"/>
                <a:gd name="connsiteY6" fmla="*/ 295200 h 295200"/>
                <a:gd name="connsiteX7" fmla="*/ 0 w 4019597"/>
                <a:gd name="connsiteY7" fmla="*/ 245999 h 295200"/>
                <a:gd name="connsiteX8" fmla="*/ 0 w 4019597"/>
                <a:gd name="connsiteY8" fmla="*/ 49201 h 2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9597" h="295200">
                  <a:moveTo>
                    <a:pt x="0" y="49201"/>
                  </a:moveTo>
                  <a:cubicBezTo>
                    <a:pt x="0" y="22028"/>
                    <a:pt x="22028" y="0"/>
                    <a:pt x="49201" y="0"/>
                  </a:cubicBezTo>
                  <a:lnTo>
                    <a:pt x="3970396" y="0"/>
                  </a:lnTo>
                  <a:cubicBezTo>
                    <a:pt x="3997569" y="0"/>
                    <a:pt x="4019597" y="22028"/>
                    <a:pt x="4019597" y="49201"/>
                  </a:cubicBezTo>
                  <a:lnTo>
                    <a:pt x="4019597" y="245999"/>
                  </a:lnTo>
                  <a:cubicBezTo>
                    <a:pt x="4019597" y="273172"/>
                    <a:pt x="3997569" y="295200"/>
                    <a:pt x="3970396" y="295200"/>
                  </a:cubicBezTo>
                  <a:lnTo>
                    <a:pt x="49201" y="295200"/>
                  </a:lnTo>
                  <a:cubicBezTo>
                    <a:pt x="22028" y="295200"/>
                    <a:pt x="0" y="273172"/>
                    <a:pt x="0" y="245999"/>
                  </a:cubicBezTo>
                  <a:lnTo>
                    <a:pt x="0" y="49201"/>
                  </a:lnTo>
                  <a:close/>
                </a:path>
              </a:pathLst>
            </a:custGeom>
            <a:solidFill>
              <a:srgbClr val="A5A5A5">
                <a:hueOff val="1084240"/>
                <a:satOff val="40000"/>
                <a:lumOff val="-5882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6341" tIns="14410" rIns="166341" bIns="1441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I" sz="1600" kern="1200" dirty="0">
                  <a:solidFill>
                    <a:sysClr val="window" lastClr="FFFFFF"/>
                  </a:solidFill>
                  <a:latin typeface="Agency FB" panose="020B0503020202020204" pitchFamily="34" charset="0"/>
                </a:rPr>
                <a:t>Rappel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34F69E3-3CF3-4921-B2F6-BBAAA984954D}"/>
              </a:ext>
            </a:extLst>
          </p:cNvPr>
          <p:cNvGrpSpPr/>
          <p:nvPr/>
        </p:nvGrpSpPr>
        <p:grpSpPr>
          <a:xfrm>
            <a:off x="6487450" y="4389083"/>
            <a:ext cx="5080345" cy="812894"/>
            <a:chOff x="6081050" y="4490683"/>
            <a:chExt cx="5080345" cy="812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9EEA2BE6-2B23-4162-AA98-2AEC6D5096D3}"/>
                    </a:ext>
                  </a:extLst>
                </p:cNvPr>
                <p:cNvSpPr/>
                <p:nvPr/>
              </p:nvSpPr>
              <p:spPr>
                <a:xfrm>
                  <a:off x="6081050" y="4638282"/>
                  <a:ext cx="5080345" cy="665295"/>
                </a:xfrm>
                <a:custGeom>
                  <a:avLst/>
                  <a:gdLst>
                    <a:gd name="connsiteX0" fmla="*/ 0 w 5742282"/>
                    <a:gd name="connsiteY0" fmla="*/ 0 h 252000"/>
                    <a:gd name="connsiteX1" fmla="*/ 5742282 w 5742282"/>
                    <a:gd name="connsiteY1" fmla="*/ 0 h 252000"/>
                    <a:gd name="connsiteX2" fmla="*/ 5742282 w 5742282"/>
                    <a:gd name="connsiteY2" fmla="*/ 252000 h 252000"/>
                    <a:gd name="connsiteX3" fmla="*/ 0 w 5742282"/>
                    <a:gd name="connsiteY3" fmla="*/ 252000 h 252000"/>
                    <a:gd name="connsiteX4" fmla="*/ 0 w 5742282"/>
                    <a:gd name="connsiteY4" fmla="*/ 0 h 2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42282" h="252000">
                      <a:moveTo>
                        <a:pt x="0" y="0"/>
                      </a:moveTo>
                      <a:lnTo>
                        <a:pt x="5742282" y="0"/>
                      </a:lnTo>
                      <a:lnTo>
                        <a:pt x="5742282" y="252000"/>
                      </a:lnTo>
                      <a:lnTo>
                        <a:pt x="0" y="252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alpha val="90000"/>
                    <a:hueOff val="0"/>
                    <a:satOff val="0"/>
                    <a:lumOff val="0"/>
                    <a:alphaOff val="0"/>
                  </a:sysClr>
                </a:solidFill>
                <a:ln w="12700" cap="flat" cmpd="sng" algn="ctr">
                  <a:solidFill>
                    <a:srgbClr val="A5A5A5">
                      <a:hueOff val="2168479"/>
                      <a:satOff val="80000"/>
                      <a:lumOff val="-11765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45665" tIns="208280" rIns="445665" bIns="71120" numCol="1" spcCol="1270" anchor="t" anchorCtr="0">
                  <a:noAutofit/>
                </a:bodyPr>
                <a:lstStyle/>
                <a:p>
                  <a:pPr marL="0" lvl="1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I" sz="1400" b="1" i="1" smtClean="0">
                            <a:solidFill>
                              <a:srgbClr val="94363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       </m:t>
                        </m:r>
                        <m:r>
                          <a:rPr lang="fr-FR" sz="1400" b="1" i="1" smtClean="0">
                            <a:solidFill>
                              <a:srgbClr val="94363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𝑭</m:t>
                        </m:r>
                        <m:r>
                          <a:rPr lang="fr-FR" sz="1400" b="1" i="1" smtClean="0">
                            <a:solidFill>
                              <a:srgbClr val="94363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lang="fr-CI" sz="1400" b="1" i="1" smtClean="0">
                            <a:solidFill>
                              <a:srgbClr val="94363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_</m:t>
                        </m:r>
                        <m:r>
                          <a:rPr lang="fr-FR" sz="1400" b="1" i="1" smtClean="0">
                            <a:solidFill>
                              <a:srgbClr val="94363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𝒔𝒄𝒐𝒓𝒆</m:t>
                        </m:r>
                        <m:r>
                          <a:rPr lang="fr-FR" sz="1400" b="1">
                            <a:solidFill>
                              <a:srgbClr val="94363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I" sz="1400" b="1" i="1">
                                <a:solidFill>
                                  <a:srgbClr val="94363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1" i="1">
                                <a:solidFill>
                                  <a:srgbClr val="94363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  <m:r>
                              <a:rPr lang="fr-FR" sz="1400" b="1" i="1">
                                <a:solidFill>
                                  <a:srgbClr val="94363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fr-CI" sz="1400" b="1" i="1">
                                    <a:solidFill>
                                      <a:srgbClr val="943634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1" i="1">
                                    <a:solidFill>
                                      <a:srgbClr val="94363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𝑷𝒓𝒆𝒄𝒊𝒔𝒊𝒐𝒏</m:t>
                                </m:r>
                                <m:r>
                                  <a:rPr lang="fr-FR" sz="1400" b="1" i="1">
                                    <a:solidFill>
                                      <a:srgbClr val="94363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∗ </m:t>
                                </m:r>
                                <m:r>
                                  <a:rPr lang="fr-FR" sz="1400" b="1" i="1">
                                    <a:solidFill>
                                      <a:srgbClr val="943634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𝑹𝒆𝒄𝒂𝒍𝒍</m:t>
                                </m:r>
                              </m:e>
                            </m:d>
                          </m:num>
                          <m:den>
                            <m:r>
                              <a:rPr lang="fr-FR" sz="1400" b="1" i="1">
                                <a:solidFill>
                                  <a:srgbClr val="94363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𝑷𝒓𝒆𝒄𝒊𝒔𝒊𝒐𝒏</m:t>
                            </m:r>
                            <m:r>
                              <a:rPr lang="fr-FR" sz="1400" b="1" i="1">
                                <a:solidFill>
                                  <a:srgbClr val="94363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+ </m:t>
                            </m:r>
                            <m:r>
                              <a:rPr lang="fr-FR" sz="1400" b="1" i="1">
                                <a:solidFill>
                                  <a:srgbClr val="94363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𝑹𝒆𝒄𝒂𝒍𝒍</m:t>
                            </m:r>
                          </m:den>
                        </m:f>
                      </m:oMath>
                    </m:oMathPara>
                  </a14:m>
                  <a:endParaRPr lang="fr-FR" sz="1400" b="1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9EEA2BE6-2B23-4162-AA98-2AEC6D5096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050" y="4638282"/>
                  <a:ext cx="5080345" cy="665295"/>
                </a:xfrm>
                <a:custGeom>
                  <a:avLst/>
                  <a:gdLst>
                    <a:gd name="connsiteX0" fmla="*/ 0 w 5742282"/>
                    <a:gd name="connsiteY0" fmla="*/ 0 h 252000"/>
                    <a:gd name="connsiteX1" fmla="*/ 5742282 w 5742282"/>
                    <a:gd name="connsiteY1" fmla="*/ 0 h 252000"/>
                    <a:gd name="connsiteX2" fmla="*/ 5742282 w 5742282"/>
                    <a:gd name="connsiteY2" fmla="*/ 252000 h 252000"/>
                    <a:gd name="connsiteX3" fmla="*/ 0 w 5742282"/>
                    <a:gd name="connsiteY3" fmla="*/ 252000 h 252000"/>
                    <a:gd name="connsiteX4" fmla="*/ 0 w 5742282"/>
                    <a:gd name="connsiteY4" fmla="*/ 0 h 25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42282" h="252000">
                      <a:moveTo>
                        <a:pt x="0" y="0"/>
                      </a:moveTo>
                      <a:lnTo>
                        <a:pt x="5742282" y="0"/>
                      </a:lnTo>
                      <a:lnTo>
                        <a:pt x="5742282" y="252000"/>
                      </a:lnTo>
                      <a:lnTo>
                        <a:pt x="0" y="252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rgbClr val="A5A5A5">
                      <a:hueOff val="2168479"/>
                      <a:satOff val="80000"/>
                      <a:lumOff val="-11765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fr-C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BACD35-F475-4D33-B6F8-F95A07394DD3}"/>
                </a:ext>
              </a:extLst>
            </p:cNvPr>
            <p:cNvSpPr/>
            <p:nvPr/>
          </p:nvSpPr>
          <p:spPr>
            <a:xfrm>
              <a:off x="6368165" y="4490683"/>
              <a:ext cx="3592246" cy="295200"/>
            </a:xfrm>
            <a:custGeom>
              <a:avLst/>
              <a:gdLst>
                <a:gd name="connsiteX0" fmla="*/ 0 w 4019597"/>
                <a:gd name="connsiteY0" fmla="*/ 49201 h 295200"/>
                <a:gd name="connsiteX1" fmla="*/ 49201 w 4019597"/>
                <a:gd name="connsiteY1" fmla="*/ 0 h 295200"/>
                <a:gd name="connsiteX2" fmla="*/ 3970396 w 4019597"/>
                <a:gd name="connsiteY2" fmla="*/ 0 h 295200"/>
                <a:gd name="connsiteX3" fmla="*/ 4019597 w 4019597"/>
                <a:gd name="connsiteY3" fmla="*/ 49201 h 295200"/>
                <a:gd name="connsiteX4" fmla="*/ 4019597 w 4019597"/>
                <a:gd name="connsiteY4" fmla="*/ 245999 h 295200"/>
                <a:gd name="connsiteX5" fmla="*/ 3970396 w 4019597"/>
                <a:gd name="connsiteY5" fmla="*/ 295200 h 295200"/>
                <a:gd name="connsiteX6" fmla="*/ 49201 w 4019597"/>
                <a:gd name="connsiteY6" fmla="*/ 295200 h 295200"/>
                <a:gd name="connsiteX7" fmla="*/ 0 w 4019597"/>
                <a:gd name="connsiteY7" fmla="*/ 245999 h 295200"/>
                <a:gd name="connsiteX8" fmla="*/ 0 w 4019597"/>
                <a:gd name="connsiteY8" fmla="*/ 49201 h 2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9597" h="295200">
                  <a:moveTo>
                    <a:pt x="0" y="49201"/>
                  </a:moveTo>
                  <a:cubicBezTo>
                    <a:pt x="0" y="22028"/>
                    <a:pt x="22028" y="0"/>
                    <a:pt x="49201" y="0"/>
                  </a:cubicBezTo>
                  <a:lnTo>
                    <a:pt x="3970396" y="0"/>
                  </a:lnTo>
                  <a:cubicBezTo>
                    <a:pt x="3997569" y="0"/>
                    <a:pt x="4019597" y="22028"/>
                    <a:pt x="4019597" y="49201"/>
                  </a:cubicBezTo>
                  <a:lnTo>
                    <a:pt x="4019597" y="245999"/>
                  </a:lnTo>
                  <a:cubicBezTo>
                    <a:pt x="4019597" y="273172"/>
                    <a:pt x="3997569" y="295200"/>
                    <a:pt x="3970396" y="295200"/>
                  </a:cubicBezTo>
                  <a:lnTo>
                    <a:pt x="49201" y="295200"/>
                  </a:lnTo>
                  <a:cubicBezTo>
                    <a:pt x="22028" y="295200"/>
                    <a:pt x="0" y="273172"/>
                    <a:pt x="0" y="245999"/>
                  </a:cubicBezTo>
                  <a:lnTo>
                    <a:pt x="0" y="49201"/>
                  </a:lnTo>
                  <a:close/>
                </a:path>
              </a:pathLst>
            </a:custGeom>
            <a:solidFill>
              <a:srgbClr val="A5A5A5">
                <a:hueOff val="2168479"/>
                <a:satOff val="80000"/>
                <a:lumOff val="-11765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6341" tIns="14410" rIns="166341" bIns="1441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>
                  <a:solidFill>
                    <a:sysClr val="window" lastClr="FFFFFF"/>
                  </a:solidFill>
                  <a:latin typeface="Agency FB" panose="020B0503020202020204" pitchFamily="34" charset="0"/>
                </a:rPr>
                <a:t>F1_score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07C2DD5C-429A-432C-85C5-5E58E0807363}"/>
              </a:ext>
            </a:extLst>
          </p:cNvPr>
          <p:cNvGrpSpPr/>
          <p:nvPr/>
        </p:nvGrpSpPr>
        <p:grpSpPr>
          <a:xfrm>
            <a:off x="6504504" y="3524947"/>
            <a:ext cx="5080345" cy="810434"/>
            <a:chOff x="6098104" y="3626547"/>
            <a:chExt cx="5080345" cy="810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Forme libre : forme 16">
                  <a:extLst>
                    <a:ext uri="{FF2B5EF4-FFF2-40B4-BE49-F238E27FC236}">
                      <a16:creationId xmlns:a16="http://schemas.microsoft.com/office/drawing/2014/main" id="{BFBA2FE5-FCE3-476F-B394-FC6C4B8823C7}"/>
                    </a:ext>
                  </a:extLst>
                </p:cNvPr>
                <p:cNvSpPr/>
                <p:nvPr/>
              </p:nvSpPr>
              <p:spPr>
                <a:xfrm>
                  <a:off x="6098104" y="3831298"/>
                  <a:ext cx="5080345" cy="605683"/>
                </a:xfrm>
                <a:custGeom>
                  <a:avLst/>
                  <a:gdLst>
                    <a:gd name="connsiteX0" fmla="*/ 0 w 5742282"/>
                    <a:gd name="connsiteY0" fmla="*/ 0 h 630000"/>
                    <a:gd name="connsiteX1" fmla="*/ 5742282 w 5742282"/>
                    <a:gd name="connsiteY1" fmla="*/ 0 h 630000"/>
                    <a:gd name="connsiteX2" fmla="*/ 5742282 w 5742282"/>
                    <a:gd name="connsiteY2" fmla="*/ 630000 h 630000"/>
                    <a:gd name="connsiteX3" fmla="*/ 0 w 5742282"/>
                    <a:gd name="connsiteY3" fmla="*/ 630000 h 630000"/>
                    <a:gd name="connsiteX4" fmla="*/ 0 w 5742282"/>
                    <a:gd name="connsiteY4" fmla="*/ 0 h 63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42282" h="630000">
                      <a:moveTo>
                        <a:pt x="0" y="0"/>
                      </a:moveTo>
                      <a:lnTo>
                        <a:pt x="5742282" y="0"/>
                      </a:lnTo>
                      <a:lnTo>
                        <a:pt x="5742282" y="630000"/>
                      </a:lnTo>
                      <a:lnTo>
                        <a:pt x="0" y="63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alpha val="90000"/>
                    <a:hueOff val="0"/>
                    <a:satOff val="0"/>
                    <a:lumOff val="0"/>
                    <a:alphaOff val="0"/>
                  </a:sysClr>
                </a:solidFill>
                <a:ln w="12700" cap="flat" cmpd="sng" algn="ctr">
                  <a:solidFill>
                    <a:srgbClr val="A5A5A5">
                      <a:hueOff val="2710599"/>
                      <a:satOff val="100000"/>
                      <a:lumOff val="-14706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445665" tIns="208280" rIns="445665" bIns="142240" numCol="1" spcCol="1270" anchor="t" anchorCtr="0">
                  <a:noAutofit/>
                </a:bodyPr>
                <a:lstStyle/>
                <a:p>
                  <a:pPr marL="0" lvl="1" algn="just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fr-FR" sz="1600" b="1" dirty="0">
                      <a:solidFill>
                        <a:srgbClr val="943634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                   </a:t>
                  </a:r>
                  <a14:m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𝐁𝐚𝐥𝐚𝐧𝐜𝐞𝐝</m:t>
                      </m:r>
                      <m:r>
                        <a:rPr lang="fr-FR" sz="1600" b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600" b="1" i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𝐚𝐜𝐜𝐮𝐫𝐚𝐜𝐲</m:t>
                      </m:r>
                      <m:r>
                        <a:rPr lang="fr-FR" sz="1600" b="1" i="1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600" b="1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I" sz="1600" b="1" i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𝑻𝑷𝑽</m:t>
                          </m:r>
                          <m:r>
                            <a:rPr lang="fr-FR" sz="1600" b="1" i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+ </m:t>
                          </m:r>
                          <m:r>
                            <a:rPr lang="fr-FR" sz="1600" b="1" i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𝑻𝑷𝑵</m:t>
                          </m:r>
                        </m:num>
                        <m:den>
                          <m:r>
                            <a:rPr lang="fr-FR" sz="1600" b="1" i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a14:m>
                  <a:endParaRPr lang="fr-FR" sz="1600" b="1" kern="120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Forme libre : forme 16">
                  <a:extLst>
                    <a:ext uri="{FF2B5EF4-FFF2-40B4-BE49-F238E27FC236}">
                      <a16:creationId xmlns:a16="http://schemas.microsoft.com/office/drawing/2014/main" id="{BFBA2FE5-FCE3-476F-B394-FC6C4B882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04" y="3831298"/>
                  <a:ext cx="5080345" cy="605683"/>
                </a:xfrm>
                <a:custGeom>
                  <a:avLst/>
                  <a:gdLst>
                    <a:gd name="connsiteX0" fmla="*/ 0 w 5742282"/>
                    <a:gd name="connsiteY0" fmla="*/ 0 h 630000"/>
                    <a:gd name="connsiteX1" fmla="*/ 5742282 w 5742282"/>
                    <a:gd name="connsiteY1" fmla="*/ 0 h 630000"/>
                    <a:gd name="connsiteX2" fmla="*/ 5742282 w 5742282"/>
                    <a:gd name="connsiteY2" fmla="*/ 630000 h 630000"/>
                    <a:gd name="connsiteX3" fmla="*/ 0 w 5742282"/>
                    <a:gd name="connsiteY3" fmla="*/ 630000 h 630000"/>
                    <a:gd name="connsiteX4" fmla="*/ 0 w 5742282"/>
                    <a:gd name="connsiteY4" fmla="*/ 0 h 63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42282" h="630000">
                      <a:moveTo>
                        <a:pt x="0" y="0"/>
                      </a:moveTo>
                      <a:lnTo>
                        <a:pt x="5742282" y="0"/>
                      </a:lnTo>
                      <a:lnTo>
                        <a:pt x="5742282" y="630000"/>
                      </a:lnTo>
                      <a:lnTo>
                        <a:pt x="0" y="63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solidFill>
                    <a:srgbClr val="A5A5A5">
                      <a:hueOff val="2710599"/>
                      <a:satOff val="100000"/>
                      <a:lumOff val="-14706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fr-C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25467F8-D903-4C21-A2BB-C41728D86F65}"/>
                </a:ext>
              </a:extLst>
            </p:cNvPr>
            <p:cNvSpPr/>
            <p:nvPr/>
          </p:nvSpPr>
          <p:spPr>
            <a:xfrm>
              <a:off x="6368164" y="3626547"/>
              <a:ext cx="3556241" cy="295200"/>
            </a:xfrm>
            <a:custGeom>
              <a:avLst/>
              <a:gdLst>
                <a:gd name="connsiteX0" fmla="*/ 0 w 4019597"/>
                <a:gd name="connsiteY0" fmla="*/ 49201 h 295200"/>
                <a:gd name="connsiteX1" fmla="*/ 49201 w 4019597"/>
                <a:gd name="connsiteY1" fmla="*/ 0 h 295200"/>
                <a:gd name="connsiteX2" fmla="*/ 3970396 w 4019597"/>
                <a:gd name="connsiteY2" fmla="*/ 0 h 295200"/>
                <a:gd name="connsiteX3" fmla="*/ 4019597 w 4019597"/>
                <a:gd name="connsiteY3" fmla="*/ 49201 h 295200"/>
                <a:gd name="connsiteX4" fmla="*/ 4019597 w 4019597"/>
                <a:gd name="connsiteY4" fmla="*/ 245999 h 295200"/>
                <a:gd name="connsiteX5" fmla="*/ 3970396 w 4019597"/>
                <a:gd name="connsiteY5" fmla="*/ 295200 h 295200"/>
                <a:gd name="connsiteX6" fmla="*/ 49201 w 4019597"/>
                <a:gd name="connsiteY6" fmla="*/ 295200 h 295200"/>
                <a:gd name="connsiteX7" fmla="*/ 0 w 4019597"/>
                <a:gd name="connsiteY7" fmla="*/ 245999 h 295200"/>
                <a:gd name="connsiteX8" fmla="*/ 0 w 4019597"/>
                <a:gd name="connsiteY8" fmla="*/ 49201 h 2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9597" h="295200">
                  <a:moveTo>
                    <a:pt x="0" y="49201"/>
                  </a:moveTo>
                  <a:cubicBezTo>
                    <a:pt x="0" y="22028"/>
                    <a:pt x="22028" y="0"/>
                    <a:pt x="49201" y="0"/>
                  </a:cubicBezTo>
                  <a:lnTo>
                    <a:pt x="3970396" y="0"/>
                  </a:lnTo>
                  <a:cubicBezTo>
                    <a:pt x="3997569" y="0"/>
                    <a:pt x="4019597" y="22028"/>
                    <a:pt x="4019597" y="49201"/>
                  </a:cubicBezTo>
                  <a:lnTo>
                    <a:pt x="4019597" y="245999"/>
                  </a:lnTo>
                  <a:cubicBezTo>
                    <a:pt x="4019597" y="273172"/>
                    <a:pt x="3997569" y="295200"/>
                    <a:pt x="3970396" y="295200"/>
                  </a:cubicBezTo>
                  <a:lnTo>
                    <a:pt x="49201" y="295200"/>
                  </a:lnTo>
                  <a:cubicBezTo>
                    <a:pt x="22028" y="295200"/>
                    <a:pt x="0" y="273172"/>
                    <a:pt x="0" y="245999"/>
                  </a:cubicBezTo>
                  <a:lnTo>
                    <a:pt x="0" y="49201"/>
                  </a:lnTo>
                  <a:close/>
                </a:path>
              </a:pathLst>
            </a:custGeom>
            <a:solidFill>
              <a:srgbClr val="A5A5A5">
                <a:hueOff val="2710599"/>
                <a:satOff val="100000"/>
                <a:lumOff val="-14706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6341" tIns="14410" rIns="166341" bIns="1441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>
                  <a:solidFill>
                    <a:sysClr val="window" lastClr="FFFFFF"/>
                  </a:solidFill>
                  <a:latin typeface="Agency FB" panose="020B0503020202020204" pitchFamily="34" charset="0"/>
                </a:rPr>
                <a:t>Balanced Accuracy</a:t>
              </a:r>
            </a:p>
          </p:txBody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A5C53362-97CC-47CB-A9B1-54D81F36E1CA}"/>
              </a:ext>
            </a:extLst>
          </p:cNvPr>
          <p:cNvSpPr txBox="1"/>
          <p:nvPr/>
        </p:nvSpPr>
        <p:spPr>
          <a:xfrm>
            <a:off x="7913865" y="1064806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gency FB" panose="020B0503020202020204" pitchFamily="34" charset="0"/>
              </a:rPr>
              <a:t>Métrique d’évaluation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FAC898E-B6EE-4121-A7B0-0E2ECA5DA3C8}"/>
              </a:ext>
            </a:extLst>
          </p:cNvPr>
          <p:cNvGrpSpPr/>
          <p:nvPr/>
        </p:nvGrpSpPr>
        <p:grpSpPr>
          <a:xfrm>
            <a:off x="360577" y="891561"/>
            <a:ext cx="1902653" cy="977625"/>
            <a:chOff x="360577" y="891561"/>
            <a:chExt cx="1902653" cy="977625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9B6F88F-36E7-4E80-96BE-8BEA706E45F2}"/>
                </a:ext>
              </a:extLst>
            </p:cNvPr>
            <p:cNvCxnSpPr/>
            <p:nvPr/>
          </p:nvCxnSpPr>
          <p:spPr>
            <a:xfrm>
              <a:off x="2263230" y="891561"/>
              <a:ext cx="0" cy="9100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47F6FEC-7EB0-4C36-B36C-D354B9E90735}"/>
                    </a:ext>
                  </a:extLst>
                </p:cNvPr>
                <p:cNvSpPr txBox="1"/>
                <p:nvPr/>
              </p:nvSpPr>
              <p:spPr>
                <a:xfrm>
                  <a:off x="360577" y="915079"/>
                  <a:ext cx="179726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Clr>
                      <a:srgbClr val="C00000"/>
                    </a:buClr>
                    <a:buFont typeface="Wingdings" panose="05000000000000000000" pitchFamily="2" charset="2"/>
                    <a:buChar char="§"/>
                  </a:pPr>
                  <a:r>
                    <a: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TP 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α</m:t>
                      </m:r>
                    </m:oMath>
                  </a14:m>
                  <a:endParaRPr lang="fr-CI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  <a:p>
                  <a:pPr marL="285750" indent="-285750">
                    <a:buClr>
                      <a:srgbClr val="C00000"/>
                    </a:buClr>
                    <a:buFont typeface="Wingdings" panose="05000000000000000000" pitchFamily="2" charset="2"/>
                    <a:buChar char="§"/>
                  </a:pPr>
                  <a:r>
                    <a: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TN 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σ</m:t>
                      </m:r>
                    </m:oMath>
                  </a14:m>
                  <a:r>
                    <a: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 +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μ</m:t>
                      </m:r>
                    </m:oMath>
                  </a14:m>
                  <a:r>
                    <a: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 +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ψ</m:t>
                      </m:r>
                    </m:oMath>
                  </a14:m>
                  <a:r>
                    <a: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+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ϕ</m:t>
                      </m:r>
                    </m:oMath>
                  </a14:m>
                  <a:endParaRPr lang="fr-CI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endParaRPr>
                </a:p>
                <a:p>
                  <a:pPr marL="285750" indent="-285750">
                    <a:buClr>
                      <a:srgbClr val="C00000"/>
                    </a:buClr>
                    <a:buFont typeface="Wingdings" panose="05000000000000000000" pitchFamily="2" charset="2"/>
                    <a:buChar char="§"/>
                  </a:pPr>
                  <a:r>
                    <a: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FP 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β</m:t>
                      </m:r>
                    </m:oMath>
                  </a14:m>
                  <a:r>
                    <a: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 +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γ</m:t>
                      </m:r>
                    </m:oMath>
                  </a14:m>
                  <a:endParaRPr lang="fr-CI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285750" indent="-285750">
                    <a:buClr>
                      <a:srgbClr val="C00000"/>
                    </a:buClr>
                    <a:buFont typeface="Wingdings" panose="05000000000000000000" pitchFamily="2" charset="2"/>
                    <a:buChar char="§"/>
                  </a:pPr>
                  <a:r>
                    <a: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FN 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λ</m:t>
                      </m:r>
                    </m:oMath>
                  </a14:m>
                  <a:r>
                    <a: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 +</a:t>
                  </a:r>
                  <a:r>
                    <a:rPr lang="fr-CI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ε</m:t>
                      </m:r>
                    </m:oMath>
                  </a14:m>
                  <a:endParaRPr lang="fr-CI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47F6FEC-7EB0-4C36-B36C-D354B9E90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77" y="915079"/>
                  <a:ext cx="1797260" cy="954107"/>
                </a:xfrm>
                <a:prstGeom prst="rect">
                  <a:avLst/>
                </a:prstGeom>
                <a:blipFill>
                  <a:blip r:embed="rId9"/>
                  <a:stretch>
                    <a:fillRect l="-339" t="-1274" b="-5732"/>
                  </a:stretch>
                </a:blipFill>
              </p:spPr>
              <p:txBody>
                <a:bodyPr/>
                <a:lstStyle/>
                <a:p>
                  <a:r>
                    <a:rPr lang="fr-CI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A78F450-69CD-4CE5-B6C8-A7B140703B2B}"/>
              </a:ext>
            </a:extLst>
          </p:cNvPr>
          <p:cNvGrpSpPr/>
          <p:nvPr/>
        </p:nvGrpSpPr>
        <p:grpSpPr>
          <a:xfrm>
            <a:off x="6487451" y="1653964"/>
            <a:ext cx="5051770" cy="868415"/>
            <a:chOff x="6081051" y="1755564"/>
            <a:chExt cx="5051770" cy="86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244C910-556D-4598-93C6-9DD3D571CF7A}"/>
                    </a:ext>
                  </a:extLst>
                </p:cNvPr>
                <p:cNvSpPr/>
                <p:nvPr/>
              </p:nvSpPr>
              <p:spPr>
                <a:xfrm>
                  <a:off x="6081051" y="1903164"/>
                  <a:ext cx="5051770" cy="720815"/>
                </a:xfrm>
                <a:prstGeom prst="rect">
                  <a:avLst/>
                </a:prstGeom>
                <a:solidFill>
                  <a:sysClr val="window" lastClr="FFFFFF">
                    <a:alpha val="90000"/>
                    <a:hueOff val="0"/>
                    <a:satOff val="0"/>
                    <a:lumOff val="0"/>
                    <a:alphaOff val="0"/>
                  </a:sysClr>
                </a:solidFill>
                <a:ln w="12700" cap="flat" cmpd="sng" algn="ctr">
                  <a:solidFill>
                    <a:srgbClr val="A5A5A5">
                      <a:hueOff val="542120"/>
                      <a:satOff val="20000"/>
                      <a:lumOff val="-2941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algn="ctr"/>
                  <a:endParaRPr lang="fr-CI" sz="1600" b="1" i="1" dirty="0">
                    <a:solidFill>
                      <a:srgbClr val="943634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fr-CI" sz="1600" b="1" i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           </m:t>
                      </m:r>
                      <m:r>
                        <a:rPr lang="fr-FR" sz="1600" b="1" i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𝑷𝒓𝒆𝒄𝒊𝒔𝒊𝒐𝒏</m:t>
                      </m:r>
                      <m:r>
                        <a:rPr lang="fr-FR" sz="1600" b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600" b="1" i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fr-FR" sz="1600" b="1" smtClean="0">
                          <a:solidFill>
                            <a:srgbClr val="94363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I" sz="1600" b="1" i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𝐓𝐏</m:t>
                          </m:r>
                          <m:r>
                            <a:rPr lang="fr-FR" sz="1600" b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𝐓𝐏</m:t>
                          </m:r>
                          <m:r>
                            <a:rPr lang="fr-FR" sz="1600" b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+ </m:t>
                          </m:r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a14:m>
                  <a:r>
                    <a:rPr lang="fr-FR" sz="1600" b="1" dirty="0">
                      <a:solidFill>
                        <a:srgbClr val="943634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CI" sz="1600" b="1" i="1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𝜶</m:t>
                          </m:r>
                          <m:r>
                            <a:rPr lang="fr-FR" sz="1600" b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fr-FR" sz="1600" b="1" i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𝜶</m:t>
                          </m:r>
                          <m:r>
                            <a:rPr lang="fr-FR" sz="1600" b="1" smtClean="0">
                              <a:solidFill>
                                <a:srgbClr val="943634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I" sz="1600" b="1" i="1">
                                  <a:solidFill>
                                    <a:srgbClr val="943634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1" i="1" smtClean="0">
                                  <a:solidFill>
                                    <a:srgbClr val="94363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𝜷</m:t>
                              </m:r>
                              <m:r>
                                <a:rPr lang="fr-FR" sz="1600" b="1" smtClean="0">
                                  <a:solidFill>
                                    <a:srgbClr val="94363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fr-FR" sz="1600" b="1" i="1" smtClean="0">
                                  <a:solidFill>
                                    <a:srgbClr val="943634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𝜸</m:t>
                              </m:r>
                            </m:e>
                          </m:d>
                        </m:den>
                      </m:f>
                    </m:oMath>
                  </a14:m>
                  <a:endParaRPr lang="fr-FR" sz="1600" b="1" i="1" dirty="0">
                    <a:solidFill>
                      <a:srgbClr val="943634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244C910-556D-4598-93C6-9DD3D571CF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051" y="1903164"/>
                  <a:ext cx="5051770" cy="7208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 cmpd="sng" algn="ctr">
                  <a:solidFill>
                    <a:srgbClr val="A5A5A5">
                      <a:hueOff val="542120"/>
                      <a:satOff val="20000"/>
                      <a:lumOff val="-2941"/>
                      <a:alphaOff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fr-CI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00957F26-A280-4E0B-9D53-03F7E8BF146D}"/>
                </a:ext>
              </a:extLst>
            </p:cNvPr>
            <p:cNvSpPr/>
            <p:nvPr/>
          </p:nvSpPr>
          <p:spPr>
            <a:xfrm>
              <a:off x="6368164" y="1755564"/>
              <a:ext cx="4019597" cy="295200"/>
            </a:xfrm>
            <a:custGeom>
              <a:avLst/>
              <a:gdLst>
                <a:gd name="connsiteX0" fmla="*/ 0 w 4019597"/>
                <a:gd name="connsiteY0" fmla="*/ 49201 h 295200"/>
                <a:gd name="connsiteX1" fmla="*/ 49201 w 4019597"/>
                <a:gd name="connsiteY1" fmla="*/ 0 h 295200"/>
                <a:gd name="connsiteX2" fmla="*/ 3970396 w 4019597"/>
                <a:gd name="connsiteY2" fmla="*/ 0 h 295200"/>
                <a:gd name="connsiteX3" fmla="*/ 4019597 w 4019597"/>
                <a:gd name="connsiteY3" fmla="*/ 49201 h 295200"/>
                <a:gd name="connsiteX4" fmla="*/ 4019597 w 4019597"/>
                <a:gd name="connsiteY4" fmla="*/ 245999 h 295200"/>
                <a:gd name="connsiteX5" fmla="*/ 3970396 w 4019597"/>
                <a:gd name="connsiteY5" fmla="*/ 295200 h 295200"/>
                <a:gd name="connsiteX6" fmla="*/ 49201 w 4019597"/>
                <a:gd name="connsiteY6" fmla="*/ 295200 h 295200"/>
                <a:gd name="connsiteX7" fmla="*/ 0 w 4019597"/>
                <a:gd name="connsiteY7" fmla="*/ 245999 h 295200"/>
                <a:gd name="connsiteX8" fmla="*/ 0 w 4019597"/>
                <a:gd name="connsiteY8" fmla="*/ 49201 h 2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9597" h="295200">
                  <a:moveTo>
                    <a:pt x="0" y="49201"/>
                  </a:moveTo>
                  <a:cubicBezTo>
                    <a:pt x="0" y="22028"/>
                    <a:pt x="22028" y="0"/>
                    <a:pt x="49201" y="0"/>
                  </a:cubicBezTo>
                  <a:lnTo>
                    <a:pt x="3970396" y="0"/>
                  </a:lnTo>
                  <a:cubicBezTo>
                    <a:pt x="3997569" y="0"/>
                    <a:pt x="4019597" y="22028"/>
                    <a:pt x="4019597" y="49201"/>
                  </a:cubicBezTo>
                  <a:lnTo>
                    <a:pt x="4019597" y="245999"/>
                  </a:lnTo>
                  <a:cubicBezTo>
                    <a:pt x="4019597" y="273172"/>
                    <a:pt x="3997569" y="295200"/>
                    <a:pt x="3970396" y="295200"/>
                  </a:cubicBezTo>
                  <a:lnTo>
                    <a:pt x="49201" y="295200"/>
                  </a:lnTo>
                  <a:cubicBezTo>
                    <a:pt x="22028" y="295200"/>
                    <a:pt x="0" y="273172"/>
                    <a:pt x="0" y="245999"/>
                  </a:cubicBezTo>
                  <a:lnTo>
                    <a:pt x="0" y="49201"/>
                  </a:lnTo>
                  <a:close/>
                </a:path>
              </a:pathLst>
            </a:custGeom>
            <a:solidFill>
              <a:srgbClr val="A5A5A5">
                <a:hueOff val="542120"/>
                <a:satOff val="20000"/>
                <a:lumOff val="-2941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6341" tIns="14410" rIns="166341" bIns="1441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CI" sz="1600" kern="1200" dirty="0" err="1">
                  <a:solidFill>
                    <a:sysClr val="window" lastClr="FFFFFF"/>
                  </a:solidFill>
                  <a:latin typeface="Agency FB" panose="020B0503020202020204" pitchFamily="34" charset="0"/>
                </a:rPr>
                <a:t>Precision</a:t>
              </a:r>
              <a:endParaRPr lang="fr-CI" sz="1600" kern="1200" dirty="0">
                <a:solidFill>
                  <a:sysClr val="window" lastClr="FFFFFF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FD7C19E-9C12-4909-9CA0-909716E248BC}"/>
              </a:ext>
            </a:extLst>
          </p:cNvPr>
          <p:cNvGrpSpPr/>
          <p:nvPr/>
        </p:nvGrpSpPr>
        <p:grpSpPr>
          <a:xfrm>
            <a:off x="5102783" y="5254687"/>
            <a:ext cx="7883785" cy="1004692"/>
            <a:chOff x="4696383" y="5356287"/>
            <a:chExt cx="7883785" cy="1004692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784A77D-80DF-4321-8DEC-B22C5085E6B4}"/>
                </a:ext>
              </a:extLst>
            </p:cNvPr>
            <p:cNvGrpSpPr/>
            <p:nvPr/>
          </p:nvGrpSpPr>
          <p:grpSpPr>
            <a:xfrm>
              <a:off x="6061909" y="5356287"/>
              <a:ext cx="5080345" cy="1004692"/>
              <a:chOff x="6061909" y="5356287"/>
              <a:chExt cx="5080345" cy="1004692"/>
            </a:xfrm>
          </p:grpSpPr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7C9AC788-345C-44D3-897D-D3AC9B2B2B1C}"/>
                  </a:ext>
                </a:extLst>
              </p:cNvPr>
              <p:cNvSpPr/>
              <p:nvPr/>
            </p:nvSpPr>
            <p:spPr>
              <a:xfrm>
                <a:off x="6061909" y="5561039"/>
                <a:ext cx="5080345" cy="799940"/>
              </a:xfrm>
              <a:custGeom>
                <a:avLst/>
                <a:gdLst>
                  <a:gd name="connsiteX0" fmla="*/ 0 w 5742282"/>
                  <a:gd name="connsiteY0" fmla="*/ 0 h 630000"/>
                  <a:gd name="connsiteX1" fmla="*/ 5742282 w 5742282"/>
                  <a:gd name="connsiteY1" fmla="*/ 0 h 630000"/>
                  <a:gd name="connsiteX2" fmla="*/ 5742282 w 5742282"/>
                  <a:gd name="connsiteY2" fmla="*/ 630000 h 630000"/>
                  <a:gd name="connsiteX3" fmla="*/ 0 w 5742282"/>
                  <a:gd name="connsiteY3" fmla="*/ 630000 h 630000"/>
                  <a:gd name="connsiteX4" fmla="*/ 0 w 5742282"/>
                  <a:gd name="connsiteY4" fmla="*/ 0 h 6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2282" h="630000">
                    <a:moveTo>
                      <a:pt x="0" y="0"/>
                    </a:moveTo>
                    <a:lnTo>
                      <a:pt x="5742282" y="0"/>
                    </a:lnTo>
                    <a:lnTo>
                      <a:pt x="5742282" y="630000"/>
                    </a:lnTo>
                    <a:lnTo>
                      <a:pt x="0" y="63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12700" cap="flat" cmpd="sng" algn="ctr">
                <a:solidFill>
                  <a:srgbClr val="A5A5A5">
                    <a:hueOff val="2710599"/>
                    <a:satOff val="100000"/>
                    <a:lumOff val="-14706"/>
                    <a:alphaOff val="0"/>
                  </a:srgbClr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45665" tIns="208280" rIns="445665" bIns="142240" numCol="1" spcCol="1270" anchor="t" anchorCtr="0">
                <a:noAutofit/>
              </a:bodyPr>
              <a:lstStyle/>
              <a:p>
                <a:pPr marL="0" lvl="1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fr-FR" sz="14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6F6F4D85-A1C3-416D-83CF-84EE995A30B3}"/>
                  </a:ext>
                </a:extLst>
              </p:cNvPr>
              <p:cNvSpPr/>
              <p:nvPr/>
            </p:nvSpPr>
            <p:spPr>
              <a:xfrm>
                <a:off x="6331969" y="5356287"/>
                <a:ext cx="3556241" cy="295200"/>
              </a:xfrm>
              <a:custGeom>
                <a:avLst/>
                <a:gdLst>
                  <a:gd name="connsiteX0" fmla="*/ 0 w 4019597"/>
                  <a:gd name="connsiteY0" fmla="*/ 49201 h 295200"/>
                  <a:gd name="connsiteX1" fmla="*/ 49201 w 4019597"/>
                  <a:gd name="connsiteY1" fmla="*/ 0 h 295200"/>
                  <a:gd name="connsiteX2" fmla="*/ 3970396 w 4019597"/>
                  <a:gd name="connsiteY2" fmla="*/ 0 h 295200"/>
                  <a:gd name="connsiteX3" fmla="*/ 4019597 w 4019597"/>
                  <a:gd name="connsiteY3" fmla="*/ 49201 h 295200"/>
                  <a:gd name="connsiteX4" fmla="*/ 4019597 w 4019597"/>
                  <a:gd name="connsiteY4" fmla="*/ 245999 h 295200"/>
                  <a:gd name="connsiteX5" fmla="*/ 3970396 w 4019597"/>
                  <a:gd name="connsiteY5" fmla="*/ 295200 h 295200"/>
                  <a:gd name="connsiteX6" fmla="*/ 49201 w 4019597"/>
                  <a:gd name="connsiteY6" fmla="*/ 295200 h 295200"/>
                  <a:gd name="connsiteX7" fmla="*/ 0 w 4019597"/>
                  <a:gd name="connsiteY7" fmla="*/ 245999 h 295200"/>
                  <a:gd name="connsiteX8" fmla="*/ 0 w 4019597"/>
                  <a:gd name="connsiteY8" fmla="*/ 49201 h 2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9597" h="295200">
                    <a:moveTo>
                      <a:pt x="0" y="49201"/>
                    </a:moveTo>
                    <a:cubicBezTo>
                      <a:pt x="0" y="22028"/>
                      <a:pt x="22028" y="0"/>
                      <a:pt x="49201" y="0"/>
                    </a:cubicBezTo>
                    <a:lnTo>
                      <a:pt x="3970396" y="0"/>
                    </a:lnTo>
                    <a:cubicBezTo>
                      <a:pt x="3997569" y="0"/>
                      <a:pt x="4019597" y="22028"/>
                      <a:pt x="4019597" y="49201"/>
                    </a:cubicBezTo>
                    <a:lnTo>
                      <a:pt x="4019597" y="245999"/>
                    </a:lnTo>
                    <a:cubicBezTo>
                      <a:pt x="4019597" y="273172"/>
                      <a:pt x="3997569" y="295200"/>
                      <a:pt x="3970396" y="295200"/>
                    </a:cubicBezTo>
                    <a:lnTo>
                      <a:pt x="49201" y="295200"/>
                    </a:lnTo>
                    <a:cubicBezTo>
                      <a:pt x="22028" y="295200"/>
                      <a:pt x="0" y="273172"/>
                      <a:pt x="0" y="245999"/>
                    </a:cubicBezTo>
                    <a:lnTo>
                      <a:pt x="0" y="49201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6341" tIns="14410" rIns="166341" bIns="1441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b="1" kern="1200" dirty="0">
                    <a:solidFill>
                      <a:sysClr val="window" lastClr="FFFFFF"/>
                    </a:solidFill>
                    <a:latin typeface="Agency FB" panose="020B0503020202020204" pitchFamily="34" charset="0"/>
                  </a:rPr>
                  <a:t>Macro F1_score</a:t>
                </a:r>
              </a:p>
            </p:txBody>
          </p:sp>
        </p:grp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884E35D8-BA56-4092-BD14-EBB4681B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383" y="5717149"/>
              <a:ext cx="7883785" cy="4694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B80D109-37F7-43CC-A4E4-CE72857D4E00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5942E75-7F9A-45CC-95BD-D4F9D8C9EE8E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2" name="Organigramme : Connecteur 61">
              <a:extLst>
                <a:ext uri="{FF2B5EF4-FFF2-40B4-BE49-F238E27FC236}">
                  <a16:creationId xmlns:a16="http://schemas.microsoft.com/office/drawing/2014/main" id="{0A5EEC9F-4BB8-4620-8F6E-6B61820FE1B4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19</a:t>
              </a:r>
            </a:p>
          </p:txBody>
        </p:sp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68F887C-20C5-40C4-8557-C6B36A880584}"/>
              </a:ext>
            </a:extLst>
          </p:cNvPr>
          <p:cNvCxnSpPr/>
          <p:nvPr/>
        </p:nvCxnSpPr>
        <p:spPr>
          <a:xfrm>
            <a:off x="2457450" y="1875536"/>
            <a:ext cx="0" cy="18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 de texte 81">
            <a:extLst>
              <a:ext uri="{FF2B5EF4-FFF2-40B4-BE49-F238E27FC236}">
                <a16:creationId xmlns:a16="http://schemas.microsoft.com/office/drawing/2014/main" id="{1BF2A7CA-0A73-43C2-AAA1-270202253495}"/>
              </a:ext>
            </a:extLst>
          </p:cNvPr>
          <p:cNvSpPr txBox="1"/>
          <p:nvPr/>
        </p:nvSpPr>
        <p:spPr>
          <a:xfrm>
            <a:off x="2974029" y="1765244"/>
            <a:ext cx="1669415" cy="29718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I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  <a:ea typeface="Calibri" panose="020F0502020204030204" pitchFamily="34" charset="0"/>
              </a:rPr>
              <a:t>Classe de référence</a:t>
            </a:r>
          </a:p>
        </p:txBody>
      </p:sp>
      <p:sp>
        <p:nvSpPr>
          <p:cNvPr id="40" name="Zone de texte 80">
            <a:extLst>
              <a:ext uri="{FF2B5EF4-FFF2-40B4-BE49-F238E27FC236}">
                <a16:creationId xmlns:a16="http://schemas.microsoft.com/office/drawing/2014/main" id="{D8A84039-4F66-4CB2-B403-589D85CBAC09}"/>
              </a:ext>
            </a:extLst>
          </p:cNvPr>
          <p:cNvSpPr txBox="1"/>
          <p:nvPr/>
        </p:nvSpPr>
        <p:spPr>
          <a:xfrm rot="16200000">
            <a:off x="-551929" y="4271389"/>
            <a:ext cx="1669415" cy="29718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I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  <a:ea typeface="Calibri" panose="020F0502020204030204" pitchFamily="34" charset="0"/>
              </a:rPr>
              <a:t>Classe prédite</a:t>
            </a:r>
          </a:p>
        </p:txBody>
      </p:sp>
    </p:spTree>
    <p:extLst>
      <p:ext uri="{BB962C8B-B14F-4D97-AF65-F5344CB8AC3E}">
        <p14:creationId xmlns:p14="http://schemas.microsoft.com/office/powerpoint/2010/main" val="9594339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22708"/>
            <a:ext cx="12237721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733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PERFORMANCE DES MODÈLES SUR ENSEMBLE TEST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125885" y="588388"/>
            <a:ext cx="4255997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196D569-97E9-40AC-AE5B-BD0938C8FC00}"/>
              </a:ext>
            </a:extLst>
          </p:cNvPr>
          <p:cNvGrpSpPr/>
          <p:nvPr/>
        </p:nvGrpSpPr>
        <p:grpSpPr>
          <a:xfrm>
            <a:off x="2388315" y="1798651"/>
            <a:ext cx="2776027" cy="4214623"/>
            <a:chOff x="2388315" y="1798651"/>
            <a:chExt cx="2776027" cy="4214623"/>
          </a:xfrm>
        </p:grpSpPr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F18D3442-52BB-4750-BB08-747E710B441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88315" y="5556074"/>
              <a:ext cx="113702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CI" sz="2400" i="0" u="none" strike="noStrike" kern="120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81.86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16CE996B-7C52-4701-846F-FB92348F09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826532" y="4390108"/>
              <a:ext cx="1137026" cy="5088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CI" sz="2400" i="0" u="none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81.99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445FD372-ED1F-4A02-A67F-589737C481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305582" y="3305450"/>
              <a:ext cx="1120554" cy="4565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CI" sz="2400" i="0" u="none" strike="noStrike" kern="1200" cap="none" spc="0" normalizeH="0" baseline="0" noProof="0" dirty="0">
                  <a:ln>
                    <a:noFill/>
                  </a:ln>
                  <a:solidFill>
                    <a:srgbClr val="2C3F5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82.12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2C3F5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2C3F5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321C7CA7-373E-465A-9A44-816440B1A07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43159" y="2304381"/>
              <a:ext cx="1135257" cy="4869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CI" sz="2800" b="1" dirty="0">
                  <a:solidFill>
                    <a:srgbClr val="C0392B"/>
                  </a:solidFill>
                  <a:latin typeface="Agency FB" panose="020B0503020202020204" pitchFamily="34" charset="0"/>
                </a:rPr>
                <a:t>85.79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392B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392B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8" name="TextBox 14">
              <a:extLst>
                <a:ext uri="{FF2B5EF4-FFF2-40B4-BE49-F238E27FC236}">
                  <a16:creationId xmlns:a16="http://schemas.microsoft.com/office/drawing/2014/main" id="{BA9DCF55-9D75-4688-96B2-6FBBB0012386}"/>
                </a:ext>
              </a:extLst>
            </p:cNvPr>
            <p:cNvSpPr txBox="1"/>
            <p:nvPr/>
          </p:nvSpPr>
          <p:spPr>
            <a:xfrm rot="345172">
              <a:off x="2988442" y="1798651"/>
              <a:ext cx="2175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Agency FB" panose="020B0503020202020204" pitchFamily="34" charset="0"/>
                </a:rPr>
                <a:t>Balanced accuracy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9669E3E-06FD-443D-8122-6A384EBDE603}"/>
              </a:ext>
            </a:extLst>
          </p:cNvPr>
          <p:cNvGrpSpPr/>
          <p:nvPr/>
        </p:nvGrpSpPr>
        <p:grpSpPr>
          <a:xfrm>
            <a:off x="3038948" y="1067565"/>
            <a:ext cx="6474809" cy="6038056"/>
            <a:chOff x="3038948" y="1067565"/>
            <a:chExt cx="6474809" cy="6038056"/>
          </a:xfrm>
        </p:grpSpPr>
        <p:sp>
          <p:nvSpPr>
            <p:cNvPr id="81" name="TextBox 14">
              <a:extLst>
                <a:ext uri="{FF2B5EF4-FFF2-40B4-BE49-F238E27FC236}">
                  <a16:creationId xmlns:a16="http://schemas.microsoft.com/office/drawing/2014/main" id="{1C002D6D-CEFC-4FEE-98D0-9A237D730B32}"/>
                </a:ext>
              </a:extLst>
            </p:cNvPr>
            <p:cNvSpPr txBox="1"/>
            <p:nvPr/>
          </p:nvSpPr>
          <p:spPr>
            <a:xfrm>
              <a:off x="3038948" y="1067565"/>
              <a:ext cx="6474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latin typeface="Agency FB" panose="020B0503020202020204" pitchFamily="34" charset="0"/>
                </a:rPr>
                <a:t>Approche de modélisation sur </a:t>
              </a:r>
              <a:r>
                <a:rPr lang="fr-FR" sz="2400" b="1" dirty="0">
                  <a:latin typeface="Agency FB" panose="020B0503020202020204" pitchFamily="34" charset="0"/>
                </a:rPr>
                <a:t>données brute</a:t>
              </a:r>
              <a:r>
                <a:rPr lang="fr-FR" sz="2400" dirty="0">
                  <a:latin typeface="Agency FB" panose="020B0503020202020204" pitchFamily="34" charset="0"/>
                </a:rPr>
                <a:t> : Top des modèles</a:t>
              </a:r>
            </a:p>
          </p:txBody>
        </p:sp>
        <p:grpSp>
          <p:nvGrpSpPr>
            <p:cNvPr id="49" name="Group 20">
              <a:extLst>
                <a:ext uri="{FF2B5EF4-FFF2-40B4-BE49-F238E27FC236}">
                  <a16:creationId xmlns:a16="http://schemas.microsoft.com/office/drawing/2014/main" id="{D18E0059-73C5-4D70-A2E2-8F2C7C9E8FB8}"/>
                </a:ext>
              </a:extLst>
            </p:cNvPr>
            <p:cNvGrpSpPr/>
            <p:nvPr/>
          </p:nvGrpSpPr>
          <p:grpSpPr>
            <a:xfrm>
              <a:off x="3559843" y="2160885"/>
              <a:ext cx="5063162" cy="4944736"/>
              <a:chOff x="1277937" y="1349371"/>
              <a:chExt cx="2674937" cy="3333934"/>
            </a:xfrm>
          </p:grpSpPr>
          <p:grpSp>
            <p:nvGrpSpPr>
              <p:cNvPr id="50" name="Group 4">
                <a:extLst>
                  <a:ext uri="{FF2B5EF4-FFF2-40B4-BE49-F238E27FC236}">
                    <a16:creationId xmlns:a16="http://schemas.microsoft.com/office/drawing/2014/main" id="{01AA69F5-D26F-4935-9024-41E666BA143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77937" y="1349371"/>
                <a:ext cx="2674937" cy="2662233"/>
                <a:chOff x="1523" y="250"/>
                <a:chExt cx="1685" cy="1677"/>
              </a:xfrm>
            </p:grpSpPr>
            <p:sp>
              <p:nvSpPr>
                <p:cNvPr id="56" name="Freeform 6">
                  <a:extLst>
                    <a:ext uri="{FF2B5EF4-FFF2-40B4-BE49-F238E27FC236}">
                      <a16:creationId xmlns:a16="http://schemas.microsoft.com/office/drawing/2014/main" id="{94FEE5D1-1817-45C8-9B3A-E900295E8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3" y="1175"/>
                  <a:ext cx="1507" cy="752"/>
                </a:xfrm>
                <a:custGeom>
                  <a:avLst/>
                  <a:gdLst/>
                  <a:ahLst/>
                  <a:cxnLst>
                    <a:cxn ang="0">
                      <a:pos x="1393" y="0"/>
                    </a:cxn>
                    <a:cxn ang="0">
                      <a:pos x="113" y="460"/>
                    </a:cxn>
                    <a:cxn ang="0">
                      <a:pos x="0" y="752"/>
                    </a:cxn>
                    <a:cxn ang="0">
                      <a:pos x="1507" y="290"/>
                    </a:cxn>
                    <a:cxn ang="0">
                      <a:pos x="1393" y="0"/>
                    </a:cxn>
                  </a:cxnLst>
                  <a:rect l="0" t="0" r="r" b="b"/>
                  <a:pathLst>
                    <a:path w="1507" h="752">
                      <a:moveTo>
                        <a:pt x="1393" y="0"/>
                      </a:moveTo>
                      <a:lnTo>
                        <a:pt x="113" y="460"/>
                      </a:lnTo>
                      <a:lnTo>
                        <a:pt x="0" y="752"/>
                      </a:lnTo>
                      <a:lnTo>
                        <a:pt x="1507" y="290"/>
                      </a:lnTo>
                      <a:lnTo>
                        <a:pt x="1393" y="0"/>
                      </a:lnTo>
                      <a:close/>
                    </a:path>
                  </a:pathLst>
                </a:custGeom>
                <a:solidFill>
                  <a:srgbClr val="9BBB59">
                    <a:lumMod val="75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Freeform 7">
                  <a:extLst>
                    <a:ext uri="{FF2B5EF4-FFF2-40B4-BE49-F238E27FC236}">
                      <a16:creationId xmlns:a16="http://schemas.microsoft.com/office/drawing/2014/main" id="{A96A1D45-4245-4927-8433-CE5CE11A57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" y="714"/>
                  <a:ext cx="1148" cy="751"/>
                </a:xfrm>
                <a:custGeom>
                  <a:avLst/>
                  <a:gdLst/>
                  <a:ahLst/>
                  <a:cxnLst>
                    <a:cxn ang="0">
                      <a:pos x="1035" y="0"/>
                    </a:cxn>
                    <a:cxn ang="0">
                      <a:pos x="112" y="461"/>
                    </a:cxn>
                    <a:cxn ang="0">
                      <a:pos x="0" y="751"/>
                    </a:cxn>
                    <a:cxn ang="0">
                      <a:pos x="1148" y="291"/>
                    </a:cxn>
                    <a:cxn ang="0">
                      <a:pos x="1035" y="0"/>
                    </a:cxn>
                  </a:cxnLst>
                  <a:rect l="0" t="0" r="r" b="b"/>
                  <a:pathLst>
                    <a:path w="1148" h="751">
                      <a:moveTo>
                        <a:pt x="1035" y="0"/>
                      </a:moveTo>
                      <a:lnTo>
                        <a:pt x="112" y="461"/>
                      </a:lnTo>
                      <a:lnTo>
                        <a:pt x="0" y="751"/>
                      </a:lnTo>
                      <a:lnTo>
                        <a:pt x="1148" y="291"/>
                      </a:lnTo>
                      <a:lnTo>
                        <a:pt x="1035" y="0"/>
                      </a:lnTo>
                      <a:close/>
                    </a:path>
                  </a:pathLst>
                </a:custGeom>
                <a:solidFill>
                  <a:srgbClr val="F39C12">
                    <a:lumMod val="75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Freeform 8">
                  <a:extLst>
                    <a:ext uri="{FF2B5EF4-FFF2-40B4-BE49-F238E27FC236}">
                      <a16:creationId xmlns:a16="http://schemas.microsoft.com/office/drawing/2014/main" id="{DC05DF03-F730-4E01-ACCF-9CD55A2F9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2" y="250"/>
                  <a:ext cx="789" cy="755"/>
                </a:xfrm>
                <a:custGeom>
                  <a:avLst/>
                  <a:gdLst/>
                  <a:ahLst/>
                  <a:cxnLst>
                    <a:cxn ang="0">
                      <a:pos x="675" y="0"/>
                    </a:cxn>
                    <a:cxn ang="0">
                      <a:pos x="113" y="464"/>
                    </a:cxn>
                    <a:cxn ang="0">
                      <a:pos x="0" y="755"/>
                    </a:cxn>
                    <a:cxn ang="0">
                      <a:pos x="789" y="294"/>
                    </a:cxn>
                    <a:cxn ang="0">
                      <a:pos x="675" y="0"/>
                    </a:cxn>
                  </a:cxnLst>
                  <a:rect l="0" t="0" r="r" b="b"/>
                  <a:pathLst>
                    <a:path w="789" h="755">
                      <a:moveTo>
                        <a:pt x="675" y="0"/>
                      </a:moveTo>
                      <a:lnTo>
                        <a:pt x="113" y="464"/>
                      </a:lnTo>
                      <a:lnTo>
                        <a:pt x="0" y="755"/>
                      </a:lnTo>
                      <a:lnTo>
                        <a:pt x="789" y="294"/>
                      </a:lnTo>
                      <a:lnTo>
                        <a:pt x="675" y="0"/>
                      </a:lnTo>
                      <a:close/>
                    </a:path>
                  </a:pathLst>
                </a:custGeom>
                <a:solidFill>
                  <a:srgbClr val="2C3F5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Freeform 9">
                  <a:extLst>
                    <a:ext uri="{FF2B5EF4-FFF2-40B4-BE49-F238E27FC236}">
                      <a16:creationId xmlns:a16="http://schemas.microsoft.com/office/drawing/2014/main" id="{8B6F8558-4F00-4A12-A2FB-2FC4AFEF74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3" y="1635"/>
                  <a:ext cx="1685" cy="292"/>
                </a:xfrm>
                <a:custGeom>
                  <a:avLst/>
                  <a:gdLst/>
                  <a:ahLst/>
                  <a:cxnLst>
                    <a:cxn ang="0">
                      <a:pos x="1685" y="292"/>
                    </a:cxn>
                    <a:cxn ang="0">
                      <a:pos x="1572" y="0"/>
                    </a:cxn>
                    <a:cxn ang="0">
                      <a:pos x="113" y="0"/>
                    </a:cxn>
                    <a:cxn ang="0">
                      <a:pos x="0" y="292"/>
                    </a:cxn>
                    <a:cxn ang="0">
                      <a:pos x="1685" y="292"/>
                    </a:cxn>
                  </a:cxnLst>
                  <a:rect l="0" t="0" r="r" b="b"/>
                  <a:pathLst>
                    <a:path w="1685" h="292">
                      <a:moveTo>
                        <a:pt x="1685" y="292"/>
                      </a:moveTo>
                      <a:lnTo>
                        <a:pt x="1572" y="0"/>
                      </a:lnTo>
                      <a:lnTo>
                        <a:pt x="113" y="0"/>
                      </a:lnTo>
                      <a:lnTo>
                        <a:pt x="0" y="292"/>
                      </a:lnTo>
                      <a:lnTo>
                        <a:pt x="1685" y="292"/>
                      </a:lnTo>
                      <a:close/>
                    </a:path>
                  </a:pathLst>
                </a:custGeom>
                <a:solidFill>
                  <a:srgbClr val="9BBB5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Freeform 10">
                  <a:extLst>
                    <a:ext uri="{FF2B5EF4-FFF2-40B4-BE49-F238E27FC236}">
                      <a16:creationId xmlns:a16="http://schemas.microsoft.com/office/drawing/2014/main" id="{91C9A893-060D-484F-B33E-5A4A011B1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" y="1175"/>
                  <a:ext cx="1327" cy="290"/>
                </a:xfrm>
                <a:custGeom>
                  <a:avLst/>
                  <a:gdLst/>
                  <a:ahLst/>
                  <a:cxnLst>
                    <a:cxn ang="0">
                      <a:pos x="112" y="0"/>
                    </a:cxn>
                    <a:cxn ang="0">
                      <a:pos x="0" y="290"/>
                    </a:cxn>
                    <a:cxn ang="0">
                      <a:pos x="1327" y="290"/>
                    </a:cxn>
                    <a:cxn ang="0">
                      <a:pos x="1213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1327" h="290">
                      <a:moveTo>
                        <a:pt x="112" y="0"/>
                      </a:moveTo>
                      <a:lnTo>
                        <a:pt x="0" y="290"/>
                      </a:lnTo>
                      <a:lnTo>
                        <a:pt x="1327" y="290"/>
                      </a:lnTo>
                      <a:lnTo>
                        <a:pt x="1213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11">
                  <a:extLst>
                    <a:ext uri="{FF2B5EF4-FFF2-40B4-BE49-F238E27FC236}">
                      <a16:creationId xmlns:a16="http://schemas.microsoft.com/office/drawing/2014/main" id="{299D6524-2C29-471A-80C2-1A5F6F4677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9" y="250"/>
                  <a:ext cx="893" cy="294"/>
                </a:xfrm>
                <a:custGeom>
                  <a:avLst/>
                  <a:gdLst/>
                  <a:ahLst/>
                  <a:cxnLst>
                    <a:cxn ang="0">
                      <a:pos x="610" y="294"/>
                    </a:cxn>
                    <a:cxn ang="0">
                      <a:pos x="496" y="0"/>
                    </a:cxn>
                    <a:cxn ang="0">
                      <a:pos x="115" y="0"/>
                    </a:cxn>
                    <a:cxn ang="0">
                      <a:pos x="0" y="294"/>
                    </a:cxn>
                    <a:cxn ang="0">
                      <a:pos x="610" y="294"/>
                    </a:cxn>
                  </a:cxnLst>
                  <a:rect l="0" t="0" r="r" b="b"/>
                  <a:pathLst>
                    <a:path w="610" h="294">
                      <a:moveTo>
                        <a:pt x="610" y="294"/>
                      </a:moveTo>
                      <a:lnTo>
                        <a:pt x="496" y="0"/>
                      </a:lnTo>
                      <a:lnTo>
                        <a:pt x="115" y="0"/>
                      </a:lnTo>
                      <a:lnTo>
                        <a:pt x="0" y="294"/>
                      </a:lnTo>
                      <a:lnTo>
                        <a:pt x="610" y="294"/>
                      </a:lnTo>
                      <a:close/>
                    </a:path>
                  </a:pathLst>
                </a:custGeom>
                <a:solidFill>
                  <a:srgbClr val="C039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Freeform 12">
                  <a:extLst>
                    <a:ext uri="{FF2B5EF4-FFF2-40B4-BE49-F238E27FC236}">
                      <a16:creationId xmlns:a16="http://schemas.microsoft.com/office/drawing/2014/main" id="{CF5E18B7-C5C7-461F-9FFC-59074FDB7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2" y="714"/>
                  <a:ext cx="969" cy="291"/>
                </a:xfrm>
                <a:custGeom>
                  <a:avLst/>
                  <a:gdLst/>
                  <a:ahLst/>
                  <a:cxnLst>
                    <a:cxn ang="0">
                      <a:pos x="113" y="0"/>
                    </a:cxn>
                    <a:cxn ang="0">
                      <a:pos x="0" y="291"/>
                    </a:cxn>
                    <a:cxn ang="0">
                      <a:pos x="969" y="291"/>
                    </a:cxn>
                    <a:cxn ang="0">
                      <a:pos x="856" y="0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969" h="291">
                      <a:moveTo>
                        <a:pt x="113" y="0"/>
                      </a:moveTo>
                      <a:lnTo>
                        <a:pt x="0" y="291"/>
                      </a:lnTo>
                      <a:lnTo>
                        <a:pt x="969" y="291"/>
                      </a:lnTo>
                      <a:lnTo>
                        <a:pt x="856" y="0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solidFill>
                  <a:srgbClr val="2C3F5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8C48B126-1257-4CE4-8F76-5DBA7E91E0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113" y="4378505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id-ID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Communication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30D909AD-4A03-4AC9-8974-7D9BF9C358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5098" y="3638540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CI" sz="16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Logit-Adjacent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B0DD43EF-AE21-4653-8EEF-61DCE8390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9166" y="2931626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CI" sz="16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SVM Non Linéaire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AED2CD04-F9EC-4336-9B60-3F36AAD57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8146" y="2190748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CI" sz="16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Logit-Cumulative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7B3407EA-01E4-4041-9928-B87DC2567D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9166" y="1428750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CI" sz="1600" b="1" dirty="0">
                    <a:solidFill>
                      <a:prstClr val="white"/>
                    </a:solidFill>
                    <a:latin typeface="Agency FB" panose="020B0503020202020204" pitchFamily="34" charset="0"/>
                  </a:rPr>
                  <a:t>Random Forest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C244A0-5FE2-4788-A263-D8E79ECF984F}"/>
              </a:ext>
            </a:extLst>
          </p:cNvPr>
          <p:cNvGrpSpPr/>
          <p:nvPr/>
        </p:nvGrpSpPr>
        <p:grpSpPr>
          <a:xfrm>
            <a:off x="7187385" y="1804954"/>
            <a:ext cx="2894885" cy="4281048"/>
            <a:chOff x="7187385" y="1804954"/>
            <a:chExt cx="2894885" cy="4281048"/>
          </a:xfrm>
        </p:grpSpPr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741F959-3AEB-4C15-BD89-E8F56BF450A6}"/>
                </a:ext>
              </a:extLst>
            </p:cNvPr>
            <p:cNvSpPr txBox="1">
              <a:spLocks/>
            </p:cNvSpPr>
            <p:nvPr/>
          </p:nvSpPr>
          <p:spPr>
            <a:xfrm>
              <a:off x="8945244" y="5628802"/>
              <a:ext cx="113702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CI" sz="2400" dirty="0">
                  <a:solidFill>
                    <a:srgbClr val="9BBB59"/>
                  </a:solidFill>
                  <a:latin typeface="Agency FB" panose="020B0503020202020204" pitchFamily="34" charset="0"/>
                </a:rPr>
                <a:t>71.65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DE5B37B2-2DC5-40F1-AEA6-A8B9D59BEF8C}"/>
                </a:ext>
              </a:extLst>
            </p:cNvPr>
            <p:cNvSpPr txBox="1">
              <a:spLocks/>
            </p:cNvSpPr>
            <p:nvPr/>
          </p:nvSpPr>
          <p:spPr>
            <a:xfrm>
              <a:off x="8417736" y="4385670"/>
              <a:ext cx="1137026" cy="5088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CI" sz="2400" dirty="0">
                  <a:solidFill>
                    <a:srgbClr val="F39C12"/>
                  </a:solidFill>
                  <a:latin typeface="Agency FB" panose="020B0503020202020204" pitchFamily="34" charset="0"/>
                </a:rPr>
                <a:t>72.04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2ED908C-5027-4D83-B87A-1BC38DF5DC63}"/>
                </a:ext>
              </a:extLst>
            </p:cNvPr>
            <p:cNvSpPr txBox="1">
              <a:spLocks/>
            </p:cNvSpPr>
            <p:nvPr/>
          </p:nvSpPr>
          <p:spPr>
            <a:xfrm>
              <a:off x="7926453" y="3306488"/>
              <a:ext cx="1120554" cy="4565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CI" sz="2400" dirty="0">
                  <a:solidFill>
                    <a:srgbClr val="2C3F50"/>
                  </a:solidFill>
                  <a:latin typeface="Agency FB" panose="020B0503020202020204" pitchFamily="34" charset="0"/>
                </a:rPr>
                <a:t>72.43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2C3F5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2C3F5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25FE363F-0092-43A7-AF99-0F4874500D84}"/>
                </a:ext>
              </a:extLst>
            </p:cNvPr>
            <p:cNvSpPr txBox="1">
              <a:spLocks/>
            </p:cNvSpPr>
            <p:nvPr/>
          </p:nvSpPr>
          <p:spPr>
            <a:xfrm>
              <a:off x="7512740" y="2315904"/>
              <a:ext cx="1135257" cy="4869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CI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392B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77.79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392B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392B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63" name="TextBox 14">
              <a:extLst>
                <a:ext uri="{FF2B5EF4-FFF2-40B4-BE49-F238E27FC236}">
                  <a16:creationId xmlns:a16="http://schemas.microsoft.com/office/drawing/2014/main" id="{E1E40F3C-BEC4-4FD5-A7B4-2C380B8A80C3}"/>
                </a:ext>
              </a:extLst>
            </p:cNvPr>
            <p:cNvSpPr txBox="1"/>
            <p:nvPr/>
          </p:nvSpPr>
          <p:spPr>
            <a:xfrm rot="21261827">
              <a:off x="7187385" y="1804954"/>
              <a:ext cx="1944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Agency FB" panose="020B0503020202020204" pitchFamily="34" charset="0"/>
                </a:rPr>
                <a:t>Macro F1-Score</a:t>
              </a: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061A621-32B4-4089-B813-E122546D2D2B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402946B1-BBEE-4664-BF3E-CDDA3EF66DA5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5" name="Organigramme : Connecteur 74">
              <a:extLst>
                <a:ext uri="{FF2B5EF4-FFF2-40B4-BE49-F238E27FC236}">
                  <a16:creationId xmlns:a16="http://schemas.microsoft.com/office/drawing/2014/main" id="{423B4AE6-6AB8-4BD1-A6A4-5060BC5CB689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6048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0" y="-22708"/>
            <a:ext cx="12226290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3" y="88825"/>
            <a:ext cx="714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PERFORMANCE DES MODÈLES SUR ENSEMBLE TEST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DE0E66E-D538-4912-93FE-A3B83F65FFDC}"/>
              </a:ext>
            </a:extLst>
          </p:cNvPr>
          <p:cNvSpPr txBox="1">
            <a:spLocks/>
          </p:cNvSpPr>
          <p:nvPr/>
        </p:nvSpPr>
        <p:spPr>
          <a:xfrm>
            <a:off x="10179827" y="2742796"/>
            <a:ext cx="1135257" cy="486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392B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638798-0F1A-483B-8C91-42C094F577A1}"/>
              </a:ext>
            </a:extLst>
          </p:cNvPr>
          <p:cNvGrpSpPr/>
          <p:nvPr/>
        </p:nvGrpSpPr>
        <p:grpSpPr>
          <a:xfrm>
            <a:off x="2660978" y="947749"/>
            <a:ext cx="7057453" cy="6157872"/>
            <a:chOff x="2660978" y="947749"/>
            <a:chExt cx="7057453" cy="6157872"/>
          </a:xfrm>
        </p:grpSpPr>
        <p:sp>
          <p:nvSpPr>
            <p:cNvPr id="12" name="TextBox 14">
              <a:extLst>
                <a:ext uri="{FF2B5EF4-FFF2-40B4-BE49-F238E27FC236}">
                  <a16:creationId xmlns:a16="http://schemas.microsoft.com/office/drawing/2014/main" id="{8FA62D2D-28B3-4C27-A8C0-E21287934FC7}"/>
                </a:ext>
              </a:extLst>
            </p:cNvPr>
            <p:cNvSpPr txBox="1"/>
            <p:nvPr/>
          </p:nvSpPr>
          <p:spPr>
            <a:xfrm>
              <a:off x="2660978" y="947749"/>
              <a:ext cx="70574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latin typeface="Agency FB" panose="020B0503020202020204" pitchFamily="34" charset="0"/>
                </a:rPr>
                <a:t>Approche de modélisation par rééquilibrage </a:t>
              </a:r>
              <a:r>
                <a:rPr lang="fr-FR" sz="2400" b="1" dirty="0">
                  <a:latin typeface="Agency FB" panose="020B0503020202020204" pitchFamily="34" charset="0"/>
                </a:rPr>
                <a:t>SMOTE</a:t>
              </a:r>
              <a:r>
                <a:rPr lang="fr-FR" sz="2400" dirty="0">
                  <a:latin typeface="Agency FB" panose="020B0503020202020204" pitchFamily="34" charset="0"/>
                </a:rPr>
                <a:t> : Top des modèles</a:t>
              </a:r>
            </a:p>
            <a:p>
              <a:r>
                <a:rPr lang="fr-FR" sz="2400" dirty="0">
                  <a:latin typeface="Agency FB" panose="020B0503020202020204" pitchFamily="34" charset="0"/>
                </a:rPr>
                <a:t> </a:t>
              </a:r>
            </a:p>
          </p:txBody>
        </p:sp>
        <p:grpSp>
          <p:nvGrpSpPr>
            <p:cNvPr id="64" name="Group 20">
              <a:extLst>
                <a:ext uri="{FF2B5EF4-FFF2-40B4-BE49-F238E27FC236}">
                  <a16:creationId xmlns:a16="http://schemas.microsoft.com/office/drawing/2014/main" id="{AA3A71AE-FD23-429A-86A9-123714961B67}"/>
                </a:ext>
              </a:extLst>
            </p:cNvPr>
            <p:cNvGrpSpPr/>
            <p:nvPr/>
          </p:nvGrpSpPr>
          <p:grpSpPr>
            <a:xfrm>
              <a:off x="3559842" y="2160885"/>
              <a:ext cx="5063162" cy="4944736"/>
              <a:chOff x="1277937" y="1349373"/>
              <a:chExt cx="2674938" cy="3333938"/>
            </a:xfrm>
          </p:grpSpPr>
          <p:grpSp>
            <p:nvGrpSpPr>
              <p:cNvPr id="65" name="Group 4">
                <a:extLst>
                  <a:ext uri="{FF2B5EF4-FFF2-40B4-BE49-F238E27FC236}">
                    <a16:creationId xmlns:a16="http://schemas.microsoft.com/office/drawing/2014/main" id="{D24D0ACD-2437-4BCB-B47C-DDDA071CB31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77937" y="1349373"/>
                <a:ext cx="2674938" cy="2662236"/>
                <a:chOff x="1523" y="250"/>
                <a:chExt cx="1685" cy="1677"/>
              </a:xfrm>
            </p:grpSpPr>
            <p:sp>
              <p:nvSpPr>
                <p:cNvPr id="71" name="Freeform 6">
                  <a:extLst>
                    <a:ext uri="{FF2B5EF4-FFF2-40B4-BE49-F238E27FC236}">
                      <a16:creationId xmlns:a16="http://schemas.microsoft.com/office/drawing/2014/main" id="{BCC1D1B2-82C8-4031-ADDA-07688641B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3" y="1175"/>
                  <a:ext cx="1507" cy="752"/>
                </a:xfrm>
                <a:custGeom>
                  <a:avLst/>
                  <a:gdLst/>
                  <a:ahLst/>
                  <a:cxnLst>
                    <a:cxn ang="0">
                      <a:pos x="1393" y="0"/>
                    </a:cxn>
                    <a:cxn ang="0">
                      <a:pos x="113" y="460"/>
                    </a:cxn>
                    <a:cxn ang="0">
                      <a:pos x="0" y="752"/>
                    </a:cxn>
                    <a:cxn ang="0">
                      <a:pos x="1507" y="290"/>
                    </a:cxn>
                    <a:cxn ang="0">
                      <a:pos x="1393" y="0"/>
                    </a:cxn>
                  </a:cxnLst>
                  <a:rect l="0" t="0" r="r" b="b"/>
                  <a:pathLst>
                    <a:path w="1507" h="752">
                      <a:moveTo>
                        <a:pt x="1393" y="0"/>
                      </a:moveTo>
                      <a:lnTo>
                        <a:pt x="113" y="460"/>
                      </a:lnTo>
                      <a:lnTo>
                        <a:pt x="0" y="752"/>
                      </a:lnTo>
                      <a:lnTo>
                        <a:pt x="1507" y="290"/>
                      </a:lnTo>
                      <a:lnTo>
                        <a:pt x="1393" y="0"/>
                      </a:lnTo>
                      <a:close/>
                    </a:path>
                  </a:pathLst>
                </a:custGeom>
                <a:solidFill>
                  <a:srgbClr val="9BBB59">
                    <a:lumMod val="75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Freeform 7">
                  <a:extLst>
                    <a:ext uri="{FF2B5EF4-FFF2-40B4-BE49-F238E27FC236}">
                      <a16:creationId xmlns:a16="http://schemas.microsoft.com/office/drawing/2014/main" id="{AC857967-353E-4F19-B345-29DA3A95F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" y="714"/>
                  <a:ext cx="1148" cy="751"/>
                </a:xfrm>
                <a:custGeom>
                  <a:avLst/>
                  <a:gdLst/>
                  <a:ahLst/>
                  <a:cxnLst>
                    <a:cxn ang="0">
                      <a:pos x="1035" y="0"/>
                    </a:cxn>
                    <a:cxn ang="0">
                      <a:pos x="112" y="461"/>
                    </a:cxn>
                    <a:cxn ang="0">
                      <a:pos x="0" y="751"/>
                    </a:cxn>
                    <a:cxn ang="0">
                      <a:pos x="1148" y="291"/>
                    </a:cxn>
                    <a:cxn ang="0">
                      <a:pos x="1035" y="0"/>
                    </a:cxn>
                  </a:cxnLst>
                  <a:rect l="0" t="0" r="r" b="b"/>
                  <a:pathLst>
                    <a:path w="1148" h="751">
                      <a:moveTo>
                        <a:pt x="1035" y="0"/>
                      </a:moveTo>
                      <a:lnTo>
                        <a:pt x="112" y="461"/>
                      </a:lnTo>
                      <a:lnTo>
                        <a:pt x="0" y="751"/>
                      </a:lnTo>
                      <a:lnTo>
                        <a:pt x="1148" y="291"/>
                      </a:lnTo>
                      <a:lnTo>
                        <a:pt x="1035" y="0"/>
                      </a:lnTo>
                      <a:close/>
                    </a:path>
                  </a:pathLst>
                </a:custGeom>
                <a:solidFill>
                  <a:srgbClr val="F39C12">
                    <a:lumMod val="75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Freeform 8">
                  <a:extLst>
                    <a:ext uri="{FF2B5EF4-FFF2-40B4-BE49-F238E27FC236}">
                      <a16:creationId xmlns:a16="http://schemas.microsoft.com/office/drawing/2014/main" id="{AC938093-7950-48B7-B71C-90D2A2DD2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2" y="250"/>
                  <a:ext cx="789" cy="755"/>
                </a:xfrm>
                <a:custGeom>
                  <a:avLst/>
                  <a:gdLst/>
                  <a:ahLst/>
                  <a:cxnLst>
                    <a:cxn ang="0">
                      <a:pos x="675" y="0"/>
                    </a:cxn>
                    <a:cxn ang="0">
                      <a:pos x="113" y="464"/>
                    </a:cxn>
                    <a:cxn ang="0">
                      <a:pos x="0" y="755"/>
                    </a:cxn>
                    <a:cxn ang="0">
                      <a:pos x="789" y="294"/>
                    </a:cxn>
                    <a:cxn ang="0">
                      <a:pos x="675" y="0"/>
                    </a:cxn>
                  </a:cxnLst>
                  <a:rect l="0" t="0" r="r" b="b"/>
                  <a:pathLst>
                    <a:path w="789" h="755">
                      <a:moveTo>
                        <a:pt x="675" y="0"/>
                      </a:moveTo>
                      <a:lnTo>
                        <a:pt x="113" y="464"/>
                      </a:lnTo>
                      <a:lnTo>
                        <a:pt x="0" y="755"/>
                      </a:lnTo>
                      <a:lnTo>
                        <a:pt x="789" y="294"/>
                      </a:lnTo>
                      <a:lnTo>
                        <a:pt x="675" y="0"/>
                      </a:lnTo>
                      <a:close/>
                    </a:path>
                  </a:pathLst>
                </a:custGeom>
                <a:solidFill>
                  <a:srgbClr val="2C3F5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9">
                  <a:extLst>
                    <a:ext uri="{FF2B5EF4-FFF2-40B4-BE49-F238E27FC236}">
                      <a16:creationId xmlns:a16="http://schemas.microsoft.com/office/drawing/2014/main" id="{305462B2-2AF8-4EFB-8DEF-881E5D7203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3" y="1635"/>
                  <a:ext cx="1685" cy="292"/>
                </a:xfrm>
                <a:custGeom>
                  <a:avLst/>
                  <a:gdLst/>
                  <a:ahLst/>
                  <a:cxnLst>
                    <a:cxn ang="0">
                      <a:pos x="1685" y="292"/>
                    </a:cxn>
                    <a:cxn ang="0">
                      <a:pos x="1572" y="0"/>
                    </a:cxn>
                    <a:cxn ang="0">
                      <a:pos x="113" y="0"/>
                    </a:cxn>
                    <a:cxn ang="0">
                      <a:pos x="0" y="292"/>
                    </a:cxn>
                    <a:cxn ang="0">
                      <a:pos x="1685" y="292"/>
                    </a:cxn>
                  </a:cxnLst>
                  <a:rect l="0" t="0" r="r" b="b"/>
                  <a:pathLst>
                    <a:path w="1685" h="292">
                      <a:moveTo>
                        <a:pt x="1685" y="292"/>
                      </a:moveTo>
                      <a:lnTo>
                        <a:pt x="1572" y="0"/>
                      </a:lnTo>
                      <a:lnTo>
                        <a:pt x="113" y="0"/>
                      </a:lnTo>
                      <a:lnTo>
                        <a:pt x="0" y="292"/>
                      </a:lnTo>
                      <a:lnTo>
                        <a:pt x="1685" y="292"/>
                      </a:lnTo>
                      <a:close/>
                    </a:path>
                  </a:pathLst>
                </a:custGeom>
                <a:solidFill>
                  <a:srgbClr val="9BBB5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Freeform 10">
                  <a:extLst>
                    <a:ext uri="{FF2B5EF4-FFF2-40B4-BE49-F238E27FC236}">
                      <a16:creationId xmlns:a16="http://schemas.microsoft.com/office/drawing/2014/main" id="{B37B5402-6406-452D-BD1D-61F446CF38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" y="1175"/>
                  <a:ext cx="1327" cy="290"/>
                </a:xfrm>
                <a:custGeom>
                  <a:avLst/>
                  <a:gdLst/>
                  <a:ahLst/>
                  <a:cxnLst>
                    <a:cxn ang="0">
                      <a:pos x="112" y="0"/>
                    </a:cxn>
                    <a:cxn ang="0">
                      <a:pos x="0" y="290"/>
                    </a:cxn>
                    <a:cxn ang="0">
                      <a:pos x="1327" y="290"/>
                    </a:cxn>
                    <a:cxn ang="0">
                      <a:pos x="1213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1327" h="290">
                      <a:moveTo>
                        <a:pt x="112" y="0"/>
                      </a:moveTo>
                      <a:lnTo>
                        <a:pt x="0" y="290"/>
                      </a:lnTo>
                      <a:lnTo>
                        <a:pt x="1327" y="290"/>
                      </a:lnTo>
                      <a:lnTo>
                        <a:pt x="1213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Freeform 11">
                  <a:extLst>
                    <a:ext uri="{FF2B5EF4-FFF2-40B4-BE49-F238E27FC236}">
                      <a16:creationId xmlns:a16="http://schemas.microsoft.com/office/drawing/2014/main" id="{2AF2B293-F28E-406D-A3CD-A35B26A71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9" y="250"/>
                  <a:ext cx="893" cy="294"/>
                </a:xfrm>
                <a:custGeom>
                  <a:avLst/>
                  <a:gdLst/>
                  <a:ahLst/>
                  <a:cxnLst>
                    <a:cxn ang="0">
                      <a:pos x="610" y="294"/>
                    </a:cxn>
                    <a:cxn ang="0">
                      <a:pos x="496" y="0"/>
                    </a:cxn>
                    <a:cxn ang="0">
                      <a:pos x="115" y="0"/>
                    </a:cxn>
                    <a:cxn ang="0">
                      <a:pos x="0" y="294"/>
                    </a:cxn>
                    <a:cxn ang="0">
                      <a:pos x="610" y="294"/>
                    </a:cxn>
                  </a:cxnLst>
                  <a:rect l="0" t="0" r="r" b="b"/>
                  <a:pathLst>
                    <a:path w="610" h="294">
                      <a:moveTo>
                        <a:pt x="610" y="294"/>
                      </a:moveTo>
                      <a:lnTo>
                        <a:pt x="496" y="0"/>
                      </a:lnTo>
                      <a:lnTo>
                        <a:pt x="115" y="0"/>
                      </a:lnTo>
                      <a:lnTo>
                        <a:pt x="0" y="294"/>
                      </a:lnTo>
                      <a:lnTo>
                        <a:pt x="610" y="294"/>
                      </a:lnTo>
                      <a:close/>
                    </a:path>
                  </a:pathLst>
                </a:custGeom>
                <a:solidFill>
                  <a:srgbClr val="C039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12">
                  <a:extLst>
                    <a:ext uri="{FF2B5EF4-FFF2-40B4-BE49-F238E27FC236}">
                      <a16:creationId xmlns:a16="http://schemas.microsoft.com/office/drawing/2014/main" id="{FD07AEBA-0C29-4EB1-8AD1-DD3916586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2" y="714"/>
                  <a:ext cx="969" cy="291"/>
                </a:xfrm>
                <a:custGeom>
                  <a:avLst/>
                  <a:gdLst/>
                  <a:ahLst/>
                  <a:cxnLst>
                    <a:cxn ang="0">
                      <a:pos x="113" y="0"/>
                    </a:cxn>
                    <a:cxn ang="0">
                      <a:pos x="0" y="291"/>
                    </a:cxn>
                    <a:cxn ang="0">
                      <a:pos x="969" y="291"/>
                    </a:cxn>
                    <a:cxn ang="0">
                      <a:pos x="856" y="0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969" h="291">
                      <a:moveTo>
                        <a:pt x="113" y="0"/>
                      </a:moveTo>
                      <a:lnTo>
                        <a:pt x="0" y="291"/>
                      </a:lnTo>
                      <a:lnTo>
                        <a:pt x="969" y="291"/>
                      </a:lnTo>
                      <a:lnTo>
                        <a:pt x="856" y="0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solidFill>
                  <a:srgbClr val="2C3F5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D2BAAD64-9161-4448-B163-82B8054C8D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114" y="4378511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id-ID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Communication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C4DDD8C0-3EC7-46A1-BBF5-4D8A53D4A7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5098" y="3638545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CI" sz="16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Logit-Adjacent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650A868A-D482-4772-975B-E4D95028A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9166" y="2931630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CI" sz="16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SVM Non Linéaire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1FDEB280-18E2-4DCE-949D-262D1DD58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8147" y="2190750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CI" sz="16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Logit-Cumulative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45413012-115F-4FE3-A341-4FAC8ADA4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9166" y="1428750"/>
                <a:ext cx="1371600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fr-CI" sz="1600" b="1" dirty="0">
                    <a:solidFill>
                      <a:prstClr val="white"/>
                    </a:solidFill>
                    <a:latin typeface="Agency FB" panose="020B0503020202020204" pitchFamily="34" charset="0"/>
                  </a:rPr>
                  <a:t>Random Forest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606B0C38-2E90-4054-8032-D7D7C00CA07F}"/>
              </a:ext>
            </a:extLst>
          </p:cNvPr>
          <p:cNvGrpSpPr/>
          <p:nvPr/>
        </p:nvGrpSpPr>
        <p:grpSpPr>
          <a:xfrm>
            <a:off x="7187527" y="1805489"/>
            <a:ext cx="2894743" cy="4280514"/>
            <a:chOff x="7187527" y="1805489"/>
            <a:chExt cx="2894743" cy="4280514"/>
          </a:xfrm>
        </p:grpSpPr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7C14AE31-B84E-46B7-8691-86156A627EC3}"/>
                </a:ext>
              </a:extLst>
            </p:cNvPr>
            <p:cNvSpPr txBox="1">
              <a:spLocks/>
            </p:cNvSpPr>
            <p:nvPr/>
          </p:nvSpPr>
          <p:spPr>
            <a:xfrm>
              <a:off x="8945244" y="5628803"/>
              <a:ext cx="113702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CI" sz="2400" dirty="0">
                  <a:solidFill>
                    <a:srgbClr val="9BBB59"/>
                  </a:solidFill>
                  <a:latin typeface="Agency FB" panose="020B0503020202020204" pitchFamily="34" charset="0"/>
                </a:rPr>
                <a:t>73.42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AAA80E30-5A62-4CC5-B3C1-2C1D39FBE8FF}"/>
                </a:ext>
              </a:extLst>
            </p:cNvPr>
            <p:cNvSpPr txBox="1">
              <a:spLocks/>
            </p:cNvSpPr>
            <p:nvPr/>
          </p:nvSpPr>
          <p:spPr>
            <a:xfrm>
              <a:off x="8417736" y="4385671"/>
              <a:ext cx="1137026" cy="5088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CI" sz="2400" dirty="0">
                  <a:solidFill>
                    <a:srgbClr val="F39C12"/>
                  </a:solidFill>
                  <a:latin typeface="Agency FB" panose="020B0503020202020204" pitchFamily="34" charset="0"/>
                </a:rPr>
                <a:t>74.37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390C4E7E-449F-4DB8-8BB5-B3FA75F1AD1E}"/>
                </a:ext>
              </a:extLst>
            </p:cNvPr>
            <p:cNvSpPr txBox="1">
              <a:spLocks/>
            </p:cNvSpPr>
            <p:nvPr/>
          </p:nvSpPr>
          <p:spPr>
            <a:xfrm>
              <a:off x="7926453" y="3306489"/>
              <a:ext cx="1120554" cy="4565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CI" sz="2400" dirty="0">
                  <a:solidFill>
                    <a:srgbClr val="2C3F50"/>
                  </a:solidFill>
                  <a:latin typeface="Agency FB" panose="020B0503020202020204" pitchFamily="34" charset="0"/>
                </a:rPr>
                <a:t>75.32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2C3F5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2C3F5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B5EBF03E-DBD0-470A-8E22-AA85531C19D7}"/>
                </a:ext>
              </a:extLst>
            </p:cNvPr>
            <p:cNvSpPr txBox="1">
              <a:spLocks/>
            </p:cNvSpPr>
            <p:nvPr/>
          </p:nvSpPr>
          <p:spPr>
            <a:xfrm>
              <a:off x="7512740" y="2315905"/>
              <a:ext cx="1135257" cy="4869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CI" sz="2800" b="1" dirty="0">
                  <a:solidFill>
                    <a:srgbClr val="C0392B"/>
                  </a:solidFill>
                  <a:latin typeface="Agency FB" panose="020B0503020202020204" pitchFamily="34" charset="0"/>
                </a:rPr>
                <a:t>85</a:t>
              </a:r>
              <a:r>
                <a:rPr kumimoji="0" lang="fr-CI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392B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.79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392B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392B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5" name="TextBox 14">
              <a:extLst>
                <a:ext uri="{FF2B5EF4-FFF2-40B4-BE49-F238E27FC236}">
                  <a16:creationId xmlns:a16="http://schemas.microsoft.com/office/drawing/2014/main" id="{078A0933-0EEE-4FDA-A795-ECF374451742}"/>
                </a:ext>
              </a:extLst>
            </p:cNvPr>
            <p:cNvSpPr txBox="1"/>
            <p:nvPr/>
          </p:nvSpPr>
          <p:spPr>
            <a:xfrm rot="21261827">
              <a:off x="7187527" y="1805489"/>
              <a:ext cx="1886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Agency FB" panose="020B0503020202020204" pitchFamily="34" charset="0"/>
                </a:rPr>
                <a:t>Macro F1-Score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8FE45BE-1759-407F-849F-BE0B735921CF}"/>
              </a:ext>
            </a:extLst>
          </p:cNvPr>
          <p:cNvGrpSpPr/>
          <p:nvPr/>
        </p:nvGrpSpPr>
        <p:grpSpPr>
          <a:xfrm>
            <a:off x="2388315" y="1778410"/>
            <a:ext cx="2810237" cy="4234865"/>
            <a:chOff x="2388315" y="1778410"/>
            <a:chExt cx="2810237" cy="4234865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95354836-E2C2-4A2C-B6F2-0F582D852F8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388315" y="5556075"/>
              <a:ext cx="113702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CI" sz="2400" i="0" u="none" strike="noStrike" kern="120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82.59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3" name="Content Placeholder 2">
              <a:extLst>
                <a:ext uri="{FF2B5EF4-FFF2-40B4-BE49-F238E27FC236}">
                  <a16:creationId xmlns:a16="http://schemas.microsoft.com/office/drawing/2014/main" id="{8126CB68-B320-4B8F-B407-54C7962AEBD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826532" y="4390109"/>
              <a:ext cx="1274182" cy="5088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CI" sz="2400" i="0" u="none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82.88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D1DACF9E-4D34-4448-9CF6-3D82F82C13D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305582" y="3305451"/>
              <a:ext cx="1120554" cy="4565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fr-CI" sz="2400" i="0" u="none" strike="noStrike" kern="1200" cap="none" spc="0" normalizeH="0" baseline="0" noProof="0" dirty="0">
                  <a:ln>
                    <a:noFill/>
                  </a:ln>
                  <a:solidFill>
                    <a:srgbClr val="2C3F5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83.16</a:t>
              </a:r>
              <a:r>
                <a: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2C3F5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2C3F5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C33BEE30-C317-4F37-A94A-AEC7E019805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3538284" y="2315905"/>
              <a:ext cx="1135257" cy="4869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fr-CI" sz="2800" b="1" dirty="0">
                  <a:solidFill>
                    <a:srgbClr val="C0392B"/>
                  </a:solidFill>
                  <a:latin typeface="Agency FB" panose="020B0503020202020204" pitchFamily="34" charset="0"/>
                </a:rPr>
                <a:t>89.37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392B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%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392B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7" name="TextBox 14">
              <a:extLst>
                <a:ext uri="{FF2B5EF4-FFF2-40B4-BE49-F238E27FC236}">
                  <a16:creationId xmlns:a16="http://schemas.microsoft.com/office/drawing/2014/main" id="{2693D411-10DD-4644-BD61-BCF460E096D4}"/>
                </a:ext>
              </a:extLst>
            </p:cNvPr>
            <p:cNvSpPr txBox="1"/>
            <p:nvPr/>
          </p:nvSpPr>
          <p:spPr>
            <a:xfrm rot="345172">
              <a:off x="2952627" y="1778410"/>
              <a:ext cx="2245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Agency FB" panose="020B0503020202020204" pitchFamily="34" charset="0"/>
                </a:rPr>
                <a:t>Balanced accuracy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811F1E3-44DA-40C7-965C-081BF9868D71}"/>
              </a:ext>
            </a:extLst>
          </p:cNvPr>
          <p:cNvSpPr/>
          <p:nvPr/>
        </p:nvSpPr>
        <p:spPr>
          <a:xfrm>
            <a:off x="125885" y="588388"/>
            <a:ext cx="4255997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3267A05F-D5EB-430A-8A2B-D5AD0B22B352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36F6ABD9-4A0D-4052-8F66-C54159C3D3ED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9" name="Organigramme : Connecteur 38">
              <a:extLst>
                <a:ext uri="{FF2B5EF4-FFF2-40B4-BE49-F238E27FC236}">
                  <a16:creationId xmlns:a16="http://schemas.microsoft.com/office/drawing/2014/main" id="{036847DE-BB88-4BE3-B6E9-834F2125F740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0333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22708"/>
            <a:ext cx="12226291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3" y="88825"/>
            <a:ext cx="4824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ÉVALUATION DU MODÈLE RETENU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81028" y="588388"/>
            <a:ext cx="264264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EA94CB79-E72C-4A1D-AE16-0E4B234EA01B}"/>
              </a:ext>
            </a:extLst>
          </p:cNvPr>
          <p:cNvSpPr txBox="1"/>
          <p:nvPr/>
        </p:nvSpPr>
        <p:spPr>
          <a:xfrm>
            <a:off x="710029" y="1285268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Agency FB" panose="020B0503020202020204" pitchFamily="34" charset="0"/>
              </a:rPr>
              <a:t>Matrice de confusion sur les données brutes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53D5205-9F94-4DD9-8F91-A0F7C6337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26647"/>
              </p:ext>
            </p:extLst>
          </p:nvPr>
        </p:nvGraphicFramePr>
        <p:xfrm>
          <a:off x="566234" y="2118123"/>
          <a:ext cx="5257352" cy="3363437"/>
        </p:xfrm>
        <a:graphic>
          <a:graphicData uri="http://schemas.openxmlformats.org/drawingml/2006/table">
            <a:tbl>
              <a:tblPr/>
              <a:tblGrid>
                <a:gridCol w="1582663">
                  <a:extLst>
                    <a:ext uri="{9D8B030D-6E8A-4147-A177-3AD203B41FA5}">
                      <a16:colId xmlns:a16="http://schemas.microsoft.com/office/drawing/2014/main" val="1389558825"/>
                    </a:ext>
                  </a:extLst>
                </a:gridCol>
                <a:gridCol w="1418939">
                  <a:extLst>
                    <a:ext uri="{9D8B030D-6E8A-4147-A177-3AD203B41FA5}">
                      <a16:colId xmlns:a16="http://schemas.microsoft.com/office/drawing/2014/main" val="482319366"/>
                    </a:ext>
                  </a:extLst>
                </a:gridCol>
                <a:gridCol w="1127875">
                  <a:extLst>
                    <a:ext uri="{9D8B030D-6E8A-4147-A177-3AD203B41FA5}">
                      <a16:colId xmlns:a16="http://schemas.microsoft.com/office/drawing/2014/main" val="1541313629"/>
                    </a:ext>
                  </a:extLst>
                </a:gridCol>
                <a:gridCol w="1127875">
                  <a:extLst>
                    <a:ext uri="{9D8B030D-6E8A-4147-A177-3AD203B41FA5}">
                      <a16:colId xmlns:a16="http://schemas.microsoft.com/office/drawing/2014/main" val="3613133994"/>
                    </a:ext>
                  </a:extLst>
                </a:gridCol>
              </a:tblGrid>
              <a:tr h="683552">
                <a:tc>
                  <a:txBody>
                    <a:bodyPr/>
                    <a:lstStyle/>
                    <a:p>
                      <a:pPr algn="l" fontAlgn="b"/>
                      <a:endParaRPr lang="fr-C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Sains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Sensibles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Défauts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47496"/>
                  </a:ext>
                </a:extLst>
              </a:tr>
              <a:tr h="6563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Sains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131462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1016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1035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75190"/>
                  </a:ext>
                </a:extLst>
              </a:tr>
              <a:tr h="64281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Sensibles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461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71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47028"/>
                  </a:ext>
                </a:extLst>
              </a:tr>
              <a:tr h="65186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Défauts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139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153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22684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53751"/>
                  </a:ext>
                </a:extLst>
              </a:tr>
              <a:tr h="72882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Total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131911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1630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23790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140770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CFACF4A-C1A4-4913-8143-6CBB5F8CB3E5}"/>
              </a:ext>
            </a:extLst>
          </p:cNvPr>
          <p:cNvSpPr txBox="1"/>
          <p:nvPr/>
        </p:nvSpPr>
        <p:spPr>
          <a:xfrm>
            <a:off x="6160769" y="2477450"/>
            <a:ext cx="5634721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spcCol="504000" rtlCol="0">
            <a:spAutoFit/>
          </a:bodyPr>
          <a:lstStyle/>
          <a:p>
            <a:pPr marL="285750" indent="-285750">
              <a:buClr>
                <a:srgbClr val="C0392B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rPr>
              <a:t>131462 contrats sains sur 131911 correctement prédits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rPr>
              <a:t>le </a:t>
            </a:r>
            <a:r>
              <a:rPr lang="fr-FR" sz="1800" b="1" dirty="0">
                <a:effectLst/>
                <a:latin typeface="Agency FB" panose="020B0503020202020204" pitchFamily="34" charset="0"/>
                <a:ea typeface="Roboto Condensed" panose="02000000000000000000" pitchFamily="2" charset="0"/>
                <a:cs typeface="Calibri" panose="020F0502020204030204" pitchFamily="34" charset="0"/>
              </a:rPr>
              <a:t>Random Forest </a:t>
            </a:r>
            <a:r>
              <a:rPr lang="fr-F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rPr>
              <a:t>soit 99.66% ;</a:t>
            </a:r>
          </a:p>
          <a:p>
            <a:pPr>
              <a:buClr>
                <a:srgbClr val="C0392B"/>
              </a:buClr>
            </a:pPr>
            <a:endParaRPr lang="fr-FR" sz="18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C0392B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rPr>
              <a:t>461 contrats sensibles sur 1630 correctement prédits par le </a:t>
            </a:r>
            <a:r>
              <a:rPr lang="fr-FR" sz="1800" b="1" dirty="0">
                <a:effectLst/>
                <a:latin typeface="Agency FB" panose="020B0503020202020204" pitchFamily="34" charset="0"/>
                <a:ea typeface="Roboto Condensed" panose="02000000000000000000" pitchFamily="2" charset="0"/>
                <a:cs typeface="Calibri" panose="020F0502020204030204" pitchFamily="34" charset="0"/>
              </a:rPr>
              <a:t>Random Forest </a:t>
            </a:r>
            <a:r>
              <a:rPr lang="fr-F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rPr>
              <a:t>soit 28.28% ;</a:t>
            </a:r>
          </a:p>
          <a:p>
            <a:pPr>
              <a:buClr>
                <a:srgbClr val="C0392B"/>
              </a:buClr>
            </a:pPr>
            <a:endParaRPr lang="fr-FR" sz="18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C0392B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22684 contrats en défaut sur 23790 correctement prédits par le </a:t>
            </a:r>
            <a:r>
              <a:rPr lang="fr-FR" sz="1800" b="1" dirty="0">
                <a:effectLst/>
                <a:latin typeface="Agency FB" panose="020B0503020202020204" pitchFamily="34" charset="0"/>
                <a:ea typeface="Roboto Condensed" panose="02000000000000000000" pitchFamily="2" charset="0"/>
              </a:rPr>
              <a:t>Random Forest </a:t>
            </a:r>
            <a:r>
              <a:rPr lang="fr-F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soit 95.35%</a:t>
            </a:r>
            <a:endParaRPr lang="fr-CI" sz="1800" dirty="0">
              <a:effectLst/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Clr>
                <a:srgbClr val="C0392B"/>
              </a:buClr>
              <a:buFont typeface="Wingdings" panose="05000000000000000000" pitchFamily="2" charset="2"/>
              <a:buChar char="Ø"/>
            </a:pPr>
            <a:endParaRPr lang="fr-FR" sz="18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C0392B"/>
              </a:buClr>
              <a:buFont typeface="Wingdings" panose="05000000000000000000" pitchFamily="2" charset="2"/>
              <a:buChar char="Ø"/>
            </a:pPr>
            <a:endParaRPr lang="fr-CI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17" name="TextBox 14">
            <a:extLst>
              <a:ext uri="{FF2B5EF4-FFF2-40B4-BE49-F238E27FC236}">
                <a16:creationId xmlns:a16="http://schemas.microsoft.com/office/drawing/2014/main" id="{FAAB19C1-5269-4500-BE41-E1CFE01B5751}"/>
              </a:ext>
            </a:extLst>
          </p:cNvPr>
          <p:cNvSpPr txBox="1"/>
          <p:nvPr/>
        </p:nvSpPr>
        <p:spPr>
          <a:xfrm>
            <a:off x="8088302" y="1285268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Agency FB" panose="020B0503020202020204" pitchFamily="34" charset="0"/>
              </a:rPr>
              <a:t>Interprétation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5DA863-8A3F-4D0B-A601-759F901E790B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390FC98-9E7F-45F1-9E07-F263FC0D273A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Organigramme : Connecteur 15">
              <a:extLst>
                <a:ext uri="{FF2B5EF4-FFF2-40B4-BE49-F238E27FC236}">
                  <a16:creationId xmlns:a16="http://schemas.microsoft.com/office/drawing/2014/main" id="{F5D5A047-D9E8-40D5-BAA1-018578E3708C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22</a:t>
              </a:r>
            </a:p>
          </p:txBody>
        </p:sp>
      </p:grpSp>
      <p:sp>
        <p:nvSpPr>
          <p:cNvPr id="17" name="Zone de texte 81">
            <a:extLst>
              <a:ext uri="{FF2B5EF4-FFF2-40B4-BE49-F238E27FC236}">
                <a16:creationId xmlns:a16="http://schemas.microsoft.com/office/drawing/2014/main" id="{BAC992B8-248B-4CDC-93DF-3C22A3719635}"/>
              </a:ext>
            </a:extLst>
          </p:cNvPr>
          <p:cNvSpPr txBox="1"/>
          <p:nvPr/>
        </p:nvSpPr>
        <p:spPr>
          <a:xfrm>
            <a:off x="2943750" y="1777356"/>
            <a:ext cx="1669415" cy="29718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I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  <a:ea typeface="Calibri" panose="020F0502020204030204" pitchFamily="34" charset="0"/>
              </a:rPr>
              <a:t>Classe de référence</a:t>
            </a:r>
          </a:p>
        </p:txBody>
      </p:sp>
      <p:sp>
        <p:nvSpPr>
          <p:cNvPr id="18" name="Zone de texte 80">
            <a:extLst>
              <a:ext uri="{FF2B5EF4-FFF2-40B4-BE49-F238E27FC236}">
                <a16:creationId xmlns:a16="http://schemas.microsoft.com/office/drawing/2014/main" id="{A89FCE8E-ECDF-44CB-909D-47B9A670D04B}"/>
              </a:ext>
            </a:extLst>
          </p:cNvPr>
          <p:cNvSpPr txBox="1"/>
          <p:nvPr/>
        </p:nvSpPr>
        <p:spPr>
          <a:xfrm rot="16200000">
            <a:off x="-539817" y="3901996"/>
            <a:ext cx="1669415" cy="29718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I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  <a:ea typeface="Calibri" panose="020F0502020204030204" pitchFamily="34" charset="0"/>
              </a:rPr>
              <a:t>Classe prédite</a:t>
            </a:r>
          </a:p>
        </p:txBody>
      </p:sp>
    </p:spTree>
    <p:extLst>
      <p:ext uri="{BB962C8B-B14F-4D97-AF65-F5344CB8AC3E}">
        <p14:creationId xmlns:p14="http://schemas.microsoft.com/office/powerpoint/2010/main" val="28024754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23347"/>
            <a:ext cx="12249151" cy="809052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3" y="88825"/>
            <a:ext cx="4824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ÉVALUATION DU MODÈLE RETENU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EA94CB79-E72C-4A1D-AE16-0E4B234EA01B}"/>
              </a:ext>
            </a:extLst>
          </p:cNvPr>
          <p:cNvSpPr txBox="1"/>
          <p:nvPr/>
        </p:nvSpPr>
        <p:spPr>
          <a:xfrm>
            <a:off x="415732" y="1261987"/>
            <a:ext cx="5979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Agency FB" panose="020B0503020202020204" pitchFamily="34" charset="0"/>
              </a:rPr>
              <a:t>Matrice de confusion sur les données rééquilibrées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ABA52B6-8910-4A0E-87DA-C0319D6FB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31507"/>
              </p:ext>
            </p:extLst>
          </p:nvPr>
        </p:nvGraphicFramePr>
        <p:xfrm>
          <a:off x="481578" y="2074536"/>
          <a:ext cx="5256000" cy="3362400"/>
        </p:xfrm>
        <a:graphic>
          <a:graphicData uri="http://schemas.openxmlformats.org/drawingml/2006/table">
            <a:tbl>
              <a:tblPr/>
              <a:tblGrid>
                <a:gridCol w="1289816">
                  <a:extLst>
                    <a:ext uri="{9D8B030D-6E8A-4147-A177-3AD203B41FA5}">
                      <a16:colId xmlns:a16="http://schemas.microsoft.com/office/drawing/2014/main" val="791703693"/>
                    </a:ext>
                  </a:extLst>
                </a:gridCol>
                <a:gridCol w="1370429">
                  <a:extLst>
                    <a:ext uri="{9D8B030D-6E8A-4147-A177-3AD203B41FA5}">
                      <a16:colId xmlns:a16="http://schemas.microsoft.com/office/drawing/2014/main" val="2782191454"/>
                    </a:ext>
                  </a:extLst>
                </a:gridCol>
                <a:gridCol w="1241448">
                  <a:extLst>
                    <a:ext uri="{9D8B030D-6E8A-4147-A177-3AD203B41FA5}">
                      <a16:colId xmlns:a16="http://schemas.microsoft.com/office/drawing/2014/main" val="290896417"/>
                    </a:ext>
                  </a:extLst>
                </a:gridCol>
                <a:gridCol w="1354307">
                  <a:extLst>
                    <a:ext uri="{9D8B030D-6E8A-4147-A177-3AD203B41FA5}">
                      <a16:colId xmlns:a16="http://schemas.microsoft.com/office/drawing/2014/main" val="4242012630"/>
                    </a:ext>
                  </a:extLst>
                </a:gridCol>
              </a:tblGrid>
              <a:tr h="583075">
                <a:tc>
                  <a:txBody>
                    <a:bodyPr/>
                    <a:lstStyle/>
                    <a:p>
                      <a:pPr algn="l" fontAlgn="b"/>
                      <a:endParaRPr lang="fr-C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2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Sains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Sensibles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Défauts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87094"/>
                  </a:ext>
                </a:extLst>
              </a:tr>
              <a:tr h="6559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Sains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263537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1552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1734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64500"/>
                  </a:ext>
                </a:extLst>
              </a:tr>
              <a:tr h="69483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Sensibles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177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1529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102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137041"/>
                  </a:ext>
                </a:extLst>
              </a:tr>
              <a:tr h="7045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Défauts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181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45746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73555"/>
                  </a:ext>
                </a:extLst>
              </a:tr>
              <a:tr h="72398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</a:rPr>
                        <a:t>Total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263824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3262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47582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95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533028"/>
                  </a:ext>
                </a:extLst>
              </a:tr>
            </a:tbl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DB610993-75E9-4A88-A607-4AEF55C0698B}"/>
              </a:ext>
            </a:extLst>
          </p:cNvPr>
          <p:cNvGrpSpPr/>
          <p:nvPr/>
        </p:nvGrpSpPr>
        <p:grpSpPr>
          <a:xfrm>
            <a:off x="6160769" y="1285268"/>
            <a:ext cx="5634721" cy="4037359"/>
            <a:chOff x="6160769" y="1285268"/>
            <a:chExt cx="5634721" cy="403735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40F0082-9A80-4A49-8AA3-6CB78B1384E4}"/>
                </a:ext>
              </a:extLst>
            </p:cNvPr>
            <p:cNvSpPr txBox="1"/>
            <p:nvPr/>
          </p:nvSpPr>
          <p:spPr>
            <a:xfrm>
              <a:off x="6160769" y="2460305"/>
              <a:ext cx="563472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spcCol="504000" rtlCol="0">
              <a:spAutoFit/>
            </a:bodyPr>
            <a:lstStyle/>
            <a:p>
              <a:pPr marL="285750" indent="-285750">
                <a:buClr>
                  <a:srgbClr val="C0392B"/>
                </a:buClr>
                <a:buFont typeface="Wingdings" panose="05000000000000000000" pitchFamily="2" charset="2"/>
                <a:buChar char="Ø"/>
              </a:pPr>
              <a:r>
                <a:rPr lang="fr-FR" sz="1800" dirty="0">
                  <a:effectLst/>
                  <a:latin typeface="Roboto" panose="02000000000000000000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263537 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Calibri" panose="020F0502020204030204" pitchFamily="34" charset="0"/>
                </a:rPr>
                <a:t> contrats sains sur </a:t>
              </a:r>
              <a:r>
                <a:rPr lang="fr-FR" sz="1800" dirty="0">
                  <a:effectLst/>
                  <a:latin typeface="Roboto" panose="02000000000000000000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263824 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Calibri" panose="020F0502020204030204" pitchFamily="34" charset="0"/>
                </a:rPr>
                <a:t> correctement prédits </a:t>
              </a:r>
              <a:r>
                <a:rPr lang="fr-FR" dirty="0">
                  <a:latin typeface="Roboto Condensed" panose="02000000000000000000" pitchFamily="2" charset="0"/>
                  <a:ea typeface="Roboto Condensed" panose="02000000000000000000" pitchFamily="2" charset="0"/>
                  <a:cs typeface="Calibri" panose="020F0502020204030204" pitchFamily="34" charset="0"/>
                </a:rPr>
                <a:t>le </a:t>
              </a:r>
              <a:r>
                <a:rPr lang="fr-FR" sz="1800" b="1" dirty="0">
                  <a:effectLst/>
                  <a:latin typeface="Agency FB" panose="020B0503020202020204" pitchFamily="34" charset="0"/>
                  <a:ea typeface="Roboto Condensed" panose="02000000000000000000" pitchFamily="2" charset="0"/>
                  <a:cs typeface="Calibri" panose="020F0502020204030204" pitchFamily="34" charset="0"/>
                </a:rPr>
                <a:t>Random Forest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Calibri" panose="020F0502020204030204" pitchFamily="34" charset="0"/>
                </a:rPr>
                <a:t> soit </a:t>
              </a:r>
              <a:r>
                <a:rPr lang="fr-FR" sz="1800" dirty="0">
                  <a:effectLst/>
                  <a:latin typeface="Roboto" panose="02000000000000000000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99.89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Calibri" panose="020F0502020204030204" pitchFamily="34" charset="0"/>
                </a:rPr>
                <a:t>% ;</a:t>
              </a:r>
            </a:p>
            <a:p>
              <a:pPr>
                <a:buClr>
                  <a:srgbClr val="C0392B"/>
                </a:buClr>
              </a:pPr>
              <a:endParaRPr lang="fr-F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endParaRPr>
            </a:p>
            <a:p>
              <a:pPr marL="285750" indent="-285750">
                <a:buClr>
                  <a:srgbClr val="C0392B"/>
                </a:buClr>
                <a:buFont typeface="Wingdings" panose="05000000000000000000" pitchFamily="2" charset="2"/>
                <a:buChar char="Ø"/>
              </a:pPr>
              <a:r>
                <a:rPr lang="fr-FR" sz="1800" dirty="0">
                  <a:effectLst/>
                  <a:latin typeface="Roboto" panose="02000000000000000000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1529 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Calibri" panose="020F0502020204030204" pitchFamily="34" charset="0"/>
                </a:rPr>
                <a:t>contrats sensibles sur </a:t>
              </a:r>
              <a:r>
                <a:rPr lang="fr-FR" sz="1800" dirty="0">
                  <a:effectLst/>
                  <a:latin typeface="Roboto" panose="02000000000000000000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3262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Calibri" panose="020F0502020204030204" pitchFamily="34" charset="0"/>
                </a:rPr>
                <a:t> correctement prédits par le </a:t>
              </a:r>
              <a:r>
                <a:rPr lang="fr-FR" sz="1800" b="1" dirty="0">
                  <a:effectLst/>
                  <a:latin typeface="Agency FB" panose="020B0503020202020204" pitchFamily="34" charset="0"/>
                  <a:ea typeface="Roboto Condensed" panose="02000000000000000000" pitchFamily="2" charset="0"/>
                  <a:cs typeface="Calibri" panose="020F0502020204030204" pitchFamily="34" charset="0"/>
                </a:rPr>
                <a:t>Random Forest 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Calibri" panose="020F0502020204030204" pitchFamily="34" charset="0"/>
                </a:rPr>
                <a:t>soit </a:t>
              </a:r>
              <a:r>
                <a:rPr lang="fr-FR" sz="1800" dirty="0">
                  <a:effectLst/>
                  <a:latin typeface="Roboto" panose="02000000000000000000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46.87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  <a:cs typeface="Calibri" panose="020F0502020204030204" pitchFamily="34" charset="0"/>
                </a:rPr>
                <a:t>% ;</a:t>
              </a:r>
            </a:p>
            <a:p>
              <a:pPr>
                <a:buClr>
                  <a:srgbClr val="C0392B"/>
                </a:buClr>
              </a:pPr>
              <a:endParaRPr lang="fr-F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endParaRPr>
            </a:p>
            <a:p>
              <a:pPr marL="285750" indent="-285750">
                <a:buClr>
                  <a:srgbClr val="C0392B"/>
                </a:buClr>
                <a:buFont typeface="Wingdings" panose="05000000000000000000" pitchFamily="2" charset="2"/>
                <a:buChar char="Ø"/>
              </a:pPr>
              <a:r>
                <a:rPr lang="fr-FR" sz="1800" dirty="0">
                  <a:effectLst/>
                  <a:latin typeface="Roboto" panose="02000000000000000000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45746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</a:rPr>
                <a:t> contrats en défaut sur </a:t>
              </a:r>
              <a:r>
                <a:rPr lang="fr-FR" sz="1800" dirty="0">
                  <a:effectLst/>
                  <a:latin typeface="Roboto" panose="02000000000000000000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47582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</a:rPr>
                <a:t> correctement prédits par le </a:t>
              </a:r>
              <a:r>
                <a:rPr lang="fr-FR" sz="1800" b="1" dirty="0">
                  <a:effectLst/>
                  <a:latin typeface="Agency FB" panose="020B0503020202020204" pitchFamily="34" charset="0"/>
                  <a:ea typeface="Roboto Condensed" panose="02000000000000000000" pitchFamily="2" charset="0"/>
                </a:rPr>
                <a:t>Random Forest 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</a:rPr>
                <a:t>soit </a:t>
              </a:r>
              <a:r>
                <a:rPr lang="fr-FR" sz="1800" dirty="0">
                  <a:effectLst/>
                  <a:latin typeface="Roboto" panose="02000000000000000000" pitchFamily="2" charset="0"/>
                  <a:ea typeface="Calibri" panose="020F0502020204030204" pitchFamily="34" charset="0"/>
                  <a:cs typeface="Calibri" panose="020F0502020204030204" pitchFamily="34" charset="0"/>
                </a:rPr>
                <a:t>96.14</a:t>
              </a:r>
              <a:r>
                <a:rPr lang="fr-FR" sz="1800" dirty="0">
                  <a:effectLst/>
                  <a:latin typeface="Roboto Condensed" panose="02000000000000000000" pitchFamily="2" charset="0"/>
                  <a:ea typeface="Roboto Condensed" panose="02000000000000000000" pitchFamily="2" charset="0"/>
                </a:rPr>
                <a:t>%</a:t>
              </a:r>
              <a:endParaRPr lang="fr-CI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pPr marL="285750" indent="-285750">
                <a:buClr>
                  <a:srgbClr val="C0392B"/>
                </a:buClr>
                <a:buFont typeface="Wingdings" panose="05000000000000000000" pitchFamily="2" charset="2"/>
                <a:buChar char="Ø"/>
              </a:pPr>
              <a:endParaRPr lang="fr-FR" sz="180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endParaRPr>
            </a:p>
            <a:p>
              <a:pPr marL="285750" indent="-285750">
                <a:buClr>
                  <a:srgbClr val="C0392B"/>
                </a:buClr>
                <a:buFont typeface="Wingdings" panose="05000000000000000000" pitchFamily="2" charset="2"/>
                <a:buChar char="Ø"/>
              </a:pPr>
              <a:endParaRPr lang="fr-CI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158B9C9-B9C0-462E-98D3-7D161641A3AD}"/>
                </a:ext>
              </a:extLst>
            </p:cNvPr>
            <p:cNvSpPr txBox="1"/>
            <p:nvPr/>
          </p:nvSpPr>
          <p:spPr>
            <a:xfrm>
              <a:off x="8088302" y="1285268"/>
              <a:ext cx="177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latin typeface="Agency FB" panose="020B0503020202020204" pitchFamily="34" charset="0"/>
                </a:rPr>
                <a:t>Interprétation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B871C4D-617C-448E-AD60-C3B4D0C04ACB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C01460E-18CD-4952-BB37-D2B339DE808C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Organigramme : Connecteur 16">
              <a:extLst>
                <a:ext uri="{FF2B5EF4-FFF2-40B4-BE49-F238E27FC236}">
                  <a16:creationId xmlns:a16="http://schemas.microsoft.com/office/drawing/2014/main" id="{DB13FB2A-04AF-4D63-AACE-C0911C171277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BAA56-14DA-4D6E-BAA3-F578372BB25C}"/>
              </a:ext>
            </a:extLst>
          </p:cNvPr>
          <p:cNvSpPr/>
          <p:nvPr/>
        </p:nvSpPr>
        <p:spPr>
          <a:xfrm>
            <a:off x="81028" y="588388"/>
            <a:ext cx="264264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sp>
        <p:nvSpPr>
          <p:cNvPr id="19" name="Zone de texte 81">
            <a:extLst>
              <a:ext uri="{FF2B5EF4-FFF2-40B4-BE49-F238E27FC236}">
                <a16:creationId xmlns:a16="http://schemas.microsoft.com/office/drawing/2014/main" id="{6340316A-701B-4933-924C-2D7BF543AD6E}"/>
              </a:ext>
            </a:extLst>
          </p:cNvPr>
          <p:cNvSpPr txBox="1"/>
          <p:nvPr/>
        </p:nvSpPr>
        <p:spPr>
          <a:xfrm>
            <a:off x="2883193" y="1751528"/>
            <a:ext cx="1669415" cy="29718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I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  <a:ea typeface="Calibri" panose="020F0502020204030204" pitchFamily="34" charset="0"/>
              </a:rPr>
              <a:t>Classe de référence</a:t>
            </a:r>
          </a:p>
        </p:txBody>
      </p:sp>
      <p:sp>
        <p:nvSpPr>
          <p:cNvPr id="20" name="Zone de texte 80">
            <a:extLst>
              <a:ext uri="{FF2B5EF4-FFF2-40B4-BE49-F238E27FC236}">
                <a16:creationId xmlns:a16="http://schemas.microsoft.com/office/drawing/2014/main" id="{AB6B244B-D6F8-4ECC-9390-8FEE2059600B}"/>
              </a:ext>
            </a:extLst>
          </p:cNvPr>
          <p:cNvSpPr txBox="1"/>
          <p:nvPr/>
        </p:nvSpPr>
        <p:spPr>
          <a:xfrm rot="16200000">
            <a:off x="-567565" y="3742876"/>
            <a:ext cx="1669415" cy="29718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I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  <a:ea typeface="Calibri" panose="020F0502020204030204" pitchFamily="34" charset="0"/>
              </a:rPr>
              <a:t>Classe prédite</a:t>
            </a:r>
          </a:p>
        </p:txBody>
      </p:sp>
    </p:spTree>
    <p:extLst>
      <p:ext uri="{BB962C8B-B14F-4D97-AF65-F5344CB8AC3E}">
        <p14:creationId xmlns:p14="http://schemas.microsoft.com/office/powerpoint/2010/main" val="25114915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E572233A-ED35-434E-9E99-8B936BED913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pied de page 1">
            <a:extLst>
              <a:ext uri="{FF2B5EF4-FFF2-40B4-BE49-F238E27FC236}">
                <a16:creationId xmlns:a16="http://schemas.microsoft.com/office/drawing/2014/main" id="{9D65141C-FDAD-4C89-A966-24B06BED7DB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DATAMART RISQ - 04/05/2021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C5EBB36-9061-46C2-9513-DD72E0EE7F8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090529CD-601C-4806-BDD8-0D24FFC7A27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41C4A5A8-5F9F-49A5-90C6-B2D59D2F2C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ce réservé d’image 11" descr="Mains rassemblées en cercle">
            <a:extLst>
              <a:ext uri="{FF2B5EF4-FFF2-40B4-BE49-F238E27FC236}">
                <a16:creationId xmlns:a16="http://schemas.microsoft.com/office/drawing/2014/main" id="{3F7A804C-B3FC-4A4E-8AFF-98D52CB6BD3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622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55D56C-236A-4AF1-905B-BD8BC021B3F8}"/>
              </a:ext>
            </a:extLst>
          </p:cNvPr>
          <p:cNvSpPr/>
          <p:nvPr/>
        </p:nvSpPr>
        <p:spPr>
          <a:xfrm>
            <a:off x="-40005" y="0"/>
            <a:ext cx="12232005" cy="6862233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1F642C-3288-403E-ADC5-0767F923DF4A}"/>
              </a:ext>
            </a:extLst>
          </p:cNvPr>
          <p:cNvSpPr/>
          <p:nvPr/>
        </p:nvSpPr>
        <p:spPr>
          <a:xfrm>
            <a:off x="-40005" y="-45720"/>
            <a:ext cx="12243435" cy="6907953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E608157-9BE6-4BCF-949E-AA6975DDBECB}"/>
              </a:ext>
            </a:extLst>
          </p:cNvPr>
          <p:cNvGrpSpPr/>
          <p:nvPr/>
        </p:nvGrpSpPr>
        <p:grpSpPr>
          <a:xfrm>
            <a:off x="5431520" y="1179934"/>
            <a:ext cx="5545961" cy="555415"/>
            <a:chOff x="4204459" y="3420462"/>
            <a:chExt cx="6505451" cy="4943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8E20088-7599-40BF-9968-03B4492A6661}"/>
                </a:ext>
              </a:extLst>
            </p:cNvPr>
            <p:cNvSpPr txBox="1"/>
            <p:nvPr/>
          </p:nvSpPr>
          <p:spPr>
            <a:xfrm>
              <a:off x="6163897" y="3420462"/>
              <a:ext cx="4371977" cy="493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Arial" panose="020B0604020202020204" pitchFamily="34" charset="0"/>
                </a:rPr>
                <a:t>SOMMAIRE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CBD1ECD-858F-48FD-AAA8-D7A818384729}"/>
                </a:ext>
              </a:extLst>
            </p:cNvPr>
            <p:cNvCxnSpPr/>
            <p:nvPr/>
          </p:nvCxnSpPr>
          <p:spPr>
            <a:xfrm>
              <a:off x="4204459" y="3914775"/>
              <a:ext cx="6505451" cy="0"/>
            </a:xfrm>
            <a:prstGeom prst="line">
              <a:avLst/>
            </a:prstGeom>
            <a:noFill/>
            <a:ln w="139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65BE986-9C48-41E3-BBC5-F0385E199D4C}"/>
              </a:ext>
            </a:extLst>
          </p:cNvPr>
          <p:cNvGrpSpPr/>
          <p:nvPr/>
        </p:nvGrpSpPr>
        <p:grpSpPr>
          <a:xfrm>
            <a:off x="89569" y="1252736"/>
            <a:ext cx="5681446" cy="3651211"/>
            <a:chOff x="-30482" y="1066851"/>
            <a:chExt cx="5250181" cy="399286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5E795EA-E17A-44BF-9A81-1EB3897BFAFD}"/>
                </a:ext>
              </a:extLst>
            </p:cNvPr>
            <p:cNvGrpSpPr/>
            <p:nvPr/>
          </p:nvGrpSpPr>
          <p:grpSpPr>
            <a:xfrm>
              <a:off x="-30482" y="2089757"/>
              <a:ext cx="4978720" cy="937260"/>
              <a:chOff x="-30482" y="1584911"/>
              <a:chExt cx="4271410" cy="93726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449475-A2A2-49DC-A4E3-7792EE11D033}"/>
                  </a:ext>
                </a:extLst>
              </p:cNvPr>
              <p:cNvSpPr/>
              <p:nvPr/>
            </p:nvSpPr>
            <p:spPr>
              <a:xfrm>
                <a:off x="-30482" y="1584911"/>
                <a:ext cx="980398" cy="937260"/>
              </a:xfrm>
              <a:prstGeom prst="rect">
                <a:avLst/>
              </a:prstGeom>
              <a:solidFill>
                <a:srgbClr val="C00000">
                  <a:alpha val="89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3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rPr>
                  <a:t>2</a:t>
                </a:r>
                <a:endParaRPr kumimoji="0" lang="fr-CI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DDA2DE19-25EE-4598-8C1D-6371D3AB435B}"/>
                  </a:ext>
                </a:extLst>
              </p:cNvPr>
              <p:cNvGrpSpPr/>
              <p:nvPr/>
            </p:nvGrpSpPr>
            <p:grpSpPr>
              <a:xfrm>
                <a:off x="1053535" y="1584911"/>
                <a:ext cx="3187393" cy="937260"/>
                <a:chOff x="1053535" y="2932681"/>
                <a:chExt cx="3187393" cy="93726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0813706-97EB-48C6-BF14-609523FBE9EE}"/>
                    </a:ext>
                  </a:extLst>
                </p:cNvPr>
                <p:cNvSpPr/>
                <p:nvPr/>
              </p:nvSpPr>
              <p:spPr>
                <a:xfrm>
                  <a:off x="1053537" y="2932681"/>
                  <a:ext cx="3148432" cy="937260"/>
                </a:xfrm>
                <a:prstGeom prst="rect">
                  <a:avLst/>
                </a:prstGeom>
                <a:solidFill>
                  <a:srgbClr val="C00000">
                    <a:alpha val="89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I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27616504-F8D2-456A-8C71-FC76004ED278}"/>
                    </a:ext>
                  </a:extLst>
                </p:cNvPr>
                <p:cNvSpPr txBox="1"/>
                <p:nvPr/>
              </p:nvSpPr>
              <p:spPr>
                <a:xfrm>
                  <a:off x="1053535" y="3098819"/>
                  <a:ext cx="3187393" cy="437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" panose="020B0604020202020204" pitchFamily="34" charset="0"/>
                    </a:rPr>
                    <a:t>PRÉSENTATION DU PROJET</a:t>
                  </a:r>
                </a:p>
              </p:txBody>
            </p:sp>
          </p:grp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5064944-8D61-4DE5-A7D8-6146C0E50BA0}"/>
                </a:ext>
              </a:extLst>
            </p:cNvPr>
            <p:cNvGrpSpPr/>
            <p:nvPr/>
          </p:nvGrpSpPr>
          <p:grpSpPr>
            <a:xfrm>
              <a:off x="-30482" y="4122458"/>
              <a:ext cx="5250181" cy="937260"/>
              <a:chOff x="-30481" y="3617612"/>
              <a:chExt cx="4482466" cy="93726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A322149-00C7-42B0-8F53-85A1E7FC5CC7}"/>
                  </a:ext>
                </a:extLst>
              </p:cNvPr>
              <p:cNvSpPr/>
              <p:nvPr/>
            </p:nvSpPr>
            <p:spPr>
              <a:xfrm>
                <a:off x="-30481" y="3617612"/>
                <a:ext cx="978426" cy="937260"/>
              </a:xfrm>
              <a:prstGeom prst="rect">
                <a:avLst/>
              </a:prstGeom>
              <a:solidFill>
                <a:srgbClr val="C00000">
                  <a:alpha val="89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3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rPr>
                  <a:t>4</a:t>
                </a:r>
                <a:endParaRPr kumimoji="0" lang="fr-CI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71593B41-6EE2-4A96-9401-264C9526412D}"/>
                  </a:ext>
                </a:extLst>
              </p:cNvPr>
              <p:cNvGrpSpPr/>
              <p:nvPr/>
            </p:nvGrpSpPr>
            <p:grpSpPr>
              <a:xfrm>
                <a:off x="1051356" y="3617612"/>
                <a:ext cx="3400629" cy="937260"/>
                <a:chOff x="1051356" y="4965382"/>
                <a:chExt cx="3400629" cy="93726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EDAE682-A0E3-4007-A51A-CD538D23FAE5}"/>
                    </a:ext>
                  </a:extLst>
                </p:cNvPr>
                <p:cNvSpPr/>
                <p:nvPr/>
              </p:nvSpPr>
              <p:spPr>
                <a:xfrm>
                  <a:off x="1051356" y="4965382"/>
                  <a:ext cx="3142101" cy="937260"/>
                </a:xfrm>
                <a:prstGeom prst="rect">
                  <a:avLst/>
                </a:prstGeom>
                <a:solidFill>
                  <a:srgbClr val="C00000">
                    <a:alpha val="89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I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6FF37A7-FF99-47BF-BD96-664A3AAC260D}"/>
                    </a:ext>
                  </a:extLst>
                </p:cNvPr>
                <p:cNvSpPr txBox="1"/>
                <p:nvPr/>
              </p:nvSpPr>
              <p:spPr>
                <a:xfrm>
                  <a:off x="1051356" y="5120137"/>
                  <a:ext cx="3400629" cy="437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" panose="020B0604020202020204" pitchFamily="34" charset="0"/>
                    </a:rPr>
                    <a:t>IMPLÉMENTATION DE LA SOLUTION</a:t>
                  </a:r>
                  <a:r>
                    <a:rPr kumimoji="0" lang="fr-F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Roboto Condensed" panose="02000000000000000000" pitchFamily="2" charset="0"/>
                      <a:ea typeface="Roboto Condensed" panose="02000000000000000000" pitchFamily="2" charset="0"/>
                    </a:rPr>
                    <a:t> </a:t>
                  </a:r>
                  <a:endParaRPr kumimoji="0" lang="fr-CI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 Condensed" panose="02000000000000000000" pitchFamily="2" charset="0"/>
                    <a:ea typeface="Roboto Condensed" panose="02000000000000000000" pitchFamily="2" charset="0"/>
                  </a:endParaRPr>
                </a:p>
              </p:txBody>
            </p:sp>
          </p:grp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663DB9E-5EAB-40C5-AA64-BE03AB69E8AA}"/>
                </a:ext>
              </a:extLst>
            </p:cNvPr>
            <p:cNvGrpSpPr/>
            <p:nvPr/>
          </p:nvGrpSpPr>
          <p:grpSpPr>
            <a:xfrm>
              <a:off x="-30482" y="3112305"/>
              <a:ext cx="4978718" cy="937260"/>
              <a:chOff x="-30480" y="2607459"/>
              <a:chExt cx="4269228" cy="93726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1430A4-BCDB-4AB5-8AE9-FAFAE9504AD5}"/>
                  </a:ext>
                </a:extLst>
              </p:cNvPr>
              <p:cNvSpPr/>
              <p:nvPr/>
            </p:nvSpPr>
            <p:spPr>
              <a:xfrm>
                <a:off x="-30480" y="2607459"/>
                <a:ext cx="980751" cy="937260"/>
              </a:xfrm>
              <a:prstGeom prst="rect">
                <a:avLst/>
              </a:prstGeom>
              <a:solidFill>
                <a:srgbClr val="C00000">
                  <a:alpha val="89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3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rPr>
                  <a:t>3</a:t>
                </a:r>
                <a:endParaRPr kumimoji="0" lang="fr-CI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7D58169F-3B27-4DF1-A04D-95EF7258068A}"/>
                  </a:ext>
                </a:extLst>
              </p:cNvPr>
              <p:cNvGrpSpPr/>
              <p:nvPr/>
            </p:nvGrpSpPr>
            <p:grpSpPr>
              <a:xfrm>
                <a:off x="1046595" y="2607459"/>
                <a:ext cx="3192153" cy="937260"/>
                <a:chOff x="1046595" y="3955229"/>
                <a:chExt cx="3192153" cy="93726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804D8A0-82FA-4EFC-8806-BE956FFB7C6F}"/>
                    </a:ext>
                  </a:extLst>
                </p:cNvPr>
                <p:cNvSpPr/>
                <p:nvPr/>
              </p:nvSpPr>
              <p:spPr>
                <a:xfrm>
                  <a:off x="1046595" y="3955229"/>
                  <a:ext cx="3149566" cy="937260"/>
                </a:xfrm>
                <a:prstGeom prst="rect">
                  <a:avLst/>
                </a:prstGeom>
                <a:solidFill>
                  <a:srgbClr val="C00000">
                    <a:alpha val="89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I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C6090FF-9846-49A1-A998-0B1E55A65507}"/>
                    </a:ext>
                  </a:extLst>
                </p:cNvPr>
                <p:cNvSpPr txBox="1"/>
                <p:nvPr/>
              </p:nvSpPr>
              <p:spPr>
                <a:xfrm>
                  <a:off x="1051355" y="4108125"/>
                  <a:ext cx="3187393" cy="437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" panose="020B0604020202020204" pitchFamily="34" charset="0"/>
                    </a:rPr>
                    <a:t>APPROCHES DE MODÉLISATION</a:t>
                  </a:r>
                </a:p>
              </p:txBody>
            </p:sp>
          </p:grp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900BA97-F47E-4808-AF59-9C8BC05A5764}"/>
                </a:ext>
              </a:extLst>
            </p:cNvPr>
            <p:cNvGrpSpPr/>
            <p:nvPr/>
          </p:nvGrpSpPr>
          <p:grpSpPr>
            <a:xfrm>
              <a:off x="-30481" y="1066851"/>
              <a:ext cx="4978718" cy="937260"/>
              <a:chOff x="-30481" y="562005"/>
              <a:chExt cx="4261885" cy="9372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14EC60-AD41-4D23-A78F-3C989C11EB0B}"/>
                  </a:ext>
                </a:extLst>
              </p:cNvPr>
              <p:cNvSpPr/>
              <p:nvPr/>
            </p:nvSpPr>
            <p:spPr>
              <a:xfrm>
                <a:off x="-30481" y="562005"/>
                <a:ext cx="980398" cy="937260"/>
              </a:xfrm>
              <a:prstGeom prst="rect">
                <a:avLst/>
              </a:prstGeom>
              <a:solidFill>
                <a:srgbClr val="C00000">
                  <a:alpha val="89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3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rPr>
                  <a:t>1</a:t>
                </a:r>
                <a:endParaRPr kumimoji="0" lang="fr-CI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endParaRP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EB2ECE3A-FD6F-4892-B436-044320CBD645}"/>
                  </a:ext>
                </a:extLst>
              </p:cNvPr>
              <p:cNvGrpSpPr/>
              <p:nvPr/>
            </p:nvGrpSpPr>
            <p:grpSpPr>
              <a:xfrm>
                <a:off x="1052492" y="562005"/>
                <a:ext cx="3178912" cy="937260"/>
                <a:chOff x="1053536" y="1909775"/>
                <a:chExt cx="3178912" cy="9372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389871F-38AC-4103-B1C9-9463AB649ED2}"/>
                    </a:ext>
                  </a:extLst>
                </p:cNvPr>
                <p:cNvSpPr/>
                <p:nvPr/>
              </p:nvSpPr>
              <p:spPr>
                <a:xfrm>
                  <a:off x="1053536" y="1909775"/>
                  <a:ext cx="3148432" cy="937260"/>
                </a:xfrm>
                <a:prstGeom prst="rect">
                  <a:avLst/>
                </a:prstGeom>
                <a:solidFill>
                  <a:srgbClr val="C00000">
                    <a:alpha val="89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I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B230B33A-1659-4BCB-98D6-1FAD4C30DEFC}"/>
                    </a:ext>
                  </a:extLst>
                </p:cNvPr>
                <p:cNvSpPr txBox="1"/>
                <p:nvPr/>
              </p:nvSpPr>
              <p:spPr>
                <a:xfrm>
                  <a:off x="1053536" y="2070219"/>
                  <a:ext cx="3178912" cy="437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 panose="02000000000000000000" pitchFamily="2" charset="0"/>
                      <a:ea typeface="Roboto Condensed" panose="02000000000000000000" pitchFamily="2" charset="0"/>
                      <a:cs typeface="Arial" panose="020B0604020202020204" pitchFamily="34" charset="0"/>
                    </a:rPr>
                    <a:t>STRUCTURE D’ACCUEIL</a:t>
                  </a:r>
                </a:p>
              </p:txBody>
            </p:sp>
          </p:grpSp>
        </p:grpSp>
      </p:grp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DCD80761-C93A-493E-8C8F-E1AF8BFB567B}"/>
              </a:ext>
            </a:extLst>
          </p:cNvPr>
          <p:cNvSpPr/>
          <p:nvPr/>
        </p:nvSpPr>
        <p:spPr>
          <a:xfrm>
            <a:off x="11679495" y="6394403"/>
            <a:ext cx="510338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00FF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958825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22708"/>
            <a:ext cx="12226291" cy="811378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3513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SÉLECTION DE VARIABLE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8174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506BC67-5BBD-429E-9C92-D5AEAE373A52}"/>
              </a:ext>
            </a:extLst>
          </p:cNvPr>
          <p:cNvSpPr txBox="1"/>
          <p:nvPr/>
        </p:nvSpPr>
        <p:spPr>
          <a:xfrm>
            <a:off x="3120462" y="1139755"/>
            <a:ext cx="781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gency FB" panose="020B0503020202020204" pitchFamily="34" charset="0"/>
              </a:rPr>
              <a:t>Top 12 des variables retenues par le modèle: </a:t>
            </a:r>
            <a:r>
              <a:rPr lang="fr-FR" sz="2800" b="1" dirty="0">
                <a:solidFill>
                  <a:srgbClr val="C00000"/>
                </a:solidFill>
                <a:latin typeface="Agency FB" panose="020B0503020202020204" pitchFamily="34" charset="0"/>
              </a:rPr>
              <a:t>RANDOM FOREST</a:t>
            </a:r>
            <a:endParaRPr lang="fr-FR" sz="24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7E9BB01-14B8-4E65-B205-022EE4DC6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63" y="1706364"/>
            <a:ext cx="6440300" cy="443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9E168DD3-E65D-40C0-B247-D14D7095D06F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E76EFED-1282-4B49-B2F2-1C80A539403A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Organigramme : Connecteur 14">
              <a:extLst>
                <a:ext uri="{FF2B5EF4-FFF2-40B4-BE49-F238E27FC236}">
                  <a16:creationId xmlns:a16="http://schemas.microsoft.com/office/drawing/2014/main" id="{2235008B-AF84-4DCD-B5AC-545B4F2BB1C2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0897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22708"/>
            <a:ext cx="12281536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75613"/>
            <a:ext cx="688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PLATEFORME ANALYTIQUE : ANALYTIC RISK 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D05900F-BD6F-4C1B-AE6A-72A1453B9164}"/>
              </a:ext>
            </a:extLst>
          </p:cNvPr>
          <p:cNvCxnSpPr>
            <a:cxnSpLocks/>
          </p:cNvCxnSpPr>
          <p:nvPr/>
        </p:nvCxnSpPr>
        <p:spPr>
          <a:xfrm flipV="1">
            <a:off x="697053" y="4687197"/>
            <a:ext cx="788740" cy="10617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CEA6032-1174-4943-B48E-EEE280A03BB0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A78D235-274E-4E59-97D8-EA4496FAE1B3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6" name="Organigramme : Connecteur 25">
              <a:extLst>
                <a:ext uri="{FF2B5EF4-FFF2-40B4-BE49-F238E27FC236}">
                  <a16:creationId xmlns:a16="http://schemas.microsoft.com/office/drawing/2014/main" id="{7E391486-FB95-4EF9-A553-E6B3352A7B46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25</a:t>
              </a: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680C36D9-05D1-4103-A506-C8C415EF0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3" y="1058240"/>
            <a:ext cx="11127279" cy="5313454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D0ED0061-7F13-46E2-8B14-6AEAF828C259}"/>
              </a:ext>
            </a:extLst>
          </p:cNvPr>
          <p:cNvGrpSpPr/>
          <p:nvPr/>
        </p:nvGrpSpPr>
        <p:grpSpPr>
          <a:xfrm>
            <a:off x="1498319" y="4492362"/>
            <a:ext cx="3985660" cy="456454"/>
            <a:chOff x="1559026" y="5577764"/>
            <a:chExt cx="3985660" cy="410487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F0A2217C-4FCB-422F-88D3-155E2FA6363F}"/>
                </a:ext>
              </a:extLst>
            </p:cNvPr>
            <p:cNvSpPr txBox="1"/>
            <p:nvPr/>
          </p:nvSpPr>
          <p:spPr>
            <a:xfrm>
              <a:off x="1559026" y="5752986"/>
              <a:ext cx="2466599" cy="235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I" sz="1100" b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Interface d’authentification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7AC51F0A-B80D-47FE-9193-5BE0DAC86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5625" y="5577764"/>
              <a:ext cx="1519061" cy="2949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0809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76F809E-EA91-40C0-9F33-A8B6FB218E28}"/>
              </a:ext>
            </a:extLst>
          </p:cNvPr>
          <p:cNvGrpSpPr/>
          <p:nvPr/>
        </p:nvGrpSpPr>
        <p:grpSpPr>
          <a:xfrm>
            <a:off x="1091423" y="1118101"/>
            <a:ext cx="10562400" cy="4992496"/>
            <a:chOff x="1091423" y="1098650"/>
            <a:chExt cx="10562400" cy="499249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28CB900-38BA-48B8-AAC2-E9FC280B4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6"/>
            <a:stretch/>
          </p:blipFill>
          <p:spPr>
            <a:xfrm>
              <a:off x="1091423" y="1098650"/>
              <a:ext cx="10562400" cy="4992496"/>
            </a:xfrm>
            <a:prstGeom prst="rect">
              <a:avLst/>
            </a:prstGeom>
          </p:spPr>
        </p:pic>
        <p:sp>
          <p:nvSpPr>
            <p:cNvPr id="38" name="Zone de texte 27">
              <a:extLst>
                <a:ext uri="{FF2B5EF4-FFF2-40B4-BE49-F238E27FC236}">
                  <a16:creationId xmlns:a16="http://schemas.microsoft.com/office/drawing/2014/main" id="{F8FBD9A9-A73B-4F15-A806-7256B3EB7854}"/>
                </a:ext>
              </a:extLst>
            </p:cNvPr>
            <p:cNvSpPr txBox="1"/>
            <p:nvPr/>
          </p:nvSpPr>
          <p:spPr>
            <a:xfrm>
              <a:off x="6601257" y="2957208"/>
              <a:ext cx="479627" cy="3133937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  <a:endParaRPr kumimoji="0" lang="fr-CI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Zone de texte 27">
              <a:extLst>
                <a:ext uri="{FF2B5EF4-FFF2-40B4-BE49-F238E27FC236}">
                  <a16:creationId xmlns:a16="http://schemas.microsoft.com/office/drawing/2014/main" id="{B8BF0FC5-31A3-4CFF-9277-29732F6323E4}"/>
                </a:ext>
              </a:extLst>
            </p:cNvPr>
            <p:cNvSpPr txBox="1"/>
            <p:nvPr/>
          </p:nvSpPr>
          <p:spPr>
            <a:xfrm>
              <a:off x="7158635" y="2915057"/>
              <a:ext cx="578098" cy="3133937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  <a:endParaRPr kumimoji="0" lang="fr-CI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22708"/>
            <a:ext cx="12281536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75613"/>
            <a:ext cx="688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PLATEFORME ANALYTIQUE : ANALYTIC RISK 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4D1523-478C-47A2-BB49-EAD5CA073BC3}"/>
              </a:ext>
            </a:extLst>
          </p:cNvPr>
          <p:cNvGrpSpPr/>
          <p:nvPr/>
        </p:nvGrpSpPr>
        <p:grpSpPr>
          <a:xfrm>
            <a:off x="1929594" y="5523537"/>
            <a:ext cx="3998631" cy="425296"/>
            <a:chOff x="1559025" y="5584251"/>
            <a:chExt cx="3998631" cy="425296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5A74FDD2-54CF-4217-8A6E-671654C692A9}"/>
                </a:ext>
              </a:extLst>
            </p:cNvPr>
            <p:cNvSpPr txBox="1"/>
            <p:nvPr/>
          </p:nvSpPr>
          <p:spPr>
            <a:xfrm>
              <a:off x="1559025" y="5747937"/>
              <a:ext cx="29601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I" sz="1100" b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Clients dont le modèle a prédit le </a:t>
              </a:r>
              <a:r>
                <a:rPr lang="fr-CI" sz="1100" b="1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STAGE</a:t>
              </a:r>
              <a:r>
                <a:rPr lang="fr-CI" sz="1100" b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à date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3C64B35-3806-4EB3-8BAA-7BE1323F4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2170" y="5584251"/>
              <a:ext cx="1025486" cy="3009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CEA6032-1174-4943-B48E-EEE280A03BB0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A78D235-274E-4E59-97D8-EA4496FAE1B3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6" name="Organigramme : Connecteur 25">
              <a:extLst>
                <a:ext uri="{FF2B5EF4-FFF2-40B4-BE49-F238E27FC236}">
                  <a16:creationId xmlns:a16="http://schemas.microsoft.com/office/drawing/2014/main" id="{7E391486-FB95-4EF9-A553-E6B3352A7B46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26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AEF5E4D-6788-495D-AFE6-0B5055AD3718}"/>
              </a:ext>
            </a:extLst>
          </p:cNvPr>
          <p:cNvGrpSpPr/>
          <p:nvPr/>
        </p:nvGrpSpPr>
        <p:grpSpPr>
          <a:xfrm>
            <a:off x="752061" y="1603345"/>
            <a:ext cx="1128102" cy="1825654"/>
            <a:chOff x="752061" y="1603345"/>
            <a:chExt cx="1128102" cy="1825654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7F7BBE49-6A40-49AF-B4B0-03B15B5D09B3}"/>
                </a:ext>
              </a:extLst>
            </p:cNvPr>
            <p:cNvSpPr txBox="1"/>
            <p:nvPr/>
          </p:nvSpPr>
          <p:spPr>
            <a:xfrm rot="16200000">
              <a:off x="249223" y="2664552"/>
              <a:ext cx="126728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I" sz="1100" b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Choix de la filiale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857FBC8D-25BA-4EA8-93AC-8F3C663BD59C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V="1">
              <a:off x="1013671" y="1603345"/>
              <a:ext cx="866492" cy="119201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7CAE6E7-44AF-4256-9D18-C0E8A33361FC}"/>
              </a:ext>
            </a:extLst>
          </p:cNvPr>
          <p:cNvGrpSpPr/>
          <p:nvPr/>
        </p:nvGrpSpPr>
        <p:grpSpPr>
          <a:xfrm>
            <a:off x="752063" y="3937280"/>
            <a:ext cx="1128100" cy="2262693"/>
            <a:chOff x="752063" y="3937280"/>
            <a:chExt cx="1128100" cy="2262693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A881E80-2AFE-4653-8A5A-8BCDB09C2935}"/>
                </a:ext>
              </a:extLst>
            </p:cNvPr>
            <p:cNvSpPr txBox="1"/>
            <p:nvPr/>
          </p:nvSpPr>
          <p:spPr>
            <a:xfrm rot="16200000">
              <a:off x="-248479" y="4937822"/>
              <a:ext cx="226269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I" sz="1100" b="1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Variables pertinentes pour le modèle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8D05900F-BD6F-4C1B-AE6A-72A1453B9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423" y="4006923"/>
              <a:ext cx="788740" cy="106170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4861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22708"/>
            <a:ext cx="12237721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3" y="88825"/>
            <a:ext cx="795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APPLICATION AU PORTEFEUILLE DE SOCIÉTÉ GÉNÉRALE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78820" y="611248"/>
            <a:ext cx="4681597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D5A55C6-BDF1-413F-A297-D919F00426A5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087EDFA-6740-4E1A-809B-7C2DDEC96436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Organigramme : Connecteur 11">
              <a:extLst>
                <a:ext uri="{FF2B5EF4-FFF2-40B4-BE49-F238E27FC236}">
                  <a16:creationId xmlns:a16="http://schemas.microsoft.com/office/drawing/2014/main" id="{70D29BB4-69E0-4071-B1B1-3EC837AF0161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27</a:t>
              </a:r>
            </a:p>
          </p:txBody>
        </p:sp>
      </p:grp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FEA93143-088E-47F8-A67F-73CD6AAFECBC}"/>
              </a:ext>
            </a:extLst>
          </p:cNvPr>
          <p:cNvSpPr/>
          <p:nvPr/>
        </p:nvSpPr>
        <p:spPr>
          <a:xfrm rot="5400000">
            <a:off x="5914890" y="3625167"/>
            <a:ext cx="972000" cy="252000"/>
          </a:xfrm>
          <a:prstGeom prst="rightArrow">
            <a:avLst/>
          </a:prstGeom>
          <a:solidFill>
            <a:srgbClr val="2C3F50"/>
          </a:solidFill>
          <a:ln>
            <a:solidFill>
              <a:srgbClr val="2C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I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68CEABA-AB1E-474C-9721-14D348FE1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97290"/>
              </p:ext>
            </p:extLst>
          </p:nvPr>
        </p:nvGraphicFramePr>
        <p:xfrm>
          <a:off x="1355387" y="1735835"/>
          <a:ext cx="10706404" cy="1357200"/>
        </p:xfrm>
        <a:graphic>
          <a:graphicData uri="http://schemas.openxmlformats.org/drawingml/2006/table">
            <a:tbl>
              <a:tblPr/>
              <a:tblGrid>
                <a:gridCol w="686450">
                  <a:extLst>
                    <a:ext uri="{9D8B030D-6E8A-4147-A177-3AD203B41FA5}">
                      <a16:colId xmlns:a16="http://schemas.microsoft.com/office/drawing/2014/main" val="459798393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814487903"/>
                    </a:ext>
                  </a:extLst>
                </a:gridCol>
                <a:gridCol w="1173607">
                  <a:extLst>
                    <a:ext uri="{9D8B030D-6E8A-4147-A177-3AD203B41FA5}">
                      <a16:colId xmlns:a16="http://schemas.microsoft.com/office/drawing/2014/main" val="1964784989"/>
                    </a:ext>
                  </a:extLst>
                </a:gridCol>
                <a:gridCol w="686450">
                  <a:extLst>
                    <a:ext uri="{9D8B030D-6E8A-4147-A177-3AD203B41FA5}">
                      <a16:colId xmlns:a16="http://schemas.microsoft.com/office/drawing/2014/main" val="2647982235"/>
                    </a:ext>
                  </a:extLst>
                </a:gridCol>
                <a:gridCol w="985388">
                  <a:extLst>
                    <a:ext uri="{9D8B030D-6E8A-4147-A177-3AD203B41FA5}">
                      <a16:colId xmlns:a16="http://schemas.microsoft.com/office/drawing/2014/main" val="3240195142"/>
                    </a:ext>
                  </a:extLst>
                </a:gridCol>
                <a:gridCol w="686450">
                  <a:extLst>
                    <a:ext uri="{9D8B030D-6E8A-4147-A177-3AD203B41FA5}">
                      <a16:colId xmlns:a16="http://schemas.microsoft.com/office/drawing/2014/main" val="3220123877"/>
                    </a:ext>
                  </a:extLst>
                </a:gridCol>
                <a:gridCol w="686450">
                  <a:extLst>
                    <a:ext uri="{9D8B030D-6E8A-4147-A177-3AD203B41FA5}">
                      <a16:colId xmlns:a16="http://schemas.microsoft.com/office/drawing/2014/main" val="1077010930"/>
                    </a:ext>
                  </a:extLst>
                </a:gridCol>
                <a:gridCol w="996459">
                  <a:extLst>
                    <a:ext uri="{9D8B030D-6E8A-4147-A177-3AD203B41FA5}">
                      <a16:colId xmlns:a16="http://schemas.microsoft.com/office/drawing/2014/main" val="2293770637"/>
                    </a:ext>
                  </a:extLst>
                </a:gridCol>
                <a:gridCol w="686450">
                  <a:extLst>
                    <a:ext uri="{9D8B030D-6E8A-4147-A177-3AD203B41FA5}">
                      <a16:colId xmlns:a16="http://schemas.microsoft.com/office/drawing/2014/main" val="2960914215"/>
                    </a:ext>
                  </a:extLst>
                </a:gridCol>
                <a:gridCol w="686450">
                  <a:extLst>
                    <a:ext uri="{9D8B030D-6E8A-4147-A177-3AD203B41FA5}">
                      <a16:colId xmlns:a16="http://schemas.microsoft.com/office/drawing/2014/main" val="2383206026"/>
                    </a:ext>
                  </a:extLst>
                </a:gridCol>
                <a:gridCol w="1073962">
                  <a:extLst>
                    <a:ext uri="{9D8B030D-6E8A-4147-A177-3AD203B41FA5}">
                      <a16:colId xmlns:a16="http://schemas.microsoft.com/office/drawing/2014/main" val="1386931268"/>
                    </a:ext>
                  </a:extLst>
                </a:gridCol>
                <a:gridCol w="686450">
                  <a:extLst>
                    <a:ext uri="{9D8B030D-6E8A-4147-A177-3AD203B41FA5}">
                      <a16:colId xmlns:a16="http://schemas.microsoft.com/office/drawing/2014/main" val="628944392"/>
                    </a:ext>
                  </a:extLst>
                </a:gridCol>
                <a:gridCol w="686450">
                  <a:extLst>
                    <a:ext uri="{9D8B030D-6E8A-4147-A177-3AD203B41FA5}">
                      <a16:colId xmlns:a16="http://schemas.microsoft.com/office/drawing/2014/main" val="440242336"/>
                    </a:ext>
                  </a:extLst>
                </a:gridCol>
                <a:gridCol w="686450">
                  <a:extLst>
                    <a:ext uri="{9D8B030D-6E8A-4147-A177-3AD203B41FA5}">
                      <a16:colId xmlns:a16="http://schemas.microsoft.com/office/drawing/2014/main" val="3614826619"/>
                    </a:ext>
                  </a:extLst>
                </a:gridCol>
              </a:tblGrid>
              <a:tr h="688294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Arrêté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Sexe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Situation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Profession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Tranche de revenu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Code qualité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DPD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Montant prêt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Encours global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Solde du compte principal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Flux créditeur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Age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Durée du contrat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Stage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056591"/>
                  </a:ext>
                </a:extLst>
              </a:tr>
              <a:tr h="668906">
                <a:tc>
                  <a:txBody>
                    <a:bodyPr/>
                    <a:lstStyle/>
                    <a:p>
                      <a:pPr algn="r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30/04/2018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MARIE (MONOGAMIE)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INGENIEURS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700.001 A 800.000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[0, 31]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[170000, 1900000]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[0, 889071]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[-131636, 0]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[6,22e+7, 1,00e+10] 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[62, 99]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[9, 23]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</a:t>
                      </a:r>
                    </a:p>
                  </a:txBody>
                  <a:tcPr marL="3262" marR="3262" marT="32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950953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D8722B8C-9AD7-498E-8734-53E49D849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98225"/>
              </p:ext>
            </p:extLst>
          </p:nvPr>
        </p:nvGraphicFramePr>
        <p:xfrm>
          <a:off x="1355387" y="4467681"/>
          <a:ext cx="10706398" cy="1293730"/>
        </p:xfrm>
        <a:graphic>
          <a:graphicData uri="http://schemas.openxmlformats.org/drawingml/2006/table">
            <a:tbl>
              <a:tblPr/>
              <a:tblGrid>
                <a:gridCol w="1639004">
                  <a:extLst>
                    <a:ext uri="{9D8B030D-6E8A-4147-A177-3AD203B41FA5}">
                      <a16:colId xmlns:a16="http://schemas.microsoft.com/office/drawing/2014/main" val="1846702697"/>
                    </a:ext>
                  </a:extLst>
                </a:gridCol>
                <a:gridCol w="2114844">
                  <a:extLst>
                    <a:ext uri="{9D8B030D-6E8A-4147-A177-3AD203B41FA5}">
                      <a16:colId xmlns:a16="http://schemas.microsoft.com/office/drawing/2014/main" val="615578171"/>
                    </a:ext>
                  </a:extLst>
                </a:gridCol>
                <a:gridCol w="2035538">
                  <a:extLst>
                    <a:ext uri="{9D8B030D-6E8A-4147-A177-3AD203B41FA5}">
                      <a16:colId xmlns:a16="http://schemas.microsoft.com/office/drawing/2014/main" val="1804651295"/>
                    </a:ext>
                  </a:extLst>
                </a:gridCol>
                <a:gridCol w="1639004">
                  <a:extLst>
                    <a:ext uri="{9D8B030D-6E8A-4147-A177-3AD203B41FA5}">
                      <a16:colId xmlns:a16="http://schemas.microsoft.com/office/drawing/2014/main" val="2236796196"/>
                    </a:ext>
                  </a:extLst>
                </a:gridCol>
                <a:gridCol w="1639004">
                  <a:extLst>
                    <a:ext uri="{9D8B030D-6E8A-4147-A177-3AD203B41FA5}">
                      <a16:colId xmlns:a16="http://schemas.microsoft.com/office/drawing/2014/main" val="783734012"/>
                    </a:ext>
                  </a:extLst>
                </a:gridCol>
                <a:gridCol w="1639004">
                  <a:extLst>
                    <a:ext uri="{9D8B030D-6E8A-4147-A177-3AD203B41FA5}">
                      <a16:colId xmlns:a16="http://schemas.microsoft.com/office/drawing/2014/main" val="3529799249"/>
                    </a:ext>
                  </a:extLst>
                </a:gridCol>
              </a:tblGrid>
              <a:tr h="624824"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Arrêté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Contrat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Nom du client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Sain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Sensible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1" i="0" u="none" strike="noStrike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</a:rPr>
                        <a:t>Défaut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73894"/>
                  </a:ext>
                </a:extLst>
              </a:tr>
              <a:tr h="668906">
                <a:tc>
                  <a:txBody>
                    <a:bodyPr/>
                    <a:lstStyle/>
                    <a:p>
                      <a:pPr algn="r" fontAlgn="ctr"/>
                      <a:r>
                        <a:rPr lang="fr-C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31/05/2018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Id_A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Client_A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5447"/>
                  </a:ext>
                </a:extLst>
              </a:tr>
            </a:tbl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94BCF6AC-9BEE-4953-9E2B-1D571FC24FC9}"/>
              </a:ext>
            </a:extLst>
          </p:cNvPr>
          <p:cNvSpPr txBox="1"/>
          <p:nvPr/>
        </p:nvSpPr>
        <p:spPr>
          <a:xfrm>
            <a:off x="5939203" y="1107759"/>
            <a:ext cx="1175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latin typeface="Agency FB" panose="020B0503020202020204" pitchFamily="34" charset="0"/>
              </a:rPr>
              <a:t>Client_A</a:t>
            </a:r>
            <a:endParaRPr lang="fr-FR" sz="24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F25FC3B2-27FA-414D-A686-44261D8BB7AC}"/>
              </a:ext>
            </a:extLst>
          </p:cNvPr>
          <p:cNvSpPr txBox="1"/>
          <p:nvPr/>
        </p:nvSpPr>
        <p:spPr>
          <a:xfrm>
            <a:off x="130209" y="1936640"/>
            <a:ext cx="1175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gency FB" panose="020B0503020202020204" pitchFamily="34" charset="0"/>
              </a:rPr>
              <a:t>INPUT</a:t>
            </a:r>
            <a:endParaRPr lang="fr-FR" sz="24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3BD5972A-BB07-4893-81B7-CC6221122DFD}"/>
              </a:ext>
            </a:extLst>
          </p:cNvPr>
          <p:cNvSpPr txBox="1"/>
          <p:nvPr/>
        </p:nvSpPr>
        <p:spPr>
          <a:xfrm>
            <a:off x="130209" y="4630771"/>
            <a:ext cx="1175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gency FB" panose="020B0503020202020204" pitchFamily="34" charset="0"/>
              </a:rPr>
              <a:t>OUTPUT</a:t>
            </a:r>
            <a:endParaRPr lang="fr-FR" sz="24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101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22708"/>
            <a:ext cx="12226291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5" y="88825"/>
            <a:ext cx="288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LOGICIELS UTILISÉS 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3653CA99-A65C-46FB-AEA3-BC3DFAF99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3" y="1987868"/>
            <a:ext cx="2418686" cy="89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Google Shape;833;p36">
            <a:extLst>
              <a:ext uri="{FF2B5EF4-FFF2-40B4-BE49-F238E27FC236}">
                <a16:creationId xmlns:a16="http://schemas.microsoft.com/office/drawing/2014/main" id="{59D2D9F6-504B-4D0B-AD9C-348CCC85CC73}"/>
              </a:ext>
            </a:extLst>
          </p:cNvPr>
          <p:cNvSpPr txBox="1"/>
          <p:nvPr/>
        </p:nvSpPr>
        <p:spPr>
          <a:xfrm>
            <a:off x="1077630" y="3348948"/>
            <a:ext cx="2145630" cy="54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Roboto Condensed"/>
                <a:ea typeface="Roboto Condensed"/>
                <a:cs typeface="Roboto Condensed"/>
                <a:sym typeface="Roboto Condensed"/>
              </a:rPr>
              <a:t>Pour le traitement et la construction du modèle</a:t>
            </a:r>
            <a:endParaRPr sz="11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" name="Google Shape;838;p36">
            <a:extLst>
              <a:ext uri="{FF2B5EF4-FFF2-40B4-BE49-F238E27FC236}">
                <a16:creationId xmlns:a16="http://schemas.microsoft.com/office/drawing/2014/main" id="{5846D530-CF31-43BC-8639-24730520E3EE}"/>
              </a:ext>
            </a:extLst>
          </p:cNvPr>
          <p:cNvCxnSpPr/>
          <p:nvPr/>
        </p:nvCxnSpPr>
        <p:spPr>
          <a:xfrm>
            <a:off x="1158350" y="3237948"/>
            <a:ext cx="19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14" name="Google Shape;835;p36">
            <a:extLst>
              <a:ext uri="{FF2B5EF4-FFF2-40B4-BE49-F238E27FC236}">
                <a16:creationId xmlns:a16="http://schemas.microsoft.com/office/drawing/2014/main" id="{5C2BE85F-06EE-4F38-81D1-23D3795DC8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6360" y="2034465"/>
            <a:ext cx="2257887" cy="89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Google Shape;833;p36">
            <a:extLst>
              <a:ext uri="{FF2B5EF4-FFF2-40B4-BE49-F238E27FC236}">
                <a16:creationId xmlns:a16="http://schemas.microsoft.com/office/drawing/2014/main" id="{B3167916-6955-4E8A-A9A7-E39DB201E50A}"/>
              </a:ext>
            </a:extLst>
          </p:cNvPr>
          <p:cNvSpPr txBox="1"/>
          <p:nvPr/>
        </p:nvSpPr>
        <p:spPr>
          <a:xfrm>
            <a:off x="5166360" y="3449728"/>
            <a:ext cx="214563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 Condensed"/>
                <a:ea typeface="Roboto Condensed"/>
                <a:cs typeface="Roboto Condensed"/>
                <a:sym typeface="Roboto Condensed"/>
              </a:rPr>
              <a:t>Pour le traitement</a:t>
            </a:r>
            <a:endParaRPr sz="12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6" name="Google Shape;838;p36">
            <a:extLst>
              <a:ext uri="{FF2B5EF4-FFF2-40B4-BE49-F238E27FC236}">
                <a16:creationId xmlns:a16="http://schemas.microsoft.com/office/drawing/2014/main" id="{F10AB73C-4939-4379-AFC3-DF2F6A91D538}"/>
              </a:ext>
            </a:extLst>
          </p:cNvPr>
          <p:cNvCxnSpPr/>
          <p:nvPr/>
        </p:nvCxnSpPr>
        <p:spPr>
          <a:xfrm>
            <a:off x="5166360" y="3254426"/>
            <a:ext cx="19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B71C7B6-CD51-458A-936F-0B8D02372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968" y="2091794"/>
            <a:ext cx="1307057" cy="839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Google Shape;833;p36">
            <a:extLst>
              <a:ext uri="{FF2B5EF4-FFF2-40B4-BE49-F238E27FC236}">
                <a16:creationId xmlns:a16="http://schemas.microsoft.com/office/drawing/2014/main" id="{086398A4-60B0-4601-BBA0-FEC461474952}"/>
              </a:ext>
            </a:extLst>
          </p:cNvPr>
          <p:cNvSpPr txBox="1"/>
          <p:nvPr/>
        </p:nvSpPr>
        <p:spPr>
          <a:xfrm>
            <a:off x="8707755" y="3365425"/>
            <a:ext cx="2145630" cy="54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Roboto Condensed"/>
                <a:ea typeface="Roboto Condensed"/>
                <a:cs typeface="Roboto Condensed"/>
                <a:sym typeface="Roboto Condensed"/>
              </a:rPr>
              <a:t>Pour le dévéloppement de la plateforme analytique</a:t>
            </a:r>
            <a:endParaRPr sz="11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1" name="Google Shape;838;p36">
            <a:extLst>
              <a:ext uri="{FF2B5EF4-FFF2-40B4-BE49-F238E27FC236}">
                <a16:creationId xmlns:a16="http://schemas.microsoft.com/office/drawing/2014/main" id="{902CAE91-53BF-4242-8AC2-4FB7396538DF}"/>
              </a:ext>
            </a:extLst>
          </p:cNvPr>
          <p:cNvCxnSpPr/>
          <p:nvPr/>
        </p:nvCxnSpPr>
        <p:spPr>
          <a:xfrm>
            <a:off x="8801220" y="3254426"/>
            <a:ext cx="19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C0DF856-7F8F-42B7-972A-5514C04D2FDA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EFED835-C852-401C-B12A-CFFDF1B33242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3" name="Organigramme : Connecteur 22">
              <a:extLst>
                <a:ext uri="{FF2B5EF4-FFF2-40B4-BE49-F238E27FC236}">
                  <a16:creationId xmlns:a16="http://schemas.microsoft.com/office/drawing/2014/main" id="{18EC74C9-ADB7-4CE3-A475-285FA1B55508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1320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40802"/>
            <a:ext cx="12252961" cy="826507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210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102142" y="588388"/>
            <a:ext cx="1491702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B0882C2-7A57-434A-ADDF-BF058EEEDE78}"/>
              </a:ext>
            </a:extLst>
          </p:cNvPr>
          <p:cNvGrpSpPr/>
          <p:nvPr/>
        </p:nvGrpSpPr>
        <p:grpSpPr>
          <a:xfrm>
            <a:off x="4987511" y="1665001"/>
            <a:ext cx="4973734" cy="1265556"/>
            <a:chOff x="4987511" y="1162344"/>
            <a:chExt cx="4973734" cy="1265556"/>
          </a:xfrm>
        </p:grpSpPr>
        <p:sp>
          <p:nvSpPr>
            <p:cNvPr id="10" name="Google Shape;855;p37">
              <a:extLst>
                <a:ext uri="{FF2B5EF4-FFF2-40B4-BE49-F238E27FC236}">
                  <a16:creationId xmlns:a16="http://schemas.microsoft.com/office/drawing/2014/main" id="{3CB43374-5227-4F9D-A9E2-571A0B2EF0E2}"/>
                </a:ext>
              </a:extLst>
            </p:cNvPr>
            <p:cNvSpPr txBox="1"/>
            <p:nvPr/>
          </p:nvSpPr>
          <p:spPr>
            <a:xfrm>
              <a:off x="5298309" y="1162344"/>
              <a:ext cx="2022606" cy="446845"/>
            </a:xfrm>
            <a:prstGeom prst="rect">
              <a:avLst/>
            </a:prstGeom>
            <a:noFill/>
            <a:ln>
              <a:noFill/>
            </a:ln>
            <a:effectLst>
              <a:outerShdw blurRad="28575" dist="9525" dir="5520000" algn="bl" rotWithShape="0">
                <a:srgbClr val="666666">
                  <a:alpha val="64999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>
                  <a:latin typeface="Roboto Condensed"/>
                  <a:ea typeface="Roboto Condensed"/>
                  <a:cs typeface="Roboto Condensed"/>
                  <a:sym typeface="Roboto Condensed"/>
                </a:rPr>
                <a:t>Travail demandé </a:t>
              </a:r>
              <a:endParaRPr b="1" dirty="0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" name="Google Shape;849;p37">
              <a:extLst>
                <a:ext uri="{FF2B5EF4-FFF2-40B4-BE49-F238E27FC236}">
                  <a16:creationId xmlns:a16="http://schemas.microsoft.com/office/drawing/2014/main" id="{F4C249C4-044A-4223-A8BB-B2FD01A2B2FC}"/>
                </a:ext>
              </a:extLst>
            </p:cNvPr>
            <p:cNvSpPr txBox="1"/>
            <p:nvPr/>
          </p:nvSpPr>
          <p:spPr>
            <a:xfrm>
              <a:off x="5109409" y="1552156"/>
              <a:ext cx="4851836" cy="875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8750">
                <a:buSzPts val="1100"/>
              </a:pPr>
              <a:r>
                <a:rPr lang="en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Arial Narrow"/>
                  <a:sym typeface="Arial Narrow"/>
                </a:rPr>
                <a:t>- Mettre en place un modèle prédictif du changement de STAGE</a:t>
              </a:r>
              <a:endParaRPr sz="1400" dirty="0">
                <a:latin typeface="Roboto Condensed" panose="02000000000000000000" pitchFamily="2" charset="0"/>
                <a:ea typeface="Roboto Condensed" panose="02000000000000000000" pitchFamily="2" charset="0"/>
                <a:cs typeface="Arial Narrow"/>
                <a:sym typeface="Arial Narrow"/>
              </a:endParaRPr>
            </a:p>
          </p:txBody>
        </p:sp>
        <p:pic>
          <p:nvPicPr>
            <p:cNvPr id="13" name="Google Shape;851;p37">
              <a:extLst>
                <a:ext uri="{FF2B5EF4-FFF2-40B4-BE49-F238E27FC236}">
                  <a16:creationId xmlns:a16="http://schemas.microsoft.com/office/drawing/2014/main" id="{87A598AF-9F86-4F3B-847F-94333A6B4AE2}"/>
                </a:ext>
              </a:extLst>
            </p:cNvPr>
            <p:cNvPicPr preferRelativeResize="0"/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87511" y="1212620"/>
              <a:ext cx="310806" cy="315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4E605FC-4E07-40E4-9632-2E91BC03D1BA}"/>
              </a:ext>
            </a:extLst>
          </p:cNvPr>
          <p:cNvGrpSpPr/>
          <p:nvPr/>
        </p:nvGrpSpPr>
        <p:grpSpPr>
          <a:xfrm>
            <a:off x="137696" y="1048231"/>
            <a:ext cx="4922725" cy="4922725"/>
            <a:chOff x="137696" y="1048231"/>
            <a:chExt cx="4922725" cy="4922725"/>
          </a:xfrm>
        </p:grpSpPr>
        <p:pic>
          <p:nvPicPr>
            <p:cNvPr id="11" name="Graphique 10" descr="Toque d'étudiant contour">
              <a:extLst>
                <a:ext uri="{FF2B5EF4-FFF2-40B4-BE49-F238E27FC236}">
                  <a16:creationId xmlns:a16="http://schemas.microsoft.com/office/drawing/2014/main" id="{DF620444-80D4-449E-AF75-03326CCB2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7696" y="1048231"/>
              <a:ext cx="4922725" cy="4922725"/>
            </a:xfrm>
            <a:prstGeom prst="rect">
              <a:avLst/>
            </a:prstGeom>
          </p:spPr>
        </p:pic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603CA582-B358-4936-8A93-ECBF950CBA11}"/>
                </a:ext>
              </a:extLst>
            </p:cNvPr>
            <p:cNvSpPr txBox="1"/>
            <p:nvPr/>
          </p:nvSpPr>
          <p:spPr>
            <a:xfrm>
              <a:off x="1082244" y="2889595"/>
              <a:ext cx="3087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</a:rPr>
                <a:t>Ce qu’il faut retenir de ce stage.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8C4A0534-FC9E-4754-96D4-7F49B751DE47}"/>
              </a:ext>
            </a:extLst>
          </p:cNvPr>
          <p:cNvGrpSpPr/>
          <p:nvPr/>
        </p:nvGrpSpPr>
        <p:grpSpPr>
          <a:xfrm>
            <a:off x="4987510" y="2877736"/>
            <a:ext cx="5034555" cy="1473809"/>
            <a:chOff x="4987511" y="2441259"/>
            <a:chExt cx="4947834" cy="1177390"/>
          </a:xfrm>
        </p:grpSpPr>
        <p:sp>
          <p:nvSpPr>
            <p:cNvPr id="15" name="Google Shape;847;p37">
              <a:extLst>
                <a:ext uri="{FF2B5EF4-FFF2-40B4-BE49-F238E27FC236}">
                  <a16:creationId xmlns:a16="http://schemas.microsoft.com/office/drawing/2014/main" id="{93016744-0B82-46DB-AD88-7AA58C38186F}"/>
                </a:ext>
              </a:extLst>
            </p:cNvPr>
            <p:cNvSpPr txBox="1"/>
            <p:nvPr/>
          </p:nvSpPr>
          <p:spPr>
            <a:xfrm>
              <a:off x="5083510" y="2812420"/>
              <a:ext cx="4851835" cy="806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spcCol="468000" anchor="t" anchorCtr="0">
              <a:noAutofit/>
            </a:bodyPr>
            <a:lstStyle/>
            <a:p>
              <a:pPr marL="158750">
                <a:buSzPts val="1100"/>
              </a:pPr>
              <a:r>
                <a:rPr lang="en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Arial Narrow"/>
                  <a:sym typeface="Arial Narrow"/>
                </a:rPr>
                <a:t>- Mise en place d’un modèle  performant sur notre jeu de données avec une performance de </a:t>
              </a:r>
              <a:r>
                <a:rPr lang="en" sz="1400" b="1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Narrow"/>
                  <a:sym typeface="Arial Narrow"/>
                </a:rPr>
                <a:t>89.37%</a:t>
              </a:r>
              <a:r>
                <a:rPr lang="en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Arial Narrow"/>
                  <a:sym typeface="Arial Narrow"/>
                </a:rPr>
                <a:t> </a:t>
              </a:r>
            </a:p>
            <a:p>
              <a:pPr marL="158750">
                <a:buSzPts val="1100"/>
              </a:pPr>
              <a:r>
                <a:rPr lang="fr-CI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Arial Narrow"/>
                  <a:sym typeface="Arial Narrow"/>
                </a:rPr>
                <a:t>- Mise en place d’une plateforme analytique</a:t>
              </a:r>
              <a:endParaRPr sz="1400" dirty="0">
                <a:latin typeface="Roboto Condensed" panose="02000000000000000000" pitchFamily="2" charset="0"/>
                <a:ea typeface="Roboto Condensed" panose="02000000000000000000" pitchFamily="2" charset="0"/>
                <a:cs typeface="Arial Narrow"/>
                <a:sym typeface="Arial Narrow"/>
              </a:endParaRPr>
            </a:p>
          </p:txBody>
        </p:sp>
        <p:pic>
          <p:nvPicPr>
            <p:cNvPr id="16" name="Google Shape;852;p37">
              <a:extLst>
                <a:ext uri="{FF2B5EF4-FFF2-40B4-BE49-F238E27FC236}">
                  <a16:creationId xmlns:a16="http://schemas.microsoft.com/office/drawing/2014/main" id="{541C92D0-C183-4F9C-81C8-9B4ADA3138F1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987511" y="2501250"/>
              <a:ext cx="310800" cy="3016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856;p37">
              <a:extLst>
                <a:ext uri="{FF2B5EF4-FFF2-40B4-BE49-F238E27FC236}">
                  <a16:creationId xmlns:a16="http://schemas.microsoft.com/office/drawing/2014/main" id="{F5AEE844-6A28-413A-B6CA-2C4E00FC48BA}"/>
                </a:ext>
              </a:extLst>
            </p:cNvPr>
            <p:cNvSpPr txBox="1"/>
            <p:nvPr/>
          </p:nvSpPr>
          <p:spPr>
            <a:xfrm>
              <a:off x="5259861" y="2441259"/>
              <a:ext cx="2061054" cy="402452"/>
            </a:xfrm>
            <a:prstGeom prst="rect">
              <a:avLst/>
            </a:prstGeom>
            <a:noFill/>
            <a:ln>
              <a:noFill/>
            </a:ln>
            <a:effectLst>
              <a:outerShdw blurRad="28575" dist="9525" dir="5520000" algn="bl" rotWithShape="0">
                <a:srgbClr val="666666">
                  <a:alpha val="64999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b="1" dirty="0">
                  <a:latin typeface="Roboto Condensed"/>
                  <a:ea typeface="Roboto Condensed"/>
                  <a:cs typeface="Roboto Condensed"/>
                  <a:sym typeface="Roboto Condensed"/>
                </a:rPr>
                <a:t>Solution apportée</a:t>
              </a:r>
              <a:endParaRPr b="1" dirty="0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D3F1066-0D4F-4557-ABC6-70954F0CAAB1}"/>
              </a:ext>
            </a:extLst>
          </p:cNvPr>
          <p:cNvGrpSpPr/>
          <p:nvPr/>
        </p:nvGrpSpPr>
        <p:grpSpPr>
          <a:xfrm>
            <a:off x="5083511" y="4309135"/>
            <a:ext cx="4473350" cy="1493049"/>
            <a:chOff x="5083511" y="3474874"/>
            <a:chExt cx="4473350" cy="1493049"/>
          </a:xfrm>
        </p:grpSpPr>
        <p:sp>
          <p:nvSpPr>
            <p:cNvPr id="18" name="Google Shape;850;p37">
              <a:extLst>
                <a:ext uri="{FF2B5EF4-FFF2-40B4-BE49-F238E27FC236}">
                  <a16:creationId xmlns:a16="http://schemas.microsoft.com/office/drawing/2014/main" id="{AA13BC6A-E507-4B44-BD75-10E3F8C561E9}"/>
                </a:ext>
              </a:extLst>
            </p:cNvPr>
            <p:cNvSpPr txBox="1"/>
            <p:nvPr/>
          </p:nvSpPr>
          <p:spPr>
            <a:xfrm>
              <a:off x="5217961" y="3856068"/>
              <a:ext cx="4338900" cy="1111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8750">
                <a:buSzPts val="1100"/>
              </a:pPr>
              <a:r>
                <a:rPr lang="fr-FR" sz="14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Narrow"/>
                  <a:sym typeface="Arial Narrow"/>
                </a:rPr>
                <a:t>- Collecter plus de donnée sur les contrats sensibles</a:t>
              </a:r>
            </a:p>
            <a:p>
              <a:pPr marL="158750">
                <a:buSzPts val="1100"/>
              </a:pPr>
              <a:r>
                <a:rPr lang="fr-FR" sz="14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 Narrow"/>
                  <a:sym typeface="Arial Narrow"/>
                </a:rPr>
                <a:t>- Étendre cette plateforme au PPI et à  d’autres filiales</a:t>
              </a:r>
            </a:p>
          </p:txBody>
        </p:sp>
        <p:pic>
          <p:nvPicPr>
            <p:cNvPr id="19" name="Google Shape;853;p37">
              <a:extLst>
                <a:ext uri="{FF2B5EF4-FFF2-40B4-BE49-F238E27FC236}">
                  <a16:creationId xmlns:a16="http://schemas.microsoft.com/office/drawing/2014/main" id="{D47F1DBB-4C63-42D5-BF50-117F908057E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083511" y="3517285"/>
              <a:ext cx="310800" cy="315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58;p37">
              <a:extLst>
                <a:ext uri="{FF2B5EF4-FFF2-40B4-BE49-F238E27FC236}">
                  <a16:creationId xmlns:a16="http://schemas.microsoft.com/office/drawing/2014/main" id="{6ED7592B-DFAE-429D-944E-AA7504B7770C}"/>
                </a:ext>
              </a:extLst>
            </p:cNvPr>
            <p:cNvSpPr txBox="1"/>
            <p:nvPr/>
          </p:nvSpPr>
          <p:spPr>
            <a:xfrm>
              <a:off x="5336560" y="3474874"/>
              <a:ext cx="1841479" cy="372206"/>
            </a:xfrm>
            <a:prstGeom prst="rect">
              <a:avLst/>
            </a:prstGeom>
            <a:noFill/>
            <a:ln>
              <a:noFill/>
            </a:ln>
            <a:effectLst>
              <a:outerShdw blurRad="28575" dist="9525" dir="5520000" algn="bl" rotWithShape="0">
                <a:srgbClr val="666666">
                  <a:alpha val="64999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fr-CI" b="1" dirty="0">
                  <a:solidFill>
                    <a:prstClr val="black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Perspectives 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65AB622-5C9D-416B-BF36-74B52121875D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94DF369-B156-4D24-A485-9DF783BBF3CE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6" name="Organigramme : Connecteur 25">
              <a:extLst>
                <a:ext uri="{FF2B5EF4-FFF2-40B4-BE49-F238E27FC236}">
                  <a16:creationId xmlns:a16="http://schemas.microsoft.com/office/drawing/2014/main" id="{FE64C030-AC5E-40EE-94E0-715D5224EA9C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3106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6822B63-67C4-41A7-AE7D-EF3352537BC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B1DD226-F5FC-4352-B76A-369EB5119EE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91BCF0A9-99B9-4757-82FC-EA593D9B26C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ce réservé du numéro de diapositive 2">
            <a:extLst>
              <a:ext uri="{FF2B5EF4-FFF2-40B4-BE49-F238E27FC236}">
                <a16:creationId xmlns:a16="http://schemas.microsoft.com/office/drawing/2014/main" id="{C766B354-6E53-498E-A362-26B47BA31F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space réservé du pied de page 1">
            <a:extLst>
              <a:ext uri="{FF2B5EF4-FFF2-40B4-BE49-F238E27FC236}">
                <a16:creationId xmlns:a16="http://schemas.microsoft.com/office/drawing/2014/main" id="{D00A3CA7-FDCC-4A33-86C4-642DB80CDE4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DATAMART RISQ - 04/05/2021</a:t>
            </a:r>
          </a:p>
        </p:txBody>
      </p:sp>
      <p:sp>
        <p:nvSpPr>
          <p:cNvPr id="13" name="Espace réservé du numéro de diapositive 2">
            <a:extLst>
              <a:ext uri="{FF2B5EF4-FFF2-40B4-BE49-F238E27FC236}">
                <a16:creationId xmlns:a16="http://schemas.microsoft.com/office/drawing/2014/main" id="{8D799022-C90B-4396-AA75-16ED218686D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space réservé du numéro de diapositive 2">
            <a:extLst>
              <a:ext uri="{FF2B5EF4-FFF2-40B4-BE49-F238E27FC236}">
                <a16:creationId xmlns:a16="http://schemas.microsoft.com/office/drawing/2014/main" id="{C37F758E-69C0-4960-959F-D5D59D2E38A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u numéro de diapositive 2">
            <a:extLst>
              <a:ext uri="{FF2B5EF4-FFF2-40B4-BE49-F238E27FC236}">
                <a16:creationId xmlns:a16="http://schemas.microsoft.com/office/drawing/2014/main" id="{951598DB-5646-48BB-A6E9-BD280C42BEB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Espace réservé d’image 11" descr="Mains rassemblées en cercle">
            <a:extLst>
              <a:ext uri="{FF2B5EF4-FFF2-40B4-BE49-F238E27FC236}">
                <a16:creationId xmlns:a16="http://schemas.microsoft.com/office/drawing/2014/main" id="{21C7E021-A53B-4E26-A420-6BE5D26255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622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BC58BE8-7A0B-4B77-A50E-07F7871CEABD}"/>
              </a:ext>
            </a:extLst>
          </p:cNvPr>
          <p:cNvSpPr/>
          <p:nvPr/>
        </p:nvSpPr>
        <p:spPr>
          <a:xfrm>
            <a:off x="-40005" y="0"/>
            <a:ext cx="12232005" cy="6862233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19B36-AF60-4B98-9136-5D40F84763D4}"/>
              </a:ext>
            </a:extLst>
          </p:cNvPr>
          <p:cNvSpPr/>
          <p:nvPr/>
        </p:nvSpPr>
        <p:spPr>
          <a:xfrm>
            <a:off x="-40005" y="-80010"/>
            <a:ext cx="12254866" cy="6938010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 1">
            <a:extLst>
              <a:ext uri="{FF2B5EF4-FFF2-40B4-BE49-F238E27FC236}">
                <a16:creationId xmlns:a16="http://schemas.microsoft.com/office/drawing/2014/main" id="{15EB4AED-FDD3-47E3-B81C-010868A618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639"/>
          <a:stretch>
            <a:fillRect/>
          </a:stretch>
        </p:blipFill>
        <p:spPr>
          <a:xfrm>
            <a:off x="7262943" y="1347789"/>
            <a:ext cx="3313108" cy="45577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1A8BA1C-B223-49C1-A14A-12A7AF1E9B2C}"/>
              </a:ext>
            </a:extLst>
          </p:cNvPr>
          <p:cNvSpPr txBox="1"/>
          <p:nvPr/>
        </p:nvSpPr>
        <p:spPr>
          <a:xfrm>
            <a:off x="964043" y="2557659"/>
            <a:ext cx="5903040" cy="14465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1" i="1" cap="all" dirty="0">
                <a:solidFill>
                  <a:prstClr val="white"/>
                </a:solidFill>
                <a:latin typeface="Times New Roman" pitchFamily="18"/>
                <a:cs typeface="Times New Roman" pitchFamily="18"/>
              </a:rPr>
              <a:t>MERCI POUR VOTRE ATTENTION !!!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6439376-3E80-4405-87C0-E568593B6FB8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6E14261-31F9-4BBD-8ACB-EE05D0AB5878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3" name="Organigramme : Connecteur 22">
              <a:extLst>
                <a:ext uri="{FF2B5EF4-FFF2-40B4-BE49-F238E27FC236}">
                  <a16:creationId xmlns:a16="http://schemas.microsoft.com/office/drawing/2014/main" id="{EB0A059C-1E5D-4792-8B8B-CC0D30150B7F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412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23822"/>
            <a:ext cx="12237721" cy="809528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4138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DU PROJET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197CAD3-3F59-415D-84D0-53FCEA74E6CF}"/>
              </a:ext>
            </a:extLst>
          </p:cNvPr>
          <p:cNvGrpSpPr/>
          <p:nvPr/>
        </p:nvGrpSpPr>
        <p:grpSpPr>
          <a:xfrm>
            <a:off x="1833345" y="957838"/>
            <a:ext cx="9290478" cy="2062396"/>
            <a:chOff x="1797582" y="676037"/>
            <a:chExt cx="9290478" cy="2062396"/>
          </a:xfrm>
        </p:grpSpPr>
        <p:cxnSp>
          <p:nvCxnSpPr>
            <p:cNvPr id="13" name="Straight Connector 9">
              <a:extLst>
                <a:ext uri="{FF2B5EF4-FFF2-40B4-BE49-F238E27FC236}">
                  <a16:creationId xmlns:a16="http://schemas.microsoft.com/office/drawing/2014/main" id="{4340C262-94C2-4364-94D4-553463ECD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582" y="2720566"/>
              <a:ext cx="9290478" cy="17867"/>
            </a:xfrm>
            <a:prstGeom prst="line">
              <a:avLst/>
            </a:prstGeom>
            <a:noFill/>
            <a:ln w="9525" cap="flat" cmpd="sng" algn="ctr">
              <a:solidFill>
                <a:srgbClr val="AB0000"/>
              </a:solidFill>
              <a:prstDash val="solid"/>
              <a:miter lim="800000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B9E380-005D-4936-88FC-2380D0BBD8F7}"/>
                </a:ext>
              </a:extLst>
            </p:cNvPr>
            <p:cNvSpPr/>
            <p:nvPr/>
          </p:nvSpPr>
          <p:spPr>
            <a:xfrm>
              <a:off x="5578918" y="676037"/>
              <a:ext cx="1727805" cy="322231"/>
            </a:xfrm>
            <a:prstGeom prst="rect">
              <a:avLst/>
            </a:prstGeom>
            <a:solidFill>
              <a:srgbClr val="AB0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CONTEXTE</a:t>
              </a:r>
            </a:p>
          </p:txBody>
        </p:sp>
      </p:grpSp>
      <p:sp>
        <p:nvSpPr>
          <p:cNvPr id="26" name="Organigramme : Connecteur 25">
            <a:extLst>
              <a:ext uri="{FF2B5EF4-FFF2-40B4-BE49-F238E27FC236}">
                <a16:creationId xmlns:a16="http://schemas.microsoft.com/office/drawing/2014/main" id="{4862DFEA-0604-469E-85A0-C071D5985EBC}"/>
              </a:ext>
            </a:extLst>
          </p:cNvPr>
          <p:cNvSpPr/>
          <p:nvPr/>
        </p:nvSpPr>
        <p:spPr>
          <a:xfrm>
            <a:off x="11679495" y="6394403"/>
            <a:ext cx="510338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00FF"/>
                </a:solidFill>
              </a:rPr>
              <a:t>07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09C598-5111-49E9-8323-C591FE2EB160}"/>
              </a:ext>
            </a:extLst>
          </p:cNvPr>
          <p:cNvSpPr txBox="1"/>
          <p:nvPr/>
        </p:nvSpPr>
        <p:spPr>
          <a:xfrm flipH="1">
            <a:off x="1310845" y="1361666"/>
            <a:ext cx="929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omprendre les besoins de leur clientèle afin de proposer des offres ciblées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mettre en place un modèle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prédictif basé sur des techniques de machine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ce modèle permettra de détecter les clients les plus susceptibles à souscrire un prêt à la consommation et à adopter les services de banque à distance. 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F7648-7A7B-428D-A3EF-6E789D76ACAA}"/>
              </a:ext>
            </a:extLst>
          </p:cNvPr>
          <p:cNvSpPr/>
          <p:nvPr/>
        </p:nvSpPr>
        <p:spPr>
          <a:xfrm>
            <a:off x="4236707" y="3426126"/>
            <a:ext cx="2078368" cy="324252"/>
          </a:xfrm>
          <a:prstGeom prst="rect">
            <a:avLst/>
          </a:prstGeom>
          <a:solidFill>
            <a:srgbClr val="AB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white"/>
                </a:solidFill>
                <a:latin typeface="Calibri" panose="020F0502020204030204"/>
              </a:rPr>
              <a:t>Objectif général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27FAAE-5E18-4A00-976B-15FD9E009804}"/>
              </a:ext>
            </a:extLst>
          </p:cNvPr>
          <p:cNvSpPr txBox="1"/>
          <p:nvPr/>
        </p:nvSpPr>
        <p:spPr>
          <a:xfrm rot="10800000" flipV="1">
            <a:off x="1292975" y="3966647"/>
            <a:ext cx="9812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algn="just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Arial Narrow" panose="020B0606020202030204" pitchFamily="34" charset="0"/>
              </a:rPr>
              <a:t>Notre 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objectif général de ce stage est de développer un modèle de machine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learning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 basé sur le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scoring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 d’appétence afin de cibler les clients intéressés par le prêt à la consommation (PPO) et le produit de banque à distance (SG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Connect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 ).</a:t>
            </a:r>
            <a:endParaRPr lang="fr-FR" sz="1400" b="1" i="1" dirty="0">
              <a:solidFill>
                <a:srgbClr val="C00000"/>
              </a:solidFill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06700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30214"/>
            <a:ext cx="12264391" cy="815920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3" y="88825"/>
            <a:ext cx="4276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DU PROJET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3DE6042-B883-4F67-8905-90D3FDE2F85F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CB784EA-B52F-488D-BBCA-E070E13D7230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4" name="Organigramme : Connecteur 23">
              <a:extLst>
                <a:ext uri="{FF2B5EF4-FFF2-40B4-BE49-F238E27FC236}">
                  <a16:creationId xmlns:a16="http://schemas.microsoft.com/office/drawing/2014/main" id="{7169DC05-7183-4675-B452-EA5CAE1EC444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08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703BE2E-D241-457E-A528-AAE1703821E8}"/>
              </a:ext>
            </a:extLst>
          </p:cNvPr>
          <p:cNvSpPr/>
          <p:nvPr/>
        </p:nvSpPr>
        <p:spPr>
          <a:xfrm>
            <a:off x="4303434" y="1104710"/>
            <a:ext cx="2082315" cy="413615"/>
          </a:xfrm>
          <a:prstGeom prst="rect">
            <a:avLst/>
          </a:prstGeom>
          <a:solidFill>
            <a:srgbClr val="AB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Objectifs spécifiques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C62736-7E1A-4856-AB7D-D914303796A3}"/>
              </a:ext>
            </a:extLst>
          </p:cNvPr>
          <p:cNvSpPr txBox="1"/>
          <p:nvPr/>
        </p:nvSpPr>
        <p:spPr>
          <a:xfrm flipH="1">
            <a:off x="951546" y="1834365"/>
            <a:ext cx="103155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algn="just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 atteindre l’objectif général de notre étude, nous identifions quatre objectifs spécifiques pour chaque cas.</a:t>
            </a:r>
          </a:p>
          <a:p>
            <a:pPr marL="460375" indent="-285750" algn="just">
              <a:buFont typeface="Wingdings" panose="05000000000000000000" pitchFamily="2" charset="2"/>
              <a:buChar char="v"/>
            </a:pPr>
            <a:r>
              <a:rPr lang="fr-FR" sz="14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 PPO</a:t>
            </a:r>
          </a:p>
          <a:p>
            <a:pPr marL="460375" indent="-285750" algn="just"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Implémenter un modèle de machine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learning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 pour prédire le score d’appétence d’un client au produit PPO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 algn="just"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Caractériser les clients appétents au PPO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 algn="just"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Cibler les clients appétents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 algn="just"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Proposer une règle de décision pouvant conduire à la préférence du PPO</a:t>
            </a:r>
          </a:p>
          <a:p>
            <a:pPr marL="460375" indent="-285750" algn="just">
              <a:buFont typeface="Wingdings" panose="05000000000000000000" pitchFamily="2" charset="2"/>
              <a:buChar char="ü"/>
            </a:pPr>
            <a:endParaRPr lang="fr-FR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4625" algn="just"/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 algn="just">
              <a:buFont typeface="Wingdings" panose="05000000000000000000" pitchFamily="2" charset="2"/>
              <a:buChar char="v"/>
            </a:pPr>
            <a:r>
              <a:rPr lang="fr-FR" sz="14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 CONNECT</a:t>
            </a:r>
          </a:p>
          <a:p>
            <a:pPr marL="460375" indent="-285750" algn="just"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Implémenter un modèle de machine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learning</a:t>
            </a: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 pour prédire le score d’appétence d’un client au produit CONNECT</a:t>
            </a:r>
          </a:p>
          <a:p>
            <a:pPr marL="460375" indent="-285750" algn="just"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Caractériser les clients appétents au CONNECT</a:t>
            </a:r>
          </a:p>
          <a:p>
            <a:pPr marL="460375" indent="-285750" algn="just"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Cibler les clients appétents</a:t>
            </a:r>
          </a:p>
          <a:p>
            <a:pPr marL="460375" indent="-285750" algn="just">
              <a:buFont typeface="Wingdings" panose="05000000000000000000" pitchFamily="2" charset="2"/>
              <a:buChar char="ü"/>
            </a:pPr>
            <a:r>
              <a:rPr lang="fr-F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Proposer une règle de décision pouvant conduire à la préférence de CONNECT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algn="just"/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17975" lvl="8" indent="-285750" algn="just">
              <a:buFont typeface="Wingdings" panose="05000000000000000000" pitchFamily="2" charset="2"/>
              <a:buChar char="ü"/>
            </a:pPr>
            <a:endParaRPr lang="fr-FR" sz="1400" b="1" i="1" dirty="0">
              <a:solidFill>
                <a:srgbClr val="C00000"/>
              </a:solidFill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6311184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849AA2CC-A378-4580-B423-BD5F2387D4A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pied de page 1">
            <a:extLst>
              <a:ext uri="{FF2B5EF4-FFF2-40B4-BE49-F238E27FC236}">
                <a16:creationId xmlns:a16="http://schemas.microsoft.com/office/drawing/2014/main" id="{5B717CE7-FC02-4872-BC41-77513EFA306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DATAMART RISQ - 04/05/2021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5D5365D0-3A95-4D9C-A62F-EA2CD1CD5CC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D8C5EDE2-4E71-4009-9DCD-92BC645813F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4C83A72-02A3-45F7-82B7-E9AB92834B4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B64AE-9426-44D4-80F1-BAA5FCC0C1B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ce réservé d’image 11" descr="Mains rassemblées en cercle">
            <a:extLst>
              <a:ext uri="{FF2B5EF4-FFF2-40B4-BE49-F238E27FC236}">
                <a16:creationId xmlns:a16="http://schemas.microsoft.com/office/drawing/2014/main" id="{BF3EF64E-CAAA-4A6D-9C45-2AC11D4A19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622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D4A496-D5DE-47DF-B3F0-38464E95C01F}"/>
              </a:ext>
            </a:extLst>
          </p:cNvPr>
          <p:cNvSpPr/>
          <p:nvPr/>
        </p:nvSpPr>
        <p:spPr>
          <a:xfrm>
            <a:off x="-40005" y="0"/>
            <a:ext cx="12232005" cy="6862233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4AEFB-55C9-4F4D-99EF-DEAC54670A1D}"/>
              </a:ext>
            </a:extLst>
          </p:cNvPr>
          <p:cNvSpPr/>
          <p:nvPr/>
        </p:nvSpPr>
        <p:spPr>
          <a:xfrm>
            <a:off x="-40005" y="-25493"/>
            <a:ext cx="12260579" cy="6859151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CA57A5E-F6B2-4A50-ABD8-F79EA1BA2875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D4F0005E-00C1-482B-A82F-C0A0FB8033A1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2" name="Organigramme : Connecteur 41">
              <a:extLst>
                <a:ext uri="{FF2B5EF4-FFF2-40B4-BE49-F238E27FC236}">
                  <a16:creationId xmlns:a16="http://schemas.microsoft.com/office/drawing/2014/main" id="{1F41CA1D-1424-48FB-A5FD-AB58572C8EA2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11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D75FF90-9F13-4C31-B938-7F7AA8A72460}"/>
              </a:ext>
            </a:extLst>
          </p:cNvPr>
          <p:cNvGrpSpPr/>
          <p:nvPr/>
        </p:nvGrpSpPr>
        <p:grpSpPr>
          <a:xfrm>
            <a:off x="5418550" y="2937394"/>
            <a:ext cx="5545961" cy="646330"/>
            <a:chOff x="4204459" y="3420462"/>
            <a:chExt cx="6505451" cy="575227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176BDA94-EB97-44E6-B24B-821F6AD6F5CE}"/>
                </a:ext>
              </a:extLst>
            </p:cNvPr>
            <p:cNvSpPr txBox="1"/>
            <p:nvPr/>
          </p:nvSpPr>
          <p:spPr>
            <a:xfrm>
              <a:off x="6163897" y="3420462"/>
              <a:ext cx="4371977" cy="57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3000" b="1" kern="0" dirty="0">
                  <a:solidFill>
                    <a:prstClr val="white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fr-FR" sz="3600" b="1" kern="0" dirty="0">
                  <a:solidFill>
                    <a:prstClr val="white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Arial" panose="020B0604020202020204" pitchFamily="34" charset="0"/>
                </a:rPr>
                <a:t>CAS PPO</a:t>
              </a:r>
              <a:endParaRPr kumimoji="0" lang="fr-F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FE227A-A97F-4721-9FF9-517D5998F8FC}"/>
                </a:ext>
              </a:extLst>
            </p:cNvPr>
            <p:cNvCxnSpPr/>
            <p:nvPr/>
          </p:nvCxnSpPr>
          <p:spPr>
            <a:xfrm>
              <a:off x="4204459" y="3914777"/>
              <a:ext cx="6505451" cy="0"/>
            </a:xfrm>
            <a:prstGeom prst="line">
              <a:avLst/>
            </a:prstGeom>
            <a:noFill/>
            <a:ln w="139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998434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046 L 5E-6 0.127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36032"/>
            <a:ext cx="12264391" cy="821737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3" y="88825"/>
            <a:ext cx="661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PROCESSUS DE CONSTRUCTION DES MODÈLES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89442" y="588388"/>
            <a:ext cx="3517353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5B3F7CC-3709-4A6B-9A7B-95874F830956}"/>
              </a:ext>
            </a:extLst>
          </p:cNvPr>
          <p:cNvGrpSpPr/>
          <p:nvPr/>
        </p:nvGrpSpPr>
        <p:grpSpPr>
          <a:xfrm>
            <a:off x="20819" y="2568011"/>
            <a:ext cx="1364045" cy="1243541"/>
            <a:chOff x="20819" y="2568011"/>
            <a:chExt cx="1364045" cy="1243541"/>
          </a:xfrm>
        </p:grpSpPr>
        <p:sp>
          <p:nvSpPr>
            <p:cNvPr id="10" name="Google Shape;489;p25">
              <a:extLst>
                <a:ext uri="{FF2B5EF4-FFF2-40B4-BE49-F238E27FC236}">
                  <a16:creationId xmlns:a16="http://schemas.microsoft.com/office/drawing/2014/main" id="{A918DA3B-8A8B-4E87-AE60-4193123F6B56}"/>
                </a:ext>
              </a:extLst>
            </p:cNvPr>
            <p:cNvSpPr txBox="1"/>
            <p:nvPr/>
          </p:nvSpPr>
          <p:spPr>
            <a:xfrm>
              <a:off x="20819" y="3457964"/>
              <a:ext cx="1364045" cy="353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100" b="1" kern="0" dirty="0">
                  <a:latin typeface="Roboto Condensed"/>
                  <a:ea typeface="Roboto Condensed"/>
                  <a:cs typeface="Roboto Condensed"/>
                  <a:sym typeface="Roboto Condensed"/>
                </a:rPr>
                <a:t>Collecte de données</a:t>
              </a:r>
              <a:endParaRPr sz="1100" b="1" kern="0" dirty="0"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pic>
          <p:nvPicPr>
            <p:cNvPr id="14" name="Graphique 13" descr="Base de données contour">
              <a:extLst>
                <a:ext uri="{FF2B5EF4-FFF2-40B4-BE49-F238E27FC236}">
                  <a16:creationId xmlns:a16="http://schemas.microsoft.com/office/drawing/2014/main" id="{81DF1DA5-14EC-4048-8D4A-DB8965183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2159" y="2568011"/>
              <a:ext cx="914400" cy="872403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72AC6145-6438-408C-AC92-C01E15F73256}"/>
              </a:ext>
            </a:extLst>
          </p:cNvPr>
          <p:cNvGrpSpPr/>
          <p:nvPr/>
        </p:nvGrpSpPr>
        <p:grpSpPr>
          <a:xfrm>
            <a:off x="1469479" y="1275692"/>
            <a:ext cx="1471393" cy="3962322"/>
            <a:chOff x="1469479" y="1275692"/>
            <a:chExt cx="1471393" cy="396232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601525CF-5D5B-4F6D-8B99-174860929734}"/>
                </a:ext>
              </a:extLst>
            </p:cNvPr>
            <p:cNvGrpSpPr/>
            <p:nvPr/>
          </p:nvGrpSpPr>
          <p:grpSpPr>
            <a:xfrm>
              <a:off x="1469479" y="3816582"/>
              <a:ext cx="1471393" cy="1421432"/>
              <a:chOff x="1469479" y="3816582"/>
              <a:chExt cx="1471393" cy="1421432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85B870B9-0865-433D-B2C4-929AD82F2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4655" y="3816582"/>
                <a:ext cx="1034783" cy="87240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15" name="Google Shape;489;p25">
                <a:extLst>
                  <a:ext uri="{FF2B5EF4-FFF2-40B4-BE49-F238E27FC236}">
                    <a16:creationId xmlns:a16="http://schemas.microsoft.com/office/drawing/2014/main" id="{6C61AE47-27A2-413C-917E-683B440E6593}"/>
                  </a:ext>
                </a:extLst>
              </p:cNvPr>
              <p:cNvSpPr txBox="1"/>
              <p:nvPr/>
            </p:nvSpPr>
            <p:spPr>
              <a:xfrm>
                <a:off x="1469479" y="4725017"/>
                <a:ext cx="1471393" cy="512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fr-CI" sz="1050" b="1" kern="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Analyse exploratoire de fond</a:t>
                </a:r>
              </a:p>
            </p:txBody>
          </p:sp>
        </p:grp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75E964F-1E2B-4E9D-8995-163B89A37109}"/>
                </a:ext>
              </a:extLst>
            </p:cNvPr>
            <p:cNvGrpSpPr/>
            <p:nvPr/>
          </p:nvGrpSpPr>
          <p:grpSpPr>
            <a:xfrm>
              <a:off x="1568774" y="1275692"/>
              <a:ext cx="1366544" cy="1373391"/>
              <a:chOff x="1568774" y="1275692"/>
              <a:chExt cx="1366544" cy="1373391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954A95B0-2640-4AFC-884D-5B8CD77C7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0304" y="1275692"/>
                <a:ext cx="1034784" cy="87240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17" name="Google Shape;489;p25">
                <a:extLst>
                  <a:ext uri="{FF2B5EF4-FFF2-40B4-BE49-F238E27FC236}">
                    <a16:creationId xmlns:a16="http://schemas.microsoft.com/office/drawing/2014/main" id="{8CBA288C-B119-42A4-86AE-7F7BBA1A2D7E}"/>
                  </a:ext>
                </a:extLst>
              </p:cNvPr>
              <p:cNvSpPr txBox="1"/>
              <p:nvPr/>
            </p:nvSpPr>
            <p:spPr>
              <a:xfrm>
                <a:off x="1568774" y="2208448"/>
                <a:ext cx="1366544" cy="440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fr-FR" sz="1050" b="1" kern="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Analyse exploratoire de forme</a:t>
                </a:r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B5B632FC-1603-4AF5-AF33-60F2A947B411}"/>
              </a:ext>
            </a:extLst>
          </p:cNvPr>
          <p:cNvGrpSpPr/>
          <p:nvPr/>
        </p:nvGrpSpPr>
        <p:grpSpPr>
          <a:xfrm>
            <a:off x="955650" y="1915940"/>
            <a:ext cx="554793" cy="2513319"/>
            <a:chOff x="955650" y="1915940"/>
            <a:chExt cx="554793" cy="2513319"/>
          </a:xfrm>
        </p:grpSpPr>
        <p:pic>
          <p:nvPicPr>
            <p:cNvPr id="16" name="Graphique 15" descr="Voltar avec un remplissage uni">
              <a:extLst>
                <a:ext uri="{FF2B5EF4-FFF2-40B4-BE49-F238E27FC236}">
                  <a16:creationId xmlns:a16="http://schemas.microsoft.com/office/drawing/2014/main" id="{0DA5F187-99CC-40CC-A795-81687B0E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943864">
              <a:off x="955650" y="1915940"/>
              <a:ext cx="523220" cy="499190"/>
            </a:xfrm>
            <a:prstGeom prst="rect">
              <a:avLst/>
            </a:prstGeom>
          </p:spPr>
        </p:pic>
        <p:pic>
          <p:nvPicPr>
            <p:cNvPr id="18" name="Graphique 17" descr="Voltar avec un remplissage uni">
              <a:extLst>
                <a:ext uri="{FF2B5EF4-FFF2-40B4-BE49-F238E27FC236}">
                  <a16:creationId xmlns:a16="http://schemas.microsoft.com/office/drawing/2014/main" id="{12453D34-C50B-4A11-9866-2E626FBEB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V="1">
              <a:off x="987223" y="3930069"/>
              <a:ext cx="523220" cy="499190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DE5AA239-A9A2-4386-98B2-192871C2D720}"/>
              </a:ext>
            </a:extLst>
          </p:cNvPr>
          <p:cNvGrpSpPr/>
          <p:nvPr/>
        </p:nvGrpSpPr>
        <p:grpSpPr>
          <a:xfrm>
            <a:off x="3337533" y="2433710"/>
            <a:ext cx="1290966" cy="1461458"/>
            <a:chOff x="3337533" y="2433710"/>
            <a:chExt cx="1290966" cy="1461458"/>
          </a:xfrm>
        </p:grpSpPr>
        <p:pic>
          <p:nvPicPr>
            <p:cNvPr id="11" name="Google Shape;469;p25">
              <a:extLst>
                <a:ext uri="{FF2B5EF4-FFF2-40B4-BE49-F238E27FC236}">
                  <a16:creationId xmlns:a16="http://schemas.microsoft.com/office/drawing/2014/main" id="{111BAA0A-4333-4B32-BA0B-3339630A9594}"/>
                </a:ext>
              </a:extLst>
            </p:cNvPr>
            <p:cNvPicPr preferRelativeResize="0"/>
            <p:nvPr/>
          </p:nvPicPr>
          <p:blipFill>
            <a:blip r:embed="rId10">
              <a:alphaModFix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4370" y="2433710"/>
              <a:ext cx="914400" cy="8724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489;p25">
              <a:extLst>
                <a:ext uri="{FF2B5EF4-FFF2-40B4-BE49-F238E27FC236}">
                  <a16:creationId xmlns:a16="http://schemas.microsoft.com/office/drawing/2014/main" id="{8A711DFE-B9A9-4B1F-8F4F-E072D48B09B7}"/>
                </a:ext>
              </a:extLst>
            </p:cNvPr>
            <p:cNvSpPr txBox="1"/>
            <p:nvPr/>
          </p:nvSpPr>
          <p:spPr>
            <a:xfrm>
              <a:off x="3337533" y="3397143"/>
              <a:ext cx="1290966" cy="49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fr-CI" sz="1050" b="1" kern="0" dirty="0">
                  <a:latin typeface="Roboto Condensed"/>
                  <a:ea typeface="Roboto Condensed"/>
                  <a:cs typeface="Roboto Condensed"/>
                  <a:sym typeface="Roboto Condensed"/>
                </a:rPr>
                <a:t>Prétraitement des données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5F2B3DA3-9362-4456-A9DF-7E8629E31398}"/>
              </a:ext>
            </a:extLst>
          </p:cNvPr>
          <p:cNvGrpSpPr/>
          <p:nvPr/>
        </p:nvGrpSpPr>
        <p:grpSpPr>
          <a:xfrm>
            <a:off x="3055921" y="1815873"/>
            <a:ext cx="523220" cy="2638387"/>
            <a:chOff x="3055921" y="1815873"/>
            <a:chExt cx="523220" cy="2638387"/>
          </a:xfrm>
        </p:grpSpPr>
        <p:pic>
          <p:nvPicPr>
            <p:cNvPr id="20" name="Graphique 19" descr="Atrás avec un remplissage uni">
              <a:extLst>
                <a:ext uri="{FF2B5EF4-FFF2-40B4-BE49-F238E27FC236}">
                  <a16:creationId xmlns:a16="http://schemas.microsoft.com/office/drawing/2014/main" id="{43358FFA-A4CC-41E0-8CC6-4BD9C05DC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6962472">
              <a:off x="3068518" y="3944247"/>
              <a:ext cx="498026" cy="522000"/>
            </a:xfrm>
            <a:prstGeom prst="rect">
              <a:avLst/>
            </a:prstGeom>
          </p:spPr>
        </p:pic>
        <p:pic>
          <p:nvPicPr>
            <p:cNvPr id="21" name="Graphique 20" descr="Voltar avec un remplissage uni">
              <a:extLst>
                <a:ext uri="{FF2B5EF4-FFF2-40B4-BE49-F238E27FC236}">
                  <a16:creationId xmlns:a16="http://schemas.microsoft.com/office/drawing/2014/main" id="{655EE138-9446-4771-818F-E6181F9E4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807510">
              <a:off x="3067936" y="1803858"/>
              <a:ext cx="499190" cy="523220"/>
            </a:xfrm>
            <a:prstGeom prst="rect">
              <a:avLst/>
            </a:prstGeom>
          </p:spPr>
        </p:pic>
      </p:grpSp>
      <p:pic>
        <p:nvPicPr>
          <p:cNvPr id="23" name="Google Shape;483;p25">
            <a:extLst>
              <a:ext uri="{FF2B5EF4-FFF2-40B4-BE49-F238E27FC236}">
                <a16:creationId xmlns:a16="http://schemas.microsoft.com/office/drawing/2014/main" id="{3A9D5953-94CF-4BDA-BDAB-BA86E322291F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78021" y="2748747"/>
            <a:ext cx="522000" cy="49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483;p25">
            <a:extLst>
              <a:ext uri="{FF2B5EF4-FFF2-40B4-BE49-F238E27FC236}">
                <a16:creationId xmlns:a16="http://schemas.microsoft.com/office/drawing/2014/main" id="{10BD4338-72C2-44C5-92CF-334F2957CE2C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36196" y="2592559"/>
            <a:ext cx="522000" cy="498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1872A2EA-0611-430D-B651-9AA3B7B6C0A9}"/>
              </a:ext>
            </a:extLst>
          </p:cNvPr>
          <p:cNvGrpSpPr/>
          <p:nvPr/>
        </p:nvGrpSpPr>
        <p:grpSpPr>
          <a:xfrm>
            <a:off x="4678725" y="947141"/>
            <a:ext cx="3993805" cy="5373035"/>
            <a:chOff x="4678725" y="947141"/>
            <a:chExt cx="3993805" cy="537303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AE10BDF2-4E4A-4DAA-A844-703A9AE03294}"/>
                </a:ext>
              </a:extLst>
            </p:cNvPr>
            <p:cNvGrpSpPr/>
            <p:nvPr/>
          </p:nvGrpSpPr>
          <p:grpSpPr>
            <a:xfrm>
              <a:off x="4678725" y="2437574"/>
              <a:ext cx="1929969" cy="1411687"/>
              <a:chOff x="4678725" y="2437574"/>
              <a:chExt cx="1929969" cy="1411687"/>
            </a:xfrm>
          </p:grpSpPr>
          <p:pic>
            <p:nvPicPr>
              <p:cNvPr id="22" name="Google Shape;470;p25">
                <a:extLst>
                  <a:ext uri="{FF2B5EF4-FFF2-40B4-BE49-F238E27FC236}">
                    <a16:creationId xmlns:a16="http://schemas.microsoft.com/office/drawing/2014/main" id="{E6A7944E-BB00-43B0-AF36-65014D813A3F}"/>
                  </a:ext>
                </a:extLst>
              </p:cNvPr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5124282" y="2437574"/>
                <a:ext cx="914400" cy="8724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489;p25">
                <a:extLst>
                  <a:ext uri="{FF2B5EF4-FFF2-40B4-BE49-F238E27FC236}">
                    <a16:creationId xmlns:a16="http://schemas.microsoft.com/office/drawing/2014/main" id="{7F60DD10-6B25-4650-BFC9-4D11E950C9E3}"/>
                  </a:ext>
                </a:extLst>
              </p:cNvPr>
              <p:cNvSpPr txBox="1"/>
              <p:nvPr/>
            </p:nvSpPr>
            <p:spPr>
              <a:xfrm>
                <a:off x="4678725" y="3415445"/>
                <a:ext cx="1929969" cy="4338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fr-FR" sz="1050" b="1" kern="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Construction et entraînement de modèles de Machine Learning</a:t>
                </a: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D77E15C3-0639-431F-83A5-3906DA37BC65}"/>
                </a:ext>
              </a:extLst>
            </p:cNvPr>
            <p:cNvGrpSpPr/>
            <p:nvPr/>
          </p:nvGrpSpPr>
          <p:grpSpPr>
            <a:xfrm>
              <a:off x="6254950" y="947141"/>
              <a:ext cx="2417580" cy="5373035"/>
              <a:chOff x="6254950" y="947141"/>
              <a:chExt cx="2417580" cy="5373035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3997B6C6-C71B-42FA-8B33-159E057128DB}"/>
                  </a:ext>
                </a:extLst>
              </p:cNvPr>
              <p:cNvGrpSpPr/>
              <p:nvPr/>
            </p:nvGrpSpPr>
            <p:grpSpPr>
              <a:xfrm>
                <a:off x="6254950" y="1538075"/>
                <a:ext cx="620104" cy="3956653"/>
                <a:chOff x="6254950" y="1538075"/>
                <a:chExt cx="620104" cy="3956653"/>
              </a:xfrm>
            </p:grpSpPr>
            <p:pic>
              <p:nvPicPr>
                <p:cNvPr id="25" name="Graphique 24" descr="Voltar avec un remplissage uni">
                  <a:extLst>
                    <a:ext uri="{FF2B5EF4-FFF2-40B4-BE49-F238E27FC236}">
                      <a16:creationId xmlns:a16="http://schemas.microsoft.com/office/drawing/2014/main" id="{81249C3D-F060-4C5B-9ED2-B886D8582B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20358772">
                  <a:off x="6280528" y="1538075"/>
                  <a:ext cx="523220" cy="499190"/>
                </a:xfrm>
                <a:prstGeom prst="rect">
                  <a:avLst/>
                </a:prstGeom>
              </p:spPr>
            </p:pic>
            <p:pic>
              <p:nvPicPr>
                <p:cNvPr id="26" name="Google Shape;483;p25">
                  <a:extLst>
                    <a:ext uri="{FF2B5EF4-FFF2-40B4-BE49-F238E27FC236}">
                      <a16:creationId xmlns:a16="http://schemas.microsoft.com/office/drawing/2014/main" id="{BCAF5FFF-7C26-4EB1-B6CC-101825EBE2DD}"/>
                    </a:ext>
                  </a:extLst>
                </p:cNvPr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6254950" y="2620898"/>
                  <a:ext cx="522000" cy="49802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7" name="Graphique 26" descr="Voltar avec un remplissage uni">
                  <a:extLst>
                    <a:ext uri="{FF2B5EF4-FFF2-40B4-BE49-F238E27FC236}">
                      <a16:creationId xmlns:a16="http://schemas.microsoft.com/office/drawing/2014/main" id="{47CB9D4D-60A5-4E10-AAAD-80CDFDBC5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21012255" flipV="1">
                  <a:off x="6347084" y="4010533"/>
                  <a:ext cx="523220" cy="499190"/>
                </a:xfrm>
                <a:prstGeom prst="rect">
                  <a:avLst/>
                </a:prstGeom>
              </p:spPr>
            </p:pic>
            <p:pic>
              <p:nvPicPr>
                <p:cNvPr id="28" name="Graphique 27" descr="Voltar avec un remplissage uni">
                  <a:extLst>
                    <a:ext uri="{FF2B5EF4-FFF2-40B4-BE49-F238E27FC236}">
                      <a16:creationId xmlns:a16="http://schemas.microsoft.com/office/drawing/2014/main" id="{7E0EE337-51FD-4AD3-B35C-851289F123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1296082" flipV="1">
                  <a:off x="6351834" y="4995538"/>
                  <a:ext cx="523220" cy="499190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3A7FC4E0-C1C5-4327-8394-A12A4396F472}"/>
                  </a:ext>
                </a:extLst>
              </p:cNvPr>
              <p:cNvGrpSpPr/>
              <p:nvPr/>
            </p:nvGrpSpPr>
            <p:grpSpPr>
              <a:xfrm>
                <a:off x="6676366" y="947141"/>
                <a:ext cx="1996164" cy="5373035"/>
                <a:chOff x="6676366" y="947141"/>
                <a:chExt cx="1996164" cy="5373035"/>
              </a:xfrm>
            </p:grpSpPr>
            <p:grpSp>
              <p:nvGrpSpPr>
                <p:cNvPr id="47" name="Groupe 46">
                  <a:extLst>
                    <a:ext uri="{FF2B5EF4-FFF2-40B4-BE49-F238E27FC236}">
                      <a16:creationId xmlns:a16="http://schemas.microsoft.com/office/drawing/2014/main" id="{54854948-B91A-491E-94B9-20FD2B17AF82}"/>
                    </a:ext>
                  </a:extLst>
                </p:cNvPr>
                <p:cNvGrpSpPr/>
                <p:nvPr/>
              </p:nvGrpSpPr>
              <p:grpSpPr>
                <a:xfrm>
                  <a:off x="7211492" y="947141"/>
                  <a:ext cx="909341" cy="1261307"/>
                  <a:chOff x="7211492" y="947141"/>
                  <a:chExt cx="909341" cy="1261307"/>
                </a:xfrm>
              </p:grpSpPr>
              <p:pic>
                <p:nvPicPr>
                  <p:cNvPr id="29" name="Google Shape;471;p25">
                    <a:extLst>
                      <a:ext uri="{FF2B5EF4-FFF2-40B4-BE49-F238E27FC236}">
                        <a16:creationId xmlns:a16="http://schemas.microsoft.com/office/drawing/2014/main" id="{93CC9D4C-9AD6-4B2A-A91D-2CC840BA447B}"/>
                      </a:ext>
                    </a:extLst>
                  </p:cNvPr>
                  <p:cNvPicPr preferRelativeResize="0"/>
                  <p:nvPr/>
                </p:nvPicPr>
                <p:blipFill>
                  <a:blip r:embed="rId16">
                    <a:alphaModFix/>
                  </a:blip>
                  <a:stretch>
                    <a:fillRect/>
                  </a:stretch>
                </p:blipFill>
                <p:spPr>
                  <a:xfrm>
                    <a:off x="7211492" y="947141"/>
                    <a:ext cx="909341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3" name="Google Shape;489;p25">
                    <a:extLst>
                      <a:ext uri="{FF2B5EF4-FFF2-40B4-BE49-F238E27FC236}">
                        <a16:creationId xmlns:a16="http://schemas.microsoft.com/office/drawing/2014/main" id="{97948FA6-E1C7-49B8-BAB0-09BECF3963E6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000" y="1755290"/>
                    <a:ext cx="803025" cy="4531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fr-CI" sz="1050" b="1" kern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rPr>
                      <a:t>SVM</a:t>
                    </a:r>
                  </a:p>
                </p:txBody>
              </p:sp>
            </p:grpSp>
            <p:grpSp>
              <p:nvGrpSpPr>
                <p:cNvPr id="48" name="Groupe 47">
                  <a:extLst>
                    <a:ext uri="{FF2B5EF4-FFF2-40B4-BE49-F238E27FC236}">
                      <a16:creationId xmlns:a16="http://schemas.microsoft.com/office/drawing/2014/main" id="{83AA1D0D-67EF-43A2-9F26-F4BBF6AD2912}"/>
                    </a:ext>
                  </a:extLst>
                </p:cNvPr>
                <p:cNvGrpSpPr/>
                <p:nvPr/>
              </p:nvGrpSpPr>
              <p:grpSpPr>
                <a:xfrm>
                  <a:off x="6742561" y="2335267"/>
                  <a:ext cx="1929969" cy="1192155"/>
                  <a:chOff x="6742561" y="2335267"/>
                  <a:chExt cx="1929969" cy="1192155"/>
                </a:xfrm>
              </p:grpSpPr>
              <p:pic>
                <p:nvPicPr>
                  <p:cNvPr id="30" name="Google Shape;472;p25">
                    <a:extLst>
                      <a:ext uri="{FF2B5EF4-FFF2-40B4-BE49-F238E27FC236}">
                        <a16:creationId xmlns:a16="http://schemas.microsoft.com/office/drawing/2014/main" id="{8DEBC109-4538-4352-8425-B7FBF88F6CAD}"/>
                      </a:ext>
                    </a:extLst>
                  </p:cNvPr>
                  <p:cNvPicPr preferRelativeResize="0"/>
                  <p:nvPr/>
                </p:nvPicPr>
                <p:blipFill>
                  <a:blip r:embed="rId16">
                    <a:alphaModFix/>
                  </a:blip>
                  <a:stretch>
                    <a:fillRect/>
                  </a:stretch>
                </p:blipFill>
                <p:spPr>
                  <a:xfrm>
                    <a:off x="7206433" y="2335267"/>
                    <a:ext cx="9144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4" name="Google Shape;489;p25">
                    <a:extLst>
                      <a:ext uri="{FF2B5EF4-FFF2-40B4-BE49-F238E27FC236}">
                        <a16:creationId xmlns:a16="http://schemas.microsoft.com/office/drawing/2014/main" id="{0077764E-CAF1-489B-B5C9-02ECCFECCC21}"/>
                      </a:ext>
                    </a:extLst>
                  </p:cNvPr>
                  <p:cNvSpPr txBox="1"/>
                  <p:nvPr/>
                </p:nvSpPr>
                <p:spPr>
                  <a:xfrm>
                    <a:off x="6742561" y="3150938"/>
                    <a:ext cx="1929969" cy="3764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fr-CI" sz="1050" b="1" kern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rPr>
                      <a:t>Random Forest</a:t>
                    </a:r>
                  </a:p>
                </p:txBody>
              </p:sp>
            </p:grp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11E4E04E-71EF-4AA4-B715-FA277C4CA7B2}"/>
                    </a:ext>
                  </a:extLst>
                </p:cNvPr>
                <p:cNvGrpSpPr/>
                <p:nvPr/>
              </p:nvGrpSpPr>
              <p:grpSpPr>
                <a:xfrm>
                  <a:off x="6676366" y="3745909"/>
                  <a:ext cx="1929968" cy="1176008"/>
                  <a:chOff x="6676366" y="3745909"/>
                  <a:chExt cx="1929968" cy="1176008"/>
                </a:xfrm>
              </p:grpSpPr>
              <p:pic>
                <p:nvPicPr>
                  <p:cNvPr id="31" name="Google Shape;473;p25">
                    <a:extLst>
                      <a:ext uri="{FF2B5EF4-FFF2-40B4-BE49-F238E27FC236}">
                        <a16:creationId xmlns:a16="http://schemas.microsoft.com/office/drawing/2014/main" id="{A4AE61CF-057A-4FD3-8422-1821A6A3C932}"/>
                      </a:ext>
                    </a:extLst>
                  </p:cNvPr>
                  <p:cNvPicPr preferRelativeResize="0"/>
                  <p:nvPr/>
                </p:nvPicPr>
                <p:blipFill>
                  <a:blip r:embed="rId16">
                    <a:alphaModFix/>
                  </a:blip>
                  <a:stretch>
                    <a:fillRect/>
                  </a:stretch>
                </p:blipFill>
                <p:spPr>
                  <a:xfrm>
                    <a:off x="7235446" y="3745909"/>
                    <a:ext cx="856372" cy="7195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" name="Google Shape;489;p25">
                    <a:extLst>
                      <a:ext uri="{FF2B5EF4-FFF2-40B4-BE49-F238E27FC236}">
                        <a16:creationId xmlns:a16="http://schemas.microsoft.com/office/drawing/2014/main" id="{772C7757-1AA7-49F2-98B9-B01BF77FB04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366" y="4545433"/>
                    <a:ext cx="1929968" cy="3764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fr-FR" sz="1050" b="1" kern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rPr>
                      <a:t>Régression Logistique polytomique (Logit Adjacent)</a:t>
                    </a:r>
                  </a:p>
                </p:txBody>
              </p:sp>
            </p:grpSp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67108D12-22D2-476C-84B9-A2D1AB0F05E5}"/>
                    </a:ext>
                  </a:extLst>
                </p:cNvPr>
                <p:cNvGrpSpPr/>
                <p:nvPr/>
              </p:nvGrpSpPr>
              <p:grpSpPr>
                <a:xfrm>
                  <a:off x="6698647" y="5137688"/>
                  <a:ext cx="1929969" cy="1182488"/>
                  <a:chOff x="6698647" y="5137688"/>
                  <a:chExt cx="1929969" cy="1182488"/>
                </a:xfrm>
              </p:grpSpPr>
              <p:pic>
                <p:nvPicPr>
                  <p:cNvPr id="32" name="Google Shape;473;p25">
                    <a:extLst>
                      <a:ext uri="{FF2B5EF4-FFF2-40B4-BE49-F238E27FC236}">
                        <a16:creationId xmlns:a16="http://schemas.microsoft.com/office/drawing/2014/main" id="{B5124208-2F5F-4A12-B823-ABE98CA0FBB1}"/>
                      </a:ext>
                    </a:extLst>
                  </p:cNvPr>
                  <p:cNvPicPr preferRelativeResize="0"/>
                  <p:nvPr/>
                </p:nvPicPr>
                <p:blipFill>
                  <a:blip r:embed="rId16">
                    <a:alphaModFix/>
                  </a:blip>
                  <a:stretch>
                    <a:fillRect/>
                  </a:stretch>
                </p:blipFill>
                <p:spPr>
                  <a:xfrm>
                    <a:off x="7206433" y="5137688"/>
                    <a:ext cx="856372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" name="Google Shape;489;p25">
                    <a:extLst>
                      <a:ext uri="{FF2B5EF4-FFF2-40B4-BE49-F238E27FC236}">
                        <a16:creationId xmlns:a16="http://schemas.microsoft.com/office/drawing/2014/main" id="{34A7DD70-0D7A-46B9-9D81-CC1A44485D90}"/>
                      </a:ext>
                    </a:extLst>
                  </p:cNvPr>
                  <p:cNvSpPr txBox="1"/>
                  <p:nvPr/>
                </p:nvSpPr>
                <p:spPr>
                  <a:xfrm>
                    <a:off x="6698647" y="5867018"/>
                    <a:ext cx="1929969" cy="4531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algn="ctr"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fr-FR" sz="1050" b="1" kern="0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rPr>
                      <a:t>Régression Logistique polytomique (Logit cumulative)</a:t>
                    </a:r>
                  </a:p>
                </p:txBody>
              </p:sp>
            </p:grpSp>
          </p:grp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028FD4E6-992A-41B8-B5B4-3E0CBD93ED2B}"/>
              </a:ext>
            </a:extLst>
          </p:cNvPr>
          <p:cNvGrpSpPr/>
          <p:nvPr/>
        </p:nvGrpSpPr>
        <p:grpSpPr>
          <a:xfrm>
            <a:off x="8806397" y="2347411"/>
            <a:ext cx="1338865" cy="1336016"/>
            <a:chOff x="8806397" y="2347411"/>
            <a:chExt cx="1338865" cy="1336016"/>
          </a:xfrm>
        </p:grpSpPr>
        <p:pic>
          <p:nvPicPr>
            <p:cNvPr id="38" name="Google Shape;474;p25">
              <a:extLst>
                <a:ext uri="{FF2B5EF4-FFF2-40B4-BE49-F238E27FC236}">
                  <a16:creationId xmlns:a16="http://schemas.microsoft.com/office/drawing/2014/main" id="{ADE0E4E2-64A3-4B08-9412-AFADDDD8C873}"/>
                </a:ext>
              </a:extLst>
            </p:cNvPr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9074624" y="2347411"/>
              <a:ext cx="9144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89;p25">
              <a:extLst>
                <a:ext uri="{FF2B5EF4-FFF2-40B4-BE49-F238E27FC236}">
                  <a16:creationId xmlns:a16="http://schemas.microsoft.com/office/drawing/2014/main" id="{7DFF528F-CA5E-4C57-8F55-EB9163E6567F}"/>
                </a:ext>
              </a:extLst>
            </p:cNvPr>
            <p:cNvSpPr txBox="1"/>
            <p:nvPr/>
          </p:nvSpPr>
          <p:spPr>
            <a:xfrm>
              <a:off x="8806397" y="3197400"/>
              <a:ext cx="1338865" cy="48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sz="1050" b="1" dirty="0">
                  <a:latin typeface="Roboto Condensed"/>
                  <a:ea typeface="Roboto Condensed"/>
                  <a:cs typeface="Roboto Condensed"/>
                  <a:sym typeface="Roboto Condensed"/>
                </a:rPr>
                <a:t>Evaluation / Choix du meilleur  modèle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2F26E92-42ED-423C-8D15-F9BC5D56D76B}"/>
              </a:ext>
            </a:extLst>
          </p:cNvPr>
          <p:cNvGrpSpPr/>
          <p:nvPr/>
        </p:nvGrpSpPr>
        <p:grpSpPr>
          <a:xfrm>
            <a:off x="10358598" y="2361514"/>
            <a:ext cx="1420652" cy="1302379"/>
            <a:chOff x="10358598" y="2361514"/>
            <a:chExt cx="1420652" cy="1302379"/>
          </a:xfrm>
        </p:grpSpPr>
        <p:pic>
          <p:nvPicPr>
            <p:cNvPr id="39" name="Google Shape;475;p25">
              <a:extLst>
                <a:ext uri="{FF2B5EF4-FFF2-40B4-BE49-F238E27FC236}">
                  <a16:creationId xmlns:a16="http://schemas.microsoft.com/office/drawing/2014/main" id="{96CD0C11-96B8-4B6C-918D-18401609CCCD}"/>
                </a:ext>
              </a:extLst>
            </p:cNvPr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10617442" y="2361514"/>
              <a:ext cx="9144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89;p25">
              <a:extLst>
                <a:ext uri="{FF2B5EF4-FFF2-40B4-BE49-F238E27FC236}">
                  <a16:creationId xmlns:a16="http://schemas.microsoft.com/office/drawing/2014/main" id="{CAE386A5-DEC2-4E98-B11E-AB392E8019D5}"/>
                </a:ext>
              </a:extLst>
            </p:cNvPr>
            <p:cNvSpPr txBox="1"/>
            <p:nvPr/>
          </p:nvSpPr>
          <p:spPr>
            <a:xfrm>
              <a:off x="10358598" y="3177866"/>
              <a:ext cx="1420652" cy="486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sz="1050" b="1" dirty="0">
                  <a:latin typeface="Roboto Condensed"/>
                  <a:ea typeface="Roboto Condensed"/>
                  <a:cs typeface="Roboto Condensed"/>
                  <a:sym typeface="Roboto Condensed"/>
                </a:rPr>
                <a:t>Plateforme Analytique</a:t>
              </a:r>
            </a:p>
          </p:txBody>
        </p:sp>
      </p:grpSp>
      <p:pic>
        <p:nvPicPr>
          <p:cNvPr id="42" name="Google Shape;483;p25">
            <a:extLst>
              <a:ext uri="{FF2B5EF4-FFF2-40B4-BE49-F238E27FC236}">
                <a16:creationId xmlns:a16="http://schemas.microsoft.com/office/drawing/2014/main" id="{F08406DB-9F37-48F1-881E-05C1ABE2427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95442" y="2559134"/>
            <a:ext cx="522000" cy="4980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Organigramme : Connecteur 44">
            <a:extLst>
              <a:ext uri="{FF2B5EF4-FFF2-40B4-BE49-F238E27FC236}">
                <a16:creationId xmlns:a16="http://schemas.microsoft.com/office/drawing/2014/main" id="{E8FECE58-E215-48E9-B7BB-359AFCAAD95E}"/>
              </a:ext>
            </a:extLst>
          </p:cNvPr>
          <p:cNvSpPr/>
          <p:nvPr/>
        </p:nvSpPr>
        <p:spPr>
          <a:xfrm>
            <a:off x="11679495" y="6394403"/>
            <a:ext cx="510338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00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604499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36032"/>
            <a:ext cx="12264391" cy="821737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3" y="88825"/>
            <a:ext cx="661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APPROCHE ET MODELISATION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89442" y="588388"/>
            <a:ext cx="3517353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pic>
        <p:nvPicPr>
          <p:cNvPr id="23" name="Google Shape;483;p25">
            <a:extLst>
              <a:ext uri="{FF2B5EF4-FFF2-40B4-BE49-F238E27FC236}">
                <a16:creationId xmlns:a16="http://schemas.microsoft.com/office/drawing/2014/main" id="{3A9D5953-94CF-4BDA-BDAB-BA86E322291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523" y="2575837"/>
            <a:ext cx="522000" cy="49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483;p25">
            <a:extLst>
              <a:ext uri="{FF2B5EF4-FFF2-40B4-BE49-F238E27FC236}">
                <a16:creationId xmlns:a16="http://schemas.microsoft.com/office/drawing/2014/main" id="{10BD4338-72C2-44C5-92CF-334F2957CE2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173" y="2640184"/>
            <a:ext cx="522000" cy="49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83;p25">
            <a:extLst>
              <a:ext uri="{FF2B5EF4-FFF2-40B4-BE49-F238E27FC236}">
                <a16:creationId xmlns:a16="http://schemas.microsoft.com/office/drawing/2014/main" id="{F08406DB-9F37-48F1-881E-05C1ABE2427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6242" y="2640184"/>
            <a:ext cx="522000" cy="498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roupe 42">
            <a:extLst>
              <a:ext uri="{FF2B5EF4-FFF2-40B4-BE49-F238E27FC236}">
                <a16:creationId xmlns:a16="http://schemas.microsoft.com/office/drawing/2014/main" id="{2551B9A7-1F13-451B-BB40-F5693B91B32F}"/>
              </a:ext>
            </a:extLst>
          </p:cNvPr>
          <p:cNvGrpSpPr/>
          <p:nvPr/>
        </p:nvGrpSpPr>
        <p:grpSpPr>
          <a:xfrm>
            <a:off x="-22861" y="6394403"/>
            <a:ext cx="12226291" cy="479909"/>
            <a:chOff x="-69008" y="6405833"/>
            <a:chExt cx="12272481" cy="479909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37A5B9FF-C84B-4D74-ACDD-EDF24C328252}"/>
                </a:ext>
              </a:extLst>
            </p:cNvPr>
            <p:cNvSpPr txBox="1"/>
            <p:nvPr/>
          </p:nvSpPr>
          <p:spPr>
            <a:xfrm flipH="1">
              <a:off x="-69008" y="6577965"/>
              <a:ext cx="122724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Master Data Science – Big Data – Intelligence Artificielle</a:t>
              </a:r>
              <a:r>
                <a:rPr lang="fr-FR" sz="14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                                                                                                                                                                                                Novembre 2021</a:t>
              </a:r>
              <a:endParaRPr lang="fr-FR" sz="1400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5" name="Organigramme : Connecteur 44">
              <a:extLst>
                <a:ext uri="{FF2B5EF4-FFF2-40B4-BE49-F238E27FC236}">
                  <a16:creationId xmlns:a16="http://schemas.microsoft.com/office/drawing/2014/main" id="{E8FECE58-E215-48E9-B7BB-359AFCAAD95E}"/>
                </a:ext>
              </a:extLst>
            </p:cNvPr>
            <p:cNvSpPr/>
            <p:nvPr/>
          </p:nvSpPr>
          <p:spPr>
            <a:xfrm>
              <a:off x="11677559" y="6405833"/>
              <a:ext cx="512266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rgbClr val="0000FF"/>
                  </a:solidFill>
                </a:rPr>
                <a:t>12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8E27655C-0C97-46DB-B9B7-B50D7F89F269}"/>
              </a:ext>
            </a:extLst>
          </p:cNvPr>
          <p:cNvSpPr txBox="1"/>
          <p:nvPr/>
        </p:nvSpPr>
        <p:spPr>
          <a:xfrm flipH="1">
            <a:off x="430614" y="2640184"/>
            <a:ext cx="1648636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Prétraitement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E390846-3AA1-48ED-98B0-EB61EBB2CC2E}"/>
              </a:ext>
            </a:extLst>
          </p:cNvPr>
          <p:cNvSpPr txBox="1"/>
          <p:nvPr/>
        </p:nvSpPr>
        <p:spPr>
          <a:xfrm flipH="1">
            <a:off x="3021412" y="2640184"/>
            <a:ext cx="251052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Ingénierie des données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E7321E3-F108-4FBA-B0C4-CDC5DAAED363}"/>
              </a:ext>
            </a:extLst>
          </p:cNvPr>
          <p:cNvSpPr txBox="1"/>
          <p:nvPr/>
        </p:nvSpPr>
        <p:spPr>
          <a:xfrm flipH="1">
            <a:off x="9818477" y="2704531"/>
            <a:ext cx="1648636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Modélisation prédictive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6904F65-C16F-4985-BD83-E01A789F68AD}"/>
              </a:ext>
            </a:extLst>
          </p:cNvPr>
          <p:cNvSpPr txBox="1"/>
          <p:nvPr/>
        </p:nvSpPr>
        <p:spPr>
          <a:xfrm flipH="1">
            <a:off x="6743018" y="2704531"/>
            <a:ext cx="107353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9786688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22861" y="-22709"/>
            <a:ext cx="12226291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456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DES DONNÉES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25B293E-4D49-47B2-80F4-B6428A200AAF}"/>
              </a:ext>
            </a:extLst>
          </p:cNvPr>
          <p:cNvGrpSpPr/>
          <p:nvPr/>
        </p:nvGrpSpPr>
        <p:grpSpPr>
          <a:xfrm>
            <a:off x="719760" y="3580043"/>
            <a:ext cx="5267692" cy="996557"/>
            <a:chOff x="5618851" y="4158332"/>
            <a:chExt cx="5267692" cy="996557"/>
          </a:xfrm>
        </p:grpSpPr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8C5F1C47-575D-401B-9789-B39450AB9C3F}"/>
                </a:ext>
              </a:extLst>
            </p:cNvPr>
            <p:cNvSpPr txBox="1"/>
            <p:nvPr/>
          </p:nvSpPr>
          <p:spPr>
            <a:xfrm>
              <a:off x="6726430" y="4200782"/>
              <a:ext cx="416011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Données comportementales</a:t>
              </a:r>
            </a:p>
            <a:p>
              <a:r>
                <a:rPr lang="fr-FR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et de prêt</a:t>
              </a:r>
              <a:endParaRPr lang="fr-FR" sz="16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AC68EAF-7DC1-431F-A99B-3D5E518A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851" y="4158332"/>
              <a:ext cx="952500" cy="952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715C4E9E-9CB9-42B5-A666-2EF8301CBBA4}"/>
              </a:ext>
            </a:extLst>
          </p:cNvPr>
          <p:cNvGrpSpPr/>
          <p:nvPr/>
        </p:nvGrpSpPr>
        <p:grpSpPr>
          <a:xfrm>
            <a:off x="423691" y="1486517"/>
            <a:ext cx="6302739" cy="1752133"/>
            <a:chOff x="4903188" y="1676867"/>
            <a:chExt cx="6302739" cy="1752133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BD6ABDC3-0D9E-42B5-8D90-F261C96A91A6}"/>
                </a:ext>
              </a:extLst>
            </p:cNvPr>
            <p:cNvGrpSpPr/>
            <p:nvPr/>
          </p:nvGrpSpPr>
          <p:grpSpPr>
            <a:xfrm>
              <a:off x="5619285" y="1676867"/>
              <a:ext cx="5586642" cy="952500"/>
              <a:chOff x="5619285" y="1676867"/>
              <a:chExt cx="5586642" cy="952500"/>
            </a:xfrm>
          </p:grpSpPr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5CF0EE83-EF39-48FB-B0B7-3B5C1CA54A82}"/>
                  </a:ext>
                </a:extLst>
              </p:cNvPr>
              <p:cNvSpPr txBox="1"/>
              <p:nvPr/>
            </p:nvSpPr>
            <p:spPr>
              <a:xfrm>
                <a:off x="6653078" y="1958498"/>
                <a:ext cx="45528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Données sur les flux créditeurs</a:t>
                </a:r>
              </a:p>
            </p:txBody>
          </p:sp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BFF84A4B-9818-46F5-A854-4FA30AA92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285" y="1676867"/>
                <a:ext cx="952500" cy="9525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cxnSp>
          <p:nvCxnSpPr>
            <p:cNvPr id="15" name="Straight Connector 13">
              <a:extLst>
                <a:ext uri="{FF2B5EF4-FFF2-40B4-BE49-F238E27FC236}">
                  <a16:creationId xmlns:a16="http://schemas.microsoft.com/office/drawing/2014/main" id="{47FFE6DA-8423-4A17-BD31-5B046E055F91}"/>
                </a:ext>
              </a:extLst>
            </p:cNvPr>
            <p:cNvCxnSpPr>
              <a:cxnSpLocks/>
            </p:cNvCxnSpPr>
            <p:nvPr/>
          </p:nvCxnSpPr>
          <p:spPr>
            <a:xfrm>
              <a:off x="4903188" y="3429000"/>
              <a:ext cx="6219206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8D5112FE-C20D-47D8-9697-42B564C400AA}"/>
              </a:ext>
            </a:extLst>
          </p:cNvPr>
          <p:cNvSpPr/>
          <p:nvPr/>
        </p:nvSpPr>
        <p:spPr>
          <a:xfrm>
            <a:off x="11679495" y="6394403"/>
            <a:ext cx="510338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00FF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195216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Espace réservé d’image 11" descr="Mains rassemblées en cercle">
            <a:extLst>
              <a:ext uri="{FF2B5EF4-FFF2-40B4-BE49-F238E27FC236}">
                <a16:creationId xmlns:a16="http://schemas.microsoft.com/office/drawing/2014/main" id="{6DA02958-E17C-4914-B74F-453DB6F632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88670"/>
          </a:xfrm>
          <a:prstGeom prst="rect">
            <a:avLst/>
          </a:prstGeom>
        </p:spPr>
      </p:pic>
      <p:sp>
        <p:nvSpPr>
          <p:cNvPr id="451" name="Rectangle 450">
            <a:extLst>
              <a:ext uri="{FF2B5EF4-FFF2-40B4-BE49-F238E27FC236}">
                <a16:creationId xmlns:a16="http://schemas.microsoft.com/office/drawing/2014/main" id="{65AB3091-BD9D-46B7-8B81-66CB83B6D425}"/>
              </a:ext>
            </a:extLst>
          </p:cNvPr>
          <p:cNvSpPr/>
          <p:nvPr/>
        </p:nvSpPr>
        <p:spPr>
          <a:xfrm>
            <a:off x="0" y="1"/>
            <a:ext cx="12192000" cy="788669"/>
          </a:xfrm>
          <a:prstGeom prst="rect">
            <a:avLst/>
          </a:prstGeom>
          <a:solidFill>
            <a:srgbClr val="5B9BD5">
              <a:lumMod val="50000"/>
              <a:alpha val="89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2CF9435-3AB4-4BFC-8F95-043764C4FF50}"/>
              </a:ext>
            </a:extLst>
          </p:cNvPr>
          <p:cNvSpPr/>
          <p:nvPr/>
        </p:nvSpPr>
        <p:spPr>
          <a:xfrm>
            <a:off x="-34291" y="-22708"/>
            <a:ext cx="12270106" cy="808414"/>
          </a:xfrm>
          <a:prstGeom prst="rect">
            <a:avLst/>
          </a:prstGeom>
          <a:gradFill flip="none" rotWithShape="1">
            <a:gsLst>
              <a:gs pos="35000">
                <a:srgbClr val="5B9BD5">
                  <a:alpha val="0"/>
                  <a:lumMod val="0"/>
                </a:srgbClr>
              </a:gs>
              <a:gs pos="100000">
                <a:sysClr val="windowText" lastClr="000000"/>
              </a:gs>
              <a:gs pos="100000">
                <a:srgbClr val="5B9BD5">
                  <a:lumMod val="30000"/>
                  <a:lumOff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I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6FF9EB82-E745-4311-A3D5-30684FA0B0B5}"/>
              </a:ext>
            </a:extLst>
          </p:cNvPr>
          <p:cNvSpPr txBox="1"/>
          <p:nvPr/>
        </p:nvSpPr>
        <p:spPr>
          <a:xfrm>
            <a:off x="198804" y="88825"/>
            <a:ext cx="456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PRÉSENTATION DES DONNÉES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1CE5453-A8E7-4B0C-8737-A935A35880B6}"/>
              </a:ext>
            </a:extLst>
          </p:cNvPr>
          <p:cNvSpPr/>
          <p:nvPr/>
        </p:nvSpPr>
        <p:spPr>
          <a:xfrm>
            <a:off x="58888" y="588388"/>
            <a:ext cx="2184000" cy="72000"/>
          </a:xfrm>
          <a:prstGeom prst="rect">
            <a:avLst/>
          </a:prstGeom>
          <a:solidFill>
            <a:srgbClr val="AB0000"/>
          </a:solidFill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cksand Light" pitchFamily="2" charset="0"/>
              <a:ea typeface="+mn-ea"/>
              <a:cs typeface="+mn-c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A98727-5280-4823-9041-61138AA7D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3" y="1202792"/>
            <a:ext cx="904875" cy="852772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E0DC8ACE-DB0A-4373-B602-891C6C4A50DD}"/>
              </a:ext>
            </a:extLst>
          </p:cNvPr>
          <p:cNvGrpSpPr/>
          <p:nvPr/>
        </p:nvGrpSpPr>
        <p:grpSpPr>
          <a:xfrm>
            <a:off x="4851491" y="1240468"/>
            <a:ext cx="5959694" cy="1077218"/>
            <a:chOff x="3703786" y="1046415"/>
            <a:chExt cx="3999870" cy="1667315"/>
          </a:xfrm>
        </p:grpSpPr>
        <p:grpSp>
          <p:nvGrpSpPr>
            <p:cNvPr id="25" name="Google Shape;7649;p66">
              <a:extLst>
                <a:ext uri="{FF2B5EF4-FFF2-40B4-BE49-F238E27FC236}">
                  <a16:creationId xmlns:a16="http://schemas.microsoft.com/office/drawing/2014/main" id="{A28DFB05-6F0D-44F8-9C9E-90F185757C7D}"/>
                </a:ext>
              </a:extLst>
            </p:cNvPr>
            <p:cNvGrpSpPr/>
            <p:nvPr/>
          </p:nvGrpSpPr>
          <p:grpSpPr>
            <a:xfrm>
              <a:off x="3703786" y="1526535"/>
              <a:ext cx="556472" cy="461354"/>
              <a:chOff x="-10027775" y="1622900"/>
              <a:chExt cx="352875" cy="352875"/>
            </a:xfrm>
            <a:solidFill>
              <a:srgbClr val="FE1B00"/>
            </a:solidFill>
          </p:grpSpPr>
          <p:sp>
            <p:nvSpPr>
              <p:cNvPr id="27" name="Google Shape;7650;p66">
                <a:extLst>
                  <a:ext uri="{FF2B5EF4-FFF2-40B4-BE49-F238E27FC236}">
                    <a16:creationId xmlns:a16="http://schemas.microsoft.com/office/drawing/2014/main" id="{D7423ABD-D6AA-4615-B835-18001641671C}"/>
                  </a:ext>
                </a:extLst>
              </p:cNvPr>
              <p:cNvSpPr/>
              <p:nvPr/>
            </p:nvSpPr>
            <p:spPr>
              <a:xfrm>
                <a:off x="-10027775" y="1622900"/>
                <a:ext cx="352875" cy="352875"/>
              </a:xfrm>
              <a:custGeom>
                <a:avLst/>
                <a:gdLst/>
                <a:ahLst/>
                <a:cxnLst/>
                <a:rect l="l" t="t" r="r" b="b"/>
                <a:pathLst>
                  <a:path w="14115" h="14115" extrusionOk="0">
                    <a:moveTo>
                      <a:pt x="12067" y="819"/>
                    </a:moveTo>
                    <a:cubicBezTo>
                      <a:pt x="12287" y="819"/>
                      <a:pt x="12476" y="1008"/>
                      <a:pt x="12476" y="1197"/>
                    </a:cubicBezTo>
                    <a:cubicBezTo>
                      <a:pt x="12476" y="1449"/>
                      <a:pt x="12287" y="1638"/>
                      <a:pt x="12067" y="1638"/>
                    </a:cubicBezTo>
                    <a:lnTo>
                      <a:pt x="2080" y="1638"/>
                    </a:lnTo>
                    <a:cubicBezTo>
                      <a:pt x="1859" y="1638"/>
                      <a:pt x="1702" y="1449"/>
                      <a:pt x="1702" y="1197"/>
                    </a:cubicBezTo>
                    <a:cubicBezTo>
                      <a:pt x="1702" y="977"/>
                      <a:pt x="1891" y="819"/>
                      <a:pt x="2080" y="819"/>
                    </a:cubicBezTo>
                    <a:close/>
                    <a:moveTo>
                      <a:pt x="11657" y="2458"/>
                    </a:moveTo>
                    <a:lnTo>
                      <a:pt x="11657" y="4285"/>
                    </a:lnTo>
                    <a:lnTo>
                      <a:pt x="10239" y="4978"/>
                    </a:lnTo>
                    <a:cubicBezTo>
                      <a:pt x="10082" y="5072"/>
                      <a:pt x="10019" y="5199"/>
                      <a:pt x="10019" y="5356"/>
                    </a:cubicBezTo>
                    <a:cubicBezTo>
                      <a:pt x="10019" y="5514"/>
                      <a:pt x="10082" y="5671"/>
                      <a:pt x="10239" y="5703"/>
                    </a:cubicBezTo>
                    <a:lnTo>
                      <a:pt x="11657" y="6396"/>
                    </a:lnTo>
                    <a:lnTo>
                      <a:pt x="11657" y="11562"/>
                    </a:lnTo>
                    <a:lnTo>
                      <a:pt x="2521" y="11562"/>
                    </a:lnTo>
                    <a:lnTo>
                      <a:pt x="2521" y="9704"/>
                    </a:lnTo>
                    <a:lnTo>
                      <a:pt x="3938" y="9011"/>
                    </a:lnTo>
                    <a:cubicBezTo>
                      <a:pt x="4096" y="8916"/>
                      <a:pt x="4191" y="8822"/>
                      <a:pt x="4191" y="8664"/>
                    </a:cubicBezTo>
                    <a:cubicBezTo>
                      <a:pt x="4191" y="8475"/>
                      <a:pt x="4096" y="8349"/>
                      <a:pt x="3938" y="8286"/>
                    </a:cubicBezTo>
                    <a:lnTo>
                      <a:pt x="2521" y="7593"/>
                    </a:lnTo>
                    <a:lnTo>
                      <a:pt x="2521" y="2458"/>
                    </a:lnTo>
                    <a:close/>
                    <a:moveTo>
                      <a:pt x="12098" y="12382"/>
                    </a:moveTo>
                    <a:cubicBezTo>
                      <a:pt x="12319" y="12382"/>
                      <a:pt x="12539" y="12602"/>
                      <a:pt x="12539" y="12823"/>
                    </a:cubicBezTo>
                    <a:cubicBezTo>
                      <a:pt x="12476" y="13075"/>
                      <a:pt x="12287" y="13264"/>
                      <a:pt x="12098" y="13264"/>
                    </a:cubicBezTo>
                    <a:lnTo>
                      <a:pt x="2143" y="13264"/>
                    </a:lnTo>
                    <a:cubicBezTo>
                      <a:pt x="1891" y="13264"/>
                      <a:pt x="1733" y="13075"/>
                      <a:pt x="1733" y="12823"/>
                    </a:cubicBezTo>
                    <a:cubicBezTo>
                      <a:pt x="1733" y="12602"/>
                      <a:pt x="1922" y="12382"/>
                      <a:pt x="2143" y="12382"/>
                    </a:cubicBezTo>
                    <a:close/>
                    <a:moveTo>
                      <a:pt x="2080" y="0"/>
                    </a:moveTo>
                    <a:cubicBezTo>
                      <a:pt x="1544" y="0"/>
                      <a:pt x="1103" y="347"/>
                      <a:pt x="914" y="819"/>
                    </a:cubicBezTo>
                    <a:lnTo>
                      <a:pt x="441" y="819"/>
                    </a:lnTo>
                    <a:cubicBezTo>
                      <a:pt x="189" y="819"/>
                      <a:pt x="0" y="1008"/>
                      <a:pt x="0" y="1197"/>
                    </a:cubicBezTo>
                    <a:cubicBezTo>
                      <a:pt x="0" y="1418"/>
                      <a:pt x="189" y="1638"/>
                      <a:pt x="441" y="1638"/>
                    </a:cubicBezTo>
                    <a:lnTo>
                      <a:pt x="914" y="1638"/>
                    </a:lnTo>
                    <a:cubicBezTo>
                      <a:pt x="1040" y="1985"/>
                      <a:pt x="1292" y="2269"/>
                      <a:pt x="1670" y="2395"/>
                    </a:cubicBezTo>
                    <a:lnTo>
                      <a:pt x="1670" y="7876"/>
                    </a:lnTo>
                    <a:cubicBezTo>
                      <a:pt x="1670" y="8034"/>
                      <a:pt x="1733" y="8191"/>
                      <a:pt x="1891" y="8223"/>
                    </a:cubicBezTo>
                    <a:lnTo>
                      <a:pt x="2804" y="8696"/>
                    </a:lnTo>
                    <a:lnTo>
                      <a:pt x="1891" y="9168"/>
                    </a:lnTo>
                    <a:cubicBezTo>
                      <a:pt x="1733" y="9231"/>
                      <a:pt x="1670" y="9357"/>
                      <a:pt x="1670" y="9515"/>
                    </a:cubicBezTo>
                    <a:lnTo>
                      <a:pt x="1670" y="11689"/>
                    </a:lnTo>
                    <a:cubicBezTo>
                      <a:pt x="1292" y="11815"/>
                      <a:pt x="1040" y="12067"/>
                      <a:pt x="914" y="12445"/>
                    </a:cubicBezTo>
                    <a:lnTo>
                      <a:pt x="441" y="12445"/>
                    </a:lnTo>
                    <a:cubicBezTo>
                      <a:pt x="189" y="12445"/>
                      <a:pt x="0" y="12634"/>
                      <a:pt x="0" y="12854"/>
                    </a:cubicBezTo>
                    <a:cubicBezTo>
                      <a:pt x="0" y="13106"/>
                      <a:pt x="189" y="13295"/>
                      <a:pt x="441" y="13295"/>
                    </a:cubicBezTo>
                    <a:lnTo>
                      <a:pt x="914" y="13295"/>
                    </a:lnTo>
                    <a:cubicBezTo>
                      <a:pt x="1072" y="13768"/>
                      <a:pt x="1544" y="14114"/>
                      <a:pt x="2080" y="14114"/>
                    </a:cubicBezTo>
                    <a:lnTo>
                      <a:pt x="12067" y="14114"/>
                    </a:lnTo>
                    <a:cubicBezTo>
                      <a:pt x="12602" y="14114"/>
                      <a:pt x="13043" y="13768"/>
                      <a:pt x="13232" y="13295"/>
                    </a:cubicBezTo>
                    <a:lnTo>
                      <a:pt x="13705" y="13295"/>
                    </a:lnTo>
                    <a:cubicBezTo>
                      <a:pt x="13957" y="13295"/>
                      <a:pt x="14115" y="13106"/>
                      <a:pt x="14115" y="12854"/>
                    </a:cubicBezTo>
                    <a:cubicBezTo>
                      <a:pt x="14115" y="12634"/>
                      <a:pt x="13894" y="12445"/>
                      <a:pt x="13705" y="12445"/>
                    </a:cubicBezTo>
                    <a:lnTo>
                      <a:pt x="13232" y="12445"/>
                    </a:lnTo>
                    <a:cubicBezTo>
                      <a:pt x="13106" y="12067"/>
                      <a:pt x="12854" y="11815"/>
                      <a:pt x="12476" y="11689"/>
                    </a:cubicBezTo>
                    <a:lnTo>
                      <a:pt x="12476" y="6207"/>
                    </a:lnTo>
                    <a:cubicBezTo>
                      <a:pt x="12476" y="6049"/>
                      <a:pt x="12413" y="5892"/>
                      <a:pt x="12256" y="5860"/>
                    </a:cubicBezTo>
                    <a:lnTo>
                      <a:pt x="11342" y="5388"/>
                    </a:lnTo>
                    <a:lnTo>
                      <a:pt x="12256" y="4915"/>
                    </a:lnTo>
                    <a:cubicBezTo>
                      <a:pt x="12413" y="4883"/>
                      <a:pt x="12476" y="4726"/>
                      <a:pt x="12476" y="4568"/>
                    </a:cubicBezTo>
                    <a:lnTo>
                      <a:pt x="12476" y="2395"/>
                    </a:lnTo>
                    <a:cubicBezTo>
                      <a:pt x="12854" y="2269"/>
                      <a:pt x="13106" y="1985"/>
                      <a:pt x="13232" y="1638"/>
                    </a:cubicBezTo>
                    <a:lnTo>
                      <a:pt x="13705" y="1638"/>
                    </a:lnTo>
                    <a:cubicBezTo>
                      <a:pt x="13957" y="1638"/>
                      <a:pt x="14115" y="1449"/>
                      <a:pt x="14115" y="1197"/>
                    </a:cubicBezTo>
                    <a:cubicBezTo>
                      <a:pt x="14115" y="977"/>
                      <a:pt x="13894" y="819"/>
                      <a:pt x="13705" y="819"/>
                    </a:cubicBezTo>
                    <a:lnTo>
                      <a:pt x="13232" y="819"/>
                    </a:lnTo>
                    <a:cubicBezTo>
                      <a:pt x="13075" y="347"/>
                      <a:pt x="12602" y="0"/>
                      <a:pt x="120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7651;p66">
                <a:extLst>
                  <a:ext uri="{FF2B5EF4-FFF2-40B4-BE49-F238E27FC236}">
                    <a16:creationId xmlns:a16="http://schemas.microsoft.com/office/drawing/2014/main" id="{6AD1EA88-462B-4606-B52D-9F4F5FF9881E}"/>
                  </a:ext>
                </a:extLst>
              </p:cNvPr>
              <p:cNvSpPr/>
              <p:nvPr/>
            </p:nvSpPr>
            <p:spPr>
              <a:xfrm>
                <a:off x="-9923800" y="170560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32" y="630"/>
                      <a:pt x="221" y="819"/>
                      <a:pt x="410" y="819"/>
                    </a:cubicBezTo>
                    <a:lnTo>
                      <a:pt x="5419" y="819"/>
                    </a:lnTo>
                    <a:cubicBezTo>
                      <a:pt x="5671" y="819"/>
                      <a:pt x="5828" y="630"/>
                      <a:pt x="5828" y="410"/>
                    </a:cubicBezTo>
                    <a:cubicBezTo>
                      <a:pt x="5828" y="189"/>
                      <a:pt x="5608" y="0"/>
                      <a:pt x="54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7652;p66">
                <a:extLst>
                  <a:ext uri="{FF2B5EF4-FFF2-40B4-BE49-F238E27FC236}">
                    <a16:creationId xmlns:a16="http://schemas.microsoft.com/office/drawing/2014/main" id="{C586DCFC-42B3-4E24-A51B-75A47063CC86}"/>
                  </a:ext>
                </a:extLst>
              </p:cNvPr>
              <p:cNvSpPr/>
              <p:nvPr/>
            </p:nvSpPr>
            <p:spPr>
              <a:xfrm>
                <a:off x="-9902550" y="1746550"/>
                <a:ext cx="835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3341" h="820" extrusionOk="0">
                    <a:moveTo>
                      <a:pt x="379" y="0"/>
                    </a:moveTo>
                    <a:cubicBezTo>
                      <a:pt x="158" y="0"/>
                      <a:pt x="1" y="190"/>
                      <a:pt x="1" y="410"/>
                    </a:cubicBezTo>
                    <a:cubicBezTo>
                      <a:pt x="1" y="631"/>
                      <a:pt x="190" y="820"/>
                      <a:pt x="379" y="820"/>
                    </a:cubicBezTo>
                    <a:lnTo>
                      <a:pt x="2899" y="820"/>
                    </a:lnTo>
                    <a:cubicBezTo>
                      <a:pt x="3151" y="820"/>
                      <a:pt x="3340" y="631"/>
                      <a:pt x="3340" y="410"/>
                    </a:cubicBezTo>
                    <a:cubicBezTo>
                      <a:pt x="3340" y="158"/>
                      <a:pt x="3151" y="0"/>
                      <a:pt x="2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653;p66">
                <a:extLst>
                  <a:ext uri="{FF2B5EF4-FFF2-40B4-BE49-F238E27FC236}">
                    <a16:creationId xmlns:a16="http://schemas.microsoft.com/office/drawing/2014/main" id="{75E57BE2-F71C-4E9E-ADBB-C9F2C9EB2420}"/>
                  </a:ext>
                </a:extLst>
              </p:cNvPr>
              <p:cNvSpPr/>
              <p:nvPr/>
            </p:nvSpPr>
            <p:spPr>
              <a:xfrm>
                <a:off x="-9923800" y="178830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32" y="662"/>
                      <a:pt x="221" y="819"/>
                      <a:pt x="410" y="819"/>
                    </a:cubicBezTo>
                    <a:lnTo>
                      <a:pt x="5419" y="819"/>
                    </a:lnTo>
                    <a:cubicBezTo>
                      <a:pt x="5671" y="819"/>
                      <a:pt x="5828" y="630"/>
                      <a:pt x="5828" y="410"/>
                    </a:cubicBezTo>
                    <a:cubicBezTo>
                      <a:pt x="5828" y="189"/>
                      <a:pt x="5608" y="0"/>
                      <a:pt x="54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654;p66">
                <a:extLst>
                  <a:ext uri="{FF2B5EF4-FFF2-40B4-BE49-F238E27FC236}">
                    <a16:creationId xmlns:a16="http://schemas.microsoft.com/office/drawing/2014/main" id="{379C7285-5245-4917-8A2B-AC4B4D211056}"/>
                  </a:ext>
                </a:extLst>
              </p:cNvPr>
              <p:cNvSpPr/>
              <p:nvPr/>
            </p:nvSpPr>
            <p:spPr>
              <a:xfrm>
                <a:off x="-9901750" y="1828450"/>
                <a:ext cx="835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2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442"/>
                    </a:cubicBezTo>
                    <a:cubicBezTo>
                      <a:pt x="0" y="663"/>
                      <a:pt x="189" y="852"/>
                      <a:pt x="410" y="852"/>
                    </a:cubicBezTo>
                    <a:lnTo>
                      <a:pt x="2930" y="852"/>
                    </a:lnTo>
                    <a:cubicBezTo>
                      <a:pt x="3151" y="852"/>
                      <a:pt x="3340" y="663"/>
                      <a:pt x="3340" y="442"/>
                    </a:cubicBezTo>
                    <a:cubicBezTo>
                      <a:pt x="3340" y="190"/>
                      <a:pt x="3151" y="1"/>
                      <a:pt x="29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655;p66">
                <a:extLst>
                  <a:ext uri="{FF2B5EF4-FFF2-40B4-BE49-F238E27FC236}">
                    <a16:creationId xmlns:a16="http://schemas.microsoft.com/office/drawing/2014/main" id="{30FB7ECF-4AD2-420A-8AE7-2865959DAA58}"/>
                  </a:ext>
                </a:extLst>
              </p:cNvPr>
              <p:cNvSpPr/>
              <p:nvPr/>
            </p:nvSpPr>
            <p:spPr>
              <a:xfrm>
                <a:off x="-9923025" y="187100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10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10" y="819"/>
                    </a:cubicBezTo>
                    <a:lnTo>
                      <a:pt x="5419" y="819"/>
                    </a:lnTo>
                    <a:cubicBezTo>
                      <a:pt x="5671" y="819"/>
                      <a:pt x="5829" y="630"/>
                      <a:pt x="5829" y="378"/>
                    </a:cubicBezTo>
                    <a:cubicBezTo>
                      <a:pt x="5829" y="189"/>
                      <a:pt x="5671" y="0"/>
                      <a:pt x="54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200" kern="0" dirty="0"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12A4416-6DA7-4AF5-9880-CFE42109CCDD}"/>
                </a:ext>
              </a:extLst>
            </p:cNvPr>
            <p:cNvSpPr txBox="1"/>
            <p:nvPr/>
          </p:nvSpPr>
          <p:spPr>
            <a:xfrm>
              <a:off x="4243205" y="1046415"/>
              <a:ext cx="3460451" cy="1667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ea typeface="Roboto Condensed" panose="02000000000000000000" pitchFamily="2" charset="0"/>
                </a:rPr>
                <a:t>527 530 </a:t>
              </a:r>
              <a:r>
                <a:rPr lang="fr-CA" sz="4000" dirty="0">
                  <a:ea typeface="Roboto Condensed" panose="02000000000000000000" pitchFamily="2" charset="0"/>
                </a:rPr>
                <a:t> </a:t>
              </a:r>
              <a:r>
                <a:rPr lang="fr-CA" sz="24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observations dans la base de données </a:t>
              </a:r>
              <a:endParaRPr lang="fr-FR" sz="24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A5F250A-FB81-4B77-AA1F-201369C4AA12}"/>
              </a:ext>
            </a:extLst>
          </p:cNvPr>
          <p:cNvGrpSpPr/>
          <p:nvPr/>
        </p:nvGrpSpPr>
        <p:grpSpPr>
          <a:xfrm>
            <a:off x="4939894" y="2653732"/>
            <a:ext cx="4972384" cy="707886"/>
            <a:chOff x="5033836" y="3745161"/>
            <a:chExt cx="4972384" cy="707886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54483597-2521-42A2-AEF3-A3330831566F}"/>
                </a:ext>
              </a:extLst>
            </p:cNvPr>
            <p:cNvGrpSpPr/>
            <p:nvPr/>
          </p:nvGrpSpPr>
          <p:grpSpPr>
            <a:xfrm>
              <a:off x="5033836" y="3745161"/>
              <a:ext cx="4567332" cy="707886"/>
              <a:chOff x="3768015" y="1958493"/>
              <a:chExt cx="4821172" cy="1044058"/>
            </a:xfrm>
          </p:grpSpPr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D51A642-159C-4B06-9D2A-FB26FDC8052C}"/>
                  </a:ext>
                </a:extLst>
              </p:cNvPr>
              <p:cNvSpPr txBox="1"/>
              <p:nvPr/>
            </p:nvSpPr>
            <p:spPr>
              <a:xfrm>
                <a:off x="4423293" y="1958493"/>
                <a:ext cx="4165894" cy="104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A" sz="4000" kern="0" dirty="0"/>
                  <a:t>125</a:t>
                </a:r>
                <a:endParaRPr kumimoji="0" lang="fr-FR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37" name="Google Shape;4308;p58">
                <a:extLst>
                  <a:ext uri="{FF2B5EF4-FFF2-40B4-BE49-F238E27FC236}">
                    <a16:creationId xmlns:a16="http://schemas.microsoft.com/office/drawing/2014/main" id="{B2C8CA36-B4EB-4F93-A859-D171EE9F3659}"/>
                  </a:ext>
                </a:extLst>
              </p:cNvPr>
              <p:cNvSpPr/>
              <p:nvPr/>
            </p:nvSpPr>
            <p:spPr>
              <a:xfrm>
                <a:off x="3768015" y="2257457"/>
                <a:ext cx="492243" cy="446131"/>
              </a:xfrm>
              <a:custGeom>
                <a:avLst/>
                <a:gdLst/>
                <a:ahLst/>
                <a:cxnLst/>
                <a:rect l="l" t="t" r="r" b="b"/>
                <a:pathLst>
                  <a:path w="18772" h="17991" extrusionOk="0">
                    <a:moveTo>
                      <a:pt x="17492" y="6197"/>
                    </a:moveTo>
                    <a:lnTo>
                      <a:pt x="17217" y="8063"/>
                    </a:lnTo>
                    <a:lnTo>
                      <a:pt x="15626" y="6472"/>
                    </a:lnTo>
                    <a:lnTo>
                      <a:pt x="17492" y="6197"/>
                    </a:lnTo>
                    <a:close/>
                    <a:moveTo>
                      <a:pt x="6055" y="9391"/>
                    </a:moveTo>
                    <a:lnTo>
                      <a:pt x="6055" y="16858"/>
                    </a:lnTo>
                    <a:lnTo>
                      <a:pt x="1133" y="16858"/>
                    </a:lnTo>
                    <a:lnTo>
                      <a:pt x="1133" y="13332"/>
                    </a:lnTo>
                    <a:lnTo>
                      <a:pt x="6055" y="9391"/>
                    </a:lnTo>
                    <a:close/>
                    <a:moveTo>
                      <a:pt x="7187" y="9141"/>
                    </a:moveTo>
                    <a:lnTo>
                      <a:pt x="11903" y="11568"/>
                    </a:lnTo>
                    <a:lnTo>
                      <a:pt x="11903" y="16858"/>
                    </a:lnTo>
                    <a:lnTo>
                      <a:pt x="7187" y="16858"/>
                    </a:lnTo>
                    <a:lnTo>
                      <a:pt x="7187" y="9141"/>
                    </a:lnTo>
                    <a:close/>
                    <a:moveTo>
                      <a:pt x="565" y="1"/>
                    </a:moveTo>
                    <a:cubicBezTo>
                      <a:pt x="254" y="1"/>
                      <a:pt x="1" y="255"/>
                      <a:pt x="1" y="569"/>
                    </a:cubicBezTo>
                    <a:lnTo>
                      <a:pt x="1" y="17423"/>
                    </a:lnTo>
                    <a:cubicBezTo>
                      <a:pt x="1" y="17737"/>
                      <a:pt x="254" y="17991"/>
                      <a:pt x="565" y="17991"/>
                    </a:cubicBezTo>
                    <a:lnTo>
                      <a:pt x="18141" y="17991"/>
                    </a:lnTo>
                    <a:cubicBezTo>
                      <a:pt x="18455" y="17991"/>
                      <a:pt x="18706" y="17737"/>
                      <a:pt x="18706" y="17423"/>
                    </a:cubicBezTo>
                    <a:cubicBezTo>
                      <a:pt x="18706" y="17112"/>
                      <a:pt x="18455" y="16858"/>
                      <a:pt x="18141" y="16858"/>
                    </a:cubicBezTo>
                    <a:lnTo>
                      <a:pt x="13033" y="16858"/>
                    </a:lnTo>
                    <a:lnTo>
                      <a:pt x="13033" y="11457"/>
                    </a:lnTo>
                    <a:lnTo>
                      <a:pt x="16022" y="8467"/>
                    </a:lnTo>
                    <a:lnTo>
                      <a:pt x="17214" y="9660"/>
                    </a:lnTo>
                    <a:cubicBezTo>
                      <a:pt x="17329" y="9774"/>
                      <a:pt x="17471" y="9826"/>
                      <a:pt x="17611" y="9826"/>
                    </a:cubicBezTo>
                    <a:cubicBezTo>
                      <a:pt x="17874" y="9826"/>
                      <a:pt x="18129" y="9643"/>
                      <a:pt x="18175" y="9343"/>
                    </a:cubicBezTo>
                    <a:lnTo>
                      <a:pt x="18721" y="5608"/>
                    </a:lnTo>
                    <a:cubicBezTo>
                      <a:pt x="18771" y="5262"/>
                      <a:pt x="18501" y="4962"/>
                      <a:pt x="18164" y="4962"/>
                    </a:cubicBezTo>
                    <a:cubicBezTo>
                      <a:pt x="18137" y="4962"/>
                      <a:pt x="18109" y="4964"/>
                      <a:pt x="18081" y="4968"/>
                    </a:cubicBezTo>
                    <a:lnTo>
                      <a:pt x="14346" y="5514"/>
                    </a:lnTo>
                    <a:cubicBezTo>
                      <a:pt x="13887" y="5584"/>
                      <a:pt x="13700" y="6145"/>
                      <a:pt x="14029" y="6475"/>
                    </a:cubicBezTo>
                    <a:lnTo>
                      <a:pt x="15222" y="7667"/>
                    </a:lnTo>
                    <a:lnTo>
                      <a:pt x="12359" y="10530"/>
                    </a:lnTo>
                    <a:lnTo>
                      <a:pt x="6879" y="7710"/>
                    </a:lnTo>
                    <a:cubicBezTo>
                      <a:pt x="6867" y="7703"/>
                      <a:pt x="6855" y="7697"/>
                      <a:pt x="6846" y="7694"/>
                    </a:cubicBezTo>
                    <a:lnTo>
                      <a:pt x="6831" y="7688"/>
                    </a:lnTo>
                    <a:lnTo>
                      <a:pt x="6794" y="7673"/>
                    </a:lnTo>
                    <a:lnTo>
                      <a:pt x="6776" y="7670"/>
                    </a:lnTo>
                    <a:cubicBezTo>
                      <a:pt x="6767" y="7667"/>
                      <a:pt x="6755" y="7664"/>
                      <a:pt x="6743" y="7661"/>
                    </a:cubicBezTo>
                    <a:lnTo>
                      <a:pt x="6728" y="7658"/>
                    </a:lnTo>
                    <a:cubicBezTo>
                      <a:pt x="6713" y="7655"/>
                      <a:pt x="6695" y="7652"/>
                      <a:pt x="6680" y="7649"/>
                    </a:cubicBezTo>
                    <a:lnTo>
                      <a:pt x="6553" y="7649"/>
                    </a:lnTo>
                    <a:cubicBezTo>
                      <a:pt x="6541" y="7649"/>
                      <a:pt x="6526" y="7655"/>
                      <a:pt x="6514" y="7655"/>
                    </a:cubicBezTo>
                    <a:lnTo>
                      <a:pt x="6495" y="7661"/>
                    </a:lnTo>
                    <a:cubicBezTo>
                      <a:pt x="6483" y="7661"/>
                      <a:pt x="6474" y="7664"/>
                      <a:pt x="6465" y="7667"/>
                    </a:cubicBezTo>
                    <a:lnTo>
                      <a:pt x="6447" y="7673"/>
                    </a:lnTo>
                    <a:cubicBezTo>
                      <a:pt x="6432" y="7679"/>
                      <a:pt x="6417" y="7682"/>
                      <a:pt x="6405" y="7688"/>
                    </a:cubicBezTo>
                    <a:lnTo>
                      <a:pt x="6387" y="7697"/>
                    </a:lnTo>
                    <a:lnTo>
                      <a:pt x="6360" y="7710"/>
                    </a:lnTo>
                    <a:lnTo>
                      <a:pt x="6341" y="7719"/>
                    </a:lnTo>
                    <a:cubicBezTo>
                      <a:pt x="6332" y="7725"/>
                      <a:pt x="6323" y="7731"/>
                      <a:pt x="6314" y="7737"/>
                    </a:cubicBezTo>
                    <a:lnTo>
                      <a:pt x="6299" y="7746"/>
                    </a:lnTo>
                    <a:cubicBezTo>
                      <a:pt x="6287" y="7752"/>
                      <a:pt x="6275" y="7761"/>
                      <a:pt x="6266" y="7770"/>
                    </a:cubicBezTo>
                    <a:lnTo>
                      <a:pt x="6260" y="7776"/>
                    </a:lnTo>
                    <a:lnTo>
                      <a:pt x="1133" y="11879"/>
                    </a:lnTo>
                    <a:lnTo>
                      <a:pt x="1133" y="569"/>
                    </a:lnTo>
                    <a:cubicBezTo>
                      <a:pt x="1133" y="255"/>
                      <a:pt x="879" y="1"/>
                      <a:pt x="565" y="1"/>
                    </a:cubicBezTo>
                    <a:close/>
                  </a:path>
                </a:pathLst>
              </a:custGeom>
              <a:solidFill>
                <a:srgbClr val="FE1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A0BB8796-E938-475C-B433-15836C3BF775}"/>
                </a:ext>
              </a:extLst>
            </p:cNvPr>
            <p:cNvSpPr txBox="1"/>
            <p:nvPr/>
          </p:nvSpPr>
          <p:spPr>
            <a:xfrm>
              <a:off x="6298654" y="3837494"/>
              <a:ext cx="3707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28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</a:rPr>
                <a:t>  variables dans la base</a:t>
              </a:r>
              <a:endParaRPr kumimoji="0" lang="fr-FR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83DF6A1-6CFF-4D93-BE8B-9F41271A06AC}"/>
              </a:ext>
            </a:extLst>
          </p:cNvPr>
          <p:cNvGrpSpPr/>
          <p:nvPr/>
        </p:nvGrpSpPr>
        <p:grpSpPr>
          <a:xfrm>
            <a:off x="4893400" y="3821311"/>
            <a:ext cx="4449051" cy="615552"/>
            <a:chOff x="4987779" y="5254320"/>
            <a:chExt cx="4449051" cy="615552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75216796-0155-4801-B4B8-94BE8F7358C6}"/>
                </a:ext>
              </a:extLst>
            </p:cNvPr>
            <p:cNvGrpSpPr/>
            <p:nvPr/>
          </p:nvGrpSpPr>
          <p:grpSpPr>
            <a:xfrm>
              <a:off x="4987779" y="5254320"/>
              <a:ext cx="3825590" cy="461665"/>
              <a:chOff x="3772000" y="2933735"/>
              <a:chExt cx="4038207" cy="680908"/>
            </a:xfrm>
          </p:grpSpPr>
          <p:sp>
            <p:nvSpPr>
              <p:cNvPr id="41" name="Google Shape;4491;p59">
                <a:extLst>
                  <a:ext uri="{FF2B5EF4-FFF2-40B4-BE49-F238E27FC236}">
                    <a16:creationId xmlns:a16="http://schemas.microsoft.com/office/drawing/2014/main" id="{C673C4D7-A9F3-4060-9037-EFEF839853E3}"/>
                  </a:ext>
                </a:extLst>
              </p:cNvPr>
              <p:cNvSpPr/>
              <p:nvPr/>
            </p:nvSpPr>
            <p:spPr>
              <a:xfrm>
                <a:off x="3772000" y="3134331"/>
                <a:ext cx="513896" cy="459761"/>
              </a:xfrm>
              <a:custGeom>
                <a:avLst/>
                <a:gdLst/>
                <a:ahLst/>
                <a:cxnLst/>
                <a:rect l="l" t="t" r="r" b="b"/>
                <a:pathLst>
                  <a:path w="12877" h="12724" extrusionOk="0">
                    <a:moveTo>
                      <a:pt x="10492" y="1603"/>
                    </a:moveTo>
                    <a:lnTo>
                      <a:pt x="10429" y="1855"/>
                    </a:lnTo>
                    <a:cubicBezTo>
                      <a:pt x="10429" y="1981"/>
                      <a:pt x="10492" y="2138"/>
                      <a:pt x="10555" y="2201"/>
                    </a:cubicBezTo>
                    <a:cubicBezTo>
                      <a:pt x="10649" y="2296"/>
                      <a:pt x="10807" y="2327"/>
                      <a:pt x="10901" y="2327"/>
                    </a:cubicBezTo>
                    <a:lnTo>
                      <a:pt x="11153" y="2296"/>
                    </a:lnTo>
                    <a:lnTo>
                      <a:pt x="10492" y="2957"/>
                    </a:lnTo>
                    <a:lnTo>
                      <a:pt x="9736" y="3083"/>
                    </a:lnTo>
                    <a:lnTo>
                      <a:pt x="9799" y="2296"/>
                    </a:lnTo>
                    <a:lnTo>
                      <a:pt x="10492" y="1603"/>
                    </a:lnTo>
                    <a:close/>
                    <a:moveTo>
                      <a:pt x="6270" y="6108"/>
                    </a:moveTo>
                    <a:cubicBezTo>
                      <a:pt x="6396" y="6108"/>
                      <a:pt x="6459" y="6139"/>
                      <a:pt x="6554" y="6234"/>
                    </a:cubicBezTo>
                    <a:cubicBezTo>
                      <a:pt x="6617" y="6265"/>
                      <a:pt x="6648" y="6391"/>
                      <a:pt x="6648" y="6486"/>
                    </a:cubicBezTo>
                    <a:cubicBezTo>
                      <a:pt x="6648" y="6738"/>
                      <a:pt x="6459" y="6927"/>
                      <a:pt x="6270" y="6927"/>
                    </a:cubicBezTo>
                    <a:cubicBezTo>
                      <a:pt x="6081" y="6927"/>
                      <a:pt x="5861" y="6738"/>
                      <a:pt x="5861" y="6486"/>
                    </a:cubicBezTo>
                    <a:cubicBezTo>
                      <a:pt x="5861" y="6265"/>
                      <a:pt x="6081" y="6108"/>
                      <a:pt x="6270" y="6108"/>
                    </a:cubicBezTo>
                    <a:close/>
                    <a:moveTo>
                      <a:pt x="6176" y="4375"/>
                    </a:moveTo>
                    <a:cubicBezTo>
                      <a:pt x="6617" y="4375"/>
                      <a:pt x="7026" y="4501"/>
                      <a:pt x="7341" y="4722"/>
                    </a:cubicBezTo>
                    <a:lnTo>
                      <a:pt x="6743" y="5320"/>
                    </a:lnTo>
                    <a:cubicBezTo>
                      <a:pt x="6617" y="5289"/>
                      <a:pt x="6428" y="5226"/>
                      <a:pt x="6239" y="5226"/>
                    </a:cubicBezTo>
                    <a:cubicBezTo>
                      <a:pt x="5546" y="5226"/>
                      <a:pt x="5010" y="5793"/>
                      <a:pt x="5010" y="6454"/>
                    </a:cubicBezTo>
                    <a:cubicBezTo>
                      <a:pt x="5010" y="7116"/>
                      <a:pt x="5546" y="7715"/>
                      <a:pt x="6239" y="7715"/>
                    </a:cubicBezTo>
                    <a:cubicBezTo>
                      <a:pt x="6900" y="7715"/>
                      <a:pt x="7467" y="7147"/>
                      <a:pt x="7467" y="6454"/>
                    </a:cubicBezTo>
                    <a:cubicBezTo>
                      <a:pt x="7467" y="6265"/>
                      <a:pt x="7404" y="6108"/>
                      <a:pt x="7341" y="5887"/>
                    </a:cubicBezTo>
                    <a:lnTo>
                      <a:pt x="7908" y="5320"/>
                    </a:lnTo>
                    <a:cubicBezTo>
                      <a:pt x="8160" y="5635"/>
                      <a:pt x="8286" y="6013"/>
                      <a:pt x="8286" y="6454"/>
                    </a:cubicBezTo>
                    <a:cubicBezTo>
                      <a:pt x="8286" y="7588"/>
                      <a:pt x="7341" y="8534"/>
                      <a:pt x="6176" y="8534"/>
                    </a:cubicBezTo>
                    <a:cubicBezTo>
                      <a:pt x="5041" y="8534"/>
                      <a:pt x="4096" y="7588"/>
                      <a:pt x="4096" y="6454"/>
                    </a:cubicBezTo>
                    <a:cubicBezTo>
                      <a:pt x="4096" y="5320"/>
                      <a:pt x="5041" y="4375"/>
                      <a:pt x="6176" y="4375"/>
                    </a:cubicBezTo>
                    <a:close/>
                    <a:moveTo>
                      <a:pt x="6239" y="2800"/>
                    </a:moveTo>
                    <a:cubicBezTo>
                      <a:pt x="7089" y="2800"/>
                      <a:pt x="7908" y="3115"/>
                      <a:pt x="8539" y="3619"/>
                    </a:cubicBezTo>
                    <a:lnTo>
                      <a:pt x="7971" y="4217"/>
                    </a:lnTo>
                    <a:cubicBezTo>
                      <a:pt x="7499" y="3839"/>
                      <a:pt x="6869" y="3619"/>
                      <a:pt x="6239" y="3619"/>
                    </a:cubicBezTo>
                    <a:cubicBezTo>
                      <a:pt x="4600" y="3619"/>
                      <a:pt x="3309" y="4911"/>
                      <a:pt x="3309" y="6486"/>
                    </a:cubicBezTo>
                    <a:cubicBezTo>
                      <a:pt x="3309" y="8124"/>
                      <a:pt x="4632" y="9416"/>
                      <a:pt x="6239" y="9416"/>
                    </a:cubicBezTo>
                    <a:cubicBezTo>
                      <a:pt x="7845" y="9416"/>
                      <a:pt x="9137" y="8124"/>
                      <a:pt x="9137" y="6486"/>
                    </a:cubicBezTo>
                    <a:cubicBezTo>
                      <a:pt x="9137" y="5856"/>
                      <a:pt x="8948" y="5226"/>
                      <a:pt x="8539" y="4753"/>
                    </a:cubicBezTo>
                    <a:lnTo>
                      <a:pt x="9137" y="4154"/>
                    </a:lnTo>
                    <a:cubicBezTo>
                      <a:pt x="9641" y="4816"/>
                      <a:pt x="9956" y="5604"/>
                      <a:pt x="9956" y="6486"/>
                    </a:cubicBezTo>
                    <a:cubicBezTo>
                      <a:pt x="9956" y="8534"/>
                      <a:pt x="8318" y="10235"/>
                      <a:pt x="6239" y="10235"/>
                    </a:cubicBezTo>
                    <a:cubicBezTo>
                      <a:pt x="4191" y="10235"/>
                      <a:pt x="2490" y="8597"/>
                      <a:pt x="2490" y="6486"/>
                    </a:cubicBezTo>
                    <a:cubicBezTo>
                      <a:pt x="2490" y="4438"/>
                      <a:pt x="4128" y="2800"/>
                      <a:pt x="6239" y="2800"/>
                    </a:cubicBezTo>
                    <a:close/>
                    <a:moveTo>
                      <a:pt x="6270" y="1130"/>
                    </a:moveTo>
                    <a:cubicBezTo>
                      <a:pt x="7247" y="1130"/>
                      <a:pt x="8223" y="1414"/>
                      <a:pt x="9074" y="1918"/>
                    </a:cubicBezTo>
                    <a:cubicBezTo>
                      <a:pt x="9074" y="1949"/>
                      <a:pt x="9011" y="2012"/>
                      <a:pt x="9011" y="2044"/>
                    </a:cubicBezTo>
                    <a:lnTo>
                      <a:pt x="8917" y="2831"/>
                    </a:lnTo>
                    <a:cubicBezTo>
                      <a:pt x="8160" y="2296"/>
                      <a:pt x="7247" y="1981"/>
                      <a:pt x="6270" y="1981"/>
                    </a:cubicBezTo>
                    <a:cubicBezTo>
                      <a:pt x="3750" y="1981"/>
                      <a:pt x="1733" y="4028"/>
                      <a:pt x="1733" y="6486"/>
                    </a:cubicBezTo>
                    <a:cubicBezTo>
                      <a:pt x="1733" y="9006"/>
                      <a:pt x="3781" y="11054"/>
                      <a:pt x="6270" y="11054"/>
                    </a:cubicBezTo>
                    <a:cubicBezTo>
                      <a:pt x="8759" y="11054"/>
                      <a:pt x="10807" y="9006"/>
                      <a:pt x="10807" y="6486"/>
                    </a:cubicBezTo>
                    <a:cubicBezTo>
                      <a:pt x="10807" y="5509"/>
                      <a:pt x="10492" y="4596"/>
                      <a:pt x="9925" y="3871"/>
                    </a:cubicBezTo>
                    <a:lnTo>
                      <a:pt x="10712" y="3745"/>
                    </a:lnTo>
                    <a:cubicBezTo>
                      <a:pt x="10744" y="3745"/>
                      <a:pt x="10807" y="3745"/>
                      <a:pt x="10838" y="3713"/>
                    </a:cubicBezTo>
                    <a:cubicBezTo>
                      <a:pt x="11342" y="4533"/>
                      <a:pt x="11626" y="5478"/>
                      <a:pt x="11626" y="6486"/>
                    </a:cubicBezTo>
                    <a:cubicBezTo>
                      <a:pt x="11626" y="9447"/>
                      <a:pt x="9232" y="11873"/>
                      <a:pt x="6270" y="11873"/>
                    </a:cubicBezTo>
                    <a:cubicBezTo>
                      <a:pt x="3309" y="11873"/>
                      <a:pt x="914" y="9479"/>
                      <a:pt x="914" y="6486"/>
                    </a:cubicBezTo>
                    <a:cubicBezTo>
                      <a:pt x="914" y="3524"/>
                      <a:pt x="3309" y="1130"/>
                      <a:pt x="6270" y="1130"/>
                    </a:cubicBezTo>
                    <a:close/>
                    <a:moveTo>
                      <a:pt x="11030" y="0"/>
                    </a:moveTo>
                    <a:cubicBezTo>
                      <a:pt x="10930" y="0"/>
                      <a:pt x="10829" y="37"/>
                      <a:pt x="10744" y="122"/>
                    </a:cubicBezTo>
                    <a:lnTo>
                      <a:pt x="9610" y="1256"/>
                    </a:lnTo>
                    <a:cubicBezTo>
                      <a:pt x="8602" y="594"/>
                      <a:pt x="7467" y="279"/>
                      <a:pt x="6239" y="279"/>
                    </a:cubicBezTo>
                    <a:cubicBezTo>
                      <a:pt x="2805" y="279"/>
                      <a:pt x="1" y="3020"/>
                      <a:pt x="1" y="6486"/>
                    </a:cubicBezTo>
                    <a:cubicBezTo>
                      <a:pt x="1" y="9920"/>
                      <a:pt x="2773" y="12724"/>
                      <a:pt x="6239" y="12724"/>
                    </a:cubicBezTo>
                    <a:cubicBezTo>
                      <a:pt x="9641" y="12724"/>
                      <a:pt x="12445" y="9951"/>
                      <a:pt x="12445" y="6486"/>
                    </a:cubicBezTo>
                    <a:cubicBezTo>
                      <a:pt x="12445" y="5289"/>
                      <a:pt x="12099" y="4123"/>
                      <a:pt x="11468" y="3115"/>
                    </a:cubicBezTo>
                    <a:lnTo>
                      <a:pt x="12603" y="1981"/>
                    </a:lnTo>
                    <a:cubicBezTo>
                      <a:pt x="12877" y="1706"/>
                      <a:pt x="12650" y="1255"/>
                      <a:pt x="12292" y="1255"/>
                    </a:cubicBezTo>
                    <a:cubicBezTo>
                      <a:pt x="12280" y="1255"/>
                      <a:pt x="12268" y="1255"/>
                      <a:pt x="12256" y="1256"/>
                    </a:cubicBezTo>
                    <a:lnTo>
                      <a:pt x="11342" y="1382"/>
                    </a:lnTo>
                    <a:lnTo>
                      <a:pt x="11468" y="468"/>
                    </a:lnTo>
                    <a:cubicBezTo>
                      <a:pt x="11491" y="203"/>
                      <a:pt x="11265" y="0"/>
                      <a:pt x="1103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0695FD5-3D88-4C38-A521-C8D8EC7DBF9C}"/>
                  </a:ext>
                </a:extLst>
              </p:cNvPr>
              <p:cNvSpPr txBox="1"/>
              <p:nvPr/>
            </p:nvSpPr>
            <p:spPr>
              <a:xfrm>
                <a:off x="4406264" y="2933735"/>
                <a:ext cx="3403943" cy="680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D9A686F2-1581-481C-85DC-84E04763E735}"/>
                </a:ext>
              </a:extLst>
            </p:cNvPr>
            <p:cNvSpPr txBox="1"/>
            <p:nvPr/>
          </p:nvSpPr>
          <p:spPr>
            <a:xfrm>
              <a:off x="5729264" y="5346652"/>
              <a:ext cx="3707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28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Condensed" panose="02000000000000000000" pitchFamily="2" charset="0"/>
                  <a:ea typeface="Roboto Condensed" panose="02000000000000000000" pitchFamily="2" charset="0"/>
                </a:rPr>
                <a:t>Variable cible</a:t>
              </a:r>
              <a:endParaRPr kumimoji="0" lang="fr-FR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D53A201-C7C7-4775-9DDE-970F5CACE04C}"/>
              </a:ext>
            </a:extLst>
          </p:cNvPr>
          <p:cNvGrpSpPr/>
          <p:nvPr/>
        </p:nvGrpSpPr>
        <p:grpSpPr>
          <a:xfrm>
            <a:off x="8233197" y="3715846"/>
            <a:ext cx="2641767" cy="954955"/>
            <a:chOff x="8278694" y="5048760"/>
            <a:chExt cx="2641767" cy="954955"/>
          </a:xfrm>
        </p:grpSpPr>
        <p:sp>
          <p:nvSpPr>
            <p:cNvPr id="44" name="Accolade ouvrante 43">
              <a:extLst>
                <a:ext uri="{FF2B5EF4-FFF2-40B4-BE49-F238E27FC236}">
                  <a16:creationId xmlns:a16="http://schemas.microsoft.com/office/drawing/2014/main" id="{063C7EC5-CF4F-471B-8389-0681140ADFC3}"/>
                </a:ext>
              </a:extLst>
            </p:cNvPr>
            <p:cNvSpPr/>
            <p:nvPr/>
          </p:nvSpPr>
          <p:spPr>
            <a:xfrm>
              <a:off x="8278694" y="5572401"/>
              <a:ext cx="585355" cy="333886"/>
            </a:xfrm>
            <a:prstGeom prst="leftBrac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C073E77-5188-4C07-96CD-DE67B056C3EC}"/>
                </a:ext>
              </a:extLst>
            </p:cNvPr>
            <p:cNvSpPr txBox="1"/>
            <p:nvPr/>
          </p:nvSpPr>
          <p:spPr>
            <a:xfrm>
              <a:off x="9044673" y="5665161"/>
              <a:ext cx="178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kern="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Non </a:t>
              </a:r>
              <a:r>
                <a:rPr lang="fr-FR" sz="1600" kern="0" dirty="0">
                  <a:ea typeface="Roboto Condensed" panose="02000000000000000000" pitchFamily="2" charset="0"/>
                </a:rPr>
                <a:t>équipé</a:t>
              </a:r>
              <a:r>
                <a:rPr lang="fr-FR" sz="1600" kern="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PPO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Google Shape;4154;p58">
              <a:extLst>
                <a:ext uri="{FF2B5EF4-FFF2-40B4-BE49-F238E27FC236}">
                  <a16:creationId xmlns:a16="http://schemas.microsoft.com/office/drawing/2014/main" id="{FE35378E-7797-433C-91F6-B31681105CE6}"/>
                </a:ext>
              </a:extLst>
            </p:cNvPr>
            <p:cNvSpPr/>
            <p:nvPr/>
          </p:nvSpPr>
          <p:spPr>
            <a:xfrm>
              <a:off x="10701909" y="5749397"/>
              <a:ext cx="218552" cy="144354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BCB9EA6C-26C5-48E2-8170-77A9DCF04B60}"/>
                </a:ext>
              </a:extLst>
            </p:cNvPr>
            <p:cNvSpPr txBox="1"/>
            <p:nvPr/>
          </p:nvSpPr>
          <p:spPr>
            <a:xfrm>
              <a:off x="9043416" y="5048760"/>
              <a:ext cx="1737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kern="0" dirty="0">
                  <a:ea typeface="Roboto Condensed" panose="02000000000000000000" pitchFamily="2" charset="0"/>
                </a:rPr>
                <a:t>Equipé</a:t>
              </a:r>
              <a:r>
                <a:rPr lang="fr-FR" sz="1600" kern="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 de PPO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50" name="Google Shape;4150;p58">
              <a:extLst>
                <a:ext uri="{FF2B5EF4-FFF2-40B4-BE49-F238E27FC236}">
                  <a16:creationId xmlns:a16="http://schemas.microsoft.com/office/drawing/2014/main" id="{DAF43D4A-B94F-49BA-A7CD-C32869751D83}"/>
                </a:ext>
              </a:extLst>
            </p:cNvPr>
            <p:cNvSpPr/>
            <p:nvPr/>
          </p:nvSpPr>
          <p:spPr>
            <a:xfrm>
              <a:off x="10662886" y="5086279"/>
              <a:ext cx="218552" cy="156416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51" name="Accolade ouvrante 50">
              <a:extLst>
                <a:ext uri="{FF2B5EF4-FFF2-40B4-BE49-F238E27FC236}">
                  <a16:creationId xmlns:a16="http://schemas.microsoft.com/office/drawing/2014/main" id="{8B10D6F5-7B6F-474D-920D-3851B88F2D10}"/>
                </a:ext>
              </a:extLst>
            </p:cNvPr>
            <p:cNvSpPr/>
            <p:nvPr/>
          </p:nvSpPr>
          <p:spPr>
            <a:xfrm>
              <a:off x="8279153" y="5199314"/>
              <a:ext cx="585355" cy="333886"/>
            </a:xfrm>
            <a:prstGeom prst="leftBrac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rganigramme : Connecteur 53">
            <a:extLst>
              <a:ext uri="{FF2B5EF4-FFF2-40B4-BE49-F238E27FC236}">
                <a16:creationId xmlns:a16="http://schemas.microsoft.com/office/drawing/2014/main" id="{0C68A25D-2910-41E4-A6D3-BA189E19F722}"/>
              </a:ext>
            </a:extLst>
          </p:cNvPr>
          <p:cNvSpPr/>
          <p:nvPr/>
        </p:nvSpPr>
        <p:spPr>
          <a:xfrm>
            <a:off x="11679495" y="6394403"/>
            <a:ext cx="510338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C44A7A-2CBE-4ED2-A9C5-CE7D18E58B8F}"/>
              </a:ext>
            </a:extLst>
          </p:cNvPr>
          <p:cNvSpPr txBox="1"/>
          <p:nvPr/>
        </p:nvSpPr>
        <p:spPr>
          <a:xfrm>
            <a:off x="170229" y="2174570"/>
            <a:ext cx="182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Extraction Teradata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673E71-8904-449E-BCF1-77956D16C321}"/>
              </a:ext>
            </a:extLst>
          </p:cNvPr>
          <p:cNvSpPr txBox="1"/>
          <p:nvPr/>
        </p:nvSpPr>
        <p:spPr>
          <a:xfrm>
            <a:off x="466725" y="5476875"/>
            <a:ext cx="1108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jeu de données est constitué des clients éligibles au prêt à la consommation c’est-à-dire les clients ayant entre 18 et 69 , avoir un revenu d’au moins 100 000 </a:t>
            </a:r>
          </a:p>
        </p:txBody>
      </p:sp>
    </p:spTree>
    <p:extLst>
      <p:ext uri="{BB962C8B-B14F-4D97-AF65-F5344CB8AC3E}">
        <p14:creationId xmlns:p14="http://schemas.microsoft.com/office/powerpoint/2010/main" val="21906414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1525</Words>
  <Application>Microsoft Office PowerPoint</Application>
  <PresentationFormat>Grand écran</PresentationFormat>
  <Paragraphs>471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7" baseType="lpstr">
      <vt:lpstr>Agency FB</vt:lpstr>
      <vt:lpstr>Arial</vt:lpstr>
      <vt:lpstr>Calibri</vt:lpstr>
      <vt:lpstr>Calibri Light</vt:lpstr>
      <vt:lpstr>Cambria Math</vt:lpstr>
      <vt:lpstr>Quicksand Light</vt:lpstr>
      <vt:lpstr>Roboto</vt:lpstr>
      <vt:lpstr>Roboto Condensed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Cheik Ouattara</dc:creator>
  <cp:lastModifiedBy>YAO AFFOUE MARIE JOSEE</cp:lastModifiedBy>
  <cp:revision>946</cp:revision>
  <dcterms:created xsi:type="dcterms:W3CDTF">2021-11-06T21:47:27Z</dcterms:created>
  <dcterms:modified xsi:type="dcterms:W3CDTF">2024-08-27T05:35:16Z</dcterms:modified>
</cp:coreProperties>
</file>