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13" r:id="rId2"/>
    <p:sldMasterId id="2147483726" r:id="rId3"/>
    <p:sldMasterId id="2147483739" r:id="rId4"/>
  </p:sldMasterIdLst>
  <p:notesMasterIdLst>
    <p:notesMasterId r:id="rId29"/>
  </p:notesMasterIdLst>
  <p:handoutMasterIdLst>
    <p:handoutMasterId r:id="rId30"/>
  </p:handoutMasterIdLst>
  <p:sldIdLst>
    <p:sldId id="263" r:id="rId5"/>
    <p:sldId id="265" r:id="rId6"/>
    <p:sldId id="267" r:id="rId7"/>
    <p:sldId id="268" r:id="rId8"/>
    <p:sldId id="269" r:id="rId9"/>
    <p:sldId id="270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669088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00B72A2-B051-4C99-A197-B1315BA07C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Programador FullStack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3287AB-6D05-4419-83AB-1C08A9390E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E8BBF-CA48-4477-A0C9-C706BBBDFF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Clase 3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61A797-468D-4E6C-B626-6FE2C6D07B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DAA8C-3B96-4535-A301-1C66A3F7A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15939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Programador FullStack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Clase 3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736C-58DE-4C82-A622-6AC24639E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70926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Imagen 181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183" name="Imagen 18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Imagen 27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274" name="Imagen 27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Imagen 317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19" name="Imagen 318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Imagen 36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65" name="Imagen 364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PlaceHolder 6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E125B6-8736-4AE9-B919-82D69B41B94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694628-FF7E-401E-8323-52033D45501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 rot="10800000" flipH="1">
            <a:off x="2222280" y="2301840"/>
            <a:ext cx="2220480" cy="2301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1028160" y="0"/>
            <a:ext cx="8116920" cy="12470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 rot="10800000">
            <a:off x="8116200" y="6858000"/>
            <a:ext cx="8116920" cy="1783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 flipH="1">
            <a:off x="6794640" y="4051440"/>
            <a:ext cx="2347920" cy="28044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8"/>
          <p:cNvSpPr/>
          <p:nvPr/>
        </p:nvSpPr>
        <p:spPr>
          <a:xfrm>
            <a:off x="1986120" y="1997640"/>
            <a:ext cx="4983840" cy="21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9"/>
          <p:cNvSpPr>
            <a:spLocks noGrp="1"/>
          </p:cNvSpPr>
          <p:nvPr>
            <p:ph type="title"/>
          </p:nvPr>
        </p:nvSpPr>
        <p:spPr>
          <a:xfrm>
            <a:off x="92520" y="0"/>
            <a:ext cx="8961840" cy="8071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85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PlaceHolder 4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7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10"/>
          <p:cNvSpPr>
            <a:spLocks noGrp="1"/>
          </p:cNvSpPr>
          <p:nvPr>
            <p:ph type="sldNum"/>
          </p:nvPr>
        </p:nvSpPr>
        <p:spPr>
          <a:xfrm>
            <a:off x="8515440" y="6575400"/>
            <a:ext cx="628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6E3790-721C-472C-ADE4-18FA09EFC52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Decir 5 Veces “Hola”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628560" y="177912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Escriba un programa que salude 5 veces por pantalla de forma secuencial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7977DF-DD38-4CD1-8899-F419A5AC72C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21" name="Google Shape;293;p31"/>
          <p:cNvPicPr/>
          <p:nvPr/>
        </p:nvPicPr>
        <p:blipFill>
          <a:blip r:embed="rId2"/>
          <a:stretch/>
        </p:blipFill>
        <p:spPr>
          <a:xfrm>
            <a:off x="1157760" y="3310560"/>
            <a:ext cx="6828120" cy="3200400"/>
          </a:xfrm>
          <a:prstGeom prst="rect">
            <a:avLst/>
          </a:prstGeom>
          <a:ln>
            <a:noFill/>
          </a:ln>
        </p:spPr>
      </p:pic>
      <p:pic>
        <p:nvPicPr>
          <p:cNvPr id="422" name="Google Shape;294;p31"/>
          <p:cNvPicPr/>
          <p:nvPr/>
        </p:nvPicPr>
        <p:blipFill>
          <a:blip r:embed="rId2"/>
          <a:stretch/>
        </p:blipFill>
        <p:spPr>
          <a:xfrm>
            <a:off x="1063080" y="2928240"/>
            <a:ext cx="7817400" cy="36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435;p44"/>
          <p:cNvPicPr/>
          <p:nvPr/>
        </p:nvPicPr>
        <p:blipFill>
          <a:blip r:embed="rId2"/>
          <a:stretch/>
        </p:blipFill>
        <p:spPr>
          <a:xfrm>
            <a:off x="207000" y="4236120"/>
            <a:ext cx="5064480" cy="2162520"/>
          </a:xfrm>
          <a:prstGeom prst="rect">
            <a:avLst/>
          </a:prstGeom>
          <a:ln>
            <a:noFill/>
          </a:ln>
        </p:spPr>
      </p:pic>
      <p:pic>
        <p:nvPicPr>
          <p:cNvPr id="510" name="Google Shape;436;p44"/>
          <p:cNvPicPr/>
          <p:nvPr/>
        </p:nvPicPr>
        <p:blipFill>
          <a:blip r:embed="rId2"/>
          <a:srcRect l="29681" r="6352"/>
          <a:stretch/>
        </p:blipFill>
        <p:spPr>
          <a:xfrm>
            <a:off x="3651840" y="4075920"/>
            <a:ext cx="3239640" cy="2162520"/>
          </a:xfrm>
          <a:prstGeom prst="rect">
            <a:avLst/>
          </a:prstGeom>
          <a:ln>
            <a:noFill/>
          </a:ln>
        </p:spPr>
      </p:pic>
      <p:pic>
        <p:nvPicPr>
          <p:cNvPr id="511" name="Google Shape;437;p44"/>
          <p:cNvPicPr/>
          <p:nvPr/>
        </p:nvPicPr>
        <p:blipFill>
          <a:blip r:embed="rId2"/>
          <a:srcRect l="29681" r="6352"/>
          <a:stretch/>
        </p:blipFill>
        <p:spPr>
          <a:xfrm>
            <a:off x="5690520" y="3901320"/>
            <a:ext cx="3239640" cy="2162520"/>
          </a:xfrm>
          <a:prstGeom prst="rect">
            <a:avLst/>
          </a:prstGeom>
          <a:ln>
            <a:noFill/>
          </a:ln>
        </p:spPr>
      </p:pic>
      <p:sp>
        <p:nvSpPr>
          <p:cNvPr id="512" name="CustomShape 1"/>
          <p:cNvSpPr/>
          <p:nvPr/>
        </p:nvSpPr>
        <p:spPr>
          <a:xfrm>
            <a:off x="1312560" y="4622400"/>
            <a:ext cx="709776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(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num=inicial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&lt;condición&gt;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incremento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&lt;instrucciones&gt;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3" name="Google Shape;439;p44"/>
          <p:cNvPicPr/>
          <p:nvPr/>
        </p:nvPicPr>
        <p:blipFill>
          <a:blip r:embed="rId3"/>
          <a:stretch/>
        </p:blipFill>
        <p:spPr>
          <a:xfrm>
            <a:off x="6803280" y="2160000"/>
            <a:ext cx="2340360" cy="1960200"/>
          </a:xfrm>
          <a:prstGeom prst="rect">
            <a:avLst/>
          </a:prstGeom>
          <a:ln>
            <a:noFill/>
          </a:ln>
        </p:spPr>
      </p:pic>
      <p:sp>
        <p:nvSpPr>
          <p:cNvPr id="514" name="TextShape 2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628560" y="2160000"/>
            <a:ext cx="6457320" cy="196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instrucción </a:t>
            </a:r>
            <a:r>
              <a:rPr lang="es-A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ejecuta una secuencia de instrucciones utilizando contadores con principio, incrementos y final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TextShape 4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34A103-1CE4-433A-BCE1-C13B6692B8C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448;p45"/>
          <p:cNvPicPr/>
          <p:nvPr/>
        </p:nvPicPr>
        <p:blipFill>
          <a:blip r:embed="rId2"/>
          <a:stretch/>
        </p:blipFill>
        <p:spPr>
          <a:xfrm>
            <a:off x="54720" y="4541040"/>
            <a:ext cx="5064480" cy="2162520"/>
          </a:xfrm>
          <a:prstGeom prst="rect">
            <a:avLst/>
          </a:prstGeom>
          <a:ln>
            <a:noFill/>
          </a:ln>
        </p:spPr>
      </p:pic>
      <p:pic>
        <p:nvPicPr>
          <p:cNvPr id="518" name="Google Shape;449;p45"/>
          <p:cNvPicPr/>
          <p:nvPr/>
        </p:nvPicPr>
        <p:blipFill>
          <a:blip r:embed="rId2"/>
          <a:srcRect l="29681" r="6352"/>
          <a:stretch/>
        </p:blipFill>
        <p:spPr>
          <a:xfrm>
            <a:off x="3499560" y="4380840"/>
            <a:ext cx="3239640" cy="2162520"/>
          </a:xfrm>
          <a:prstGeom prst="rect">
            <a:avLst/>
          </a:prstGeom>
          <a:ln>
            <a:noFill/>
          </a:ln>
        </p:spPr>
      </p:pic>
      <p:pic>
        <p:nvPicPr>
          <p:cNvPr id="519" name="Google Shape;450;p45"/>
          <p:cNvPicPr/>
          <p:nvPr/>
        </p:nvPicPr>
        <p:blipFill>
          <a:blip r:embed="rId2"/>
          <a:srcRect l="29681" r="6352"/>
          <a:stretch/>
        </p:blipFill>
        <p:spPr>
          <a:xfrm>
            <a:off x="5538240" y="4206240"/>
            <a:ext cx="3239640" cy="2162520"/>
          </a:xfrm>
          <a:prstGeom prst="rect">
            <a:avLst/>
          </a:prstGeom>
          <a:ln>
            <a:noFill/>
          </a:ln>
        </p:spPr>
      </p:pic>
      <p:sp>
        <p:nvSpPr>
          <p:cNvPr id="520" name="CustomShape 1"/>
          <p:cNvSpPr/>
          <p:nvPr/>
        </p:nvSpPr>
        <p:spPr>
          <a:xfrm>
            <a:off x="1465200" y="4927320"/>
            <a:ext cx="709812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(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num=inicial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&lt;condición&gt;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incremento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&lt;instrucciones&gt;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DB637F-44D6-4C5B-8772-8B7511694A2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332280" y="1902600"/>
            <a:ext cx="8479440" cy="2273040"/>
          </a:xfrm>
          <a:prstGeom prst="rect">
            <a:avLst/>
          </a:prstGeom>
          <a:solidFill>
            <a:srgbClr val="92D05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la variable que se va a usar de contador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inicial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el valor de </a:t>
            </a:r>
            <a:r>
              <a:rPr lang="es-A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desde el cual se comenzará a iterar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condición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La sentencia que define si se debe seguir iterando o si ya se llegó al final del recorrido.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incremento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la modificación que se debe realizar a </a:t>
            </a:r>
            <a:r>
              <a:rPr lang="es-A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</a:t>
            </a: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cada iteración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875B09-D60A-4F03-B2ED-0408C5C4512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257040" y="5616000"/>
            <a:ext cx="2828520" cy="71604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"/>
          <p:cNvSpPr/>
          <p:nvPr/>
        </p:nvSpPr>
        <p:spPr>
          <a:xfrm>
            <a:off x="257040" y="5616000"/>
            <a:ext cx="282852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0480" tIns="150480" rIns="150480" bIns="150480" anchor="ctr"/>
          <a:lstStyle/>
          <a:p>
            <a:pPr algn="ctr">
              <a:lnSpc>
                <a:spcPct val="90000"/>
              </a:lnSpc>
            </a:pPr>
            <a:r>
              <a:rPr lang="es-AR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Repetitivas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5"/>
          <p:cNvSpPr/>
          <p:nvPr/>
        </p:nvSpPr>
        <p:spPr>
          <a:xfrm>
            <a:off x="628560" y="2412720"/>
            <a:ext cx="7685280" cy="20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93240" rIns="93240" bIns="93240"/>
          <a:lstStyle/>
          <a:p>
            <a:pPr>
              <a:lnSpc>
                <a:spcPct val="100000"/>
              </a:lnSpc>
            </a:pPr>
            <a:r>
              <a:rPr lang="es-AR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</a:t>
            </a: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 </a:t>
            </a:r>
            <a:r>
              <a:rPr lang="es-A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rueda </a:t>
            </a:r>
            <a:r>
              <a:rPr lang="es-AR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</a:t>
            </a:r>
            <a:r>
              <a:rPr lang="es-AR" sz="3600" b="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rueda &lt; </a:t>
            </a:r>
            <a:r>
              <a:rPr lang="es-AR" sz="3600" b="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rueda++ </a:t>
            </a: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</a:t>
            </a:r>
            <a:r>
              <a:rPr lang="es-A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“Inflar Rueda”</a:t>
            </a:r>
            <a:r>
              <a:rPr lang="es-A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Calcular el Promedio de 10 Notas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30DE64-0F88-4284-98A6-23E69A5E8E1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Retomar el ejercicio del promedio de 10 notas y resuelvalo utilizando la estructura de control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2" name="Google Shape;473;p47"/>
          <p:cNvPicPr/>
          <p:nvPr/>
        </p:nvPicPr>
        <p:blipFill>
          <a:blip r:embed="rId2"/>
          <a:stretch/>
        </p:blipFill>
        <p:spPr>
          <a:xfrm>
            <a:off x="207360" y="3520440"/>
            <a:ext cx="5064480" cy="2162520"/>
          </a:xfrm>
          <a:prstGeom prst="rect">
            <a:avLst/>
          </a:prstGeom>
          <a:ln>
            <a:noFill/>
          </a:ln>
        </p:spPr>
      </p:pic>
      <p:pic>
        <p:nvPicPr>
          <p:cNvPr id="533" name="Google Shape;474;p47"/>
          <p:cNvPicPr/>
          <p:nvPr/>
        </p:nvPicPr>
        <p:blipFill>
          <a:blip r:embed="rId2"/>
          <a:srcRect l="29681" r="6352"/>
          <a:stretch/>
        </p:blipFill>
        <p:spPr>
          <a:xfrm>
            <a:off x="3652200" y="3360240"/>
            <a:ext cx="3239640" cy="2162520"/>
          </a:xfrm>
          <a:prstGeom prst="rect">
            <a:avLst/>
          </a:prstGeom>
          <a:ln>
            <a:noFill/>
          </a:ln>
        </p:spPr>
      </p:pic>
      <p:pic>
        <p:nvPicPr>
          <p:cNvPr id="534" name="Google Shape;475;p47"/>
          <p:cNvPicPr/>
          <p:nvPr/>
        </p:nvPicPr>
        <p:blipFill>
          <a:blip r:embed="rId2"/>
          <a:srcRect l="29681" r="6352"/>
          <a:stretch/>
        </p:blipFill>
        <p:spPr>
          <a:xfrm>
            <a:off x="5690880" y="3185640"/>
            <a:ext cx="3239640" cy="2162520"/>
          </a:xfrm>
          <a:prstGeom prst="rect">
            <a:avLst/>
          </a:prstGeom>
          <a:ln>
            <a:noFill/>
          </a:ln>
        </p:spPr>
      </p:pic>
      <p:sp>
        <p:nvSpPr>
          <p:cNvPr id="535" name="CustomShape 4"/>
          <p:cNvSpPr/>
          <p:nvPr/>
        </p:nvSpPr>
        <p:spPr>
          <a:xfrm>
            <a:off x="1541520" y="4059000"/>
            <a:ext cx="709812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(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num=inicial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&lt;condición&gt; 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incremento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&lt;instrucciones&gt;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Calcular el Promedio de 10 Notas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C8AB34-0E4B-488F-B5C1-D87920BA3421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6022080" y="-62280"/>
            <a:ext cx="3833640" cy="10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93240" rIns="93240" bIns="932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6284520" y="4372200"/>
            <a:ext cx="2659320" cy="83052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evitamos inicializar e incrementar el contador, ya que es parte del Para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5"/>
          <p:cNvSpPr/>
          <p:nvPr/>
        </p:nvSpPr>
        <p:spPr>
          <a:xfrm>
            <a:off x="5883480" y="1618560"/>
            <a:ext cx="3060000" cy="13136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necesitamos repetir un conjunto de instrucciones por un número predeterminado de veces, la instrucción </a:t>
            </a:r>
            <a:r>
              <a:rPr lang="es-A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</a:t>
            </a: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 muy útil</a:t>
            </a:r>
            <a:r>
              <a:rPr lang="es-AR" sz="1600" b="0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93240" y="2051280"/>
            <a:ext cx="731052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800" b="0" strike="noStrike" spc="-1">
                <a:solidFill>
                  <a:srgbClr val="448C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800" b="0" strike="noStrike" spc="-1">
                <a:solidFill>
                  <a:srgbClr val="4B69C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questionFloat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nota "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+=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8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promedio de las notas es: "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C0FE24CB-35D6-4B3B-8504-A72329A4D108}"/>
              </a:ext>
            </a:extLst>
          </p:cNvPr>
          <p:cNvSpPr/>
          <p:nvPr/>
        </p:nvSpPr>
        <p:spPr>
          <a:xfrm>
            <a:off x="93240" y="3480480"/>
            <a:ext cx="4537080" cy="452520"/>
          </a:xfrm>
          <a:prstGeom prst="roundRect">
            <a:avLst>
              <a:gd name="adj" fmla="val 16667"/>
            </a:avLst>
          </a:prstGeom>
          <a:solidFill>
            <a:schemeClr val="accent6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F3CD8EC4-E51B-42EB-988B-78ADE93EB969}"/>
              </a:ext>
            </a:extLst>
          </p:cNvPr>
          <p:cNvSpPr/>
          <p:nvPr/>
        </p:nvSpPr>
        <p:spPr>
          <a:xfrm>
            <a:off x="7150680" y="3017340"/>
            <a:ext cx="1993320" cy="10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Tener en cuenta que el contador va desde 1 (inclusive) hasta 10 (inclusive)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506B647-B953-4D90-9AE8-79E768AAC5F6}"/>
              </a:ext>
            </a:extLst>
          </p:cNvPr>
          <p:cNvSpPr/>
          <p:nvPr/>
        </p:nvSpPr>
        <p:spPr>
          <a:xfrm flipH="1">
            <a:off x="4630680" y="3543480"/>
            <a:ext cx="2520000" cy="16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Eureka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628560" y="1702800"/>
            <a:ext cx="47408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Escribir un algoritmo que nos pida una clave y verifique que sea la correcta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Tenga en cuenta que la clave es la palabra “eureka”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Solo tenemos 3 intentos para acertar, si fallamos los 3 intentos el sistema mostrará un mensaje indicándonos que hemos agotado todas las oportunidades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acertamos la clave, saldremos directamente del programa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1BF254-CFA2-4795-9D2C-A544FA63476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54" name="Google Shape;511;p51"/>
          <p:cNvPicPr/>
          <p:nvPr/>
        </p:nvPicPr>
        <p:blipFill>
          <a:blip r:embed="rId2"/>
          <a:stretch/>
        </p:blipFill>
        <p:spPr>
          <a:xfrm>
            <a:off x="5495760" y="2873160"/>
            <a:ext cx="3514320" cy="292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Múltiplos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TextShape 2"/>
          <p:cNvSpPr txBox="1"/>
          <p:nvPr/>
        </p:nvSpPr>
        <p:spPr>
          <a:xfrm>
            <a:off x="476280" y="1779120"/>
            <a:ext cx="5177880" cy="435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Cree un algoritmo que visualice los números que son múltiplos de 2 o de 3 que hay entre 1 y 100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Tener en cuenta que hay números que son múltiplos de 2 y de 3 al mismo tiempo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dichos casos, solamente indique el número una vez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ECFA41-A0D1-4059-93E9-9DFE6A0B434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58" name="Google Shape;519;p52"/>
          <p:cNvPicPr/>
          <p:nvPr/>
        </p:nvPicPr>
        <p:blipFill>
          <a:blip r:embed="rId2"/>
          <a:stretch/>
        </p:blipFill>
        <p:spPr>
          <a:xfrm>
            <a:off x="5949000" y="2811600"/>
            <a:ext cx="3047760" cy="304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Par/Impar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695160" y="1773720"/>
            <a:ext cx="5177880" cy="435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Realizar un algoritmo que dado un número entero ingresado por el usuario, visualice en pantalla si es par o impar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caso de ingresar un cero, se debe volver a pedir el número por teclado (hasta que se ingrese un número mayor que cero)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2F40D9-C71D-4056-A0C7-D01DEFD88B6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62" name="Google Shape;527;p53"/>
          <p:cNvPicPr/>
          <p:nvPr/>
        </p:nvPicPr>
        <p:blipFill>
          <a:blip r:embed="rId2"/>
          <a:stretch/>
        </p:blipFill>
        <p:spPr>
          <a:xfrm>
            <a:off x="6471720" y="2848320"/>
            <a:ext cx="2200320" cy="22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 entre Números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Escriba un programa que pida al usuario dos números enteros, y luego retorne la suma de todos los números que están entre ellos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ejemplo, si los números son 2 y 7, debe entregar como resultado  2 + 3 + 4 + 5 + 6 + 7 = 27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96E1B6-FA58-4D24-93EA-E6C8251BF99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66" name="Google Shape;535;p54"/>
          <p:cNvPicPr/>
          <p:nvPr/>
        </p:nvPicPr>
        <p:blipFill>
          <a:blip r:embed="rId2"/>
          <a:stretch/>
        </p:blipFill>
        <p:spPr>
          <a:xfrm>
            <a:off x="7086600" y="3938040"/>
            <a:ext cx="1799640" cy="2097360"/>
          </a:xfrm>
          <a:prstGeom prst="rect">
            <a:avLst/>
          </a:prstGeom>
          <a:ln>
            <a:noFill/>
          </a:ln>
        </p:spPr>
      </p:pic>
      <p:sp>
        <p:nvSpPr>
          <p:cNvPr id="567" name="CustomShape 4"/>
          <p:cNvSpPr/>
          <p:nvPr/>
        </p:nvSpPr>
        <p:spPr>
          <a:xfrm>
            <a:off x="3642840" y="4470120"/>
            <a:ext cx="1857960" cy="1033200"/>
          </a:xfrm>
          <a:prstGeom prst="rect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 anchor="ctr"/>
          <a:lstStyle/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num: 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num: 7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suma es 27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Tablas de Multiplicación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Diseñar un algoritmo que muestre por pantalla la tabla de multiplicación del número ingresado por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usuario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definir hasta qué número desea que muestre la tabla de multiplicación, el usuario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deberá ingresar dicho valor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86B7B7-9892-42DD-B3D1-28846497079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425960" y="4130640"/>
            <a:ext cx="3217680" cy="1994400"/>
          </a:xfrm>
          <a:prstGeom prst="rect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 anchor="ctr"/>
          <a:lstStyle/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el número: 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hasta qué número: 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 x 1 =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 x 2 = 18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 x 3 = 27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3104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 x 4 = 36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2" name="Google Shape;545;p55"/>
          <p:cNvPicPr/>
          <p:nvPr/>
        </p:nvPicPr>
        <p:blipFill>
          <a:blip r:embed="rId2"/>
          <a:srcRect l="2417" t="11905" r="2339" b="2377"/>
          <a:stretch/>
        </p:blipFill>
        <p:spPr>
          <a:xfrm>
            <a:off x="5441400" y="3744720"/>
            <a:ext cx="3073680" cy="276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Calcular el Promedio de 10 Notas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Escriba un programa que solicite 10 números al usuario y calcule el promedio de las mismas. Luego, muestre el resultado por pantalla.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E0C48-C7EA-4FF4-A0E0-CBCAF7DB2A1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1" name="Google Shape;311;p33"/>
          <p:cNvPicPr/>
          <p:nvPr/>
        </p:nvPicPr>
        <p:blipFill>
          <a:blip r:embed="rId2"/>
          <a:stretch/>
        </p:blipFill>
        <p:spPr>
          <a:xfrm>
            <a:off x="3694320" y="3517560"/>
            <a:ext cx="5023440" cy="2993400"/>
          </a:xfrm>
          <a:prstGeom prst="rect">
            <a:avLst/>
          </a:prstGeom>
          <a:ln>
            <a:noFill/>
          </a:ln>
        </p:spPr>
      </p:pic>
      <p:pic>
        <p:nvPicPr>
          <p:cNvPr id="432" name="Google Shape;312;p33"/>
          <p:cNvPicPr/>
          <p:nvPr/>
        </p:nvPicPr>
        <p:blipFill>
          <a:blip r:embed="rId3"/>
          <a:srcRect l="-7" r="58775"/>
          <a:stretch/>
        </p:blipFill>
        <p:spPr>
          <a:xfrm>
            <a:off x="665280" y="3522240"/>
            <a:ext cx="2420640" cy="29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Encontrar el Número Máximo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314280" y="2172240"/>
            <a:ext cx="8515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Leer valores hasta que se introduzca un cero (0)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usuario puede introducir valores positivos y negativos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Encontrar el máximo de los elementos que se introdujeron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Analizar cómo cambia el programa para hallar el mínimo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2A1490-EC57-45B5-B7CF-2F9A32F4609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1591200" y="4086720"/>
            <a:ext cx="2804760" cy="1972440"/>
          </a:xfrm>
          <a:prstGeom prst="rect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 anchor="ctr"/>
          <a:lstStyle/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7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-1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máximo es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7" name="Google Shape;554;p56"/>
          <p:cNvPicPr/>
          <p:nvPr/>
        </p:nvPicPr>
        <p:blipFill>
          <a:blip r:embed="rId2"/>
          <a:stretch/>
        </p:blipFill>
        <p:spPr>
          <a:xfrm>
            <a:off x="5655600" y="4086720"/>
            <a:ext cx="1639800" cy="197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Cantidad y Distribución de Positivos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Leer valores del usuario hasta que introduzca un 0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usuario puede introducir valores numéricos, tanto positivos como negativos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Contar la cantidad de valores introducidos que sean mayores a 0 y el porcentaje de positivos respecto del total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8F8D9-2D18-4093-8B63-185B36315C2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1" name="CustomShape 4"/>
          <p:cNvSpPr/>
          <p:nvPr/>
        </p:nvSpPr>
        <p:spPr>
          <a:xfrm>
            <a:off x="3169440" y="4361760"/>
            <a:ext cx="2804760" cy="1933560"/>
          </a:xfrm>
          <a:prstGeom prst="rect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 anchor="ctr"/>
          <a:lstStyle/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7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-1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Ingrese número: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6760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positivos, 75% del total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2" name="Google Shape;563;p57"/>
          <p:cNvPicPr/>
          <p:nvPr/>
        </p:nvPicPr>
        <p:blipFill>
          <a:blip r:embed="rId2"/>
          <a:stretch/>
        </p:blipFill>
        <p:spPr>
          <a:xfrm>
            <a:off x="6474600" y="4558320"/>
            <a:ext cx="1540440" cy="1540440"/>
          </a:xfrm>
          <a:prstGeom prst="rect">
            <a:avLst/>
          </a:prstGeom>
          <a:ln>
            <a:noFill/>
          </a:ln>
        </p:spPr>
      </p:pic>
      <p:pic>
        <p:nvPicPr>
          <p:cNvPr id="583" name="Google Shape;564;p57"/>
          <p:cNvPicPr/>
          <p:nvPr/>
        </p:nvPicPr>
        <p:blipFill>
          <a:blip r:embed="rId3"/>
          <a:stretch/>
        </p:blipFill>
        <p:spPr>
          <a:xfrm>
            <a:off x="958320" y="4388040"/>
            <a:ext cx="1881360" cy="188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Promedio-Máximo-Mínimo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628560" y="2160000"/>
            <a:ext cx="4014720" cy="435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Diseñar un algoritmo que lea números enteros hasta teclear 0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Determinar y mostrar el máximo, el mínimo y la media de todos los numberos ingresados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Pensar cuidadosamente como debemos inicializar las variables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52C36A-9FA4-425E-A681-BE11E0417E1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87" name="Google Shape;572;p58"/>
          <p:cNvPicPr/>
          <p:nvPr/>
        </p:nvPicPr>
        <p:blipFill>
          <a:blip r:embed="rId2"/>
          <a:srcRect l="5216" r="-1605" b="5410"/>
          <a:stretch/>
        </p:blipFill>
        <p:spPr>
          <a:xfrm>
            <a:off x="4644000" y="2703600"/>
            <a:ext cx="4499640" cy="328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77;p59"/>
          <p:cNvPicPr/>
          <p:nvPr/>
        </p:nvPicPr>
        <p:blipFill>
          <a:blip r:embed="rId2"/>
          <a:stretch/>
        </p:blipFill>
        <p:spPr>
          <a:xfrm>
            <a:off x="6287400" y="3074400"/>
            <a:ext cx="2828520" cy="2208600"/>
          </a:xfrm>
          <a:prstGeom prst="rect">
            <a:avLst/>
          </a:prstGeom>
          <a:ln>
            <a:noFill/>
          </a:ln>
        </p:spPr>
      </p:pic>
      <p:sp>
        <p:nvSpPr>
          <p:cNvPr id="58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Calificaciones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287280" y="2160000"/>
            <a:ext cx="86212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Calcular las calificaciones de un grupo de alumnos, donde la nota final de cada alumno se calcula según el siguiente criterio: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parte práctica vale el 10%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parte de problemas vale el 50%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parte teórica el 40%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01600">
              <a:lnSpc>
                <a:spcPct val="10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debe ingresar el nombre del alumno y sus tres notas, se escribirá el resultado y se volverá a pedir los datos del siguiente alumno hasta que el nombre sea una cadena vacía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 notas deben estar entre 0 y 10 (si no lo están, no imprimirá las notas, mostrara un mensaje de error y continuará con otro alumno)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87324F-C204-4A91-9A2A-BBDCEC7D654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287280" y="1550520"/>
            <a:ext cx="54576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tirar un dado tenemos 1/6 de probabilidades de sacar 6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tiramos dos dados tenemos 1/36 probabilidades de sacar doble 6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aumentar el número de dados la probabilidad de sacar todos 6 es cada vez menor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8712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Escriba un programa que calcule la probabilidad de sacar todos los dados 6 siendo que tiramos N dados (dato ingresado por al usuario)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A8E6FF-7641-40D5-BD2F-136C4B109985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95" name="Google Shape;588;p60"/>
          <p:cNvPicPr/>
          <p:nvPr/>
        </p:nvPicPr>
        <p:blipFill>
          <a:blip r:embed="rId2"/>
          <a:stretch/>
        </p:blipFill>
        <p:spPr>
          <a:xfrm>
            <a:off x="5745240" y="3056040"/>
            <a:ext cx="3398400" cy="255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Repetición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EDE7D3-D24F-4CBE-9E84-5430A834A7C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839880" y="6315840"/>
            <a:ext cx="7463520" cy="2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r>
              <a:rPr lang="es-A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Extraído de: "Barry, P., &amp; Griffiths, D. (2009). Head First Programming: A Learner's Guide to Programming. " O'Reilly Media, Inc."."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0" name="Google Shape;328;p35"/>
          <p:cNvPicPr/>
          <p:nvPr/>
        </p:nvPicPr>
        <p:blipFill>
          <a:blip r:embed="rId2"/>
          <a:stretch/>
        </p:blipFill>
        <p:spPr>
          <a:xfrm>
            <a:off x="839880" y="2120400"/>
            <a:ext cx="7272360" cy="4047120"/>
          </a:xfrm>
          <a:prstGeom prst="rect">
            <a:avLst/>
          </a:prstGeom>
          <a:ln>
            <a:noFill/>
          </a:ln>
        </p:spPr>
      </p:pic>
      <p:sp>
        <p:nvSpPr>
          <p:cNvPr id="441" name="CustomShape 4"/>
          <p:cNvSpPr/>
          <p:nvPr/>
        </p:nvSpPr>
        <p:spPr>
          <a:xfrm>
            <a:off x="1667880" y="4465800"/>
            <a:ext cx="1103400" cy="706320"/>
          </a:xfrm>
          <a:prstGeom prst="rect">
            <a:avLst/>
          </a:prstGeom>
          <a:solidFill>
            <a:srgbClr val="FCFBF4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42120" rIns="83880" bIns="42120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respuesta = no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3756600" y="2257560"/>
            <a:ext cx="1632600" cy="633960"/>
          </a:xfrm>
          <a:prstGeom prst="rect">
            <a:avLst/>
          </a:prstGeom>
          <a:solidFill>
            <a:srgbClr val="FCFBF4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42120" rIns="83880" bIns="42120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preguntar “ya llegamos?”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6301440" y="4465800"/>
            <a:ext cx="1373400" cy="695880"/>
          </a:xfrm>
          <a:prstGeom prst="rect">
            <a:avLst/>
          </a:prstGeom>
          <a:solidFill>
            <a:srgbClr val="FCFBF4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42120" rIns="83880" bIns="42120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Imprimir “Llegamos!”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3618360" y="4828680"/>
            <a:ext cx="2000160" cy="363240"/>
          </a:xfrm>
          <a:prstGeom prst="rect">
            <a:avLst/>
          </a:prstGeom>
          <a:solidFill>
            <a:srgbClr val="FCFBF4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42120" rIns="83880" bIns="42120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¿respuesta = no?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28560" y="2160000"/>
            <a:ext cx="6457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instrucción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ejecuta una secuencia de instrucciones mientras una condición sea verdadera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99947B-5879-4BA4-BB90-2F68223B832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8" name="Google Shape;340;p36"/>
          <p:cNvPicPr/>
          <p:nvPr/>
        </p:nvPicPr>
        <p:blipFill>
          <a:blip r:embed="rId2"/>
          <a:stretch/>
        </p:blipFill>
        <p:spPr>
          <a:xfrm>
            <a:off x="6803280" y="2160000"/>
            <a:ext cx="2340360" cy="1960200"/>
          </a:xfrm>
          <a:prstGeom prst="rect">
            <a:avLst/>
          </a:prstGeom>
          <a:ln>
            <a:noFill/>
          </a:ln>
        </p:spPr>
      </p:pic>
      <p:sp>
        <p:nvSpPr>
          <p:cNvPr id="449" name="CustomShape 4"/>
          <p:cNvSpPr/>
          <p:nvPr/>
        </p:nvSpPr>
        <p:spPr>
          <a:xfrm>
            <a:off x="777240" y="4160160"/>
            <a:ext cx="7589160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93240" rIns="93240" bIns="93240"/>
          <a:lstStyle/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llamados iteraciones o “loops” en Inglés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Sirven para ejecutar código varias veces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condición se verifica al principio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veces ejecutado depende de una condición (puede que no se ejecute ninguna vez)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346;p37"/>
          <p:cNvPicPr/>
          <p:nvPr/>
        </p:nvPicPr>
        <p:blipFill>
          <a:blip r:embed="rId2"/>
          <a:stretch/>
        </p:blipFill>
        <p:spPr>
          <a:xfrm>
            <a:off x="1257840" y="4143240"/>
            <a:ext cx="6678720" cy="2340360"/>
          </a:xfrm>
          <a:prstGeom prst="rect">
            <a:avLst/>
          </a:prstGeom>
          <a:ln>
            <a:noFill/>
          </a:ln>
        </p:spPr>
      </p:pic>
      <p:sp>
        <p:nvSpPr>
          <p:cNvPr id="451" name="CustomShape 1"/>
          <p:cNvSpPr/>
          <p:nvPr/>
        </p:nvSpPr>
        <p:spPr>
          <a:xfrm>
            <a:off x="2706840" y="4713480"/>
            <a:ext cx="426096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&lt;condición&gt;</a:t>
            </a: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&lt;instrucciones&gt;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694080" y="2120400"/>
            <a:ext cx="6457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instrucción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ejecuta una secuencia de instrucciones mientras una condición sea verdadera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63EAB2-6076-4AF0-BFAC-3048FC772F5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5" name="Google Shape;351;p37"/>
          <p:cNvPicPr/>
          <p:nvPr/>
        </p:nvPicPr>
        <p:blipFill>
          <a:blip r:embed="rId3"/>
          <a:stretch/>
        </p:blipFill>
        <p:spPr>
          <a:xfrm>
            <a:off x="6803280" y="2160000"/>
            <a:ext cx="2340360" cy="196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Mientras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2D69CA-0DD5-4111-9DD8-406AAD2B85D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257040" y="5616000"/>
            <a:ext cx="2828520" cy="71604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4"/>
          <p:cNvSpPr/>
          <p:nvPr/>
        </p:nvSpPr>
        <p:spPr>
          <a:xfrm>
            <a:off x="257040" y="5616000"/>
            <a:ext cx="282852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0480" tIns="150480" rIns="150480" bIns="150480" anchor="ctr"/>
          <a:lstStyle/>
          <a:p>
            <a:pPr algn="ctr">
              <a:lnSpc>
                <a:spcPct val="90000"/>
              </a:lnSpc>
            </a:pPr>
            <a:r>
              <a:rPr lang="es-AR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Repetitivas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6848640" y="1650960"/>
            <a:ext cx="1514520" cy="58500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6773040" y="4196520"/>
            <a:ext cx="1661760" cy="730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Instrucciones bucle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6773040" y="2788920"/>
            <a:ext cx="1661760" cy="854640"/>
          </a:xfrm>
          <a:prstGeom prst="diamond">
            <a:avLst/>
          </a:prstGeom>
          <a:solidFill>
            <a:srgbClr val="9BBB59"/>
          </a:solidFill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8"/>
          <p:cNvSpPr/>
          <p:nvPr/>
        </p:nvSpPr>
        <p:spPr>
          <a:xfrm flipH="1">
            <a:off x="7602120" y="2238120"/>
            <a:ext cx="360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9"/>
          <p:cNvSpPr/>
          <p:nvPr/>
        </p:nvSpPr>
        <p:spPr>
          <a:xfrm>
            <a:off x="7605000" y="3645720"/>
            <a:ext cx="360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10"/>
          <p:cNvSpPr/>
          <p:nvPr/>
        </p:nvSpPr>
        <p:spPr>
          <a:xfrm rot="16200000" flipH="1">
            <a:off x="7714080" y="3940560"/>
            <a:ext cx="2043360" cy="559080"/>
          </a:xfrm>
          <a:prstGeom prst="bentConnector3">
            <a:avLst>
              <a:gd name="adj1" fmla="val 256"/>
            </a:avLst>
          </a:pr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1"/>
          <p:cNvSpPr/>
          <p:nvPr/>
        </p:nvSpPr>
        <p:spPr>
          <a:xfrm>
            <a:off x="6971760" y="2961000"/>
            <a:ext cx="151452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2"/>
          <p:cNvSpPr/>
          <p:nvPr/>
        </p:nvSpPr>
        <p:spPr>
          <a:xfrm>
            <a:off x="8647200" y="2787120"/>
            <a:ext cx="79272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3"/>
          <p:cNvSpPr/>
          <p:nvPr/>
        </p:nvSpPr>
        <p:spPr>
          <a:xfrm>
            <a:off x="7672680" y="3600000"/>
            <a:ext cx="79272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4"/>
          <p:cNvSpPr/>
          <p:nvPr/>
        </p:nvSpPr>
        <p:spPr>
          <a:xfrm>
            <a:off x="6773040" y="5800320"/>
            <a:ext cx="1661760" cy="730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Siguiente Instrucción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5"/>
          <p:cNvSpPr/>
          <p:nvPr/>
        </p:nvSpPr>
        <p:spPr>
          <a:xfrm rot="10800000" flipH="1">
            <a:off x="9031320" y="5571720"/>
            <a:ext cx="1426680" cy="469080"/>
          </a:xfrm>
          <a:prstGeom prst="bentConnector2">
            <a:avLst/>
          </a:prstGeom>
          <a:noFill/>
          <a:ln w="28440">
            <a:solidFill>
              <a:srgbClr val="000000"/>
            </a:solidFill>
            <a:round/>
            <a:head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6"/>
          <p:cNvSpPr/>
          <p:nvPr/>
        </p:nvSpPr>
        <p:spPr>
          <a:xfrm rot="5400000" flipH="1">
            <a:off x="6750360" y="4073400"/>
            <a:ext cx="417600" cy="1290240"/>
          </a:xfrm>
          <a:prstGeom prst="bentConnector4">
            <a:avLst>
              <a:gd name="adj1" fmla="val -56981"/>
              <a:gd name="adj2" fmla="val 100241"/>
            </a:avLst>
          </a:pr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7"/>
          <p:cNvSpPr/>
          <p:nvPr/>
        </p:nvSpPr>
        <p:spPr>
          <a:xfrm rot="5400000">
            <a:off x="5884560" y="3634200"/>
            <a:ext cx="1301760" cy="46800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000000"/>
            </a:solidFill>
            <a:round/>
            <a:head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8"/>
          <p:cNvSpPr/>
          <p:nvPr/>
        </p:nvSpPr>
        <p:spPr>
          <a:xfrm>
            <a:off x="257040" y="3278880"/>
            <a:ext cx="5449320" cy="17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93240" rIns="93240" bIns="93240"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tanqueLleno </a:t>
            </a: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false</a:t>
            </a: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(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tanqueLleno </a:t>
            </a: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false</a:t>
            </a: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llenarTanque;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</a:t>
            </a:r>
            <a:r>
              <a:rPr lang="es-AR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“Siguiente”</a:t>
            </a:r>
            <a:r>
              <a:rPr lang="es-AR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19"/>
          <p:cNvSpPr/>
          <p:nvPr/>
        </p:nvSpPr>
        <p:spPr>
          <a:xfrm rot="10800000" flipH="1">
            <a:off x="6296400" y="3711960"/>
            <a:ext cx="2807640" cy="10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20"/>
          <p:cNvSpPr/>
          <p:nvPr/>
        </p:nvSpPr>
        <p:spPr>
          <a:xfrm rot="10800000" flipH="1">
            <a:off x="6842520" y="3230640"/>
            <a:ext cx="4371840" cy="134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21"/>
          <p:cNvSpPr/>
          <p:nvPr/>
        </p:nvSpPr>
        <p:spPr>
          <a:xfrm rot="10800000">
            <a:off x="7141680" y="3018240"/>
            <a:ext cx="867600" cy="320040"/>
          </a:xfrm>
          <a:prstGeom prst="bentConnector2">
            <a:avLst/>
          </a:prstGeom>
          <a:noFill/>
          <a:ln w="28440">
            <a:solidFill>
              <a:srgbClr val="000000"/>
            </a:solidFill>
            <a:round/>
            <a:head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22"/>
          <p:cNvSpPr/>
          <p:nvPr/>
        </p:nvSpPr>
        <p:spPr>
          <a:xfrm>
            <a:off x="2323800" y="4988520"/>
            <a:ext cx="4445640" cy="122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Calcular el Promedio de 10 Notas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0A7123-B925-48BF-9944-846E5E2E43A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628560" y="2120400"/>
            <a:ext cx="6575400" cy="440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448C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una nota: 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promedio de las notas es: 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promedio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6301800" y="2120400"/>
            <a:ext cx="2682360" cy="9230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Usamos la variable </a:t>
            </a:r>
            <a:r>
              <a:rPr lang="es-A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como acumulador de las notas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6640200" y="3315600"/>
            <a:ext cx="2343960" cy="6458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variable </a:t>
            </a:r>
            <a:r>
              <a:rPr lang="es-A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inicializa en cero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6054840" y="4068360"/>
            <a:ext cx="2954160" cy="9230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cada iteración se suma la nota ingresada por el usuario en la variable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 flipH="1">
            <a:off x="1549800" y="2581920"/>
            <a:ext cx="4752000" cy="17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 rot="10800000">
            <a:off x="6054840" y="4530240"/>
            <a:ext cx="3539520" cy="21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 rot="10800000">
            <a:off x="6640200" y="3638520"/>
            <a:ext cx="5090400" cy="24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09;p41"/>
          <p:cNvPicPr/>
          <p:nvPr/>
        </p:nvPicPr>
        <p:blipFill>
          <a:blip r:embed="rId2"/>
          <a:stretch/>
        </p:blipFill>
        <p:spPr>
          <a:xfrm>
            <a:off x="4673160" y="3781080"/>
            <a:ext cx="4470480" cy="2793960"/>
          </a:xfrm>
          <a:prstGeom prst="rect">
            <a:avLst/>
          </a:prstGeom>
          <a:ln>
            <a:noFill/>
          </a:ln>
        </p:spPr>
      </p:pic>
      <p:sp>
        <p:nvSpPr>
          <p:cNvPr id="497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Simular la Espera de un Colectivo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628560" y="2160000"/>
            <a:ext cx="58953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3480" indent="-16488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72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Cuando llegamos a la parada, miramos si el colectivo arribó a la parada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Siempre tenemos que esperar antes de que llegue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F36FF8-55B3-4AE2-BA63-4AB115AC830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425;p43"/>
          <p:cNvPicPr/>
          <p:nvPr/>
        </p:nvPicPr>
        <p:blipFill>
          <a:blip r:embed="rId2"/>
          <a:stretch/>
        </p:blipFill>
        <p:spPr>
          <a:xfrm>
            <a:off x="6803280" y="2160000"/>
            <a:ext cx="2340360" cy="1960200"/>
          </a:xfrm>
          <a:prstGeom prst="rect">
            <a:avLst/>
          </a:prstGeom>
          <a:ln>
            <a:noFill/>
          </a:ln>
        </p:spPr>
      </p:pic>
      <p:sp>
        <p:nvSpPr>
          <p:cNvPr id="50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Control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Instrucción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628560" y="2160000"/>
            <a:ext cx="6457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instrucción </a:t>
            </a:r>
            <a:r>
              <a:rPr lang="es-A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ejecuta una secuencia de instrucciones utilizando contadores con principio, incrementos y final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B2EABE-6628-449C-988E-CD269062E7E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777240" y="4160160"/>
            <a:ext cx="7589160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93240" rIns="93240" bIns="93240"/>
          <a:lstStyle/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Son útiles cuando hay que hacer un conteo (fijo)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valor inicial del conteo, el valor final de corte y los se definen en una sola instrucción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348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s-A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declaración de la variable debe realizarse antes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1384</Words>
  <Application>Microsoft Office PowerPoint</Application>
  <PresentationFormat>Presentación en pantalla (4:3)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Mariela Gonzalez</cp:lastModifiedBy>
  <cp:revision>4</cp:revision>
  <cp:lastPrinted>2019-04-08T21:20:08Z</cp:lastPrinted>
  <dcterms:modified xsi:type="dcterms:W3CDTF">2019-04-08T21:20:47Z</dcterms:modified>
  <dc:language>es-AR</dc:language>
</cp:coreProperties>
</file>