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13" r:id="rId2"/>
    <p:sldMasterId id="2147483726" r:id="rId3"/>
    <p:sldMasterId id="2147483739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6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7" r:id="rId20"/>
    <p:sldId id="289" r:id="rId21"/>
    <p:sldId id="290" r:id="rId22"/>
    <p:sldId id="291" r:id="rId23"/>
    <p:sldId id="293" r:id="rId24"/>
    <p:sldId id="294" r:id="rId25"/>
  </p:sldIdLst>
  <p:sldSz cx="9144000" cy="6858000" type="screen4x3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AD821E0-C5CE-4958-8599-F2C4A45FE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Clase 4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F722FB-354A-411C-96F5-993C699E1A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E3771E-833A-4CB0-9AC4-140EF7F18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Programador Full Stack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E7D28F-D72F-4F0A-90C8-F321D90279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80D43-81CE-4A62-87A9-EEA883003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35050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749350" y="5513192"/>
            <a:ext cx="5994443" cy="522281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51822" cy="57996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dt"/>
          </p:nvPr>
        </p:nvSpPr>
        <p:spPr>
          <a:xfrm>
            <a:off x="4241321" y="0"/>
            <a:ext cx="3251822" cy="57996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ftr"/>
          </p:nvPr>
        </p:nvSpPr>
        <p:spPr>
          <a:xfrm>
            <a:off x="0" y="11026775"/>
            <a:ext cx="3251822" cy="57996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sldNum"/>
          </p:nvPr>
        </p:nvSpPr>
        <p:spPr>
          <a:xfrm>
            <a:off x="4241321" y="11026775"/>
            <a:ext cx="3251822" cy="579966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6D42B7-2D1C-4CB0-9F93-9882E3BFD22C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7577DB-ACEF-49EF-967F-FD5CC27428BE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DF61E1-23AE-4FFB-A382-4D5B0FEED2F3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8916D2-5586-4C56-BC7E-ED62EE5B5B0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12CE3A3-606B-450B-8E5E-50A65CA9ED1C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630BE2-FBE2-4EF0-9274-A549DF091C00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06F65C-5D56-44BC-89CE-0A45727846E0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71710D-197B-4155-9D6A-36185E967C7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613B197-28B6-4918-9D57-8D085CED7660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2245373-54E8-4EB9-B235-D0C456948709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265CE1-B657-449B-8C49-A2A9D02C8F38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8AF43A-2462-409A-BBB8-BBB5D5773EC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94DC5045-3094-4BD2-8635-BECCEF60C5F2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BD6B9E-7A0E-4502-8376-30834E4B4161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97A9B6-6235-476A-A25A-86610CC73F0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43875-47D0-4A04-B00D-65C9A31C075F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B0F770E4-9FD8-42C5-A45A-D75B22B10E0E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1B39B2-EF6E-40DB-B00D-EF0286F52D46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CDF997-19D4-4730-BDEC-45023C8C59C7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A819F8-D1C5-4890-BA3E-C5BA8194F74D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846C1776-9A40-45FC-8FE2-956B1A6EC701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B09AAC-7D1A-4038-871D-DB946E067908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812135-5988-49A9-A8C1-8F05E902365F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131FC-5D70-4170-8C9A-22329B296D00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E01FE9B5-3915-4104-BBCF-29C64F4C2202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D652AE-5008-4350-AC24-E4A2A9679CEC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D247A4-1139-48E3-A610-868F992B006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AB4A62-33CD-4B64-BFC7-20391AC51C4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B579DE90-B37E-47E2-AE00-B09AD7B5DD54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F2E3F90-D4CC-42E7-98C3-DF7C9FEEF5F0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73AC31-85A2-466F-8F05-4EADB4EEE2FB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AD62C2-E74F-44B5-887D-022D2FCCA2CF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C36F613-C356-413F-A096-F0A9A50A8928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06D943A-3138-451F-BEF1-F80533DCF51E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3823C1-81EC-4FE7-8F90-372E42FE4E0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35A1B7-ACC8-4AA6-AB77-83331F3973CB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0610938-FCDC-4CA1-84E0-928C5ECBEC47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7C311-9F88-4C96-89EF-56A4A23569CE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B935D-11FB-4EA3-B2CD-73A35163352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D022A1-841C-44E0-A4EB-241D3854B5F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BD0090A1-DBAE-42B8-9CFD-1E2707FDD130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EBF81E-5E0B-477E-8009-72506437A299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422C0B-031F-4827-A5D9-7774D2D4758E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4B9A6F-2384-480B-932B-49E6C4F722CD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C1E0B78B-080F-4588-8704-7B24EC9AF6AC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783" cy="3908125"/>
          </a:xfrm>
          <a:prstGeom prst="rect">
            <a:avLst/>
          </a:prstGeom>
        </p:spPr>
        <p:txBody>
          <a:bodyPr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3850589" y="9428743"/>
            <a:ext cx="2945302" cy="49750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F17269-017F-4124-BAFB-94ABCD97B718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9AA75-BA3F-4CDE-8E75-94683C2527CE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D81BC3-675E-4FA2-84CD-4CC451FD7FD1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 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7A658D16-533B-4290-AE2C-48BCF20A1968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Imagen 181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183" name="Imagen 18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Imagen 272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274" name="Imagen 27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Imagen 317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19" name="Imagen 318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Imagen 363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  <p:pic>
        <p:nvPicPr>
          <p:cNvPr id="365" name="Imagen 364"/>
          <p:cNvPicPr/>
          <p:nvPr/>
        </p:nvPicPr>
        <p:blipFill>
          <a:blip r:embed="rId2"/>
          <a:stretch/>
        </p:blipFill>
        <p:spPr>
          <a:xfrm>
            <a:off x="1450800" y="1530720"/>
            <a:ext cx="6241680" cy="49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28560" y="275760"/>
            <a:ext cx="7886520" cy="565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856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49802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69920" y="413208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2856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9920" y="1530720"/>
            <a:ext cx="384840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560" y="4132080"/>
            <a:ext cx="7886520" cy="2375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PlaceHolder 6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FB469C-450B-4310-BDFC-1ADD204A06D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8587800" y="6575400"/>
            <a:ext cx="5562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17694B-CBDC-4E7E-8BE6-B8566ACF29A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 rot="10800000" flipH="1">
            <a:off x="2222280" y="2301840"/>
            <a:ext cx="2220480" cy="2301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1028160" y="0"/>
            <a:ext cx="8116920" cy="12470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 rot="10800000">
            <a:off x="8116200" y="6858000"/>
            <a:ext cx="8116920" cy="1783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7"/>
          <p:cNvSpPr/>
          <p:nvPr/>
        </p:nvSpPr>
        <p:spPr>
          <a:xfrm flipH="1">
            <a:off x="6794640" y="4051440"/>
            <a:ext cx="2347920" cy="28044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8"/>
          <p:cNvSpPr/>
          <p:nvPr/>
        </p:nvSpPr>
        <p:spPr>
          <a:xfrm>
            <a:off x="1986120" y="1997640"/>
            <a:ext cx="4983840" cy="21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9"/>
          <p:cNvSpPr>
            <a:spLocks noGrp="1"/>
          </p:cNvSpPr>
          <p:nvPr>
            <p:ph type="title"/>
          </p:nvPr>
        </p:nvSpPr>
        <p:spPr>
          <a:xfrm>
            <a:off x="92520" y="0"/>
            <a:ext cx="8961840" cy="8071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AR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285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640" cy="14652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PlaceHolder 4"/>
          <p:cNvSpPr>
            <a:spLocks noGrp="1"/>
          </p:cNvSpPr>
          <p:nvPr>
            <p:ph type="title"/>
          </p:nvPr>
        </p:nvSpPr>
        <p:spPr>
          <a:xfrm>
            <a:off x="628560" y="275760"/>
            <a:ext cx="7886520" cy="1220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s-A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1026720" y="360"/>
            <a:ext cx="8116920" cy="2422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 rot="10800000" flipH="1">
            <a:off x="1097280" y="480600"/>
            <a:ext cx="1097640" cy="4798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7"/>
          <p:cNvSpPr/>
          <p:nvPr/>
        </p:nvSpPr>
        <p:spPr>
          <a:xfrm>
            <a:off x="60480" y="34560"/>
            <a:ext cx="9162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0" y="6755040"/>
            <a:ext cx="9143640" cy="1458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"/>
          <p:cNvSpPr/>
          <p:nvPr/>
        </p:nvSpPr>
        <p:spPr>
          <a:xfrm flipH="1">
            <a:off x="8439840" y="6615000"/>
            <a:ext cx="703080" cy="28548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10"/>
          <p:cNvSpPr>
            <a:spLocks noGrp="1"/>
          </p:cNvSpPr>
          <p:nvPr>
            <p:ph type="sldNum"/>
          </p:nvPr>
        </p:nvSpPr>
        <p:spPr>
          <a:xfrm>
            <a:off x="8515440" y="6575400"/>
            <a:ext cx="628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8DE62F-CAA5-47FD-94E7-A5E54C699C4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PlaceHolder 11"/>
          <p:cNvSpPr>
            <a:spLocks noGrp="1"/>
          </p:cNvSpPr>
          <p:nvPr>
            <p:ph type="body"/>
          </p:nvPr>
        </p:nvSpPr>
        <p:spPr>
          <a:xfrm>
            <a:off x="628560" y="1530720"/>
            <a:ext cx="7886520" cy="49802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64000" lvl="1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296000" lvl="2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28000" lvl="3" indent="-216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0" lvl="4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592000" lvl="5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024000" lvl="6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s-A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Implementar una Calculadora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628560" y="162648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Realice una calculadora que suma o resta según el pedido del usuario.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usuario deberá ingresar 2 números por teclado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Luego ingresará una opción: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ingresa 1 los números se sumaran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ingresa 2 los números se restaran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ingresa cualquier otra tecla termina el programa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informar el resultado de la operación debe usar el siguiente formato (40 ‘-’):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CE6D3A-5EB0-4751-A369-F864D4B6D7F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3073320" y="5190840"/>
            <a:ext cx="4012920" cy="101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----------------------------------------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resultado de la operación es: X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----------------------------------------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Google Shape;326;p34"/>
          <p:cNvPicPr/>
          <p:nvPr/>
        </p:nvPicPr>
        <p:blipFill>
          <a:blip r:embed="rId3"/>
          <a:stretch/>
        </p:blipFill>
        <p:spPr>
          <a:xfrm>
            <a:off x="169920" y="4898520"/>
            <a:ext cx="1372680" cy="16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Implementar una Calculadora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18BADF-9E45-470B-A2C3-700170D97731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114360" y="5236560"/>
            <a:ext cx="3688920" cy="11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¿Y si quiero agrupar el cálculo del resultado en un método?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491040" y="2197800"/>
            <a:ext cx="3062880" cy="1672920"/>
          </a:xfrm>
          <a:prstGeom prst="roundRect">
            <a:avLst>
              <a:gd name="adj" fmla="val 16667"/>
            </a:avLst>
          </a:prstGeom>
          <a:solidFill>
            <a:schemeClr val="accent1">
              <a:alpha val="34901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5"/>
          <p:cNvSpPr/>
          <p:nvPr/>
        </p:nvSpPr>
        <p:spPr>
          <a:xfrm>
            <a:off x="628560" y="2120400"/>
            <a:ext cx="39276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=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resultado = 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 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resultado = 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es: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5895720" y="2073960"/>
            <a:ext cx="3247920" cy="19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</a:t>
            </a:r>
            <a:r>
              <a:rPr lang="es-AR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i++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	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
	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5" name="Google Shape;514;p51"/>
          <p:cNvPicPr/>
          <p:nvPr/>
        </p:nvPicPr>
        <p:blipFill>
          <a:blip r:embed="rId3"/>
          <a:stretch/>
        </p:blipFill>
        <p:spPr>
          <a:xfrm>
            <a:off x="8072640" y="5473800"/>
            <a:ext cx="937800" cy="11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Retornos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628560" y="172368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métodos pueden retornar un valor al finalizar su ejecución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retorno es el “resultado” del método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retorno de un método puede ser de diferentes tipos: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Numérico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Lógico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Etc.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EB91C5-083B-4968-94C5-B10C4E3859C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29" name="Google Shape;523;p52"/>
          <p:cNvPicPr/>
          <p:nvPr/>
        </p:nvPicPr>
        <p:blipFill>
          <a:blip r:embed="rId3"/>
          <a:stretch/>
        </p:blipFill>
        <p:spPr>
          <a:xfrm>
            <a:off x="5798880" y="4292280"/>
            <a:ext cx="2129400" cy="14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2904840" y="4721760"/>
            <a:ext cx="5682600" cy="12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leerNombreDesdeTeclado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Nombre"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apellido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leerNombreDesdeTeclado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Apellido"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"Su nombre completo es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apellido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con Parámetros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628560" y="1474200"/>
            <a:ext cx="7886520" cy="178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retorno nos permite devolver un valor al terminar de ejecutarse la función. Este valor puede ser cualquier tipo de dato de los muchos que tenemos en JavaScript.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TextShape 4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2B1406-28E2-42B1-8D12-992433E1F5E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3099600" y="4817160"/>
            <a:ext cx="809280" cy="219600"/>
          </a:xfrm>
          <a:prstGeom prst="roundRect">
            <a:avLst>
              <a:gd name="adj" fmla="val 16667"/>
            </a:avLst>
          </a:prstGeom>
          <a:solidFill>
            <a:schemeClr val="accent1">
              <a:alpha val="29803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6"/>
          <p:cNvSpPr/>
          <p:nvPr/>
        </p:nvSpPr>
        <p:spPr>
          <a:xfrm>
            <a:off x="628560" y="3314160"/>
            <a:ext cx="4502880" cy="113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leerMombreDesdeTeclado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(textoAMostrar)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448C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	return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(textoAMostrar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3099600" y="5108760"/>
            <a:ext cx="809280" cy="219600"/>
          </a:xfrm>
          <a:prstGeom prst="roundRect">
            <a:avLst>
              <a:gd name="adj" fmla="val 16667"/>
            </a:avLst>
          </a:prstGeom>
          <a:solidFill>
            <a:schemeClr val="accent1">
              <a:alpha val="29800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8"/>
          <p:cNvSpPr/>
          <p:nvPr/>
        </p:nvSpPr>
        <p:spPr>
          <a:xfrm>
            <a:off x="1015560" y="3837240"/>
            <a:ext cx="809280" cy="219600"/>
          </a:xfrm>
          <a:prstGeom prst="roundRect">
            <a:avLst>
              <a:gd name="adj" fmla="val 16667"/>
            </a:avLst>
          </a:prstGeom>
          <a:solidFill>
            <a:schemeClr val="accent1">
              <a:alpha val="29800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Implementar una Calculadora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628560" y="1779120"/>
            <a:ext cx="7886520" cy="116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Implemente un método llamado calcularResultado que reciba por parámetros los dos números y la opción y retorne el resultado de la operación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D01991-D0D5-4C54-92C2-DBC31259A23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628560" y="3292920"/>
            <a:ext cx="7556040" cy="13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 =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calcularResultado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(numero1, numero2, opcionMenu);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es: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3155760" y="4583880"/>
            <a:ext cx="4921560" cy="19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calcularResultado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(numero1, numero2, opcionMenu)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= 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 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= 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Google Shape;555;p55"/>
          <p:cNvPicPr/>
          <p:nvPr/>
        </p:nvPicPr>
        <p:blipFill>
          <a:blip r:embed="rId3"/>
          <a:stretch/>
        </p:blipFill>
        <p:spPr>
          <a:xfrm>
            <a:off x="8072640" y="5473800"/>
            <a:ext cx="937800" cy="11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61;p56"/>
          <p:cNvPicPr/>
          <p:nvPr/>
        </p:nvPicPr>
        <p:blipFill>
          <a:blip r:embed="rId3"/>
          <a:stretch/>
        </p:blipFill>
        <p:spPr>
          <a:xfrm>
            <a:off x="6302880" y="3663000"/>
            <a:ext cx="2840760" cy="2840760"/>
          </a:xfrm>
          <a:prstGeom prst="rect">
            <a:avLst/>
          </a:prstGeom>
          <a:ln>
            <a:noFill/>
          </a:ln>
        </p:spPr>
      </p:pic>
      <p:sp>
        <p:nvSpPr>
          <p:cNvPr id="548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Más Preguntas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¿Retorno es lo mismo que Escribir?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¿Por qué no copiar y pegar? Es más fácil…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¿Qué pasa si no guardo nada en el retorno?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¿El retorno va al final del método?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¿Se puede retornar más de un valor?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96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7EA69C-64A7-46F9-A44B-19B23917A67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Triángulos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628560" y="177912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Realice un programa que devuelva el área del triangulo usando los siguientes pares de base-altura: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(1,2) (2,4) (3,6) (4,8) (5, 10) (6,12) (7,14)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Implemente un método llamado calcularAreaTriangulo que reciba dos números por parámetro (uno llamado base y otro altura)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96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3" name="Google Shape;572;p57"/>
          <p:cNvPicPr/>
          <p:nvPr/>
        </p:nvPicPr>
        <p:blipFill>
          <a:blip r:embed="rId3"/>
          <a:stretch/>
        </p:blipFill>
        <p:spPr>
          <a:xfrm>
            <a:off x="3413160" y="4159440"/>
            <a:ext cx="2541240" cy="2344320"/>
          </a:xfrm>
          <a:prstGeom prst="rect">
            <a:avLst/>
          </a:prstGeom>
          <a:ln>
            <a:noFill/>
          </a:ln>
        </p:spPr>
      </p:pic>
      <p:sp>
        <p:nvSpPr>
          <p:cNvPr id="554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CBB497-C4F9-4C53-A009-D480EFC52E2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Triángulos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82B84D-F232-49C7-9387-B476DD0A412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628560" y="2321280"/>
            <a:ext cx="6266160" cy="15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</a:t>
            </a:r>
            <a:r>
              <a:rPr lang="es-AR" sz="1800" b="0" strike="noStrike" spc="-1">
                <a:solidFill>
                  <a:srgbClr val="7A3E9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i++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area es = "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calcularAreaTriangulo 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(i, i*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3637080" y="4477320"/>
            <a:ext cx="5113440" cy="15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calcularAreaTriangulo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(base, altura)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</a:t>
            </a: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(base*altura)/</a:t>
            </a:r>
            <a:r>
              <a:rPr lang="es-AR" sz="18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8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Ejercicio: Potencias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628560" y="1855080"/>
            <a:ext cx="7886520" cy="190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Realice un programa que devuelva la potencia de un número.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base y el exponente deben ser ingresados por teclado.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Sólo deben admitirse exponentes mayores o iguales a cero.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Recuerde que el resultado de un numero elevado a 0 es 1.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Separe la lógica de calcular la potencia utilizando métodos.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D69292-6672-49B6-A946-AB25675892B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2882160" y="4604760"/>
            <a:ext cx="3026520" cy="5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32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lang="es-AR" sz="3200" b="0" strike="noStrike" spc="-1" baseline="3000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=3x3x3x3=</a:t>
            </a:r>
            <a:r>
              <a:rPr lang="es-AR" sz="32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5"/>
          <p:cNvSpPr/>
          <p:nvPr/>
        </p:nvSpPr>
        <p:spPr>
          <a:xfrm flipH="1">
            <a:off x="2546280" y="5079240"/>
            <a:ext cx="335520" cy="33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F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"/>
          <p:cNvSpPr/>
          <p:nvPr/>
        </p:nvSpPr>
        <p:spPr>
          <a:xfrm>
            <a:off x="1972080" y="5358600"/>
            <a:ext cx="88632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7"/>
          <p:cNvSpPr/>
          <p:nvPr/>
        </p:nvSpPr>
        <p:spPr>
          <a:xfrm rot="10800000" flipH="1">
            <a:off x="3530160" y="4627080"/>
            <a:ext cx="236880" cy="38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8"/>
          <p:cNvSpPr/>
          <p:nvPr/>
        </p:nvSpPr>
        <p:spPr>
          <a:xfrm>
            <a:off x="5807160" y="5020200"/>
            <a:ext cx="22284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9"/>
          <p:cNvSpPr/>
          <p:nvPr/>
        </p:nvSpPr>
        <p:spPr>
          <a:xfrm>
            <a:off x="5835960" y="5324040"/>
            <a:ext cx="157248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0"/>
          <p:cNvSpPr/>
          <p:nvPr/>
        </p:nvSpPr>
        <p:spPr>
          <a:xfrm>
            <a:off x="3339360" y="3755880"/>
            <a:ext cx="16574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Exponente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Ejercicio: Múltiplos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628560" y="1779120"/>
            <a:ext cx="7886520" cy="2378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Cree un método esMultiplo con 2 parámetros que devuelva el valor lógico </a:t>
            </a: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verdadero</a:t>
            </a: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 </a:t>
            </a: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falso</a:t>
            </a: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según si el primer número que se indique como parámetro es múltiplo del segundo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Recuerde que un numero es múltiplo de otro si al dividirlo su resto es cero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Recuerde que la operación </a:t>
            </a: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</a:t>
            </a: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permite saber si el resto de una división es cero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6B9FC2-F9A6-45CE-AB90-5B01A7E795E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79" name="Google Shape;621;p62"/>
          <p:cNvPicPr/>
          <p:nvPr/>
        </p:nvPicPr>
        <p:blipFill>
          <a:blip r:embed="rId2"/>
          <a:stretch/>
        </p:blipFill>
        <p:spPr>
          <a:xfrm>
            <a:off x="4583880" y="3953880"/>
            <a:ext cx="2244240" cy="2244240"/>
          </a:xfrm>
          <a:prstGeom prst="rect">
            <a:avLst/>
          </a:prstGeom>
          <a:ln>
            <a:noFill/>
          </a:ln>
        </p:spPr>
      </p:pic>
      <p:sp>
        <p:nvSpPr>
          <p:cNvPr id="580" name="CustomShape 4"/>
          <p:cNvSpPr/>
          <p:nvPr/>
        </p:nvSpPr>
        <p:spPr>
          <a:xfrm>
            <a:off x="4477680" y="5283360"/>
            <a:ext cx="602640" cy="24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AR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resto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Ejercicio: Divisores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628560" y="17028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Implemente un método llamado cantidadDeDivisores que reciba un número entero y devuelva la cantidad de divisores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ejemplo, para el número 16, sus divisores son 1, 2, 4, 8, 16, por lo que la respuesta debería ser 5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Reutilice</a:t>
            </a:r>
            <a:r>
              <a:rPr lang="es-A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 método esMultiplo implementado para el ejercicio anterior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629805-1FB6-49C7-9007-80ABDB1768E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84" name="Google Shape;630;p63"/>
          <p:cNvPicPr/>
          <p:nvPr/>
        </p:nvPicPr>
        <p:blipFill>
          <a:blip r:embed="rId2"/>
          <a:stretch/>
        </p:blipFill>
        <p:spPr>
          <a:xfrm>
            <a:off x="5862240" y="3902040"/>
            <a:ext cx="2163600" cy="216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 Repetido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debemos 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duplicar el código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Cuando tenemos la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misma funcionalidad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distintas partes del programa debemos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¿Cuál es la diferencia entre copiar y reusar?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Una sola copia que puede ser llamada donde lo necesitemos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Programas mas cortos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Cambios acotados a un solo lugar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1F2ABD-D622-4EDF-BE5E-5919EFCF042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3" name="Google Shape;371;p38"/>
          <p:cNvPicPr/>
          <p:nvPr/>
        </p:nvPicPr>
        <p:blipFill>
          <a:blip r:embed="rId2"/>
          <a:stretch/>
        </p:blipFill>
        <p:spPr>
          <a:xfrm>
            <a:off x="5651640" y="4564440"/>
            <a:ext cx="3072960" cy="20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
</a:t>
            </a:r>
            <a:r>
              <a:rPr lang="es-AR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</a:t>
            </a:r>
            <a:r>
              <a:rPr lang="es-AR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 Extra</a:t>
            </a: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628560" y="1495800"/>
            <a:ext cx="8184934" cy="487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Calcular el máximo común divisor de dos números naturales mayores que cero. (encontrar el número más grande que sea divisor de los dos)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Imprimir un listado con los números del 1 al 100 cada uno con su respectivo cuadrado 2.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Imprimir un listado con los números primos que hay entre 1 y 999. 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Imprimir los números pares desde N (siendo N un número par que se lee) en forma descendente hasta 2. 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Imprimir los 100 primeros números de Fibonacci. Recuerde que un número de Fibonacci se calcula como la suma de los dos anteriores así: 0, 1, 1, 2, 3, 5, 8,13…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Imprimir los </a:t>
            </a: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números de 1 a N (siendo N un número que se lee) cada uno con su respectivo factorial.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Calcular el factorial de un número N (siendo N un número que se lee).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629805-1FB6-49C7-9007-80ABDB1768E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951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
</a:t>
            </a:r>
            <a:r>
              <a:rPr lang="es-AR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</a:t>
            </a:r>
            <a:r>
              <a:rPr lang="es-AR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 Extra</a:t>
            </a: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628559" y="1372294"/>
            <a:ext cx="8173917" cy="520994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8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Calcular el factorial de 10 números diferentes cuyos valores se leen.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8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Leer 20 números y encontrar el mayor y el menor valor leídos.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8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Leer un dato y almacenarlo en la variable n. Calcular el valor de 2 elevado a la potencia n.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8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Leer un dato y almacenarlo en la variable n, leer otro dato y almacenarlo en la variable x. Calcular el valor de x elevado a la potencia n.</a:t>
            </a: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8"/>
            </a:pPr>
            <a:r>
              <a:rPr lang="es-E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Una papelería debe imprimir una lista de los valores para diferentes cantidades de fotocopias a sacar. El precio unitario de cada fotocopia debe leerse. Imprimir un listado teniendo en cuenta que se tiene una política de descuento para cantidades que se obtengan del mismo original así: el 12% para fotocopias entre 100 y 200, del 15% para fotocopias entre 201 y 400, y del 18% para fotocopias por cantidades mayores a 400.</a:t>
            </a: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629805-1FB6-49C7-9007-80ABDB1768E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8972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Cuando los programas crecen se vuelven mas complejos: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Necesitamos manejar la complejidad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Debemos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agrupar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las sentencias que tienen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cohesión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Mayor legibilidad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Mayor mantenibilidad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527B5B-99B1-42D8-B5F3-B5EBC9CFD6C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8" name="Google Shape;394;p40"/>
          <p:cNvPicPr/>
          <p:nvPr/>
        </p:nvPicPr>
        <p:blipFill>
          <a:blip r:embed="rId2"/>
          <a:stretch/>
        </p:blipFill>
        <p:spPr>
          <a:xfrm>
            <a:off x="5929560" y="4335840"/>
            <a:ext cx="2585520" cy="194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628560" y="1549800"/>
            <a:ext cx="7886520" cy="2505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Poseen un conjunto de sentencias de código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Tienen un nombre (suelen ser verbos)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ser invocados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Pueden devolver un valor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492E1-AD9C-45F2-85BA-50C775ACA55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532960" y="4109040"/>
            <a:ext cx="45532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</a:t>
            </a:r>
            <a:r>
              <a:rPr lang="es-AR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i++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	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
	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89880" y="2440800"/>
            <a:ext cx="2978640" cy="1519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i="1" strike="noStrike" spc="-1">
                <a:solidFill>
                  <a:srgbClr val="AAAAA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como sentencia */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otraFuncion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"Hola!"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otraFuncion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Sintaxis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628560" y="1626480"/>
            <a:ext cx="7886520" cy="5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 Funciones se pueden declarar de 3 maneras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253ABE-316C-4E9E-8F78-2902A2E553E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4994640" y="2440800"/>
            <a:ext cx="3735720" cy="1519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i="1" strike="noStrike" spc="-1">
                <a:solidFill>
                  <a:srgbClr val="AAAAA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como valor de una variable */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miFuncion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"Hola!"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miFuncion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2493360" y="4256280"/>
            <a:ext cx="3213720" cy="2371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i="1" strike="noStrike" spc="-1">
                <a:solidFill>
                  <a:srgbClr val="AAAAA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/* como método de un objeto */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miObjeto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propiedad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"Soy una propiedad"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"Hola!"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};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miObjeto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7"/>
          <p:cNvSpPr/>
          <p:nvPr/>
        </p:nvSpPr>
        <p:spPr>
          <a:xfrm>
            <a:off x="5721120" y="5297760"/>
            <a:ext cx="2254680" cy="5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 opción la veremos más adelante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628560" y="216000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vez que se encuentra una llamada a un </a:t>
            </a: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</a:t>
            </a: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programa ejecuta el código del método hasta que termina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Vuelve a la siguiente línea del lugar donde partió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B3EE81-B232-4F11-930F-3A0DEE4A94C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3" name="CustomShape 4"/>
          <p:cNvSpPr/>
          <p:nvPr/>
        </p:nvSpPr>
        <p:spPr>
          <a:xfrm rot="10800000" flipH="1">
            <a:off x="5409360" y="4844160"/>
            <a:ext cx="3192120" cy="222120"/>
          </a:xfrm>
          <a:prstGeom prst="curvedConnector3">
            <a:avLst>
              <a:gd name="adj1" fmla="val 50000"/>
            </a:avLst>
          </a:prstGeom>
          <a:noFill/>
          <a:ln w="15840">
            <a:solidFill>
              <a:schemeClr val="accent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5"/>
          <p:cNvSpPr/>
          <p:nvPr/>
        </p:nvSpPr>
        <p:spPr>
          <a:xfrm>
            <a:off x="5385600" y="4417560"/>
            <a:ext cx="3794760" cy="19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</a:t>
            </a:r>
            <a:r>
              <a:rPr lang="es-AR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i++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	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
	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628560" y="4333680"/>
            <a:ext cx="4215240" cy="194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es: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dibujarGuiones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6" name="Google Shape;425;p43"/>
          <p:cNvPicPr/>
          <p:nvPr/>
        </p:nvPicPr>
        <p:blipFill>
          <a:blip r:embed="rId2"/>
          <a:stretch/>
        </p:blipFill>
        <p:spPr>
          <a:xfrm>
            <a:off x="8072640" y="5473800"/>
            <a:ext cx="937800" cy="11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Parámetros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628560" y="1626480"/>
            <a:ext cx="7886520" cy="222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Son valores que enviamos a los métodos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inicializa fuera del método 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Tienen un tipo (implícito en PSeInt)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Dentro del método se comporta como una variable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ayudan a evitar métodos duplicados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0E8290-852D-46D9-8B3C-AD8A76CC491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7754400" y="4165920"/>
            <a:ext cx="760320" cy="252720"/>
          </a:xfrm>
          <a:prstGeom prst="rect">
            <a:avLst/>
          </a:prstGeom>
          <a:solidFill>
            <a:schemeClr val="accent1">
              <a:alpha val="49803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5"/>
          <p:cNvSpPr/>
          <p:nvPr/>
        </p:nvSpPr>
        <p:spPr>
          <a:xfrm>
            <a:off x="551880" y="4625280"/>
            <a:ext cx="2009520" cy="920160"/>
          </a:xfrm>
          <a:prstGeom prst="rect">
            <a:avLst/>
          </a:prstGeom>
          <a:solidFill>
            <a:schemeClr val="accent1">
              <a:alpha val="49803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6"/>
          <p:cNvSpPr/>
          <p:nvPr/>
        </p:nvSpPr>
        <p:spPr>
          <a:xfrm>
            <a:off x="551880" y="5861520"/>
            <a:ext cx="2742120" cy="252720"/>
          </a:xfrm>
          <a:prstGeom prst="rect">
            <a:avLst/>
          </a:prstGeom>
          <a:solidFill>
            <a:schemeClr val="accent1">
              <a:alpha val="49803"/>
            </a:schemeClr>
          </a:solidFill>
          <a:ln w="12600">
            <a:solidFill>
              <a:srgbClr val="4271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7"/>
          <p:cNvSpPr/>
          <p:nvPr/>
        </p:nvSpPr>
        <p:spPr>
          <a:xfrm>
            <a:off x="5967000" y="4056480"/>
            <a:ext cx="3176640" cy="103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felicitarGente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 nombre 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"Felicitaciones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628560" y="4056480"/>
            <a:ext cx="5635080" cy="22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448C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felicitarGente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"Ana"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felicitarGente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"Pablo"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felicitarGente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"María"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nombreIngresado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a quien felicitar: "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felicitarGente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nombreIngresado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Modularización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Implementar una Calculadora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628560" y="1702800"/>
            <a:ext cx="7886520" cy="109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Indique por parámetros la cantidad de guiones a dibujar en el método dibujarGuionesN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370121-F692-4033-8BC2-FE3E475C7AA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628560" y="2988360"/>
            <a:ext cx="4436640" cy="352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35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es: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 if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opcionMenu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resultado es: "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numero1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numero2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dibujarGuionesN 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5"/>
          <p:cNvSpPr/>
          <p:nvPr/>
        </p:nvSpPr>
        <p:spPr>
          <a:xfrm>
            <a:off x="5895720" y="2988360"/>
            <a:ext cx="3247920" cy="19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dibujarGuiones</a:t>
            </a:r>
            <a:r>
              <a:rPr lang="es-AR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(n)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9C5D2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i++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		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 +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"-"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
	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r>
              <a:rPr lang="es-AR" sz="1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</a:t>
            </a:r>
            <a:r>
              <a:rPr lang="es-AR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Google Shape;493;p49"/>
          <p:cNvPicPr/>
          <p:nvPr/>
        </p:nvPicPr>
        <p:blipFill>
          <a:blip r:embed="rId3"/>
          <a:stretch/>
        </p:blipFill>
        <p:spPr>
          <a:xfrm>
            <a:off x="8072640" y="5473800"/>
            <a:ext cx="937800" cy="11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499;p50"/>
          <p:cNvPicPr/>
          <p:nvPr/>
        </p:nvPicPr>
        <p:blipFill>
          <a:blip r:embed="rId3"/>
          <a:stretch/>
        </p:blipFill>
        <p:spPr>
          <a:xfrm>
            <a:off x="4819680" y="3734280"/>
            <a:ext cx="2840760" cy="2840760"/>
          </a:xfrm>
          <a:prstGeom prst="rect">
            <a:avLst/>
          </a:prstGeom>
          <a:ln>
            <a:noFill/>
          </a:ln>
        </p:spPr>
      </p:pic>
      <p:sp>
        <p:nvSpPr>
          <p:cNvPr id="516" name="TextShape 1"/>
          <p:cNvSpPr txBox="1"/>
          <p:nvPr/>
        </p:nvSpPr>
        <p:spPr>
          <a:xfrm>
            <a:off x="628560" y="275760"/>
            <a:ext cx="7886520" cy="122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s-AR" sz="31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Parámetros</a:t>
            </a: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628560" y="1779120"/>
            <a:ext cx="7886520" cy="2071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¿Puedo omitir un parámetro?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¿Cuántos parámetros puede tener un método?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¿Los parámetros pueden ser de diferentes tipos?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¿Es importante el orden de los parámetros?</a:t>
            </a: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960">
              <a:lnSpc>
                <a:spcPct val="90000"/>
              </a:lnSpc>
            </a:pPr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8587800" y="6575400"/>
            <a:ext cx="556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A81CBE-C91F-43C9-95FC-36B38B50C78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1625</Words>
  <Application>Microsoft Office PowerPoint</Application>
  <PresentationFormat>Presentación en pantalla (4:3)</PresentationFormat>
  <Paragraphs>270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Mariela Gonzalez</cp:lastModifiedBy>
  <cp:revision>3</cp:revision>
  <cp:lastPrinted>2019-04-22T22:22:33Z</cp:lastPrinted>
  <dcterms:modified xsi:type="dcterms:W3CDTF">2019-04-22T22:22:34Z</dcterms:modified>
  <dc:language>es-AR</dc:language>
</cp:coreProperties>
</file>